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100" d="100"/>
          <a:sy n="100" d="100"/>
        </p:scale>
        <p:origin x="1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62399" y="257387"/>
            <a:ext cx="7197726" cy="2421464"/>
          </a:xfrm>
        </p:spPr>
        <p:txBody>
          <a:bodyPr/>
          <a:lstStyle/>
          <a:p>
            <a:r>
              <a:rPr lang="en-US" sz="96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MultiWindow</a:t>
            </a:r>
            <a:endParaRPr lang="ru-RU" sz="96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2678851"/>
            <a:ext cx="7197726" cy="140546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Команда – </a:t>
            </a:r>
            <a:r>
              <a:rPr lang="en-US" sz="3200" dirty="0" smtClean="0"/>
              <a:t>“</a:t>
            </a:r>
            <a:r>
              <a:rPr lang="en-US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Press.Any</a:t>
            </a:r>
            <a:r>
              <a:rPr lang="en-US" sz="32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32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sz="3200" dirty="0" smtClean="0"/>
              <a:t>”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2" y="2798657"/>
            <a:ext cx="2666888" cy="34823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972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85571" y="-326270"/>
            <a:ext cx="10131425" cy="14688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Участники: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623" y="408130"/>
            <a:ext cx="4532948" cy="6043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9" name="Прямоугольник 8"/>
          <p:cNvSpPr/>
          <p:nvPr/>
        </p:nvSpPr>
        <p:spPr>
          <a:xfrm>
            <a:off x="6113322" y="3325328"/>
            <a:ext cx="1367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Чудов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Д.А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560721" y="1788973"/>
            <a:ext cx="1725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Доманин Д.А.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676137" y="4624014"/>
            <a:ext cx="1609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Серунин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Д.В.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269378" y="2902993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Сысуйкин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Д.Д.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062394" y="4993346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Якиманская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М. А.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832456" y="4017013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Ахмадеева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А.И.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56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9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Наш проект</a:t>
            </a:r>
            <a:endParaRPr lang="ru-RU" sz="69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Multiwindow</a:t>
            </a: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— это инновационное приложение (плагин) для пользователей браузера, которое позволяет работать с несколькими сайтами одновременно в одном окне. Это решение значительно повышает эффективность работы в режиме многозадачности, устраняя необходимость постоянного переключения между вкладками.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76" y="340361"/>
            <a:ext cx="1787123" cy="1994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8557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99" y="331807"/>
            <a:ext cx="10131425" cy="918259"/>
          </a:xfrm>
        </p:spPr>
        <p:txBody>
          <a:bodyPr>
            <a:normAutofit/>
          </a:bodyPr>
          <a:lstStyle/>
          <a:p>
            <a:pPr algn="ctr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Заинтересованные лица и их потребности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162754"/>
              </p:ext>
            </p:extLst>
          </p:nvPr>
        </p:nvGraphicFramePr>
        <p:xfrm>
          <a:off x="836270" y="1250066"/>
          <a:ext cx="10131425" cy="540031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1564964402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3933974784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1960047237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621159369"/>
                    </a:ext>
                  </a:extLst>
                </a:gridCol>
                <a:gridCol w="2026285">
                  <a:extLst>
                    <a:ext uri="{9D8B030D-6E8A-4147-A177-3AD203B41FA5}">
                      <a16:colId xmlns:a16="http://schemas.microsoft.com/office/drawing/2014/main" val="2986041958"/>
                    </a:ext>
                  </a:extLst>
                </a:gridCol>
              </a:tblGrid>
              <a:tr h="348255">
                <a:tc>
                  <a:txBody>
                    <a:bodyPr/>
                    <a:lstStyle/>
                    <a:p>
                      <a:pPr algn="just"/>
                      <a:r>
                        <a:rPr lang="ru-RU" sz="1050" dirty="0" smtClean="0">
                          <a:solidFill>
                            <a:schemeClr val="tx1"/>
                          </a:solidFill>
                        </a:rPr>
                        <a:t>Офисы</a:t>
                      </a:r>
                      <a:r>
                        <a:rPr lang="ru-RU" sz="1050" baseline="0" dirty="0" smtClean="0">
                          <a:solidFill>
                            <a:schemeClr val="tx1"/>
                          </a:solidFill>
                        </a:rPr>
                        <a:t> и Корпорации</a:t>
                      </a:r>
                      <a:endParaRPr lang="ru-RU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050" dirty="0" smtClean="0">
                          <a:solidFill>
                            <a:schemeClr val="tx1"/>
                          </a:solidFill>
                        </a:rPr>
                        <a:t>ВУЗы</a:t>
                      </a:r>
                      <a:endParaRPr lang="ru-RU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050" dirty="0" err="1" smtClean="0">
                          <a:solidFill>
                            <a:schemeClr val="tx1"/>
                          </a:solidFill>
                        </a:rPr>
                        <a:t>Фрилансеры</a:t>
                      </a:r>
                      <a:endParaRPr lang="ru-RU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050" dirty="0" smtClean="0">
                          <a:solidFill>
                            <a:schemeClr val="tx1"/>
                          </a:solidFill>
                        </a:rPr>
                        <a:t>Стримеры</a:t>
                      </a:r>
                      <a:endParaRPr lang="ru-RU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050" dirty="0" smtClean="0">
                          <a:solidFill>
                            <a:schemeClr val="tx1"/>
                          </a:solidFill>
                        </a:rPr>
                        <a:t>Обычные пользователи</a:t>
                      </a:r>
                      <a:endParaRPr lang="ru-RU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192930"/>
                  </a:ext>
                </a:extLst>
              </a:tr>
              <a:tr h="4744385">
                <a:tc>
                  <a:txBody>
                    <a:bodyPr/>
                    <a:lstStyle/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Удобное управление несколькими рабочими инструментами одновременно (например, CRM, почта, аналитика).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Снижение времени на переключение между вкладками.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Повышение концентрации на задачах за счет уменьшения отвлекающих факторов.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Автоматическое открытие сайтов: Настройка автоматического запуска определенных сайтов при начале рабочего дня.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ru-RU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sz="1050" dirty="0" smtClean="0">
                          <a:solidFill>
                            <a:schemeClr val="tx1"/>
                          </a:solidFill>
                        </a:rPr>
                      </a:br>
                      <a:endParaRPr lang="ru-RU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Одновременная работа с учебными материалами, онлайн-курсами и исследовательскими сайтами.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Удобство выполнения лабораторных и практических заданий.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ru-RU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sz="1050" dirty="0" smtClean="0">
                          <a:solidFill>
                            <a:schemeClr val="tx1"/>
                          </a:solidFill>
                        </a:rPr>
                      </a:br>
                      <a:endParaRPr lang="ru-RU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Потребности: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Одновременная работа с заказами, коммуникацией с клиентами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Удобство работы с несколькими платформами (например, </a:t>
                      </a:r>
                      <a:r>
                        <a:rPr lang="ru-RU" sz="1050" u="none" strike="noStrike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Upwork</a:t>
                      </a:r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050" u="none" strike="noStrike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Fiverr</a:t>
                      </a:r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050" u="none" strike="noStrike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Trello</a:t>
                      </a:r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).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Возможные улучшения: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Таймер учета времени: Встроенный инструмент для отслеживания времени, затраченного на задачи.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Автоматизация задач: Возможность настроить автоматическое открытие сайтов при начале работы над проектом.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ru-RU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sz="1050" dirty="0" smtClean="0">
                          <a:solidFill>
                            <a:schemeClr val="tx1"/>
                          </a:solidFill>
                        </a:rPr>
                      </a:br>
                      <a:endParaRPr lang="ru-RU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Потребности: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Одновременное управление несколькими платформами (</a:t>
                      </a:r>
                      <a:r>
                        <a:rPr lang="ru-RU" sz="1050" u="none" strike="noStrike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050" u="none" strike="noStrike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Twitch</a:t>
                      </a:r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, социальные сети).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Мгновенный мониторинг реакции аудитории (комментарии, чаты, аналитика).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Возможные улучшения: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Шаблоны для контент-</a:t>
                      </a:r>
                      <a:r>
                        <a:rPr lang="ru-RU" sz="1050" u="none" strike="noStrike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мейкеров</a:t>
                      </a:r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: Предустановленные конфигурации окон (например, "</a:t>
                      </a:r>
                      <a:r>
                        <a:rPr lang="ru-RU" sz="1050" u="none" strike="noStrike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Стрим</a:t>
                      </a:r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": чат + трансляция + аналитика).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Общие улучшения для всех групп: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Кроссплатформенность: Поддержка всех популярных браузеров (</a:t>
                      </a:r>
                      <a:r>
                        <a:rPr lang="ru-RU" sz="1050" u="none" strike="noStrike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Chrome</a:t>
                      </a:r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050" u="none" strike="noStrike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Firefox</a:t>
                      </a:r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050" u="none" strike="noStrike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Edge</a:t>
                      </a:r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050" u="none" strike="noStrike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Yandex</a:t>
                      </a:r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).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Синхронизация настроек: Возможность синхронизировать конфигурации окон между устройствами.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Поддержка горячих клавиш: Быстрое переключение между окнами и настройками.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ru-RU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sz="1050" dirty="0" smtClean="0">
                          <a:solidFill>
                            <a:schemeClr val="tx1"/>
                          </a:solidFill>
                        </a:rPr>
                      </a:br>
                      <a:endParaRPr lang="ru-RU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Потребности: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Одновременное использование нескольких сайтов (например, </a:t>
                      </a:r>
                      <a:r>
                        <a:rPr lang="ru-RU" sz="1050" u="none" strike="noStrike" kern="1200" dirty="0" err="1" smtClean="0">
                          <a:solidFill>
                            <a:schemeClr val="tx1"/>
                          </a:solidFill>
                          <a:effectLst/>
                        </a:rPr>
                        <a:t>соцсети</a:t>
                      </a:r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, почта, онлайн-магазины).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   - Быстрый доступ к часто используемым ресурсам.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Уменьшение времени на переключение между вкладками.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   - Упрощение многозадачности (например, просмотр видео + общение в чате).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Возможные улучшения: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Быстрый доступ к избранным сайтам: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  - Возможность сохранять часто используемые комбинации сайтов и открывать их одним кликом.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- Уведомления: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 rtl="0"/>
                      <a:r>
                        <a:rPr lang="ru-RU" sz="1050" u="none" strike="noStrike" kern="1200" dirty="0" smtClean="0">
                          <a:solidFill>
                            <a:schemeClr val="tx1"/>
                          </a:solidFill>
                          <a:effectLst/>
                        </a:rPr>
                        <a:t>  - Оповещения о новых сообщениях, письмах или событиях прямо в окне плагина.</a:t>
                      </a:r>
                      <a:endParaRPr lang="ru-RU" sz="105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ru-RU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ru-RU" sz="1050" dirty="0" smtClean="0">
                          <a:solidFill>
                            <a:schemeClr val="tx1"/>
                          </a:solidFill>
                        </a:rPr>
                      </a:br>
                      <a:endParaRPr lang="ru-RU" sz="105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3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67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 smtClean="0">
                <a:latin typeface="Comic Sans MS" panose="030F0702030302020204" pitchFamily="66" charset="0"/>
              </a:rPr>
              <a:t>Бизнес-процессы</a:t>
            </a:r>
            <a:endParaRPr lang="ru-RU" sz="5400" dirty="0">
              <a:latin typeface="Comic Sans MS" panose="030F0702030302020204" pitchFamily="66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31795" y="2028846"/>
            <a:ext cx="2785431" cy="3649662"/>
          </a:xfrm>
          <a:prstGeom prst="rect">
            <a:avLst/>
          </a:prstGeom>
        </p:spPr>
      </p:pic>
      <p:graphicFrame>
        <p:nvGraphicFramePr>
          <p:cNvPr id="6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60752229"/>
              </p:ext>
            </p:extLst>
          </p:nvPr>
        </p:nvGraphicFramePr>
        <p:xfrm>
          <a:off x="297179" y="2065866"/>
          <a:ext cx="7642860" cy="44568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10715">
                  <a:extLst>
                    <a:ext uri="{9D8B030D-6E8A-4147-A177-3AD203B41FA5}">
                      <a16:colId xmlns:a16="http://schemas.microsoft.com/office/drawing/2014/main" val="3673549456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46373744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1267349071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717947258"/>
                    </a:ext>
                  </a:extLst>
                </a:gridCol>
              </a:tblGrid>
              <a:tr h="125645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Привлечение клиентов (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Customer Acquisition)</a:t>
                      </a:r>
                      <a:endParaRPr lang="ru-RU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Использование продукта (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Product Usage)</a:t>
                      </a:r>
                      <a:endParaRPr lang="ru-RU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Оформление подписки (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Subscription Onboarding)</a:t>
                      </a:r>
                      <a:endParaRPr lang="ru-RU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Удержание клиентов (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Customer Retention)</a:t>
                      </a:r>
                      <a:endParaRPr lang="ru-RU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249352"/>
                  </a:ext>
                </a:extLst>
              </a:tr>
              <a:tr h="1235523">
                <a:tc>
                  <a:txBody>
                    <a:bodyPr/>
                    <a:lstStyle/>
                    <a:p>
                      <a:pPr algn="ctr"/>
                      <a:endParaRPr lang="ru-RU" sz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Маркетинг и реклама: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Запуск рекламных кампаний (социальные сети, контент-маркетинг).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SEO-оптимизация сайта и блога для привлечения органического трафика.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Бесплатный пробный период “Продвинутой” версии</a:t>
                      </a:r>
                    </a:p>
                    <a:p>
                      <a:pPr algn="ctr"/>
                      <a:endParaRPr lang="ru-RU" sz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Мониторинг активности: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Сбор данных об использовании продукта (аналитика внутри приложения).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Выявление пользователей, которые неактивны.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Персонализация: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Рекомендации по функциям на основе поведения пользователя.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Обратная связь: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Возможность оставить отзыв или предложение через интерфейс.</a:t>
                      </a:r>
                    </a:p>
                    <a:p>
                      <a:pPr algn="ctr"/>
                      <a:endParaRPr lang="ru-RU" sz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Регистрация и оплата: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Упрощенная форма регистрации (через </a:t>
                      </a:r>
                      <a:r>
                        <a:rPr lang="ru-RU" sz="120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).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 Интеграция с платежными системами (СБП, банковские карты).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Автоматическое создание аккаунта после оплаты.</a:t>
                      </a:r>
                    </a:p>
                    <a:p>
                      <a:pPr algn="ctr"/>
                      <a:endParaRPr lang="ru-RU" sz="1200" dirty="0" smtClean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Приветственное письмо: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Отправка </a:t>
                      </a:r>
                      <a:r>
                        <a:rPr lang="ru-RU" sz="120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с благодарностью за подписку</a:t>
                      </a:r>
                    </a:p>
                    <a:p>
                      <a:pPr algn="ctr"/>
                      <a:endParaRPr lang="ru-RU" sz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Персонализированные предложения: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Инструкциями по началу работы.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Регулярные обновления: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Добавление новых функций на основе отзывов пользователей.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Уведомление о новых возможностях.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Программа лояльности:</a:t>
                      </a:r>
                    </a:p>
                    <a:p>
                      <a:pPr algn="ctr"/>
                      <a:r>
                        <a:rPr lang="ru-RU" sz="12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  Скидки постоянным пользователям</a:t>
                      </a:r>
                      <a:endParaRPr lang="ru-RU" sz="1200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70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10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Основные Функции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Разделение браузера на несколько окон в пределах одной вкладки</a:t>
            </a:r>
          </a:p>
          <a:p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и одновременное их использование</a:t>
            </a:r>
          </a:p>
          <a:p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Разнообразие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расположения интерактивных окон сайтов</a:t>
            </a:r>
          </a:p>
          <a:p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Поддержка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нескольких браузеров (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мультиплатформенность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)</a:t>
            </a:r>
          </a:p>
          <a:p>
            <a:r>
              <a:rPr lang="ru-RU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Пуш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-уведомления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от данного плагина</a:t>
            </a:r>
          </a:p>
          <a:p>
            <a:endParaRPr lang="ru-RU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ru-RU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Чат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бот для 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помощи</a:t>
            </a:r>
          </a:p>
          <a:p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Пошаговый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тутор, 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обучение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  <a:p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Многоязычный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интерфейс</a:t>
            </a:r>
          </a:p>
          <a:p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Есть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версия "Продвинутый"</a:t>
            </a:r>
          </a:p>
          <a:p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Возможность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оставить отзыв</a:t>
            </a:r>
          </a:p>
          <a:p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Есть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версия "Стандартная" (4 окна всего лишь)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403" y="281675"/>
            <a:ext cx="2008140" cy="211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6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35280"/>
            <a:ext cx="10131425" cy="1456267"/>
          </a:xfrm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Основные характеристики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965961"/>
            <a:ext cx="10131425" cy="3825240"/>
          </a:xfrm>
        </p:spPr>
        <p:txBody>
          <a:bodyPr numCol="2">
            <a:noAutofit/>
          </a:bodyPr>
          <a:lstStyle/>
          <a:p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Удобство использования: Интуитивно понятный интерфейс, простота </a:t>
            </a:r>
            <a:r>
              <a:rPr lang="ru-RU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настройки.</a:t>
            </a:r>
          </a:p>
          <a:p>
            <a:r>
              <a:rPr lang="ru-RU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Доступность: Поддержка различных браузеров и платформ.</a:t>
            </a:r>
          </a:p>
          <a:p>
            <a:r>
              <a:rPr lang="ru-RU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Производительность</a:t>
            </a: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Минимальное влияние на скорость работы браузера</a:t>
            </a:r>
            <a:r>
              <a:rPr lang="ru-RU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</a:p>
          <a:p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Удобство использования: Интуитивно понятный интерфейс, простота настройки.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Доступность: Поддержка различных браузеров и платформ.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Производительность: Минимальное влияние на скорость работы браузера.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Надежность: Стабильная работа без сбоев.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ru-RU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Безопасность</a:t>
            </a: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Защита данных пользователя, </a:t>
            </a:r>
            <a:r>
              <a:rPr lang="ru-RU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отсутствие уязвимостей</a:t>
            </a: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Гибкость: Возможность настройки под индивидуальные нужды.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Масштабируемость: Поддержка большого количества открытых окон.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Совместимость: Работа с различными сайтами и веб-приложениями.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Поддержка: Быстрое и качественное решение проблем пользователей.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ru-RU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Обновляемость</a:t>
            </a: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: Регулярные обновления и улучшения функционала.</a:t>
            </a: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/>
            </a:r>
            <a:br>
              <a:rPr lang="ru-RU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endParaRPr 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49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99" y="205211"/>
            <a:ext cx="10131425" cy="1456267"/>
          </a:xfrm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Диаграмма Вариантов Использования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641" y="1661478"/>
            <a:ext cx="5415743" cy="47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4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Спасибо за внимание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604" y="1823244"/>
            <a:ext cx="3800316" cy="436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5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94</TotalTime>
  <Words>604</Words>
  <Application>Microsoft Office PowerPoint</Application>
  <PresentationFormat>Широкоэкранный</PresentationFormat>
  <Paragraphs>117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Agency FB</vt:lpstr>
      <vt:lpstr>Arial</vt:lpstr>
      <vt:lpstr>Arial Black</vt:lpstr>
      <vt:lpstr>Bahnschrift SemiBold</vt:lpstr>
      <vt:lpstr>Calibri</vt:lpstr>
      <vt:lpstr>Calibri Light</vt:lpstr>
      <vt:lpstr>Comic Sans MS</vt:lpstr>
      <vt:lpstr>Небеса</vt:lpstr>
      <vt:lpstr>MultiWindow</vt:lpstr>
      <vt:lpstr>Участники:</vt:lpstr>
      <vt:lpstr>Наш проект</vt:lpstr>
      <vt:lpstr>Заинтересованные лица и их потребности</vt:lpstr>
      <vt:lpstr>Бизнес-процессы</vt:lpstr>
      <vt:lpstr>Основные Функции</vt:lpstr>
      <vt:lpstr>Основные характеристики</vt:lpstr>
      <vt:lpstr>Диаграмма Вариантов Использования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MultiWindow</dc:title>
  <dc:creator>Данила</dc:creator>
  <cp:lastModifiedBy>Данила</cp:lastModifiedBy>
  <cp:revision>12</cp:revision>
  <dcterms:created xsi:type="dcterms:W3CDTF">2025-02-25T09:24:09Z</dcterms:created>
  <dcterms:modified xsi:type="dcterms:W3CDTF">2025-02-25T10:58:46Z</dcterms:modified>
</cp:coreProperties>
</file>