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79" r:id="rId12"/>
    <p:sldId id="281" r:id="rId13"/>
    <p:sldId id="280" r:id="rId14"/>
    <p:sldId id="269" r:id="rId15"/>
    <p:sldId id="270" r:id="rId16"/>
    <p:sldId id="271" r:id="rId17"/>
    <p:sldId id="272" r:id="rId18"/>
    <p:sldId id="282" r:id="rId19"/>
    <p:sldId id="283" r:id="rId20"/>
    <p:sldId id="284" r:id="rId21"/>
    <p:sldId id="286" r:id="rId22"/>
    <p:sldId id="287" r:id="rId23"/>
    <p:sldId id="288" r:id="rId24"/>
    <p:sldId id="289" r:id="rId25"/>
    <p:sldId id="290" r:id="rId26"/>
    <p:sldId id="291" r:id="rId27"/>
    <p:sldId id="273" r:id="rId28"/>
    <p:sldId id="266" r:id="rId29"/>
    <p:sldId id="2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48286-B328-4594-8AD9-A4F10A90525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995DA-047E-4C1F-BBEB-918AB52CA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3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4611-3AC7-4578-8AB9-53429B579F29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10445CD-3B10-4FD5-8F90-1F13C725B85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1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5DAC-7F1E-42C4-B8A8-A6E9019C15B3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488B-9F02-4FA6-911E-738A1E8AB3D0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5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CB11-AD83-4E1D-8FF7-E21413435F3A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10445CD-3B10-4FD5-8F90-1F13C725B85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1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7403-80D3-4625-8751-2282FA92BEC2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31E0-E0B3-418B-B21B-E51A772B8F8D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2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94938-CE70-417A-9D64-1D3DC044C7FD}" type="datetime1">
              <a:rPr lang="ru-RU" smtClean="0"/>
              <a:t>10.06.2025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75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9E4-4E15-4924-9130-D0695AD8DEE2}" type="datetime1">
              <a:rPr lang="ru-RU" smtClean="0"/>
              <a:t>10.06.2025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51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95AA-7AB7-46E2-A7BE-885E93ED38F5}" type="datetime1">
              <a:rPr lang="ru-RU" smtClean="0"/>
              <a:t>10.06.2025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91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36C8-30CA-4FFD-A78A-4F94468122B2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2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EA2C-DE4E-4179-A5BB-85665D048C25}" type="datetime1">
              <a:rPr lang="ru-RU" smtClean="0"/>
              <a:t>10.06.2025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51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758B-7886-426B-808A-9EDEAD5E669B}" type="datetime1">
              <a:rPr lang="ru-RU" smtClean="0"/>
              <a:t>10.06.2025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45CD-3B10-4FD5-8F90-1F13C725B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3D1B1-EFA3-4E3B-938B-8F9914B5B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353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b="1" dirty="0">
                <a:latin typeface="Century Gothic" panose="020B0502020202020204" pitchFamily="34" charset="0"/>
                <a:cs typeface="Arial" panose="020B0604020202020204" pitchFamily="34" charset="0"/>
              </a:rPr>
              <a:t>КУРСОВОЙ ПРОЕКТ </a:t>
            </a:r>
            <a:br>
              <a:rPr lang="ru-RU" sz="48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ru-RU" sz="4800" b="1" dirty="0">
                <a:latin typeface="Century Gothic" panose="020B0502020202020204" pitchFamily="34" charset="0"/>
                <a:cs typeface="Arial" panose="020B0604020202020204" pitchFamily="34" charset="0"/>
              </a:rPr>
              <a:t>Информационная система «АПТЕКА»</a:t>
            </a:r>
            <a:br>
              <a:rPr lang="ru-RU" sz="48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Century Gothic" panose="020B0502020202020204" pitchFamily="34" charset="0"/>
                <a:cs typeface="Arial" panose="020B0604020202020204" pitchFamily="34" charset="0"/>
              </a:rPr>
              <a:t>по дисциплине </a:t>
            </a:r>
            <a:br>
              <a:rPr lang="ru-RU" sz="4800" dirty="0">
                <a:latin typeface="Century Gothic" panose="020B0502020202020204" pitchFamily="34" charset="0"/>
                <a:cs typeface="Arial" panose="020B0604020202020204" pitchFamily="34" charset="0"/>
              </a:rPr>
            </a:br>
            <a:r>
              <a:rPr lang="ru-RU" sz="4800" dirty="0">
                <a:latin typeface="Century Gothic" panose="020B0502020202020204" pitchFamily="34" charset="0"/>
                <a:cs typeface="Arial" panose="020B0604020202020204" pitchFamily="34" charset="0"/>
              </a:rPr>
              <a:t>«СУБД PostgreSQL»</a:t>
            </a:r>
            <a:endParaRPr lang="ru-RU" sz="66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57ECCB-4D6E-4F2D-AE43-66AE8C6DF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28"/>
            <a:ext cx="9144000" cy="1655762"/>
          </a:xfrm>
        </p:spPr>
        <p:txBody>
          <a:bodyPr>
            <a:noAutofit/>
          </a:bodyPr>
          <a:lstStyle/>
          <a:p>
            <a:pPr algn="r"/>
            <a:r>
              <a:rPr lang="ru-RU" sz="1800" dirty="0">
                <a:latin typeface="Century Gothic" panose="020B0502020202020204" pitchFamily="34" charset="0"/>
              </a:rPr>
              <a:t>Проект выполнен </a:t>
            </a:r>
            <a:br>
              <a:rPr lang="ru-RU" sz="1800" dirty="0">
                <a:latin typeface="Century Gothic" panose="020B0502020202020204" pitchFamily="34" charset="0"/>
              </a:rPr>
            </a:br>
            <a:r>
              <a:rPr lang="ru-RU" sz="1800" dirty="0">
                <a:latin typeface="Century Gothic" panose="020B0502020202020204" pitchFamily="34" charset="0"/>
              </a:rPr>
              <a:t>обучающимся группы ДИНРБ-31</a:t>
            </a:r>
            <a:br>
              <a:rPr lang="ru-RU" sz="1800" dirty="0">
                <a:latin typeface="Century Gothic" panose="020B0502020202020204" pitchFamily="34" charset="0"/>
              </a:rPr>
            </a:br>
            <a:r>
              <a:rPr lang="ru-RU" sz="1800" dirty="0">
                <a:latin typeface="Century Gothic" panose="020B0502020202020204" pitchFamily="34" charset="0"/>
              </a:rPr>
              <a:t>Самодуровым В.А. </a:t>
            </a:r>
          </a:p>
          <a:p>
            <a:pPr algn="r"/>
            <a:r>
              <a:rPr lang="ru-RU" sz="1800" dirty="0">
                <a:latin typeface="Century Gothic" panose="020B0502020202020204" pitchFamily="34" charset="0"/>
              </a:rPr>
              <a:t>Руководитель </a:t>
            </a:r>
            <a:br>
              <a:rPr lang="ru-RU" sz="1800" dirty="0">
                <a:latin typeface="Century Gothic" panose="020B0502020202020204" pitchFamily="34" charset="0"/>
              </a:rPr>
            </a:br>
            <a:r>
              <a:rPr lang="ru-RU" sz="1800" dirty="0">
                <a:latin typeface="Century Gothic" panose="020B0502020202020204" pitchFamily="34" charset="0"/>
              </a:rPr>
              <a:t>асс. Кравченкова Е.П.</a:t>
            </a:r>
          </a:p>
          <a:p>
            <a:pPr algn="r"/>
            <a:endParaRPr lang="ru-RU" sz="1800" dirty="0">
              <a:latin typeface="Century Gothic" panose="020B0502020202020204" pitchFamily="34" charset="0"/>
            </a:endParaRPr>
          </a:p>
          <a:p>
            <a:pPr algn="r"/>
            <a:endParaRPr lang="ru-RU" sz="1800" dirty="0"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AC627-8FFC-408F-9630-8CD2FD04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6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Форма входа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16BF16-DDD4-4F34-AB19-2A6F82DA21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742317" y="1900009"/>
            <a:ext cx="4707365" cy="34217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4C2AEB-DED9-415C-A3F5-03E4E6B5C8B2}"/>
              </a:ext>
            </a:extLst>
          </p:cNvPr>
          <p:cNvPicPr/>
          <p:nvPr/>
        </p:nvPicPr>
        <p:blipFill rotWithShape="1">
          <a:blip r:embed="rId3"/>
          <a:srcRect/>
          <a:stretch/>
        </p:blipFill>
        <p:spPr>
          <a:xfrm>
            <a:off x="3742317" y="1900010"/>
            <a:ext cx="4707364" cy="34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7" y="33090"/>
            <a:ext cx="9136966" cy="145075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Меню сотрудника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DAF382-4140-4D7F-9E1F-619E4A0A3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234" y="2430358"/>
            <a:ext cx="11327531" cy="919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00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80" y="33090"/>
            <a:ext cx="10172240" cy="145075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Меню управляющего и директора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FA6AC3-4973-45A8-99AA-C2F6DB47A7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4697" y="2391486"/>
            <a:ext cx="10882606" cy="857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57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17" y="33090"/>
            <a:ext cx="9136966" cy="145075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Меню кассира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8254E4-C4A7-468A-845D-CCE01700C82F}"/>
              </a:ext>
            </a:extLst>
          </p:cNvPr>
          <p:cNvPicPr/>
          <p:nvPr/>
        </p:nvPicPr>
        <p:blipFill rotWithShape="1">
          <a:blip r:embed="rId2"/>
          <a:srcRect b="19654"/>
          <a:stretch/>
        </p:blipFill>
        <p:spPr bwMode="auto">
          <a:xfrm>
            <a:off x="261941" y="1200839"/>
            <a:ext cx="11668118" cy="503306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477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19" y="1746126"/>
            <a:ext cx="4468250" cy="1450757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Форма «Лекарства»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9F93B4-49A7-4D28-B1EA-2CE85CDA6D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06747" y="956726"/>
            <a:ext cx="7481175" cy="4480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924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19" y="1746126"/>
            <a:ext cx="4468250" cy="1450757"/>
          </a:xfrm>
        </p:spPr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Форма «ЛП»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2905E6-CA96-47D1-BD4A-C43AD0A08519}"/>
              </a:ext>
            </a:extLst>
          </p:cNvPr>
          <p:cNvPicPr/>
          <p:nvPr/>
        </p:nvPicPr>
        <p:blipFill rotWithShape="1">
          <a:blip r:embed="rId2"/>
          <a:srcRect b="16423"/>
          <a:stretch/>
        </p:blipFill>
        <p:spPr bwMode="auto">
          <a:xfrm>
            <a:off x="4422690" y="549737"/>
            <a:ext cx="7491386" cy="529429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72244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5" y="338832"/>
            <a:ext cx="4615961" cy="145075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Форма «Списанные ЛП»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6B1DAC-02B5-4C07-B0F9-D7C76B7FC39F}"/>
              </a:ext>
            </a:extLst>
          </p:cNvPr>
          <p:cNvPicPr/>
          <p:nvPr/>
        </p:nvPicPr>
        <p:blipFill rotWithShape="1">
          <a:blip r:embed="rId2"/>
          <a:srcRect b="44683"/>
          <a:stretch/>
        </p:blipFill>
        <p:spPr bwMode="auto">
          <a:xfrm>
            <a:off x="1270088" y="2213980"/>
            <a:ext cx="9651824" cy="305273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837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636" y="0"/>
            <a:ext cx="6664618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«Склад ЛП»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FFDD7B-FE1D-4349-A12D-1EECBAB8D3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6432" y="1146072"/>
            <a:ext cx="8561024" cy="5128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95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636" y="0"/>
            <a:ext cx="6664618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«Накладные»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982103-6A49-4569-A374-47ADE070D69E}"/>
              </a:ext>
            </a:extLst>
          </p:cNvPr>
          <p:cNvPicPr/>
          <p:nvPr/>
        </p:nvPicPr>
        <p:blipFill rotWithShape="1">
          <a:blip r:embed="rId2"/>
          <a:srcRect b="13620"/>
          <a:stretch/>
        </p:blipFill>
        <p:spPr bwMode="auto">
          <a:xfrm>
            <a:off x="1797812" y="900611"/>
            <a:ext cx="8358265" cy="58208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002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«Добавление накладной»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44B9AE-324F-40E5-AF3E-62A9E224E0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2116" y="1421176"/>
            <a:ext cx="10647768" cy="3564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69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4767B-61B4-47A9-B048-A4E25813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Современные аптеки сталкиваются с необходимостью эффективного управления большими объемами данных: </a:t>
            </a:r>
          </a:p>
          <a:p>
            <a:pPr lvl="1"/>
            <a:r>
              <a:rPr lang="ru-RU" dirty="0">
                <a:latin typeface="Century Gothic" panose="020B0502020202020204" pitchFamily="34" charset="0"/>
              </a:rPr>
              <a:t>учетом лекарственных препаратов (далее – ЛП);</a:t>
            </a:r>
          </a:p>
          <a:p>
            <a:pPr lvl="1"/>
            <a:r>
              <a:rPr lang="ru-RU" dirty="0">
                <a:latin typeface="Century Gothic" panose="020B0502020202020204" pitchFamily="34" charset="0"/>
              </a:rPr>
              <a:t>контролем их сроков годности;</a:t>
            </a:r>
          </a:p>
          <a:p>
            <a:pPr lvl="1"/>
            <a:r>
              <a:rPr lang="ru-RU" dirty="0">
                <a:latin typeface="Century Gothic" panose="020B0502020202020204" pitchFamily="34" charset="0"/>
              </a:rPr>
              <a:t>поиском аналогов;</a:t>
            </a:r>
          </a:p>
          <a:p>
            <a:pPr lvl="1"/>
            <a:r>
              <a:rPr lang="ru-RU" dirty="0">
                <a:latin typeface="Century Gothic" panose="020B0502020202020204" pitchFamily="34" charset="0"/>
              </a:rPr>
              <a:t>ведением документации по продажам;</a:t>
            </a:r>
          </a:p>
          <a:p>
            <a:pPr lvl="1"/>
            <a:r>
              <a:rPr lang="ru-RU" dirty="0">
                <a:latin typeface="Century Gothic" panose="020B0502020202020204" pitchFamily="34" charset="0"/>
              </a:rPr>
              <a:t>ведением документации по сотрудникам и их перемещениям по должностям. </a:t>
            </a:r>
          </a:p>
          <a:p>
            <a:r>
              <a:rPr lang="ru-RU" dirty="0">
                <a:latin typeface="Century Gothic" panose="020B0502020202020204" pitchFamily="34" charset="0"/>
              </a:rPr>
              <a:t>У аптеки «Грант» эта информация обрабатывается вручную, что требует значительных временных затрат и может приводить к ошибкам, что негативно сказывается на качестве и эффективности работы аптеки.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75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«Действующие сотрудники»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A35E48-D7C9-4B52-83D2-EDB194E4EBC8}"/>
              </a:ext>
            </a:extLst>
          </p:cNvPr>
          <p:cNvPicPr/>
          <p:nvPr/>
        </p:nvPicPr>
        <p:blipFill rotWithShape="1">
          <a:blip r:embed="rId2"/>
          <a:srcRect b="31601"/>
          <a:stretch/>
        </p:blipFill>
        <p:spPr bwMode="auto">
          <a:xfrm>
            <a:off x="1224016" y="1523861"/>
            <a:ext cx="9743967" cy="381027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844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«Уволенные сотрудники»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2789D7-E400-4097-A0AC-F1F4B59546CB}"/>
              </a:ext>
            </a:extLst>
          </p:cNvPr>
          <p:cNvPicPr/>
          <p:nvPr/>
        </p:nvPicPr>
        <p:blipFill rotWithShape="1">
          <a:blip r:embed="rId2"/>
          <a:srcRect b="45622"/>
          <a:stretch/>
        </p:blipFill>
        <p:spPr bwMode="auto">
          <a:xfrm>
            <a:off x="388314" y="1948795"/>
            <a:ext cx="11177262" cy="347462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041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«Назначение сотрудников»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CE4734-8CB7-4FBB-9EC2-7138C82D04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3806" y="1285319"/>
            <a:ext cx="8726277" cy="498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832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«Добавление сотрудника»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E4A3D-3AC2-4864-8ED5-9156E0CAC4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79624" y="862868"/>
            <a:ext cx="4432752" cy="5858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4167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«Создание аккаунта»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D44959-FD42-4A6C-AAA5-19CBAE4ED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55525" y="1507634"/>
            <a:ext cx="4042839" cy="43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3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«Задание ролей»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26B3A-3D7B-40AC-B581-4DA9B82E32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82405" y="2098422"/>
            <a:ext cx="3427190" cy="3312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310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33" y="0"/>
            <a:ext cx="10213224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«Настройка отчетов»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8CCF0-A73F-4058-8A1A-952039C26F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0271" y="1991534"/>
            <a:ext cx="3389148" cy="3389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CB9326-EB3A-4FA8-87A0-E937A78BF6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7223" y="2525940"/>
            <a:ext cx="3389148" cy="1806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057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6EBC-E38C-4A5D-8AEF-067FE2B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327" y="0"/>
            <a:ext cx="9165236" cy="101586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entury Gothic" panose="020B0502020202020204" pitchFamily="34" charset="0"/>
              </a:rPr>
              <a:t>Форма «О программе»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DB0131-0CAF-427B-AC4C-6E2D0D18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F05AB1-595B-4ABB-A751-8220935CA17A}"/>
              </a:ext>
            </a:extLst>
          </p:cNvPr>
          <p:cNvPicPr/>
          <p:nvPr/>
        </p:nvPicPr>
        <p:blipFill rotWithShape="1">
          <a:blip r:embed="rId2"/>
          <a:srcRect t="-1" b="-1047"/>
          <a:stretch/>
        </p:blipFill>
        <p:spPr bwMode="auto">
          <a:xfrm>
            <a:off x="2401678" y="1371825"/>
            <a:ext cx="7155547" cy="411434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89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4767B-61B4-47A9-B048-A4E25813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Система построена на современной СУБД PostgreSQL 16, обеспечивающей надежное хранение и обработку данных. </a:t>
            </a:r>
          </a:p>
          <a:p>
            <a:r>
              <a:rPr lang="ru-RU" sz="2800" dirty="0">
                <a:latin typeface="Century Gothic" panose="020B0502020202020204" pitchFamily="34" charset="0"/>
              </a:rPr>
              <a:t>При разработке были реализованы ключевые принципы целостности данных и применены передовые технологии баз данных, включая работу с JSON-структурами, триггерными механизмами и пользовательскими функциями, разделение ролей и прав. </a:t>
            </a:r>
          </a:p>
          <a:p>
            <a:r>
              <a:rPr lang="ru-RU" sz="2800" dirty="0">
                <a:latin typeface="Century Gothic" panose="020B0502020202020204" pitchFamily="34" charset="0"/>
              </a:rPr>
              <a:t>Особое внимание уделено защите данных от некорректных операций через систему ограничений и проверок.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43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4767B-61B4-47A9-B048-A4E25813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1" y="1432193"/>
            <a:ext cx="11354718" cy="528928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В рамках проекта была разработана информационная система для автоматизации ключевых процессов в аптеке. </a:t>
            </a:r>
          </a:p>
          <a:p>
            <a:r>
              <a:rPr lang="ru-RU" dirty="0">
                <a:latin typeface="Century Gothic" panose="020B0502020202020204" pitchFamily="34" charset="0"/>
              </a:rPr>
              <a:t>Система обеспечивает комплексное решение задач учета ЛП, управления персоналом, контроля продаж и формирования отчетности. </a:t>
            </a:r>
          </a:p>
          <a:p>
            <a:r>
              <a:rPr lang="ru-RU" dirty="0">
                <a:latin typeface="Century Gothic" panose="020B0502020202020204" pitchFamily="34" charset="0"/>
              </a:rPr>
              <a:t>Использование  PostgreSQL, .NET 8.0 и Windows Forms, обеспечило системе высокую производительность и стабильность.</a:t>
            </a:r>
          </a:p>
          <a:p>
            <a:r>
              <a:rPr lang="ru-RU" sz="2800" dirty="0">
                <a:latin typeface="Century Gothic" panose="020B0502020202020204" pitchFamily="34" charset="0"/>
              </a:rPr>
              <a:t>Проект продемонстрировал успешную реализацию поставленных целей и готов к практическому внедрению и расширению.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4767B-61B4-47A9-B048-A4E25813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В современном мире фармацевтика имеет огромное влияние на жизни людей путем обеспечения их лекарствами, спасающими и укрепляющими здоровье. Обеспечением лекарствами занимается аптека. А значит аптекам важно эффективно и качественно вести организационную деятельность и деятельность с лекарствами.</a:t>
            </a: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7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934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Представленные аналоги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4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BD35F4-3972-4008-827E-14547482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9" name="Объект 5">
            <a:extLst>
              <a:ext uri="{FF2B5EF4-FFF2-40B4-BE49-F238E27FC236}">
                <a16:creationId xmlns:a16="http://schemas.microsoft.com/office/drawing/2014/main" id="{7424E010-5532-4DF4-A397-AE9B53AE9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822602"/>
              </p:ext>
            </p:extLst>
          </p:nvPr>
        </p:nvGraphicFramePr>
        <p:xfrm>
          <a:off x="351692" y="1030478"/>
          <a:ext cx="11116868" cy="5446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49514">
                  <a:extLst>
                    <a:ext uri="{9D8B030D-6E8A-4147-A177-3AD203B41FA5}">
                      <a16:colId xmlns:a16="http://schemas.microsoft.com/office/drawing/2014/main" val="2743083253"/>
                    </a:ext>
                  </a:extLst>
                </a:gridCol>
                <a:gridCol w="1989214">
                  <a:extLst>
                    <a:ext uri="{9D8B030D-6E8A-4147-A177-3AD203B41FA5}">
                      <a16:colId xmlns:a16="http://schemas.microsoft.com/office/drawing/2014/main" val="1084935177"/>
                    </a:ext>
                  </a:extLst>
                </a:gridCol>
                <a:gridCol w="1489069">
                  <a:extLst>
                    <a:ext uri="{9D8B030D-6E8A-4147-A177-3AD203B41FA5}">
                      <a16:colId xmlns:a16="http://schemas.microsoft.com/office/drawing/2014/main" val="3294651711"/>
                    </a:ext>
                  </a:extLst>
                </a:gridCol>
                <a:gridCol w="1489071">
                  <a:extLst>
                    <a:ext uri="{9D8B030D-6E8A-4147-A177-3AD203B41FA5}">
                      <a16:colId xmlns:a16="http://schemas.microsoft.com/office/drawing/2014/main" val="84120997"/>
                    </a:ext>
                  </a:extLst>
                </a:gridCol>
              </a:tblGrid>
              <a:tr h="3563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dirty="0">
                          <a:effectLst/>
                        </a:rPr>
                        <a:t>Критерии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Стандарт-Н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</a:rPr>
                        <a:t>БЭСТ-5. Аптека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</a:rPr>
                        <a:t>СОФТ-АПТЕКА</a:t>
                      </a:r>
                      <a:endParaRPr lang="ru-RU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1281233955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Многокритериальный поиск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>
                          <a:effectLst/>
                        </a:rPr>
                        <a:t>+</a:t>
                      </a:r>
                      <a:endParaRPr lang="ru-RU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>
                          <a:effectLst/>
                        </a:rPr>
                        <a:t>+</a:t>
                      </a:r>
                      <a:endParaRPr lang="ru-RU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090539499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Вывод аналогов выбранных лекарств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>
                          <a:effectLst/>
                        </a:rPr>
                        <a:t>+</a:t>
                      </a:r>
                      <a:endParaRPr lang="ru-RU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007019628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Учет количества лекарств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>
                          <a:effectLst/>
                        </a:rPr>
                        <a:t>+</a:t>
                      </a:r>
                      <a:endParaRPr lang="ru-RU" sz="17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494103452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Учет местонахождения лекарств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-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-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225114284"/>
                  </a:ext>
                </a:extLst>
              </a:tr>
              <a:tr h="75670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уведомления об истечении срока годности партии лекарств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</a:rPr>
                        <a:t>+</a:t>
                      </a:r>
                      <a:endParaRPr lang="ru-RU" sz="17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2198572867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Хранение данных о запросах к лекарствам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</a:rPr>
                        <a:t>-</a:t>
                      </a:r>
                      <a:endParaRPr lang="ru-RU" sz="17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>
                          <a:effectLst/>
                          <a:latin typeface="+mn-lt"/>
                        </a:rPr>
                        <a:t>-</a:t>
                      </a:r>
                      <a:endParaRPr lang="ru-RU" sz="17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532198461"/>
                  </a:ext>
                </a:extLst>
              </a:tr>
              <a:tr h="75670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Графическое отображение запросов на конкретное лекарство по месяцам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</a:rPr>
                        <a:t>-</a:t>
                      </a:r>
                      <a:endParaRPr lang="ru-RU" sz="17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</a:rPr>
                        <a:t>-</a:t>
                      </a:r>
                      <a:endParaRPr lang="ru-RU" sz="17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1788467870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Ежедневная сводка о наличии лекарств в конце дня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1405162219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Система ролей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100074119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Хранение данных о сотрудниках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3829621325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Учет увольнений и изменений должности сотрудников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2145635968"/>
                  </a:ext>
                </a:extLst>
              </a:tr>
              <a:tr h="3577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66497" marR="6649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7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497" marR="66497" marT="0" marB="0"/>
                </a:tc>
                <a:extLst>
                  <a:ext uri="{0D108BD9-81ED-4DB2-BD59-A6C34878D82A}">
                    <a16:rowId xmlns:a16="http://schemas.microsoft.com/office/drawing/2014/main" val="1939839555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2D98D6-A173-4DB7-83FD-599C1782889D}"/>
              </a:ext>
            </a:extLst>
          </p:cNvPr>
          <p:cNvSpPr/>
          <p:nvPr/>
        </p:nvSpPr>
        <p:spPr>
          <a:xfrm>
            <a:off x="351692" y="3558448"/>
            <a:ext cx="11116868" cy="14872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C3AA748-BDC5-49A0-AD29-3CBB4D03A23D}"/>
              </a:ext>
            </a:extLst>
          </p:cNvPr>
          <p:cNvSpPr/>
          <p:nvPr/>
        </p:nvSpPr>
        <p:spPr>
          <a:xfrm>
            <a:off x="351692" y="5749609"/>
            <a:ext cx="11116868" cy="3651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72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Цель работы - проектирование автоматизированной информационной системы с использованием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4767B-61B4-47A9-B048-A4E25813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Задачи: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выделить сущности предметной области и установить связи между ними;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реализовать базу данных в СУБД </a:t>
            </a:r>
            <a:r>
              <a:rPr lang="ru-RU" sz="2400" dirty="0" err="1">
                <a:latin typeface="Century Gothic" panose="020B0502020202020204" pitchFamily="34" charset="0"/>
              </a:rPr>
              <a:t>PostgreSQL</a:t>
            </a:r>
            <a:r>
              <a:rPr lang="ru-RU" sz="2400" dirty="0">
                <a:latin typeface="Century Gothic" panose="020B0502020202020204" pitchFamily="34" charset="0"/>
              </a:rPr>
              <a:t> с учетом ограничений целостности;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реализовать программный продукт.</a:t>
            </a:r>
          </a:p>
          <a:p>
            <a:r>
              <a:rPr lang="ru-RU" sz="2400" b="1" dirty="0">
                <a:latin typeface="Century Gothic" panose="020B0502020202020204" pitchFamily="34" charset="0"/>
              </a:rPr>
              <a:t>Структура проекта включает: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Введение</a:t>
            </a:r>
            <a:r>
              <a:rPr lang="ru-RU" sz="2400" b="1" dirty="0">
                <a:latin typeface="Century Gothic" panose="020B0502020202020204" pitchFamily="34" charset="0"/>
              </a:rPr>
              <a:t>: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Технический проект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Рабочий проект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Методику испытаний</a:t>
            </a:r>
          </a:p>
          <a:p>
            <a:r>
              <a:rPr lang="ru-RU" sz="2400" dirty="0">
                <a:latin typeface="Century Gothic" panose="020B0502020202020204" pitchFamily="34" charset="0"/>
              </a:rPr>
              <a:t>- Приложения</a:t>
            </a:r>
          </a:p>
          <a:p>
            <a:endParaRPr lang="ru-RU" sz="2400" dirty="0">
              <a:latin typeface="Century Gothic" panose="020B0502020202020204" pitchFamily="34" charset="0"/>
            </a:endParaRPr>
          </a:p>
          <a:p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90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89120" cy="145075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Процесс учета сотрудников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F8C566-6FFB-49DF-83A1-332263FA1C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22" y="471267"/>
            <a:ext cx="5583115" cy="523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977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42760-ABD8-485C-BA92-A494125948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939" y="823577"/>
            <a:ext cx="6288781" cy="60344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89120" cy="145075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Процесс учета ЛП</a:t>
            </a:r>
          </a:p>
        </p:txBody>
      </p:sp>
    </p:spTree>
    <p:extLst>
      <p:ext uri="{BB962C8B-B14F-4D97-AF65-F5344CB8AC3E}">
        <p14:creationId xmlns:p14="http://schemas.microsoft.com/office/powerpoint/2010/main" val="115740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389120" cy="145075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Диаграмма классов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A242A0-43F1-4408-A741-326D8416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63" y="606668"/>
            <a:ext cx="7252554" cy="48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03162-CBCA-4F09-AF2C-9BF2BEFE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83351" cy="513497"/>
          </a:xfrm>
        </p:spPr>
        <p:txBody>
          <a:bodyPr>
            <a:noAutofit/>
          </a:bodyPr>
          <a:lstStyle/>
          <a:p>
            <a:r>
              <a:rPr lang="ru-RU" sz="4000" dirty="0">
                <a:latin typeface="Century Gothic" panose="020B0502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7D90F7-F77B-4791-9BA9-63BF1B2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45CD-3B10-4FD5-8F90-1F13C725B85D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2AD7D3-A49B-450F-BC01-0495114DF7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963758"/>
            <a:ext cx="9665747" cy="5392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3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181</TotalTime>
  <Words>553</Words>
  <Application>Microsoft Office PowerPoint</Application>
  <PresentationFormat>Широкоэкранный</PresentationFormat>
  <Paragraphs>137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Times New Roman</vt:lpstr>
      <vt:lpstr>Office Theme 2013 - 2022</vt:lpstr>
      <vt:lpstr>КУРСОВОЙ ПРОЕКТ  Информационная система «АПТЕКА» по дисциплине  «СУБД PostgreSQL»</vt:lpstr>
      <vt:lpstr>Введение</vt:lpstr>
      <vt:lpstr>Предметная область</vt:lpstr>
      <vt:lpstr>Представленные аналоги</vt:lpstr>
      <vt:lpstr>Цель работы - проектирование автоматизированной информационной системы с использованием базы данных</vt:lpstr>
      <vt:lpstr>Процесс учета сотрудников</vt:lpstr>
      <vt:lpstr>Процесс учета ЛП</vt:lpstr>
      <vt:lpstr>Диаграмма классов</vt:lpstr>
      <vt:lpstr>Диаграмма вариантов использования</vt:lpstr>
      <vt:lpstr>Форма входа</vt:lpstr>
      <vt:lpstr>Меню сотрудника</vt:lpstr>
      <vt:lpstr>Меню управляющего и директора </vt:lpstr>
      <vt:lpstr>Меню кассира</vt:lpstr>
      <vt:lpstr>Форма «Лекарства»</vt:lpstr>
      <vt:lpstr>Форма «ЛП»</vt:lpstr>
      <vt:lpstr>Форма «Списанные ЛП»</vt:lpstr>
      <vt:lpstr>Форма «Склад ЛП»</vt:lpstr>
      <vt:lpstr>Форма «Накладные»</vt:lpstr>
      <vt:lpstr>Форма «Добавление накладной»</vt:lpstr>
      <vt:lpstr>Форма «Действующие сотрудники»</vt:lpstr>
      <vt:lpstr>Форма «Уволенные сотрудники»</vt:lpstr>
      <vt:lpstr>Форма «Назначение сотрудников»</vt:lpstr>
      <vt:lpstr>Форма «Добавление сотрудника»</vt:lpstr>
      <vt:lpstr>Форма «Создание аккаунта»</vt:lpstr>
      <vt:lpstr>Форма «Задание ролей»</vt:lpstr>
      <vt:lpstr>Форма «Настройка отчетов»</vt:lpstr>
      <vt:lpstr>Форма «О программе»</vt:lpstr>
      <vt:lpstr>Средства разработки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Информационная система «Станция техобслуживания автомобилей» по дисциплине «СУБД PostgreSQL»</dc:title>
  <dc:creator>Данис</dc:creator>
  <cp:lastModifiedBy>Вячеслав Самодуров</cp:lastModifiedBy>
  <cp:revision>32</cp:revision>
  <dcterms:created xsi:type="dcterms:W3CDTF">2025-06-08T22:08:06Z</dcterms:created>
  <dcterms:modified xsi:type="dcterms:W3CDTF">2025-06-10T05:18:59Z</dcterms:modified>
</cp:coreProperties>
</file>