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8" r:id="rId3"/>
    <p:sldId id="257" r:id="rId4"/>
    <p:sldId id="258" r:id="rId5"/>
    <p:sldId id="260" r:id="rId6"/>
    <p:sldId id="261" r:id="rId7"/>
    <p:sldId id="267" r:id="rId8"/>
    <p:sldId id="266" r:id="rId9"/>
    <p:sldId id="269" r:id="rId10"/>
    <p:sldId id="302" r:id="rId11"/>
    <p:sldId id="303" r:id="rId12"/>
    <p:sldId id="304" r:id="rId13"/>
    <p:sldId id="265" r:id="rId14"/>
    <p:sldId id="270" r:id="rId15"/>
    <p:sldId id="272" r:id="rId16"/>
    <p:sldId id="273" r:id="rId17"/>
    <p:sldId id="305" r:id="rId18"/>
    <p:sldId id="306" r:id="rId19"/>
    <p:sldId id="277" r:id="rId20"/>
    <p:sldId id="278" r:id="rId21"/>
    <p:sldId id="276" r:id="rId22"/>
    <p:sldId id="279" r:id="rId23"/>
    <p:sldId id="280" r:id="rId24"/>
    <p:sldId id="281" r:id="rId25"/>
    <p:sldId id="282" r:id="rId26"/>
    <p:sldId id="283" r:id="rId27"/>
    <p:sldId id="284" r:id="rId28"/>
    <p:sldId id="285" r:id="rId29"/>
    <p:sldId id="286" r:id="rId30"/>
    <p:sldId id="288" r:id="rId31"/>
    <p:sldId id="289" r:id="rId32"/>
    <p:sldId id="290" r:id="rId33"/>
    <p:sldId id="292" r:id="rId34"/>
    <p:sldId id="293" r:id="rId35"/>
    <p:sldId id="294" r:id="rId36"/>
    <p:sldId id="295" r:id="rId37"/>
    <p:sldId id="296" r:id="rId38"/>
    <p:sldId id="297" r:id="rId39"/>
    <p:sldId id="301" r:id="rId40"/>
    <p:sldId id="298" r:id="rId41"/>
    <p:sldId id="299" r:id="rId42"/>
    <p:sldId id="300" r:id="rId43"/>
    <p:sldId id="291" r:id="rId44"/>
    <p:sldId id="307" r:id="rId45"/>
    <p:sldId id="28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Grp="1"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a:t>Click to edit Master subtitle style</a:t>
            </a:r>
          </a:p>
        </p:txBody>
      </p:sp>
      <p:sp>
        <p:nvSpPr>
          <p:cNvPr id="2056" name="Rectangle 8"/>
          <p:cNvSpPr>
            <a:spLocks noGrp="1" noChangeArrowheads="1"/>
          </p:cNvSpPr>
          <p:nvPr>
            <p:ph type="ctrTitle"/>
          </p:nvPr>
        </p:nvSpPr>
        <p:spPr>
          <a:xfrm>
            <a:off x="1007533" y="620713"/>
            <a:ext cx="10363200" cy="1470025"/>
          </a:xfrm>
        </p:spPr>
        <p:txBody>
          <a:bodyPr/>
          <a:lstStyle>
            <a:lvl1pPr>
              <a:defRPr sz="3600"/>
            </a:lvl1pPr>
          </a:lstStyle>
          <a:p>
            <a:pPr lvl="0"/>
            <a:r>
              <a:rPr lang="en-US" altLang="zh-CN" noProof="0"/>
              <a:t>Click to edit Master title style</a:t>
            </a:r>
          </a:p>
        </p:txBody>
      </p:sp>
      <p:sp>
        <p:nvSpPr>
          <p:cNvPr id="11" name="Rectangle 4"/>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4/14/2024</a:t>
            </a:fld>
            <a:endParaRPr lang="en-US"/>
          </a:p>
        </p:txBody>
      </p:sp>
      <p:sp>
        <p:nvSpPr>
          <p:cNvPr id="12" name="Rectangle 5"/>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‹N°›</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‹N°›</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0"/>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‹N°›</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‹N°›</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‹N°›</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‹N°›</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‹N°›</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‹N°›</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3"/>
          <a:srcRect t="1094" r="8122" b="13318"/>
          <a:stretch>
            <a:fillRect/>
          </a:stretch>
        </p:blipFill>
        <p:spPr>
          <a:xfrm>
            <a:off x="7730067" y="4438650"/>
            <a:ext cx="4453467" cy="2333625"/>
          </a:xfrm>
          <a:prstGeom prst="rect">
            <a:avLst/>
          </a:prstGeom>
          <a:noFill/>
          <a:ln w="9525">
            <a:noFill/>
          </a:ln>
        </p:spPr>
      </p:pic>
      <p:sp>
        <p:nvSpPr>
          <p:cNvPr id="1028" name="Rectangle 4"/>
          <p:cNvSpPr>
            <a:spLocks noGrp="1"/>
          </p:cNvSpPr>
          <p:nvPr>
            <p:ph type="title"/>
          </p:nvPr>
        </p:nvSpPr>
        <p:spPr>
          <a:xfrm>
            <a:off x="609600" y="274638"/>
            <a:ext cx="10972800" cy="1143000"/>
          </a:xfrm>
          <a:prstGeom prst="rect">
            <a:avLst/>
          </a:prstGeom>
          <a:noFill/>
          <a:ln w="9525">
            <a:noFill/>
          </a:ln>
        </p:spPr>
        <p:txBody>
          <a:bodyPr anchor="ctr" anchorCtr="0"/>
          <a:lstStyle/>
          <a:p>
            <a:pPr lvl="0"/>
            <a:r>
              <a:rPr lang="en-US" altLang="zh-CN" dirty="0"/>
              <a:t>Click to edit Master title style</a:t>
            </a:r>
          </a:p>
        </p:txBody>
      </p:sp>
      <p:sp>
        <p:nvSpPr>
          <p:cNvPr id="1029" name="Rectangle 5"/>
          <p:cNvSpPr>
            <a:spLocks noGrp="1"/>
          </p:cNvSpPr>
          <p:nvPr>
            <p:ph type="body" idx="1"/>
          </p:nvPr>
        </p:nvSpPr>
        <p:spPr>
          <a:xfrm>
            <a:off x="609600" y="1600200"/>
            <a:ext cx="10972800" cy="4525963"/>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30" name="Rectangle 6"/>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4/14/2024</a:t>
            </a:fld>
            <a:endParaRPr lang="en-US"/>
          </a:p>
        </p:txBody>
      </p:sp>
      <p:sp>
        <p:nvSpPr>
          <p:cNvPr id="1031" name="Rectangle 7"/>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objis.com/tutoriel-java-swing-n1-votre-premiere-fenetre-swing/" TargetMode="External"/><Relationship Id="rId7" Type="http://schemas.openxmlformats.org/officeDocument/2006/relationships/hyperlink" Target="https://www.youtube.com/watch?v=vqkfUh6cZGA" TargetMode="External"/><Relationship Id="rId2" Type="http://schemas.openxmlformats.org/officeDocument/2006/relationships/hyperlink" Target="https://www.javatpoint.com/java-swing" TargetMode="External"/><Relationship Id="rId1" Type="http://schemas.openxmlformats.org/officeDocument/2006/relationships/slideLayout" Target="../slideLayouts/slideLayout2.xml"/><Relationship Id="rId6" Type="http://schemas.openxmlformats.org/officeDocument/2006/relationships/hyperlink" Target="https://zestedesavoir.com/tutoriels/646/apprenez-a-programmer-en-java/559_interactions-avec-les-bases-de-donnees/2725_lier-ses-tables-avec-des-objets-java-le-pattern-dao/" TargetMode="External"/><Relationship Id="rId5" Type="http://schemas.openxmlformats.org/officeDocument/2006/relationships/hyperlink" Target="https://www.jmdoudoux.fr/java/dej/chap-swing" TargetMode="External"/><Relationship Id="rId4" Type="http://schemas.openxmlformats.org/officeDocument/2006/relationships/hyperlink" Target="https://docs.oracle.com/javase%2F7%2Fdocs%2Fapi%2F%2F/javax/swing/packagesummary.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r-FR" altLang="en-US"/>
              <a:t> </a:t>
            </a:r>
          </a:p>
        </p:txBody>
      </p:sp>
      <p:sp>
        <p:nvSpPr>
          <p:cNvPr id="3" name="Subtitle 2"/>
          <p:cNvSpPr>
            <a:spLocks noGrp="1"/>
          </p:cNvSpPr>
          <p:nvPr>
            <p:ph type="subTitle" idx="1"/>
          </p:nvPr>
        </p:nvSpPr>
        <p:spPr>
          <a:xfrm>
            <a:off x="2399453" y="744855"/>
            <a:ext cx="7393517" cy="1222375"/>
          </a:xfrm>
        </p:spPr>
        <p:txBody>
          <a:bodyPr/>
          <a:lstStyle/>
          <a:p>
            <a:r>
              <a:rPr lang="fr-FR" altLang="en-US" dirty="0"/>
              <a:t>Présentation l’Application de Gestion d'Assurance pour l'Agence Senassur</a:t>
            </a:r>
          </a:p>
        </p:txBody>
      </p:sp>
      <p:sp>
        <p:nvSpPr>
          <p:cNvPr id="4" name="Text Box 3"/>
          <p:cNvSpPr txBox="1"/>
          <p:nvPr/>
        </p:nvSpPr>
        <p:spPr>
          <a:xfrm>
            <a:off x="125095" y="5574665"/>
            <a:ext cx="4752975" cy="1477328"/>
          </a:xfrm>
          <a:prstGeom prst="rect">
            <a:avLst/>
          </a:prstGeom>
          <a:noFill/>
        </p:spPr>
        <p:txBody>
          <a:bodyPr wrap="square" rtlCol="0">
            <a:spAutoFit/>
          </a:bodyPr>
          <a:lstStyle/>
          <a:p>
            <a:r>
              <a:rPr lang="fr-FR" altLang="en-US" sz="2400" u="sng" dirty="0">
                <a:latin typeface="Bahnschrift Light SemiCondensed" panose="020B0502040204020203" pitchFamily="34" charset="0"/>
                <a:ea typeface="+mj-ea"/>
              </a:rPr>
              <a:t>Présentée par </a:t>
            </a:r>
            <a:r>
              <a:rPr lang="fr-FR" altLang="en-US" sz="2400" dirty="0">
                <a:latin typeface="Bahnschrift Light SemiCondensed" panose="020B0502040204020203" pitchFamily="34" charset="0"/>
                <a:ea typeface="+mj-ea"/>
              </a:rPr>
              <a:t>:</a:t>
            </a:r>
          </a:p>
          <a:p>
            <a:r>
              <a:rPr lang="fr-FR" altLang="en-US" sz="2400" dirty="0">
                <a:latin typeface="Bahnschrift Light SemiCondensed" panose="020B0502040204020203" pitchFamily="34" charset="0"/>
                <a:ea typeface="+mj-ea"/>
              </a:rPr>
              <a:t>FALLOU DIOUCK </a:t>
            </a:r>
          </a:p>
          <a:p>
            <a:r>
              <a:rPr lang="fr-FR" altLang="en-US" sz="2400" dirty="0">
                <a:latin typeface="Bahnschrift Light SemiCondensed" panose="020B0502040204020203" pitchFamily="34" charset="0"/>
                <a:ea typeface="+mj-ea"/>
              </a:rPr>
              <a:t>ELHADJI MALICK MBENGUE</a:t>
            </a:r>
          </a:p>
          <a:p>
            <a:endParaRPr lang="fr-FR" altLang="en-US" dirty="0">
              <a:latin typeface="+mj-ea"/>
              <a:ea typeface="+mj-ea"/>
            </a:endParaRPr>
          </a:p>
        </p:txBody>
      </p:sp>
      <p:sp>
        <p:nvSpPr>
          <p:cNvPr id="8" name="Text Box 7"/>
          <p:cNvSpPr txBox="1"/>
          <p:nvPr/>
        </p:nvSpPr>
        <p:spPr>
          <a:xfrm>
            <a:off x="3115310" y="2724150"/>
            <a:ext cx="6958330" cy="885825"/>
          </a:xfrm>
          <a:prstGeom prst="rect">
            <a:avLst/>
          </a:prstGeom>
          <a:noFill/>
        </p:spPr>
        <p:txBody>
          <a:bodyPr wrap="square" rtlCol="0">
            <a:noAutofit/>
          </a:bodyPr>
          <a:lstStyle/>
          <a:p>
            <a:pPr algn="ctr"/>
            <a:r>
              <a:rPr lang="fr-FR" dirty="0">
                <a:solidFill>
                  <a:schemeClr val="tx1"/>
                </a:solidFill>
                <a:latin typeface="Times New Roman" panose="02020603050405020304" pitchFamily="18" charset="0"/>
                <a:cs typeface="Times New Roman" panose="02020603050405020304" pitchFamily="18" charset="0"/>
                <a:sym typeface="+mn-ea"/>
              </a:rPr>
              <a:t>Licence 2 Ingénierie informatique</a:t>
            </a:r>
            <a:endParaRPr lang="fr-FR" dirty="0">
              <a:solidFill>
                <a:schemeClr val="tx1"/>
              </a:solidFill>
              <a:latin typeface="Times New Roman" panose="02020603050405020304" pitchFamily="18" charset="0"/>
              <a:cs typeface="Times New Roman" panose="02020603050405020304" pitchFamily="18" charset="0"/>
            </a:endParaRPr>
          </a:p>
          <a:p>
            <a:pPr algn="ctr"/>
            <a:r>
              <a:rPr lang="fr-FR" dirty="0">
                <a:solidFill>
                  <a:schemeClr val="tx1"/>
                </a:solidFill>
                <a:latin typeface="Times New Roman" panose="02020603050405020304" pitchFamily="18" charset="0"/>
                <a:cs typeface="Times New Roman" panose="02020603050405020304" pitchFamily="18" charset="0"/>
                <a:sym typeface="+mn-ea"/>
              </a:rPr>
              <a:t>Année académique 2022 – 2023</a:t>
            </a:r>
            <a:endParaRPr lang="fr-FR" dirty="0">
              <a:solidFill>
                <a:schemeClr val="tx1"/>
              </a:solidFill>
              <a:latin typeface="Times New Roman" panose="02020603050405020304" pitchFamily="18" charset="0"/>
              <a:cs typeface="Times New Roman" panose="02020603050405020304" pitchFamily="18" charset="0"/>
            </a:endParaRPr>
          </a:p>
          <a:p>
            <a:pPr algn="ctr"/>
            <a:r>
              <a:rPr lang="fr-FR" dirty="0">
                <a:solidFill>
                  <a:srgbClr val="FF0000"/>
                </a:solidFill>
                <a:latin typeface="Times New Roman" panose="02020603050405020304" pitchFamily="18" charset="0"/>
                <a:cs typeface="Times New Roman" panose="02020603050405020304" pitchFamily="18" charset="0"/>
                <a:sym typeface="+mn-ea"/>
              </a:rPr>
              <a:t>Semestre 4</a:t>
            </a:r>
            <a:endParaRPr lang="fr-FR" dirty="0">
              <a:solidFill>
                <a:srgbClr val="FF0000"/>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8F4A47-ED15-694B-6314-1DD64606CFC2}"/>
              </a:ext>
            </a:extLst>
          </p:cNvPr>
          <p:cNvSpPr>
            <a:spLocks noGrp="1"/>
          </p:cNvSpPr>
          <p:nvPr>
            <p:ph type="title"/>
          </p:nvPr>
        </p:nvSpPr>
        <p:spPr>
          <a:xfrm>
            <a:off x="609600" y="274638"/>
            <a:ext cx="11171068" cy="1143000"/>
          </a:xfrm>
        </p:spPr>
        <p:txBody>
          <a:bodyPr/>
          <a:lstStyle/>
          <a:p>
            <a:pPr marL="857250" indent="-857250">
              <a:buFont typeface="+mj-lt"/>
              <a:buAutoNum type="romanUcPeriod"/>
            </a:pPr>
            <a:r>
              <a:rPr lang="fr-FR" altLang="en-US" sz="3200" dirty="0"/>
              <a:t>ORGANISATION DU CODE </a:t>
            </a:r>
            <a:r>
              <a:rPr lang="en-US" altLang="en-US" sz="3200" dirty="0"/>
              <a:t>:</a:t>
            </a:r>
            <a:r>
              <a:rPr lang="fr-FR" altLang="en-US" sz="3200" dirty="0"/>
              <a:t> Structure des Classes</a:t>
            </a:r>
            <a:endParaRPr lang="fr-FR" sz="3200" dirty="0"/>
          </a:p>
        </p:txBody>
      </p:sp>
      <p:sp>
        <p:nvSpPr>
          <p:cNvPr id="3" name="Espace réservé du contenu 2">
            <a:extLst>
              <a:ext uri="{FF2B5EF4-FFF2-40B4-BE49-F238E27FC236}">
                <a16:creationId xmlns:a16="http://schemas.microsoft.com/office/drawing/2014/main" id="{A73751F6-6369-3F68-F0D3-1BCEC5E9BA15}"/>
              </a:ext>
            </a:extLst>
          </p:cNvPr>
          <p:cNvSpPr>
            <a:spLocks noGrp="1"/>
          </p:cNvSpPr>
          <p:nvPr>
            <p:ph idx="1"/>
          </p:nvPr>
        </p:nvSpPr>
        <p:spPr>
          <a:xfrm>
            <a:off x="609600" y="1322774"/>
            <a:ext cx="10972800" cy="5535226"/>
          </a:xfrm>
        </p:spPr>
        <p:txBody>
          <a:bodyPr/>
          <a:lstStyle/>
          <a:p>
            <a:pPr>
              <a:buFont typeface="Wingdings" panose="05000000000000000000" pitchFamily="2" charset="2"/>
              <a:buChar char="q"/>
            </a:pPr>
            <a:r>
              <a:rPr lang="en-US" sz="2800" dirty="0"/>
              <a:t>Classes</a:t>
            </a:r>
            <a:r>
              <a:rPr lang="en-US" sz="3200" dirty="0"/>
              <a:t> Ajout</a:t>
            </a:r>
            <a:r>
              <a:rPr lang="fr-FR" sz="3200" dirty="0"/>
              <a:t>és</a:t>
            </a:r>
          </a:p>
          <a:p>
            <a:r>
              <a:rPr lang="fr-FR" sz="2000" b="1" i="0" u="sng" dirty="0">
                <a:solidFill>
                  <a:srgbClr val="0D0D0D"/>
                </a:solidFill>
                <a:effectLst/>
              </a:rPr>
              <a:t>SenassurApp</a:t>
            </a:r>
            <a:r>
              <a:rPr lang="fr-FR" sz="2000" i="0" u="sng" dirty="0">
                <a:solidFill>
                  <a:srgbClr val="0D0D0D"/>
                </a:solidFill>
                <a:effectLst/>
              </a:rPr>
              <a:t> : Classe Principale de l'Application</a:t>
            </a:r>
            <a:r>
              <a:rPr lang="fr-FR" sz="2000" i="0" dirty="0">
                <a:solidFill>
                  <a:srgbClr val="0D0D0D"/>
                </a:solidFill>
                <a:effectLst/>
              </a:rPr>
              <a:t> :</a:t>
            </a:r>
            <a:endParaRPr lang="fr-FR" sz="2000" dirty="0">
              <a:solidFill>
                <a:srgbClr val="0D0D0D"/>
              </a:solidFill>
            </a:endParaRPr>
          </a:p>
          <a:p>
            <a:pPr lvl="1"/>
            <a:r>
              <a:rPr lang="fr-FR" sz="1800" i="0" dirty="0">
                <a:solidFill>
                  <a:srgbClr val="0D0D0D"/>
                </a:solidFill>
                <a:effectLst/>
              </a:rPr>
              <a:t>Description</a:t>
            </a:r>
          </a:p>
          <a:p>
            <a:pPr lvl="2"/>
            <a:r>
              <a:rPr lang="fr-FR" sz="1400" b="0" i="0" dirty="0">
                <a:solidFill>
                  <a:srgbClr val="0D0D0D"/>
                </a:solidFill>
                <a:effectLst/>
                <a:latin typeface="Söhne"/>
              </a:rPr>
              <a:t>Classe principale de l'application Senassur.</a:t>
            </a:r>
            <a:endParaRPr lang="fr-FR" sz="1400" b="0" dirty="0">
              <a:solidFill>
                <a:srgbClr val="0D0D0D"/>
              </a:solidFill>
              <a:latin typeface="Söhne"/>
            </a:endParaRPr>
          </a:p>
          <a:p>
            <a:pPr lvl="2"/>
            <a:r>
              <a:rPr lang="fr-FR" sz="1400" b="0" i="0" dirty="0">
                <a:solidFill>
                  <a:srgbClr val="0D0D0D"/>
                </a:solidFill>
                <a:effectLst/>
                <a:latin typeface="Söhne"/>
              </a:rPr>
              <a:t>Intègre une interface graphique Swing pour interagir avec l'utilisateur.</a:t>
            </a:r>
            <a:endParaRPr lang="fr-FR" sz="1400" dirty="0">
              <a:solidFill>
                <a:srgbClr val="0D0D0D"/>
              </a:solidFill>
              <a:latin typeface="Söhne"/>
            </a:endParaRPr>
          </a:p>
          <a:p>
            <a:pPr lvl="2"/>
            <a:r>
              <a:rPr kumimoji="0" lang="fr-FR" altLang="fr-FR" sz="1400" b="0" i="0" u="none" strike="noStrike" cap="none" normalizeH="0" baseline="0" dirty="0">
                <a:ln>
                  <a:noFill/>
                </a:ln>
                <a:solidFill>
                  <a:srgbClr val="0D0D0D"/>
                </a:solidFill>
                <a:effectLst/>
                <a:latin typeface="Söhne"/>
              </a:rPr>
              <a:t>Utilise l'implémentation de </a:t>
            </a:r>
            <a:r>
              <a:rPr kumimoji="0" lang="fr-FR" altLang="fr-FR" sz="1400" b="1" i="0" u="none" strike="noStrike" cap="none" normalizeH="0" baseline="0" dirty="0">
                <a:ln>
                  <a:noFill/>
                </a:ln>
                <a:solidFill>
                  <a:srgbClr val="0D0D0D"/>
                </a:solidFill>
                <a:effectLst/>
                <a:latin typeface="Söhne Mono"/>
              </a:rPr>
              <a:t>AgenceAssuranceImpl</a:t>
            </a:r>
            <a:r>
              <a:rPr kumimoji="0" lang="fr-FR" altLang="fr-FR" sz="1400" b="0" i="0" u="none" strike="noStrike" cap="none" normalizeH="0" baseline="0" dirty="0">
                <a:ln>
                  <a:noFill/>
                </a:ln>
                <a:solidFill>
                  <a:srgbClr val="0D0D0D"/>
                </a:solidFill>
                <a:effectLst/>
                <a:latin typeface="Söhne"/>
              </a:rPr>
              <a:t> pour exécuter les fonctionnalités de l'agence d'assurance</a:t>
            </a:r>
            <a:endParaRPr lang="fr-FR" sz="1400" b="0" i="0" dirty="0">
              <a:solidFill>
                <a:srgbClr val="0D0D0D"/>
              </a:solidFill>
              <a:effectLst/>
              <a:latin typeface="Söhne"/>
            </a:endParaRPr>
          </a:p>
          <a:p>
            <a:pPr lvl="1"/>
            <a:endParaRPr lang="fr-FR" sz="1200" b="0" i="0" dirty="0">
              <a:solidFill>
                <a:srgbClr val="0D0D0D"/>
              </a:solidFill>
              <a:effectLst/>
              <a:latin typeface="Söhne"/>
            </a:endParaRPr>
          </a:p>
          <a:p>
            <a:pPr lvl="1"/>
            <a:r>
              <a:rPr lang="fr-FR" sz="1800" b="0" i="0" dirty="0">
                <a:solidFill>
                  <a:srgbClr val="0D0D0D"/>
                </a:solidFill>
                <a:effectLst/>
              </a:rPr>
              <a:t>Attributs</a:t>
            </a:r>
            <a:r>
              <a:rPr lang="fr-FR" sz="1800" b="0" i="0" dirty="0">
                <a:solidFill>
                  <a:srgbClr val="0D0D0D"/>
                </a:solidFill>
                <a:effectLst/>
                <a:latin typeface="Söhne"/>
              </a:rPr>
              <a:t> :</a:t>
            </a:r>
          </a:p>
          <a:p>
            <a:pPr lvl="2"/>
            <a:r>
              <a:rPr kumimoji="0" lang="fr-FR" altLang="fr-FR" sz="1400" b="1" i="0" u="none" strike="noStrike" cap="none" normalizeH="0" baseline="0" dirty="0">
                <a:ln>
                  <a:noFill/>
                </a:ln>
                <a:solidFill>
                  <a:srgbClr val="0D0D0D"/>
                </a:solidFill>
                <a:effectLst/>
              </a:rPr>
              <a:t>agenceAssurance</a:t>
            </a:r>
            <a:r>
              <a:rPr kumimoji="0" lang="fr-FR" altLang="fr-FR" sz="1400" b="0" i="0" u="none" strike="noStrike" cap="none" normalizeH="0" baseline="0" dirty="0">
                <a:ln>
                  <a:noFill/>
                </a:ln>
                <a:solidFill>
                  <a:srgbClr val="0D0D0D"/>
                </a:solidFill>
                <a:effectLst/>
              </a:rPr>
              <a:t>: Instance de l'implémentation de l'agence d'assurance.</a:t>
            </a:r>
            <a:r>
              <a:rPr kumimoji="0" lang="fr-FR" altLang="fr-FR" sz="1400" b="0" i="0" u="none" strike="noStrike" cap="none" normalizeH="0" baseline="0" dirty="0">
                <a:ln>
                  <a:noFill/>
                </a:ln>
                <a:solidFill>
                  <a:schemeClr val="tx1"/>
                </a:solidFill>
                <a:effectLst/>
              </a:rPr>
              <a:t> </a:t>
            </a:r>
          </a:p>
          <a:p>
            <a:pPr lvl="2"/>
            <a:r>
              <a:rPr kumimoji="0" lang="fr-FR" altLang="fr-FR" sz="1400" b="1" i="0" u="none" strike="noStrike" cap="none" normalizeH="0" baseline="0" dirty="0">
                <a:ln>
                  <a:noFill/>
                </a:ln>
                <a:solidFill>
                  <a:srgbClr val="0D0D0D"/>
                </a:solidFill>
                <a:effectLst/>
              </a:rPr>
              <a:t>connexion</a:t>
            </a:r>
            <a:r>
              <a:rPr kumimoji="0" lang="fr-FR" altLang="fr-FR" sz="1400" b="0" i="0" u="none" strike="noStrike" cap="none" normalizeH="0" baseline="0" dirty="0">
                <a:ln>
                  <a:noFill/>
                </a:ln>
                <a:solidFill>
                  <a:srgbClr val="0D0D0D"/>
                </a:solidFill>
                <a:effectLst/>
              </a:rPr>
              <a:t>: Connexion à la base de données.</a:t>
            </a:r>
            <a:r>
              <a:rPr kumimoji="0" lang="fr-FR" altLang="fr-FR" sz="1400" b="0" i="0" u="none" strike="noStrike" cap="none" normalizeH="0" baseline="0" dirty="0">
                <a:ln>
                  <a:noFill/>
                </a:ln>
                <a:solidFill>
                  <a:schemeClr val="tx1"/>
                </a:solidFill>
                <a:effectLst/>
              </a:rPr>
              <a:t> </a:t>
            </a:r>
          </a:p>
          <a:p>
            <a:pPr lvl="2"/>
            <a:r>
              <a:rPr kumimoji="0" lang="fr-FR" altLang="fr-FR" sz="1400" b="1" i="0" u="none" strike="noStrike" cap="none" normalizeH="0" baseline="0" dirty="0">
                <a:ln>
                  <a:noFill/>
                </a:ln>
                <a:solidFill>
                  <a:srgbClr val="0D0D0D"/>
                </a:solidFill>
                <a:effectLst/>
              </a:rPr>
              <a:t>clientDAO</a:t>
            </a:r>
            <a:r>
              <a:rPr kumimoji="0" lang="fr-FR" altLang="fr-FR" sz="1400" b="0" i="0" u="none" strike="noStrike" cap="none" normalizeH="0" baseline="0" dirty="0">
                <a:ln>
                  <a:noFill/>
                </a:ln>
                <a:solidFill>
                  <a:srgbClr val="0D0D0D"/>
                </a:solidFill>
                <a:effectLst/>
              </a:rPr>
              <a:t>, </a:t>
            </a:r>
            <a:r>
              <a:rPr kumimoji="0" lang="fr-FR" altLang="fr-FR" sz="1400" b="1" i="0" u="none" strike="noStrike" cap="none" normalizeH="0" baseline="0" dirty="0">
                <a:ln>
                  <a:noFill/>
                </a:ln>
                <a:solidFill>
                  <a:srgbClr val="0D0D0D"/>
                </a:solidFill>
                <a:effectLst/>
              </a:rPr>
              <a:t>formuleDAO</a:t>
            </a:r>
            <a:r>
              <a:rPr kumimoji="0" lang="fr-FR" altLang="fr-FR" sz="1400" b="0" i="0" u="none" strike="noStrike" cap="none" normalizeH="0" baseline="0" dirty="0">
                <a:ln>
                  <a:noFill/>
                </a:ln>
                <a:solidFill>
                  <a:srgbClr val="0D0D0D"/>
                </a:solidFill>
                <a:effectLst/>
              </a:rPr>
              <a:t>, </a:t>
            </a:r>
            <a:r>
              <a:rPr kumimoji="0" lang="fr-FR" altLang="fr-FR" sz="1400" b="1" i="0" u="none" strike="noStrike" cap="none" normalizeH="0" baseline="0" dirty="0">
                <a:ln>
                  <a:noFill/>
                </a:ln>
                <a:solidFill>
                  <a:srgbClr val="0D0D0D"/>
                </a:solidFill>
                <a:effectLst/>
              </a:rPr>
              <a:t>voitureDAO</a:t>
            </a:r>
            <a:r>
              <a:rPr kumimoji="0" lang="fr-FR" altLang="fr-FR" sz="1400" b="0" i="0" u="none" strike="noStrike" cap="none" normalizeH="0" baseline="0" dirty="0">
                <a:ln>
                  <a:noFill/>
                </a:ln>
                <a:solidFill>
                  <a:srgbClr val="0D0D0D"/>
                </a:solidFill>
                <a:effectLst/>
              </a:rPr>
              <a:t>, </a:t>
            </a:r>
            <a:r>
              <a:rPr kumimoji="0" lang="fr-FR" altLang="fr-FR" sz="1400" b="1" i="0" u="none" strike="noStrike" cap="none" normalizeH="0" baseline="0" dirty="0">
                <a:ln>
                  <a:noFill/>
                </a:ln>
                <a:solidFill>
                  <a:srgbClr val="0D0D0D"/>
                </a:solidFill>
                <a:effectLst/>
              </a:rPr>
              <a:t>immobilierDAO</a:t>
            </a:r>
            <a:r>
              <a:rPr kumimoji="0" lang="fr-FR" altLang="fr-FR" sz="1400" b="0" i="0" u="none" strike="noStrike" cap="none" normalizeH="0" baseline="0" dirty="0">
                <a:ln>
                  <a:noFill/>
                </a:ln>
                <a:solidFill>
                  <a:srgbClr val="0D0D0D"/>
                </a:solidFill>
                <a:effectLst/>
              </a:rPr>
              <a:t>, </a:t>
            </a:r>
            <a:r>
              <a:rPr kumimoji="0" lang="fr-FR" altLang="fr-FR" sz="1400" b="1" i="0" u="none" strike="noStrike" cap="none" normalizeH="0" baseline="0" dirty="0">
                <a:ln>
                  <a:noFill/>
                </a:ln>
                <a:solidFill>
                  <a:srgbClr val="0D0D0D"/>
                </a:solidFill>
                <a:effectLst/>
              </a:rPr>
              <a:t>souscriptionDAO</a:t>
            </a:r>
            <a:r>
              <a:rPr kumimoji="0" lang="fr-FR" altLang="fr-FR" sz="1400" b="0" i="0" u="none" strike="noStrike" cap="none" normalizeH="0" baseline="0" dirty="0">
                <a:ln>
                  <a:noFill/>
                </a:ln>
                <a:solidFill>
                  <a:srgbClr val="0D0D0D"/>
                </a:solidFill>
                <a:effectLst/>
              </a:rPr>
              <a:t>: Objets DAOs pour la gestion des données.</a:t>
            </a:r>
            <a:r>
              <a:rPr kumimoji="0" lang="fr-FR" altLang="fr-FR" sz="1400" b="0" i="0" u="none" strike="noStrike" cap="none" normalizeH="0" baseline="0" dirty="0">
                <a:ln>
                  <a:noFill/>
                </a:ln>
                <a:solidFill>
                  <a:schemeClr val="tx1"/>
                </a:solidFill>
                <a:effectLst/>
              </a:rPr>
              <a:t> </a:t>
            </a:r>
          </a:p>
          <a:p>
            <a:pPr lvl="2"/>
            <a:r>
              <a:rPr kumimoji="0" lang="fr-FR" altLang="fr-FR" sz="1400" b="1" i="0" u="none" strike="noStrike" cap="none" normalizeH="0" baseline="0" dirty="0">
                <a:ln>
                  <a:noFill/>
                </a:ln>
                <a:solidFill>
                  <a:srgbClr val="0D0D0D"/>
                </a:solidFill>
                <a:effectLst/>
              </a:rPr>
              <a:t>textArea</a:t>
            </a:r>
            <a:r>
              <a:rPr kumimoji="0" lang="fr-FR" altLang="fr-FR" sz="1400" b="0" i="0" u="none" strike="noStrike" cap="none" normalizeH="0" baseline="0" dirty="0">
                <a:ln>
                  <a:noFill/>
                </a:ln>
                <a:solidFill>
                  <a:srgbClr val="0D0D0D"/>
                </a:solidFill>
                <a:effectLst/>
              </a:rPr>
              <a:t>: Zone de texte pour afficher les messages et les résultats</a:t>
            </a:r>
            <a:r>
              <a:rPr kumimoji="0" lang="fr-FR" altLang="fr-FR" sz="1400" b="0" i="0" u="none" strike="noStrike" cap="none" normalizeH="0" baseline="0" dirty="0">
                <a:ln>
                  <a:noFill/>
                </a:ln>
                <a:solidFill>
                  <a:schemeClr val="tx1"/>
                </a:solidFill>
                <a:effectLst/>
              </a:rPr>
              <a:t> </a:t>
            </a:r>
            <a:endParaRPr lang="fr-FR" altLang="fr-FR" sz="1400" dirty="0">
              <a:latin typeface="Arial" panose="020B0604020202020204" pitchFamily="34" charset="0"/>
            </a:endParaRPr>
          </a:p>
          <a:p>
            <a:pPr lvl="2"/>
            <a:endParaRPr lang="fr-FR" sz="800" b="0" i="0" dirty="0">
              <a:solidFill>
                <a:srgbClr val="0D0D0D"/>
              </a:solidFill>
              <a:effectLst/>
              <a:latin typeface="Söhne"/>
            </a:endParaRPr>
          </a:p>
          <a:p>
            <a:pPr lvl="1"/>
            <a:r>
              <a:rPr lang="fr-FR" sz="1800" i="0" u="sng" dirty="0">
                <a:solidFill>
                  <a:srgbClr val="0D0D0D"/>
                </a:solidFill>
                <a:effectLst/>
              </a:rPr>
              <a:t>Méthodes :</a:t>
            </a:r>
          </a:p>
          <a:p>
            <a:pPr lvl="2"/>
            <a:r>
              <a:rPr kumimoji="0" lang="fr-FR" altLang="fr-FR" sz="1400" b="1" i="0" u="none" strike="noStrike" cap="none" normalizeH="0" baseline="0" dirty="0">
                <a:ln>
                  <a:noFill/>
                </a:ln>
                <a:solidFill>
                  <a:srgbClr val="0D0D0D"/>
                </a:solidFill>
                <a:effectLst/>
                <a:latin typeface="Söhne Mono"/>
              </a:rPr>
              <a:t>SenassurApp()</a:t>
            </a:r>
            <a:r>
              <a:rPr kumimoji="0" lang="fr-FR" altLang="fr-FR" sz="1400" b="0" i="0" u="none" strike="noStrike" cap="none" normalizeH="0" baseline="0" dirty="0">
                <a:ln>
                  <a:noFill/>
                </a:ln>
                <a:solidFill>
                  <a:srgbClr val="0D0D0D"/>
                </a:solidFill>
                <a:effectLst/>
                <a:latin typeface="Söhne"/>
              </a:rPr>
              <a:t>: Constructeur de la classe, initialise l'interface graphique et charge les données depuis la base de données.</a:t>
            </a:r>
            <a:r>
              <a:rPr kumimoji="0" lang="fr-FR" altLang="fr-FR" sz="1400" b="0" i="0" u="none" strike="noStrike" cap="none" normalizeH="0" baseline="0" dirty="0">
                <a:ln>
                  <a:noFill/>
                </a:ln>
                <a:solidFill>
                  <a:schemeClr val="tx1"/>
                </a:solidFill>
                <a:effectLst/>
              </a:rPr>
              <a:t> </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lvl="2"/>
            <a:r>
              <a:rPr lang="fr-FR" sz="1400" b="0" i="0" dirty="0">
                <a:solidFill>
                  <a:srgbClr val="0D0D0D"/>
                </a:solidFill>
                <a:effectLst/>
                <a:latin typeface="Söhne"/>
              </a:rPr>
              <a:t>Méthodes pour la gestion des événements des boutons (</a:t>
            </a:r>
            <a:r>
              <a:rPr lang="fr-FR" sz="1400" b="1" i="0" dirty="0">
                <a:solidFill>
                  <a:srgbClr val="0D0D0D"/>
                </a:solidFill>
                <a:effectLst/>
                <a:latin typeface="Söhne"/>
              </a:rPr>
              <a:t>ajouter un client, ajouter une formule, nouvelle souscription, afficher formules existantes, afficher souscription d’un client donné, afficher souscription</a:t>
            </a:r>
            <a:r>
              <a:rPr lang="fr-FR" sz="1400" b="1" dirty="0">
                <a:solidFill>
                  <a:srgbClr val="0D0D0D"/>
                </a:solidFill>
                <a:latin typeface="Söhne"/>
              </a:rPr>
              <a:t>s d’une année donnée, afficher clients assurant un voiture, afficher clients assurant un bien immobilier, supprimer un client, supprimer une formule, supprimer une souscription). </a:t>
            </a:r>
            <a:endParaRPr lang="fr-FR" sz="1400" b="1" i="0" u="sng" dirty="0">
              <a:solidFill>
                <a:srgbClr val="0D0D0D"/>
              </a:solidFill>
              <a:effectLst/>
            </a:endParaRPr>
          </a:p>
        </p:txBody>
      </p:sp>
      <p:sp>
        <p:nvSpPr>
          <p:cNvPr id="7" name="Rectangle 4">
            <a:extLst>
              <a:ext uri="{FF2B5EF4-FFF2-40B4-BE49-F238E27FC236}">
                <a16:creationId xmlns:a16="http://schemas.microsoft.com/office/drawing/2014/main" id="{E577562B-ADA4-04D5-CFAB-D6BB5A6E3F4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AC02AEF2-E7A2-5AB4-F7C8-4A549EEA221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0252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8F4A47-ED15-694B-6314-1DD64606CFC2}"/>
              </a:ext>
            </a:extLst>
          </p:cNvPr>
          <p:cNvSpPr>
            <a:spLocks noGrp="1"/>
          </p:cNvSpPr>
          <p:nvPr>
            <p:ph type="title"/>
          </p:nvPr>
        </p:nvSpPr>
        <p:spPr>
          <a:xfrm>
            <a:off x="609600" y="274638"/>
            <a:ext cx="11171068" cy="1143000"/>
          </a:xfrm>
        </p:spPr>
        <p:txBody>
          <a:bodyPr/>
          <a:lstStyle/>
          <a:p>
            <a:pPr marL="857250" indent="-857250">
              <a:buFont typeface="+mj-lt"/>
              <a:buAutoNum type="romanUcPeriod" startAt="2"/>
            </a:pPr>
            <a:r>
              <a:rPr lang="fr-FR" altLang="en-US" sz="3600" dirty="0"/>
              <a:t>Structure de la Base de Données Senassur</a:t>
            </a:r>
            <a:endParaRPr lang="fr-FR" sz="3600" dirty="0"/>
          </a:p>
        </p:txBody>
      </p:sp>
      <p:sp>
        <p:nvSpPr>
          <p:cNvPr id="3" name="Espace réservé du contenu 2">
            <a:extLst>
              <a:ext uri="{FF2B5EF4-FFF2-40B4-BE49-F238E27FC236}">
                <a16:creationId xmlns:a16="http://schemas.microsoft.com/office/drawing/2014/main" id="{A73751F6-6369-3F68-F0D3-1BCEC5E9BA15}"/>
              </a:ext>
            </a:extLst>
          </p:cNvPr>
          <p:cNvSpPr>
            <a:spLocks noGrp="1"/>
          </p:cNvSpPr>
          <p:nvPr>
            <p:ph idx="1"/>
          </p:nvPr>
        </p:nvSpPr>
        <p:spPr>
          <a:xfrm>
            <a:off x="609600" y="1393796"/>
            <a:ext cx="10972800" cy="5535226"/>
          </a:xfrm>
        </p:spPr>
        <p:txBody>
          <a:bodyPr/>
          <a:lstStyle/>
          <a:p>
            <a:pPr>
              <a:buFont typeface="Wingdings" panose="05000000000000000000" pitchFamily="2" charset="2"/>
              <a:buChar char="q"/>
            </a:pPr>
            <a:r>
              <a:rPr lang="fr-FR" sz="2800" i="0" dirty="0">
                <a:solidFill>
                  <a:srgbClr val="0D0D0D"/>
                </a:solidFill>
                <a:effectLst/>
              </a:rPr>
              <a:t>Tables Principales</a:t>
            </a:r>
          </a:p>
          <a:p>
            <a:pPr>
              <a:buFont typeface="Wingdings" panose="05000000000000000000" pitchFamily="2" charset="2"/>
              <a:buChar char="q"/>
            </a:pPr>
            <a:endParaRPr lang="fr-FR" sz="3200" dirty="0"/>
          </a:p>
        </p:txBody>
      </p:sp>
      <p:sp>
        <p:nvSpPr>
          <p:cNvPr id="7" name="Rectangle 4">
            <a:extLst>
              <a:ext uri="{FF2B5EF4-FFF2-40B4-BE49-F238E27FC236}">
                <a16:creationId xmlns:a16="http://schemas.microsoft.com/office/drawing/2014/main" id="{E577562B-ADA4-04D5-CFAB-D6BB5A6E3F4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AC02AEF2-E7A2-5AB4-F7C8-4A549EEA221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5" name="Image 4">
            <a:extLst>
              <a:ext uri="{FF2B5EF4-FFF2-40B4-BE49-F238E27FC236}">
                <a16:creationId xmlns:a16="http://schemas.microsoft.com/office/drawing/2014/main" id="{32AAB9B1-2F41-CCC9-E272-4F1054F61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7757" y="2396970"/>
            <a:ext cx="8316486" cy="3808521"/>
          </a:xfrm>
          <a:prstGeom prst="rect">
            <a:avLst/>
          </a:prstGeom>
        </p:spPr>
      </p:pic>
    </p:spTree>
    <p:extLst>
      <p:ext uri="{BB962C8B-B14F-4D97-AF65-F5344CB8AC3E}">
        <p14:creationId xmlns:p14="http://schemas.microsoft.com/office/powerpoint/2010/main" val="4127639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8F4A47-ED15-694B-6314-1DD64606CFC2}"/>
              </a:ext>
            </a:extLst>
          </p:cNvPr>
          <p:cNvSpPr>
            <a:spLocks noGrp="1"/>
          </p:cNvSpPr>
          <p:nvPr>
            <p:ph type="title"/>
          </p:nvPr>
        </p:nvSpPr>
        <p:spPr>
          <a:xfrm>
            <a:off x="609600" y="274638"/>
            <a:ext cx="11171068" cy="1143000"/>
          </a:xfrm>
        </p:spPr>
        <p:txBody>
          <a:bodyPr/>
          <a:lstStyle/>
          <a:p>
            <a:pPr marL="857250" indent="-857250">
              <a:buFont typeface="+mj-lt"/>
              <a:buAutoNum type="romanUcPeriod" startAt="2"/>
            </a:pPr>
            <a:r>
              <a:rPr lang="fr-FR" altLang="en-US" sz="3600" dirty="0"/>
              <a:t>Structure de la Base de Données Senassur</a:t>
            </a:r>
            <a:endParaRPr lang="fr-FR" sz="3600" dirty="0"/>
          </a:p>
        </p:txBody>
      </p:sp>
      <p:sp>
        <p:nvSpPr>
          <p:cNvPr id="3" name="Espace réservé du contenu 2">
            <a:extLst>
              <a:ext uri="{FF2B5EF4-FFF2-40B4-BE49-F238E27FC236}">
                <a16:creationId xmlns:a16="http://schemas.microsoft.com/office/drawing/2014/main" id="{A73751F6-6369-3F68-F0D3-1BCEC5E9BA15}"/>
              </a:ext>
            </a:extLst>
          </p:cNvPr>
          <p:cNvSpPr>
            <a:spLocks noGrp="1"/>
          </p:cNvSpPr>
          <p:nvPr>
            <p:ph idx="1"/>
          </p:nvPr>
        </p:nvSpPr>
        <p:spPr>
          <a:xfrm>
            <a:off x="609600" y="1384919"/>
            <a:ext cx="10972800" cy="5535226"/>
          </a:xfrm>
        </p:spPr>
        <p:txBody>
          <a:bodyPr/>
          <a:lstStyle/>
          <a:p>
            <a:pPr>
              <a:buFont typeface="Wingdings" panose="05000000000000000000" pitchFamily="2" charset="2"/>
              <a:buChar char="q"/>
            </a:pPr>
            <a:r>
              <a:rPr lang="fr-FR" sz="2800" dirty="0">
                <a:solidFill>
                  <a:srgbClr val="0D0D0D"/>
                </a:solidFill>
              </a:rPr>
              <a:t>Description des tables</a:t>
            </a:r>
            <a:endParaRPr lang="fr-FR" sz="2800" i="0" dirty="0">
              <a:solidFill>
                <a:srgbClr val="0D0D0D"/>
              </a:solidFill>
              <a:effectLst/>
            </a:endParaRPr>
          </a:p>
          <a:p>
            <a:pPr>
              <a:buFont typeface="Wingdings" panose="05000000000000000000" pitchFamily="2" charset="2"/>
              <a:buChar char="q"/>
            </a:pPr>
            <a:endParaRPr lang="fr-FR" sz="1100" dirty="0"/>
          </a:p>
        </p:txBody>
      </p:sp>
      <p:sp>
        <p:nvSpPr>
          <p:cNvPr id="7" name="Rectangle 4">
            <a:extLst>
              <a:ext uri="{FF2B5EF4-FFF2-40B4-BE49-F238E27FC236}">
                <a16:creationId xmlns:a16="http://schemas.microsoft.com/office/drawing/2014/main" id="{E577562B-ADA4-04D5-CFAB-D6BB5A6E3F4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AC02AEF2-E7A2-5AB4-F7C8-4A549EEA221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6" name="Image 5">
            <a:extLst>
              <a:ext uri="{FF2B5EF4-FFF2-40B4-BE49-F238E27FC236}">
                <a16:creationId xmlns:a16="http://schemas.microsoft.com/office/drawing/2014/main" id="{E282C7AB-775B-5AB7-9659-A4B259D28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038279"/>
            <a:ext cx="4121362" cy="1390721"/>
          </a:xfrm>
          <a:prstGeom prst="rect">
            <a:avLst/>
          </a:prstGeom>
        </p:spPr>
      </p:pic>
      <p:pic>
        <p:nvPicPr>
          <p:cNvPr id="9" name="Image 8">
            <a:extLst>
              <a:ext uri="{FF2B5EF4-FFF2-40B4-BE49-F238E27FC236}">
                <a16:creationId xmlns:a16="http://schemas.microsoft.com/office/drawing/2014/main" id="{DE89E28C-186D-98D3-073D-EEA0EDCE5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3269" y="2035237"/>
            <a:ext cx="4038808" cy="1149409"/>
          </a:xfrm>
          <a:prstGeom prst="rect">
            <a:avLst/>
          </a:prstGeom>
        </p:spPr>
      </p:pic>
      <p:pic>
        <p:nvPicPr>
          <p:cNvPr id="12" name="Image 11">
            <a:extLst>
              <a:ext uri="{FF2B5EF4-FFF2-40B4-BE49-F238E27FC236}">
                <a16:creationId xmlns:a16="http://schemas.microsoft.com/office/drawing/2014/main" id="{6229498E-A151-6AD3-C305-21DB1853FF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332" y="3719077"/>
            <a:ext cx="4569041" cy="1624413"/>
          </a:xfrm>
          <a:prstGeom prst="rect">
            <a:avLst/>
          </a:prstGeom>
        </p:spPr>
      </p:pic>
      <p:pic>
        <p:nvPicPr>
          <p:cNvPr id="14" name="Image 13">
            <a:extLst>
              <a:ext uri="{FF2B5EF4-FFF2-40B4-BE49-F238E27FC236}">
                <a16:creationId xmlns:a16="http://schemas.microsoft.com/office/drawing/2014/main" id="{3D305F36-C594-36D6-7C40-A67E1A2078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1629" y="3519527"/>
            <a:ext cx="3747856" cy="1411230"/>
          </a:xfrm>
          <a:prstGeom prst="rect">
            <a:avLst/>
          </a:prstGeom>
        </p:spPr>
      </p:pic>
      <p:pic>
        <p:nvPicPr>
          <p:cNvPr id="20" name="Image 19">
            <a:extLst>
              <a:ext uri="{FF2B5EF4-FFF2-40B4-BE49-F238E27FC236}">
                <a16:creationId xmlns:a16="http://schemas.microsoft.com/office/drawing/2014/main" id="{D08168D9-1E76-BADA-8D1C-A53E99FDB6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78641" y="5265638"/>
            <a:ext cx="3968954" cy="1511378"/>
          </a:xfrm>
          <a:prstGeom prst="rect">
            <a:avLst/>
          </a:prstGeom>
        </p:spPr>
      </p:pic>
      <p:sp>
        <p:nvSpPr>
          <p:cNvPr id="21" name="ZoneTexte 20">
            <a:extLst>
              <a:ext uri="{FF2B5EF4-FFF2-40B4-BE49-F238E27FC236}">
                <a16:creationId xmlns:a16="http://schemas.microsoft.com/office/drawing/2014/main" id="{E697EB4D-1443-2873-4D16-3F821F7FE49A}"/>
              </a:ext>
            </a:extLst>
          </p:cNvPr>
          <p:cNvSpPr txBox="1"/>
          <p:nvPr/>
        </p:nvSpPr>
        <p:spPr>
          <a:xfrm>
            <a:off x="2093233" y="1817989"/>
            <a:ext cx="2219418" cy="261610"/>
          </a:xfrm>
          <a:prstGeom prst="rect">
            <a:avLst/>
          </a:prstGeom>
          <a:noFill/>
        </p:spPr>
        <p:txBody>
          <a:bodyPr wrap="square" rtlCol="0">
            <a:spAutoFit/>
          </a:bodyPr>
          <a:lstStyle/>
          <a:p>
            <a:r>
              <a:rPr lang="en-US" sz="1100" dirty="0">
                <a:solidFill>
                  <a:srgbClr val="FF0000"/>
                </a:solidFill>
              </a:rPr>
              <a:t>Table clients</a:t>
            </a:r>
            <a:endParaRPr lang="fr-FR" sz="1100" dirty="0">
              <a:solidFill>
                <a:srgbClr val="FF0000"/>
              </a:solidFill>
            </a:endParaRPr>
          </a:p>
        </p:txBody>
      </p:sp>
      <p:sp>
        <p:nvSpPr>
          <p:cNvPr id="24" name="ZoneTexte 23">
            <a:extLst>
              <a:ext uri="{FF2B5EF4-FFF2-40B4-BE49-F238E27FC236}">
                <a16:creationId xmlns:a16="http://schemas.microsoft.com/office/drawing/2014/main" id="{47A74CA6-5457-5633-C1AF-607EED23AE13}"/>
              </a:ext>
            </a:extLst>
          </p:cNvPr>
          <p:cNvSpPr txBox="1"/>
          <p:nvPr/>
        </p:nvSpPr>
        <p:spPr>
          <a:xfrm>
            <a:off x="7912963" y="1752519"/>
            <a:ext cx="2778711" cy="261610"/>
          </a:xfrm>
          <a:prstGeom prst="rect">
            <a:avLst/>
          </a:prstGeom>
          <a:noFill/>
        </p:spPr>
        <p:txBody>
          <a:bodyPr wrap="square" rtlCol="0">
            <a:spAutoFit/>
          </a:bodyPr>
          <a:lstStyle/>
          <a:p>
            <a:r>
              <a:rPr lang="en-US" sz="1100" dirty="0">
                <a:solidFill>
                  <a:srgbClr val="FF0000"/>
                </a:solidFill>
              </a:rPr>
              <a:t>Table formules_assurance</a:t>
            </a:r>
            <a:endParaRPr lang="fr-FR" sz="1100" dirty="0">
              <a:solidFill>
                <a:srgbClr val="FF0000"/>
              </a:solidFill>
            </a:endParaRPr>
          </a:p>
        </p:txBody>
      </p:sp>
      <p:sp>
        <p:nvSpPr>
          <p:cNvPr id="25" name="ZoneTexte 24">
            <a:extLst>
              <a:ext uri="{FF2B5EF4-FFF2-40B4-BE49-F238E27FC236}">
                <a16:creationId xmlns:a16="http://schemas.microsoft.com/office/drawing/2014/main" id="{08A2067B-8E0C-910E-0A74-7DEF25E97BA8}"/>
              </a:ext>
            </a:extLst>
          </p:cNvPr>
          <p:cNvSpPr txBox="1"/>
          <p:nvPr/>
        </p:nvSpPr>
        <p:spPr>
          <a:xfrm>
            <a:off x="1995579" y="3519527"/>
            <a:ext cx="2414726" cy="261610"/>
          </a:xfrm>
          <a:prstGeom prst="rect">
            <a:avLst/>
          </a:prstGeom>
          <a:noFill/>
        </p:spPr>
        <p:txBody>
          <a:bodyPr wrap="square" rtlCol="0">
            <a:spAutoFit/>
          </a:bodyPr>
          <a:lstStyle/>
          <a:p>
            <a:r>
              <a:rPr lang="en-US" sz="1100" dirty="0">
                <a:solidFill>
                  <a:srgbClr val="FF0000"/>
                </a:solidFill>
              </a:rPr>
              <a:t>Table voiture</a:t>
            </a:r>
            <a:endParaRPr lang="fr-FR" sz="1100" dirty="0">
              <a:solidFill>
                <a:srgbClr val="FF0000"/>
              </a:solidFill>
            </a:endParaRPr>
          </a:p>
        </p:txBody>
      </p:sp>
      <p:sp>
        <p:nvSpPr>
          <p:cNvPr id="26" name="ZoneTexte 25">
            <a:extLst>
              <a:ext uri="{FF2B5EF4-FFF2-40B4-BE49-F238E27FC236}">
                <a16:creationId xmlns:a16="http://schemas.microsoft.com/office/drawing/2014/main" id="{83B0F183-32DD-CF51-997A-875A74016D1E}"/>
              </a:ext>
            </a:extLst>
          </p:cNvPr>
          <p:cNvSpPr txBox="1"/>
          <p:nvPr/>
        </p:nvSpPr>
        <p:spPr>
          <a:xfrm>
            <a:off x="8468671" y="3297961"/>
            <a:ext cx="2283458" cy="261610"/>
          </a:xfrm>
          <a:prstGeom prst="rect">
            <a:avLst/>
          </a:prstGeom>
          <a:noFill/>
        </p:spPr>
        <p:txBody>
          <a:bodyPr wrap="square" rtlCol="0">
            <a:spAutoFit/>
          </a:bodyPr>
          <a:lstStyle/>
          <a:p>
            <a:r>
              <a:rPr lang="en-US" sz="1100" dirty="0">
                <a:solidFill>
                  <a:srgbClr val="FF0000"/>
                </a:solidFill>
              </a:rPr>
              <a:t>Table immobiler</a:t>
            </a:r>
            <a:endParaRPr lang="fr-FR" sz="1100" dirty="0">
              <a:solidFill>
                <a:srgbClr val="FF0000"/>
              </a:solidFill>
            </a:endParaRPr>
          </a:p>
        </p:txBody>
      </p:sp>
      <p:sp>
        <p:nvSpPr>
          <p:cNvPr id="30" name="ZoneTexte 29">
            <a:extLst>
              <a:ext uri="{FF2B5EF4-FFF2-40B4-BE49-F238E27FC236}">
                <a16:creationId xmlns:a16="http://schemas.microsoft.com/office/drawing/2014/main" id="{B5C3AC94-FF14-2006-6C28-BE5E0BED15EB}"/>
              </a:ext>
            </a:extLst>
          </p:cNvPr>
          <p:cNvSpPr txBox="1"/>
          <p:nvPr/>
        </p:nvSpPr>
        <p:spPr>
          <a:xfrm>
            <a:off x="6258757" y="4998128"/>
            <a:ext cx="1855433" cy="261610"/>
          </a:xfrm>
          <a:prstGeom prst="rect">
            <a:avLst/>
          </a:prstGeom>
          <a:noFill/>
        </p:spPr>
        <p:txBody>
          <a:bodyPr wrap="square" rtlCol="0">
            <a:spAutoFit/>
          </a:bodyPr>
          <a:lstStyle/>
          <a:p>
            <a:r>
              <a:rPr lang="en-US" sz="1100" dirty="0">
                <a:solidFill>
                  <a:srgbClr val="FF0000"/>
                </a:solidFill>
              </a:rPr>
              <a:t>Table souscription</a:t>
            </a:r>
            <a:endParaRPr lang="fr-FR" sz="1100" dirty="0">
              <a:solidFill>
                <a:srgbClr val="FF0000"/>
              </a:solidFill>
            </a:endParaRPr>
          </a:p>
        </p:txBody>
      </p:sp>
    </p:spTree>
    <p:extLst>
      <p:ext uri="{BB962C8B-B14F-4D97-AF65-F5344CB8AC3E}">
        <p14:creationId xmlns:p14="http://schemas.microsoft.com/office/powerpoint/2010/main" val="813767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857250" indent="-857250">
              <a:buFont typeface="+mj-lt"/>
              <a:buAutoNum type="romanUcPeriod" startAt="3"/>
            </a:pPr>
            <a:r>
              <a:rPr lang="fr-FR" altLang="en-US" sz="3600" dirty="0">
                <a:sym typeface="+mn-ea"/>
              </a:rPr>
              <a:t>EXECUTION</a:t>
            </a:r>
            <a:r>
              <a:rPr lang="fr-FR" altLang="en-US" dirty="0">
                <a:sym typeface="+mn-ea"/>
              </a:rPr>
              <a:t> </a:t>
            </a:r>
            <a:r>
              <a:rPr lang="fr-FR" altLang="en-US" sz="3600" dirty="0">
                <a:sym typeface="+mn-ea"/>
              </a:rPr>
              <a:t>DU CODE</a:t>
            </a:r>
            <a:endParaRPr lang="en-US" sz="3600" dirty="0"/>
          </a:p>
        </p:txBody>
      </p:sp>
      <p:sp>
        <p:nvSpPr>
          <p:cNvPr id="3" name="ZoneTexte 2">
            <a:extLst>
              <a:ext uri="{FF2B5EF4-FFF2-40B4-BE49-F238E27FC236}">
                <a16:creationId xmlns:a16="http://schemas.microsoft.com/office/drawing/2014/main" id="{D4DB793F-44A9-1149-6878-700C18D6FDA1}"/>
              </a:ext>
            </a:extLst>
          </p:cNvPr>
          <p:cNvSpPr txBox="1"/>
          <p:nvPr/>
        </p:nvSpPr>
        <p:spPr>
          <a:xfrm>
            <a:off x="1127464" y="1302228"/>
            <a:ext cx="9428086" cy="5293757"/>
          </a:xfrm>
          <a:prstGeom prst="rect">
            <a:avLst/>
          </a:prstGeom>
          <a:noFill/>
        </p:spPr>
        <p:txBody>
          <a:bodyPr wrap="square" rtlCol="0">
            <a:spAutoFit/>
          </a:bodyPr>
          <a:lstStyle/>
          <a:p>
            <a:pPr marL="285750" indent="-285750">
              <a:buFont typeface="Wingdings" panose="05000000000000000000" pitchFamily="2" charset="2"/>
              <a:buChar char="q"/>
            </a:pPr>
            <a:r>
              <a:rPr lang="fr-FR" sz="2400" i="0" dirty="0">
                <a:solidFill>
                  <a:srgbClr val="0D0D0D"/>
                </a:solidFill>
                <a:effectLst/>
              </a:rPr>
              <a:t>Interface Utilisateur :</a:t>
            </a:r>
          </a:p>
          <a:p>
            <a:pPr marL="800100" lvl="1" indent="-342900">
              <a:buFont typeface="Arial" panose="020B0604020202020204" pitchFamily="34" charset="0"/>
              <a:buChar char="•"/>
            </a:pPr>
            <a:r>
              <a:rPr lang="fr-FR" sz="2000" u="sng" dirty="0">
                <a:solidFill>
                  <a:srgbClr val="0D0D0D"/>
                </a:solidFill>
              </a:rPr>
              <a:t>La fenêtre principale</a:t>
            </a:r>
            <a:r>
              <a:rPr lang="fr-FR" sz="2000" dirty="0">
                <a:solidFill>
                  <a:srgbClr val="0D0D0D"/>
                </a:solidFill>
              </a:rPr>
              <a:t> :</a:t>
            </a:r>
          </a:p>
          <a:p>
            <a:pPr marL="800100" lvl="1" indent="-342900">
              <a:buFont typeface="Arial" panose="020B0604020202020204" pitchFamily="34" charset="0"/>
              <a:buChar char="•"/>
            </a:pPr>
            <a:endParaRPr lang="fr-FR" sz="2000" i="0" dirty="0">
              <a:solidFill>
                <a:srgbClr val="0D0D0D"/>
              </a:solidFill>
              <a:effectLst/>
            </a:endParaRPr>
          </a:p>
          <a:p>
            <a:pPr marL="800100" lvl="1" indent="-342900">
              <a:buFont typeface="Arial" panose="020B0604020202020204" pitchFamily="34" charset="0"/>
              <a:buChar char="•"/>
            </a:pPr>
            <a:endParaRPr lang="fr-FR" sz="2000" dirty="0">
              <a:solidFill>
                <a:srgbClr val="0D0D0D"/>
              </a:solidFill>
            </a:endParaRPr>
          </a:p>
          <a:p>
            <a:pPr marL="800100" lvl="1" indent="-342900">
              <a:buFont typeface="Arial" panose="020B0604020202020204" pitchFamily="34" charset="0"/>
              <a:buChar char="•"/>
            </a:pPr>
            <a:endParaRPr lang="fr-FR" sz="2000" i="0" dirty="0">
              <a:solidFill>
                <a:srgbClr val="0D0D0D"/>
              </a:solidFill>
              <a:effectLst/>
            </a:endParaRPr>
          </a:p>
          <a:p>
            <a:pPr marL="800100" lvl="1" indent="-342900">
              <a:buFont typeface="Arial" panose="020B0604020202020204" pitchFamily="34" charset="0"/>
              <a:buChar char="•"/>
            </a:pPr>
            <a:endParaRPr lang="fr-FR" sz="2000" dirty="0">
              <a:solidFill>
                <a:srgbClr val="0D0D0D"/>
              </a:solidFill>
            </a:endParaRPr>
          </a:p>
          <a:p>
            <a:pPr marL="800100" lvl="1" indent="-342900">
              <a:buFont typeface="Arial" panose="020B0604020202020204" pitchFamily="34" charset="0"/>
              <a:buChar char="•"/>
            </a:pPr>
            <a:endParaRPr lang="fr-FR" sz="2000" i="0" dirty="0">
              <a:solidFill>
                <a:srgbClr val="0D0D0D"/>
              </a:solidFill>
              <a:effectLst/>
            </a:endParaRPr>
          </a:p>
          <a:p>
            <a:pPr marL="800100" lvl="1" indent="-342900">
              <a:buFont typeface="Arial" panose="020B0604020202020204" pitchFamily="34" charset="0"/>
              <a:buChar char="•"/>
            </a:pPr>
            <a:endParaRPr lang="fr-FR" sz="2000" dirty="0">
              <a:solidFill>
                <a:srgbClr val="0D0D0D"/>
              </a:solidFill>
            </a:endParaRPr>
          </a:p>
          <a:p>
            <a:pPr marL="800100" lvl="1" indent="-342900">
              <a:buFont typeface="Arial" panose="020B0604020202020204" pitchFamily="34" charset="0"/>
              <a:buChar char="•"/>
            </a:pPr>
            <a:endParaRPr lang="fr-FR" sz="2000" i="0" dirty="0">
              <a:solidFill>
                <a:srgbClr val="0D0D0D"/>
              </a:solidFill>
              <a:effectLst/>
            </a:endParaRPr>
          </a:p>
          <a:p>
            <a:pPr marL="800100" lvl="1" indent="-342900">
              <a:buFont typeface="Arial" panose="020B0604020202020204" pitchFamily="34" charset="0"/>
              <a:buChar char="•"/>
            </a:pPr>
            <a:endParaRPr lang="fr-FR" sz="2000" dirty="0">
              <a:solidFill>
                <a:srgbClr val="0D0D0D"/>
              </a:solidFill>
            </a:endParaRPr>
          </a:p>
          <a:p>
            <a:pPr marL="800100" lvl="1" indent="-342900">
              <a:buFont typeface="Arial" panose="020B0604020202020204" pitchFamily="34" charset="0"/>
              <a:buChar char="•"/>
            </a:pPr>
            <a:endParaRPr lang="fr-FR" sz="2000" i="0" dirty="0">
              <a:solidFill>
                <a:srgbClr val="0D0D0D"/>
              </a:solidFill>
              <a:effectLst/>
            </a:endParaRPr>
          </a:p>
          <a:p>
            <a:pPr marL="800100" lvl="1" indent="-342900">
              <a:buFont typeface="Arial" panose="020B0604020202020204" pitchFamily="34" charset="0"/>
              <a:buChar char="•"/>
            </a:pPr>
            <a:endParaRPr lang="fr-FR" sz="2000" dirty="0">
              <a:solidFill>
                <a:srgbClr val="0D0D0D"/>
              </a:solidFill>
            </a:endParaRPr>
          </a:p>
          <a:p>
            <a:pPr lvl="2"/>
            <a:endParaRPr lang="fr-FR" sz="2000" dirty="0">
              <a:solidFill>
                <a:srgbClr val="0D0D0D"/>
              </a:solidFill>
            </a:endParaRPr>
          </a:p>
          <a:p>
            <a:pPr lvl="2"/>
            <a:r>
              <a:rPr lang="fr-FR" sz="2000" b="0" i="0" dirty="0">
                <a:solidFill>
                  <a:srgbClr val="0D0D0D"/>
                </a:solidFill>
                <a:effectLst/>
                <a:latin typeface="Söhne"/>
              </a:rPr>
              <a:t>- </a:t>
            </a:r>
            <a:r>
              <a:rPr lang="fr-FR" b="0" i="0" dirty="0">
                <a:solidFill>
                  <a:srgbClr val="0D0D0D"/>
                </a:solidFill>
                <a:effectLst/>
                <a:latin typeface="Söhne"/>
              </a:rPr>
              <a:t>La fenêtre principale de l'application affiche un ensemble de boutons représentant les fonctionnalités principales</a:t>
            </a:r>
          </a:p>
          <a:p>
            <a:pPr lvl="2"/>
            <a:r>
              <a:rPr lang="fr-FR" b="0" i="0" dirty="0">
                <a:solidFill>
                  <a:srgbClr val="0D0D0D"/>
                </a:solidFill>
                <a:effectLst/>
                <a:latin typeface="Söhne"/>
              </a:rPr>
              <a:t>- ET une </a:t>
            </a:r>
            <a:r>
              <a:rPr lang="fr-FR" dirty="0">
                <a:solidFill>
                  <a:srgbClr val="0D0D0D"/>
                </a:solidFill>
                <a:latin typeface="Söhne"/>
              </a:rPr>
              <a:t>z</a:t>
            </a:r>
            <a:r>
              <a:rPr lang="fr-FR" b="0" i="0" dirty="0">
                <a:solidFill>
                  <a:srgbClr val="0D0D0D"/>
                </a:solidFill>
                <a:effectLst/>
                <a:latin typeface="Söhne"/>
              </a:rPr>
              <a:t>one de texte utilisée pour afficher les messages, les résultats des opérations et toute autre information pertinente pour l'utilisateur.</a:t>
            </a:r>
            <a:endParaRPr lang="fr-FR" i="0" dirty="0">
              <a:solidFill>
                <a:srgbClr val="0D0D0D"/>
              </a:solidFill>
              <a:effectLst/>
            </a:endParaRPr>
          </a:p>
        </p:txBody>
      </p:sp>
      <p:pic>
        <p:nvPicPr>
          <p:cNvPr id="11" name="Image 10">
            <a:extLst>
              <a:ext uri="{FF2B5EF4-FFF2-40B4-BE49-F238E27FC236}">
                <a16:creationId xmlns:a16="http://schemas.microsoft.com/office/drawing/2014/main" id="{0167CCFD-773E-6834-ADAB-49D6C7C36BA2}"/>
              </a:ext>
            </a:extLst>
          </p:cNvPr>
          <p:cNvPicPr>
            <a:picLocks noChangeAspect="1"/>
          </p:cNvPicPr>
          <p:nvPr/>
        </p:nvPicPr>
        <p:blipFill>
          <a:blip r:embed="rId2"/>
          <a:stretch>
            <a:fillRect/>
          </a:stretch>
        </p:blipFill>
        <p:spPr>
          <a:xfrm>
            <a:off x="2690788" y="2130641"/>
            <a:ext cx="8180004" cy="31604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600" y="1378258"/>
            <a:ext cx="10972800" cy="5205104"/>
          </a:xfrm>
        </p:spPr>
        <p:txBody>
          <a:bodyPr/>
          <a:lstStyle/>
          <a:p>
            <a:pPr>
              <a:buFont typeface="Wingdings" panose="05000000000000000000" pitchFamily="2" charset="2"/>
              <a:buChar char="q"/>
            </a:pPr>
            <a:r>
              <a:rPr lang="en-US" sz="2400" dirty="0"/>
              <a:t>Interface Utilisateur</a:t>
            </a:r>
          </a:p>
          <a:p>
            <a:r>
              <a:rPr lang="en-US" sz="1800" u="sng" dirty="0"/>
              <a:t>Ecrans de saisie</a:t>
            </a:r>
          </a:p>
          <a:p>
            <a:pPr lvl="1"/>
            <a:r>
              <a:rPr lang="fr-FR" sz="1600" i="0" dirty="0">
                <a:solidFill>
                  <a:srgbClr val="0D0D0D"/>
                </a:solidFill>
                <a:effectLst/>
              </a:rPr>
              <a:t>Saisie d’un Client :</a:t>
            </a:r>
            <a:endParaRPr lang="en-US" sz="16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lvl="2"/>
            <a:r>
              <a:rPr lang="fr-FR" sz="1400" b="0" i="0" dirty="0">
                <a:solidFill>
                  <a:srgbClr val="0D0D0D"/>
                </a:solidFill>
                <a:effectLst/>
              </a:rPr>
              <a:t>L'utilisateur peut saisir les informations suivantes pour ajouter un nouveau client :</a:t>
            </a:r>
          </a:p>
          <a:p>
            <a:pPr lvl="3">
              <a:buFont typeface="Arial" panose="020B0604020202020204" pitchFamily="34" charset="0"/>
              <a:buChar char="•"/>
            </a:pPr>
            <a:r>
              <a:rPr lang="fr-FR" sz="1400" b="1" i="0" dirty="0">
                <a:solidFill>
                  <a:srgbClr val="0D0D0D"/>
                </a:solidFill>
                <a:effectLst/>
              </a:rPr>
              <a:t>Identifiant</a:t>
            </a:r>
            <a:endParaRPr lang="fr-FR" sz="1400" b="0" i="0" dirty="0">
              <a:solidFill>
                <a:srgbClr val="0D0D0D"/>
              </a:solidFill>
              <a:effectLst/>
            </a:endParaRPr>
          </a:p>
          <a:p>
            <a:pPr lvl="3">
              <a:buFont typeface="Arial" panose="020B0604020202020204" pitchFamily="34" charset="0"/>
              <a:buChar char="•"/>
            </a:pPr>
            <a:r>
              <a:rPr lang="fr-FR" sz="1400" b="1" i="0" dirty="0">
                <a:solidFill>
                  <a:srgbClr val="0D0D0D"/>
                </a:solidFill>
                <a:effectLst/>
              </a:rPr>
              <a:t>Nom</a:t>
            </a:r>
            <a:endParaRPr lang="fr-FR" sz="1400" b="0" i="0" dirty="0">
              <a:solidFill>
                <a:srgbClr val="0D0D0D"/>
              </a:solidFill>
              <a:effectLst/>
            </a:endParaRPr>
          </a:p>
          <a:p>
            <a:pPr lvl="3">
              <a:buFont typeface="Arial" panose="020B0604020202020204" pitchFamily="34" charset="0"/>
              <a:buChar char="•"/>
            </a:pPr>
            <a:r>
              <a:rPr lang="fr-FR" sz="1400" b="1" i="0" dirty="0">
                <a:solidFill>
                  <a:srgbClr val="0D0D0D"/>
                </a:solidFill>
                <a:effectLst/>
              </a:rPr>
              <a:t>Prénom</a:t>
            </a:r>
            <a:endParaRPr lang="fr-FR" sz="1400" b="0" i="0" dirty="0">
              <a:solidFill>
                <a:srgbClr val="0D0D0D"/>
              </a:solidFill>
              <a:effectLst/>
            </a:endParaRPr>
          </a:p>
          <a:p>
            <a:pPr lvl="3">
              <a:buFont typeface="Arial" panose="020B0604020202020204" pitchFamily="34" charset="0"/>
              <a:buChar char="•"/>
            </a:pPr>
            <a:r>
              <a:rPr lang="fr-FR" sz="1400" b="1" i="0" dirty="0">
                <a:solidFill>
                  <a:srgbClr val="0D0D0D"/>
                </a:solidFill>
                <a:effectLst/>
              </a:rPr>
              <a:t>Date de Naissance</a:t>
            </a:r>
          </a:p>
          <a:p>
            <a:pPr marL="1371600" lvl="3" indent="0">
              <a:buNone/>
            </a:pPr>
            <a:endParaRPr lang="fr-FR" sz="1400" b="1" dirty="0">
              <a:solidFill>
                <a:srgbClr val="0D0D0D"/>
              </a:solidFill>
              <a:latin typeface="Söhne"/>
            </a:endParaRPr>
          </a:p>
          <a:p>
            <a:pPr marL="1371600" lvl="3" indent="0">
              <a:buNone/>
            </a:pPr>
            <a:r>
              <a:rPr lang="fr-FR" sz="1200" b="0" i="0" dirty="0">
                <a:solidFill>
                  <a:srgbClr val="0D0D0D"/>
                </a:solidFill>
                <a:effectLst/>
              </a:rPr>
              <a:t>[Deux options :  un bouton « Ok » pour enregistrer le client  ou «  Cancel » pour annulé]</a:t>
            </a:r>
            <a:endParaRPr lang="fr-FR" sz="1400" b="0" i="0" dirty="0">
              <a:solidFill>
                <a:srgbClr val="0D0D0D"/>
              </a:solidFill>
              <a:effectLst/>
            </a:endParaRPr>
          </a:p>
          <a:p>
            <a:pPr marL="0" indent="0">
              <a:buNone/>
            </a:pPr>
            <a:endParaRPr lang="fr-FR" sz="2400" dirty="0"/>
          </a:p>
        </p:txBody>
      </p:sp>
      <p:pic>
        <p:nvPicPr>
          <p:cNvPr id="5" name="Image 4">
            <a:extLst>
              <a:ext uri="{FF2B5EF4-FFF2-40B4-BE49-F238E27FC236}">
                <a16:creationId xmlns:a16="http://schemas.microsoft.com/office/drawing/2014/main" id="{8E762A6E-63A4-4524-CC4B-FC8C2D488C04}"/>
              </a:ext>
            </a:extLst>
          </p:cNvPr>
          <p:cNvPicPr>
            <a:picLocks noChangeAspect="1"/>
          </p:cNvPicPr>
          <p:nvPr/>
        </p:nvPicPr>
        <p:blipFill>
          <a:blip r:embed="rId2"/>
          <a:stretch>
            <a:fillRect/>
          </a:stretch>
        </p:blipFill>
        <p:spPr>
          <a:xfrm>
            <a:off x="3758318" y="2521258"/>
            <a:ext cx="4480054" cy="1851838"/>
          </a:xfrm>
          <a:prstGeom prst="rect">
            <a:avLst/>
          </a:prstGeom>
        </p:spPr>
      </p:pic>
    </p:spTree>
    <p:extLst>
      <p:ext uri="{BB962C8B-B14F-4D97-AF65-F5344CB8AC3E}">
        <p14:creationId xmlns:p14="http://schemas.microsoft.com/office/powerpoint/2010/main" val="453962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600" y="1413769"/>
            <a:ext cx="10972800" cy="5205104"/>
          </a:xfrm>
        </p:spPr>
        <p:txBody>
          <a:bodyPr/>
          <a:lstStyle/>
          <a:p>
            <a:pPr>
              <a:buFont typeface="Wingdings" panose="05000000000000000000" pitchFamily="2" charset="2"/>
              <a:buChar char="q"/>
            </a:pPr>
            <a:r>
              <a:rPr lang="en-US" sz="2400" dirty="0"/>
              <a:t>Interface Utilisateur</a:t>
            </a:r>
          </a:p>
          <a:p>
            <a:r>
              <a:rPr lang="en-US" sz="1800" u="sng" dirty="0"/>
              <a:t>Ecrans de saisie</a:t>
            </a:r>
          </a:p>
          <a:p>
            <a:pPr lvl="1"/>
            <a:r>
              <a:rPr lang="fr-FR" sz="1800" i="0" dirty="0">
                <a:solidFill>
                  <a:srgbClr val="0D0D0D"/>
                </a:solidFill>
                <a:effectLst/>
                <a:latin typeface="Söhne"/>
              </a:rPr>
              <a:t>Saisie d’une Formule d'Assurance</a:t>
            </a:r>
            <a:r>
              <a:rPr lang="fr-FR" sz="1600" i="0" dirty="0">
                <a:solidFill>
                  <a:srgbClr val="0D0D0D"/>
                </a:solidFill>
                <a:effectLst/>
              </a:rPr>
              <a:t>:</a:t>
            </a:r>
            <a:endParaRPr lang="en-US" sz="16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marL="0" indent="0">
              <a:buNone/>
            </a:pPr>
            <a:endParaRPr lang="fr-FR" sz="24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lvl="2"/>
            <a:r>
              <a:rPr lang="fr-FR" sz="1400" b="0" i="0" dirty="0">
                <a:solidFill>
                  <a:srgbClr val="0D0D0D"/>
                </a:solidFill>
                <a:effectLst/>
              </a:rPr>
              <a:t>L'utilisateur peut saisir les informations suivantes pour ajouter un nouveau formule d’assurance :</a:t>
            </a:r>
          </a:p>
          <a:p>
            <a:pPr lvl="3">
              <a:buFont typeface="Arial" panose="020B0604020202020204" pitchFamily="34" charset="0"/>
              <a:buChar char="•"/>
            </a:pPr>
            <a:r>
              <a:rPr lang="fr-FR" sz="1400" b="1" i="0" dirty="0">
                <a:solidFill>
                  <a:srgbClr val="0D0D0D"/>
                </a:solidFill>
                <a:effectLst/>
              </a:rPr>
              <a:t>Identifiant</a:t>
            </a:r>
            <a:endParaRPr lang="fr-FR" sz="1400" b="0" i="0" dirty="0">
              <a:solidFill>
                <a:srgbClr val="0D0D0D"/>
              </a:solidFill>
              <a:effectLst/>
            </a:endParaRPr>
          </a:p>
          <a:p>
            <a:pPr lvl="3">
              <a:buFont typeface="Arial" panose="020B0604020202020204" pitchFamily="34" charset="0"/>
              <a:buChar char="•"/>
            </a:pPr>
            <a:r>
              <a:rPr lang="fr-FR" sz="1400" b="1" dirty="0">
                <a:solidFill>
                  <a:srgbClr val="0D0D0D"/>
                </a:solidFill>
              </a:rPr>
              <a:t>Description</a:t>
            </a:r>
            <a:endParaRPr lang="fr-FR" sz="1400" b="1" i="0" dirty="0">
              <a:solidFill>
                <a:srgbClr val="0D0D0D"/>
              </a:solidFill>
              <a:effectLst/>
            </a:endParaRPr>
          </a:p>
          <a:p>
            <a:pPr marL="1371600" lvl="3" indent="0">
              <a:buNone/>
            </a:pPr>
            <a:endParaRPr lang="fr-FR" sz="1400" b="1" dirty="0">
              <a:solidFill>
                <a:srgbClr val="0D0D0D"/>
              </a:solidFill>
              <a:latin typeface="Söhne"/>
            </a:endParaRPr>
          </a:p>
          <a:p>
            <a:pPr marL="1371600" lvl="3" indent="0">
              <a:buNone/>
            </a:pPr>
            <a:r>
              <a:rPr lang="fr-FR" sz="1200" b="0" i="0" dirty="0">
                <a:solidFill>
                  <a:srgbClr val="0D0D0D"/>
                </a:solidFill>
                <a:effectLst/>
              </a:rPr>
              <a:t>[</a:t>
            </a:r>
            <a:r>
              <a:rPr lang="fr-FR" sz="1200" dirty="0">
                <a:solidFill>
                  <a:srgbClr val="0D0D0D"/>
                </a:solidFill>
              </a:rPr>
              <a:t>Deux options</a:t>
            </a:r>
            <a:r>
              <a:rPr lang="fr-FR" sz="1200" b="0" i="0" dirty="0">
                <a:solidFill>
                  <a:srgbClr val="0D0D0D"/>
                </a:solidFill>
                <a:effectLst/>
              </a:rPr>
              <a:t> :  un bouton « Ok » pour enregistrer le client  ou «  Cancel » pour annulé]</a:t>
            </a:r>
            <a:endParaRPr lang="fr-FR" sz="1400" b="0" i="0" dirty="0">
              <a:solidFill>
                <a:srgbClr val="0D0D0D"/>
              </a:solidFill>
              <a:effectLst/>
            </a:endParaRPr>
          </a:p>
          <a:p>
            <a:pPr marL="0" indent="0">
              <a:buNone/>
            </a:pPr>
            <a:endParaRPr lang="fr-FR" sz="2400" dirty="0"/>
          </a:p>
        </p:txBody>
      </p:sp>
      <p:pic>
        <p:nvPicPr>
          <p:cNvPr id="6" name="Image 5">
            <a:extLst>
              <a:ext uri="{FF2B5EF4-FFF2-40B4-BE49-F238E27FC236}">
                <a16:creationId xmlns:a16="http://schemas.microsoft.com/office/drawing/2014/main" id="{A3C61149-6E96-B931-7B8B-3901C2C93DF6}"/>
              </a:ext>
            </a:extLst>
          </p:cNvPr>
          <p:cNvPicPr>
            <a:picLocks noChangeAspect="1"/>
          </p:cNvPicPr>
          <p:nvPr/>
        </p:nvPicPr>
        <p:blipFill>
          <a:blip r:embed="rId2"/>
          <a:stretch>
            <a:fillRect/>
          </a:stretch>
        </p:blipFill>
        <p:spPr>
          <a:xfrm>
            <a:off x="4123261" y="2817750"/>
            <a:ext cx="4347642" cy="1416899"/>
          </a:xfrm>
          <a:prstGeom prst="rect">
            <a:avLst/>
          </a:prstGeom>
        </p:spPr>
      </p:pic>
    </p:spTree>
    <p:extLst>
      <p:ext uri="{BB962C8B-B14F-4D97-AF65-F5344CB8AC3E}">
        <p14:creationId xmlns:p14="http://schemas.microsoft.com/office/powerpoint/2010/main" val="797945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600" y="1307236"/>
            <a:ext cx="10972800" cy="5550764"/>
          </a:xfrm>
        </p:spPr>
        <p:txBody>
          <a:bodyPr/>
          <a:lstStyle/>
          <a:p>
            <a:pPr>
              <a:buFont typeface="Wingdings" panose="05000000000000000000" pitchFamily="2" charset="2"/>
              <a:buChar char="q"/>
            </a:pPr>
            <a:r>
              <a:rPr lang="en-US" sz="2400" dirty="0"/>
              <a:t>Interface Utilisateur</a:t>
            </a:r>
          </a:p>
          <a:p>
            <a:r>
              <a:rPr lang="en-US" sz="1800" u="sng" dirty="0"/>
              <a:t>Ecrans de saisie</a:t>
            </a:r>
          </a:p>
          <a:p>
            <a:pPr lvl="1"/>
            <a:r>
              <a:rPr lang="fr-FR" sz="1800" i="0" dirty="0">
                <a:solidFill>
                  <a:srgbClr val="0D0D0D"/>
                </a:solidFill>
                <a:effectLst/>
                <a:latin typeface="Söhne"/>
              </a:rPr>
              <a:t>Saisie d</a:t>
            </a:r>
            <a:r>
              <a:rPr lang="en-US" sz="1800" i="0" dirty="0">
                <a:solidFill>
                  <a:srgbClr val="0D0D0D"/>
                </a:solidFill>
                <a:effectLst/>
                <a:latin typeface="Söhne"/>
              </a:rPr>
              <a:t>’</a:t>
            </a:r>
            <a:r>
              <a:rPr lang="en-US" sz="1800" i="0" dirty="0" err="1">
                <a:solidFill>
                  <a:srgbClr val="0D0D0D"/>
                </a:solidFill>
                <a:effectLst/>
                <a:latin typeface="Söhne"/>
              </a:rPr>
              <a:t>une</a:t>
            </a:r>
            <a:r>
              <a:rPr lang="fr-FR" sz="1800" i="0" dirty="0">
                <a:solidFill>
                  <a:srgbClr val="0D0D0D"/>
                </a:solidFill>
                <a:effectLst/>
                <a:latin typeface="Söhne"/>
              </a:rPr>
              <a:t> </a:t>
            </a:r>
            <a:r>
              <a:rPr lang="fr-FR" sz="1800" dirty="0">
                <a:solidFill>
                  <a:srgbClr val="0D0D0D"/>
                </a:solidFill>
                <a:latin typeface="Söhne"/>
              </a:rPr>
              <a:t>Souscription</a:t>
            </a:r>
            <a:r>
              <a:rPr lang="fr-FR" sz="1600" i="0" dirty="0">
                <a:solidFill>
                  <a:srgbClr val="0D0D0D"/>
                </a:solidFill>
                <a:effectLst/>
              </a:rPr>
              <a:t>:</a:t>
            </a:r>
            <a:endParaRPr lang="fr-FR" sz="2400" dirty="0"/>
          </a:p>
          <a:p>
            <a:pPr>
              <a:buFont typeface="Wingdings" panose="05000000000000000000" pitchFamily="2" charset="2"/>
              <a:buChar char="q"/>
            </a:pPr>
            <a:endParaRPr lang="fr-FR" sz="2400" dirty="0"/>
          </a:p>
          <a:p>
            <a:pPr marL="0" indent="0">
              <a:buNone/>
            </a:pPr>
            <a:endParaRPr lang="fr-FR" sz="24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marL="0" indent="0">
              <a:buNone/>
            </a:pPr>
            <a:endParaRPr lang="fr-FR" sz="2400" dirty="0"/>
          </a:p>
          <a:p>
            <a:pPr lvl="2"/>
            <a:r>
              <a:rPr lang="fr-FR" sz="1400" b="0" i="0" dirty="0">
                <a:solidFill>
                  <a:srgbClr val="0D0D0D"/>
                </a:solidFill>
                <a:effectLst/>
              </a:rPr>
              <a:t>L'utilisateur peut saisir les informations suivantes pour ajouter un nouveau </a:t>
            </a:r>
            <a:r>
              <a:rPr lang="fr-FR" sz="1400" dirty="0">
                <a:solidFill>
                  <a:srgbClr val="0D0D0D"/>
                </a:solidFill>
              </a:rPr>
              <a:t>souscription</a:t>
            </a:r>
            <a:r>
              <a:rPr lang="fr-FR" sz="1400" b="0" i="0" dirty="0">
                <a:solidFill>
                  <a:srgbClr val="0D0D0D"/>
                </a:solidFill>
                <a:effectLst/>
              </a:rPr>
              <a:t> :</a:t>
            </a:r>
          </a:p>
          <a:p>
            <a:pPr lvl="3">
              <a:buFont typeface="Arial" panose="020B0604020202020204" pitchFamily="34" charset="0"/>
              <a:buChar char="•"/>
            </a:pPr>
            <a:r>
              <a:rPr lang="fr-FR" sz="1400" b="1" i="0" dirty="0">
                <a:solidFill>
                  <a:srgbClr val="0D0D0D"/>
                </a:solidFill>
                <a:effectLst/>
              </a:rPr>
              <a:t>Identifiant</a:t>
            </a:r>
            <a:endParaRPr lang="fr-FR" sz="1400" b="0" i="0" dirty="0">
              <a:solidFill>
                <a:srgbClr val="0D0D0D"/>
              </a:solidFill>
              <a:effectLst/>
            </a:endParaRPr>
          </a:p>
          <a:p>
            <a:pPr lvl="3">
              <a:buFont typeface="Arial" panose="020B0604020202020204" pitchFamily="34" charset="0"/>
              <a:buChar char="•"/>
            </a:pPr>
            <a:r>
              <a:rPr lang="fr-FR" sz="1400" b="1" dirty="0">
                <a:solidFill>
                  <a:srgbClr val="0D0D0D"/>
                </a:solidFill>
              </a:rPr>
              <a:t>Description</a:t>
            </a:r>
          </a:p>
          <a:p>
            <a:pPr lvl="3">
              <a:buFont typeface="Arial" panose="020B0604020202020204" pitchFamily="34" charset="0"/>
              <a:buChar char="•"/>
            </a:pPr>
            <a:r>
              <a:rPr lang="fr-FR" sz="1400" b="1" i="0" dirty="0">
                <a:solidFill>
                  <a:srgbClr val="0D0D0D"/>
                </a:solidFill>
                <a:effectLst/>
              </a:rPr>
              <a:t>Sel</a:t>
            </a:r>
            <a:r>
              <a:rPr lang="fr-FR" sz="1400" b="1" dirty="0">
                <a:solidFill>
                  <a:srgbClr val="0D0D0D"/>
                </a:solidFill>
              </a:rPr>
              <a:t>ectionné le client associee dans le menu déroulant </a:t>
            </a:r>
            <a:r>
              <a:rPr lang="en-US" sz="1400" b="1" dirty="0">
                <a:solidFill>
                  <a:srgbClr val="0D0D0D"/>
                </a:solidFill>
              </a:rPr>
              <a:t>affichant  la liste des clients </a:t>
            </a:r>
          </a:p>
          <a:p>
            <a:pPr lvl="3">
              <a:buFont typeface="Arial" panose="020B0604020202020204" pitchFamily="34" charset="0"/>
              <a:buChar char="•"/>
            </a:pPr>
            <a:r>
              <a:rPr lang="fr-FR" sz="1400" b="1" i="0" dirty="0">
                <a:solidFill>
                  <a:srgbClr val="0D0D0D"/>
                </a:solidFill>
                <a:effectLst/>
              </a:rPr>
              <a:t>Sel</a:t>
            </a:r>
            <a:r>
              <a:rPr lang="fr-FR" sz="1400" b="1" dirty="0">
                <a:solidFill>
                  <a:srgbClr val="0D0D0D"/>
                </a:solidFill>
              </a:rPr>
              <a:t>ectionné la formule associee dans le menu déroulant </a:t>
            </a:r>
            <a:r>
              <a:rPr lang="en-US" sz="1400" b="1" dirty="0">
                <a:solidFill>
                  <a:srgbClr val="0D0D0D"/>
                </a:solidFill>
              </a:rPr>
              <a:t>affichant  la liste des formules </a:t>
            </a:r>
          </a:p>
          <a:p>
            <a:pPr lvl="3">
              <a:buFont typeface="Arial" panose="020B0604020202020204" pitchFamily="34" charset="0"/>
              <a:buChar char="•"/>
            </a:pPr>
            <a:r>
              <a:rPr lang="fr-FR" sz="1400" b="1" i="0" dirty="0">
                <a:solidFill>
                  <a:srgbClr val="0D0D0D"/>
                </a:solidFill>
                <a:effectLst/>
              </a:rPr>
              <a:t>Sel</a:t>
            </a:r>
            <a:r>
              <a:rPr lang="fr-FR" sz="1400" b="1" dirty="0">
                <a:solidFill>
                  <a:srgbClr val="0D0D0D"/>
                </a:solidFill>
              </a:rPr>
              <a:t>ectionné le type de bien(Voiture ou Immobilier) associee dans le menu Type bien</a:t>
            </a:r>
          </a:p>
          <a:p>
            <a:pPr marL="1371600" lvl="3" indent="0">
              <a:buNone/>
            </a:pPr>
            <a:endParaRPr lang="fr-FR" sz="1400" b="1" dirty="0">
              <a:solidFill>
                <a:srgbClr val="0D0D0D"/>
              </a:solidFill>
            </a:endParaRPr>
          </a:p>
          <a:p>
            <a:pPr marL="1371600" lvl="3" indent="0">
              <a:buNone/>
            </a:pPr>
            <a:r>
              <a:rPr lang="fr-FR" sz="1200" b="0" i="0" dirty="0">
                <a:solidFill>
                  <a:srgbClr val="0D0D0D"/>
                </a:solidFill>
                <a:effectLst/>
              </a:rPr>
              <a:t>[</a:t>
            </a:r>
            <a:r>
              <a:rPr lang="fr-FR" sz="1200" dirty="0">
                <a:solidFill>
                  <a:srgbClr val="0D0D0D"/>
                </a:solidFill>
              </a:rPr>
              <a:t>Deux options</a:t>
            </a:r>
            <a:r>
              <a:rPr lang="fr-FR" sz="1200" b="0" i="0" dirty="0">
                <a:solidFill>
                  <a:srgbClr val="0D0D0D"/>
                </a:solidFill>
                <a:effectLst/>
              </a:rPr>
              <a:t> :  un bouton « Ok » pour afficher la fenetre de saisie pour le bien choisi  ou «  Cancel » pour annulé l’opération]</a:t>
            </a:r>
          </a:p>
          <a:p>
            <a:pPr marL="1371600" lvl="3" indent="0">
              <a:buNone/>
            </a:pPr>
            <a:endParaRPr lang="en-US" sz="1400" b="1" dirty="0">
              <a:solidFill>
                <a:srgbClr val="0D0D0D"/>
              </a:solidFill>
            </a:endParaRPr>
          </a:p>
          <a:p>
            <a:pPr marL="1371600" lvl="3" indent="0">
              <a:buNone/>
            </a:pPr>
            <a:endParaRPr lang="en-US" sz="1400" b="1" dirty="0">
              <a:solidFill>
                <a:srgbClr val="0D0D0D"/>
              </a:solidFill>
            </a:endParaRPr>
          </a:p>
          <a:p>
            <a:pPr lvl="3">
              <a:buFont typeface="Arial" panose="020B0604020202020204" pitchFamily="34" charset="0"/>
              <a:buChar char="•"/>
            </a:pPr>
            <a:endParaRPr lang="en-US" sz="1400" b="1" dirty="0">
              <a:solidFill>
                <a:srgbClr val="0D0D0D"/>
              </a:solidFill>
            </a:endParaRPr>
          </a:p>
          <a:p>
            <a:pPr lvl="3">
              <a:buFont typeface="Arial" panose="020B0604020202020204" pitchFamily="34" charset="0"/>
              <a:buChar char="•"/>
            </a:pPr>
            <a:endParaRPr lang="fr-FR" sz="1400" b="1" i="0" dirty="0">
              <a:solidFill>
                <a:srgbClr val="0D0D0D"/>
              </a:solidFill>
              <a:effectLst/>
            </a:endParaRPr>
          </a:p>
          <a:p>
            <a:pPr marL="1371600" lvl="3" indent="0">
              <a:buNone/>
            </a:pPr>
            <a:endParaRPr lang="fr-FR" sz="1400" b="1" dirty="0">
              <a:solidFill>
                <a:srgbClr val="0D0D0D"/>
              </a:solidFill>
              <a:latin typeface="Söhne"/>
            </a:endParaRPr>
          </a:p>
          <a:p>
            <a:pPr marL="1371600" lvl="3" indent="0">
              <a:buNone/>
            </a:pPr>
            <a:endParaRPr lang="fr-FR" sz="1400" b="0" i="0" dirty="0">
              <a:solidFill>
                <a:srgbClr val="0D0D0D"/>
              </a:solidFill>
              <a:effectLst/>
            </a:endParaRPr>
          </a:p>
          <a:p>
            <a:pPr marL="0" indent="0">
              <a:buNone/>
            </a:pPr>
            <a:endParaRPr lang="fr-FR" sz="2400" dirty="0"/>
          </a:p>
        </p:txBody>
      </p:sp>
      <p:pic>
        <p:nvPicPr>
          <p:cNvPr id="12" name="Image 11">
            <a:extLst>
              <a:ext uri="{FF2B5EF4-FFF2-40B4-BE49-F238E27FC236}">
                <a16:creationId xmlns:a16="http://schemas.microsoft.com/office/drawing/2014/main" id="{74EA8307-F75D-011A-3AFF-98800A757315}"/>
              </a:ext>
            </a:extLst>
          </p:cNvPr>
          <p:cNvPicPr>
            <a:picLocks noChangeAspect="1"/>
          </p:cNvPicPr>
          <p:nvPr/>
        </p:nvPicPr>
        <p:blipFill>
          <a:blip r:embed="rId2"/>
          <a:stretch>
            <a:fillRect/>
          </a:stretch>
        </p:blipFill>
        <p:spPr>
          <a:xfrm>
            <a:off x="4466191" y="2292291"/>
            <a:ext cx="2730640" cy="2273417"/>
          </a:xfrm>
          <a:prstGeom prst="rect">
            <a:avLst/>
          </a:prstGeom>
        </p:spPr>
      </p:pic>
    </p:spTree>
    <p:extLst>
      <p:ext uri="{BB962C8B-B14F-4D97-AF65-F5344CB8AC3E}">
        <p14:creationId xmlns:p14="http://schemas.microsoft.com/office/powerpoint/2010/main" val="17537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600" y="1307236"/>
            <a:ext cx="10972800" cy="5205104"/>
          </a:xfrm>
        </p:spPr>
        <p:txBody>
          <a:bodyPr/>
          <a:lstStyle/>
          <a:p>
            <a:pPr>
              <a:buFont typeface="Wingdings" panose="05000000000000000000" pitchFamily="2" charset="2"/>
              <a:buChar char="q"/>
            </a:pPr>
            <a:r>
              <a:rPr lang="en-US" sz="2400" dirty="0"/>
              <a:t>Interface Utilisateur</a:t>
            </a:r>
          </a:p>
          <a:p>
            <a:r>
              <a:rPr lang="en-US" sz="1800" u="sng" dirty="0"/>
              <a:t>Ecrans de saisie</a:t>
            </a:r>
          </a:p>
          <a:p>
            <a:pPr lvl="1"/>
            <a:r>
              <a:rPr lang="fr-FR" sz="1800" i="0" dirty="0">
                <a:solidFill>
                  <a:srgbClr val="0D0D0D"/>
                </a:solidFill>
                <a:effectLst/>
                <a:latin typeface="Söhne"/>
              </a:rPr>
              <a:t>Saisie d</a:t>
            </a:r>
            <a:r>
              <a:rPr lang="en-US" sz="1800" i="0" dirty="0">
                <a:solidFill>
                  <a:srgbClr val="0D0D0D"/>
                </a:solidFill>
                <a:effectLst/>
                <a:latin typeface="Söhne"/>
              </a:rPr>
              <a:t>’un voiture</a:t>
            </a:r>
            <a:r>
              <a:rPr lang="fr-FR" sz="1600" i="0" dirty="0">
                <a:solidFill>
                  <a:srgbClr val="0D0D0D"/>
                </a:solidFill>
                <a:effectLst/>
              </a:rPr>
              <a:t>:</a:t>
            </a:r>
            <a:endParaRPr lang="fr-FR" sz="2400" dirty="0"/>
          </a:p>
          <a:p>
            <a:pPr>
              <a:buFont typeface="Wingdings" panose="05000000000000000000" pitchFamily="2" charset="2"/>
              <a:buChar char="q"/>
            </a:pPr>
            <a:endParaRPr lang="fr-FR" sz="2400" dirty="0"/>
          </a:p>
          <a:p>
            <a:pPr marL="0" indent="0">
              <a:buNone/>
            </a:pPr>
            <a:endParaRPr lang="fr-FR" sz="2400" dirty="0"/>
          </a:p>
          <a:p>
            <a:pPr>
              <a:buFont typeface="Wingdings" panose="05000000000000000000" pitchFamily="2" charset="2"/>
              <a:buChar char="q"/>
            </a:pPr>
            <a:endParaRPr lang="fr-FR" sz="2400" dirty="0"/>
          </a:p>
          <a:p>
            <a:pPr marL="0" indent="0">
              <a:buNone/>
            </a:pPr>
            <a:endParaRPr lang="fr-FR" sz="2400" dirty="0"/>
          </a:p>
          <a:p>
            <a:pPr lvl="2"/>
            <a:r>
              <a:rPr lang="fr-FR" sz="1400" b="0" i="0" dirty="0">
                <a:solidFill>
                  <a:srgbClr val="0D0D0D"/>
                </a:solidFill>
                <a:effectLst/>
              </a:rPr>
              <a:t>L'utilisateur peut saisir les informations suivantes pour ajouter un nouveau </a:t>
            </a:r>
            <a:r>
              <a:rPr lang="fr-FR" sz="1400" dirty="0">
                <a:solidFill>
                  <a:srgbClr val="0D0D0D"/>
                </a:solidFill>
              </a:rPr>
              <a:t>souscription</a:t>
            </a:r>
            <a:r>
              <a:rPr lang="fr-FR" sz="1400" b="0" i="0" dirty="0">
                <a:solidFill>
                  <a:srgbClr val="0D0D0D"/>
                </a:solidFill>
                <a:effectLst/>
              </a:rPr>
              <a:t> :</a:t>
            </a:r>
          </a:p>
          <a:p>
            <a:pPr lvl="3">
              <a:buFont typeface="Arial" panose="020B0604020202020204" pitchFamily="34" charset="0"/>
              <a:buChar char="•"/>
            </a:pPr>
            <a:r>
              <a:rPr lang="fr-FR" sz="1400" b="1" i="0" dirty="0">
                <a:solidFill>
                  <a:srgbClr val="0D0D0D"/>
                </a:solidFill>
                <a:effectLst/>
              </a:rPr>
              <a:t>Identifiant de la voiture</a:t>
            </a:r>
            <a:endParaRPr lang="fr-FR" sz="1400" b="0" i="0" dirty="0">
              <a:solidFill>
                <a:srgbClr val="0D0D0D"/>
              </a:solidFill>
              <a:effectLst/>
            </a:endParaRPr>
          </a:p>
          <a:p>
            <a:pPr lvl="3">
              <a:buFont typeface="Arial" panose="020B0604020202020204" pitchFamily="34" charset="0"/>
              <a:buChar char="•"/>
            </a:pPr>
            <a:r>
              <a:rPr lang="fr-FR" sz="1400" b="1" dirty="0">
                <a:solidFill>
                  <a:srgbClr val="0D0D0D"/>
                </a:solidFill>
              </a:rPr>
              <a:t>Type de voiture</a:t>
            </a:r>
          </a:p>
          <a:p>
            <a:pPr lvl="3">
              <a:buFont typeface="Arial" panose="020B0604020202020204" pitchFamily="34" charset="0"/>
              <a:buChar char="•"/>
            </a:pPr>
            <a:r>
              <a:rPr lang="fr-FR" sz="1400" b="1" dirty="0">
                <a:solidFill>
                  <a:srgbClr val="0D0D0D"/>
                </a:solidFill>
              </a:rPr>
              <a:t>Marque de la voiture</a:t>
            </a:r>
          </a:p>
          <a:p>
            <a:pPr lvl="3">
              <a:buFont typeface="Arial" panose="020B0604020202020204" pitchFamily="34" charset="0"/>
              <a:buChar char="•"/>
            </a:pPr>
            <a:r>
              <a:rPr lang="fr-FR" sz="1400" b="1" i="0" dirty="0">
                <a:solidFill>
                  <a:srgbClr val="0D0D0D"/>
                </a:solidFill>
                <a:effectLst/>
              </a:rPr>
              <a:t>Sélectionné</a:t>
            </a:r>
            <a:r>
              <a:rPr lang="fr-FR" sz="1400" b="1" dirty="0">
                <a:solidFill>
                  <a:srgbClr val="0D0D0D"/>
                </a:solidFill>
              </a:rPr>
              <a:t> l’identifiant du client propriétaire  dans le menu déroulant </a:t>
            </a:r>
            <a:r>
              <a:rPr lang="en-US" sz="1400" b="1" dirty="0">
                <a:solidFill>
                  <a:srgbClr val="0D0D0D"/>
                </a:solidFill>
              </a:rPr>
              <a:t>affichant  la liste des identifiants des clients </a:t>
            </a:r>
          </a:p>
          <a:p>
            <a:pPr lvl="3">
              <a:buFont typeface="Arial" panose="020B0604020202020204" pitchFamily="34" charset="0"/>
              <a:buChar char="•"/>
            </a:pPr>
            <a:r>
              <a:rPr lang="fr-FR" sz="1400" b="1" dirty="0">
                <a:solidFill>
                  <a:srgbClr val="0D0D0D"/>
                </a:solidFill>
              </a:rPr>
              <a:t>Année </a:t>
            </a:r>
            <a:r>
              <a:rPr lang="en-US" sz="1400" b="1" dirty="0">
                <a:solidFill>
                  <a:srgbClr val="0D0D0D"/>
                </a:solidFill>
              </a:rPr>
              <a:t>de mise en circulation</a:t>
            </a:r>
          </a:p>
          <a:p>
            <a:pPr lvl="3">
              <a:buFont typeface="Arial" panose="020B0604020202020204" pitchFamily="34" charset="0"/>
              <a:buChar char="•"/>
            </a:pPr>
            <a:r>
              <a:rPr lang="fr-FR" sz="1400" b="1" dirty="0">
                <a:solidFill>
                  <a:srgbClr val="0D0D0D"/>
                </a:solidFill>
              </a:rPr>
              <a:t>Numéro de chassis</a:t>
            </a:r>
          </a:p>
          <a:p>
            <a:pPr marL="1371600" lvl="3" indent="0">
              <a:buNone/>
            </a:pPr>
            <a:r>
              <a:rPr lang="fr-FR" sz="1400" b="0" i="0" dirty="0">
                <a:solidFill>
                  <a:srgbClr val="0D0D0D"/>
                </a:solidFill>
                <a:effectLst/>
              </a:rPr>
              <a:t>[</a:t>
            </a:r>
            <a:r>
              <a:rPr lang="fr-FR" sz="1400" dirty="0">
                <a:solidFill>
                  <a:srgbClr val="0D0D0D"/>
                </a:solidFill>
              </a:rPr>
              <a:t>Deux options</a:t>
            </a:r>
            <a:r>
              <a:rPr lang="fr-FR" sz="1400" b="0" i="0" dirty="0">
                <a:solidFill>
                  <a:srgbClr val="0D0D0D"/>
                </a:solidFill>
                <a:effectLst/>
              </a:rPr>
              <a:t> :  un bouton « Ok » pour e</a:t>
            </a:r>
            <a:r>
              <a:rPr lang="fr-FR" sz="1400" dirty="0">
                <a:solidFill>
                  <a:srgbClr val="0D0D0D"/>
                </a:solidFill>
              </a:rPr>
              <a:t>nregistrer la souscription</a:t>
            </a:r>
            <a:r>
              <a:rPr lang="fr-FR" sz="1400" b="0" i="0" dirty="0">
                <a:solidFill>
                  <a:srgbClr val="0D0D0D"/>
                </a:solidFill>
                <a:effectLst/>
              </a:rPr>
              <a:t>  ou «  Cancel » pour annulé l’</a:t>
            </a:r>
            <a:r>
              <a:rPr lang="fr-FR" sz="1400" b="0" i="0" dirty="0" err="1">
                <a:solidFill>
                  <a:srgbClr val="0D0D0D"/>
                </a:solidFill>
                <a:effectLst/>
              </a:rPr>
              <a:t>operation</a:t>
            </a:r>
            <a:r>
              <a:rPr lang="fr-FR" sz="1400" b="0" i="0" dirty="0">
                <a:solidFill>
                  <a:srgbClr val="0D0D0D"/>
                </a:solidFill>
                <a:effectLst/>
              </a:rPr>
              <a:t>]</a:t>
            </a:r>
            <a:endParaRPr lang="fr-FR" sz="1600" b="0" i="0" dirty="0">
              <a:solidFill>
                <a:srgbClr val="0D0D0D"/>
              </a:solidFill>
              <a:effectLst/>
            </a:endParaRPr>
          </a:p>
          <a:p>
            <a:pPr lvl="3">
              <a:buFont typeface="Arial" panose="020B0604020202020204" pitchFamily="34" charset="0"/>
              <a:buChar char="•"/>
            </a:pPr>
            <a:endParaRPr lang="en-US" sz="1400" b="1" dirty="0">
              <a:solidFill>
                <a:srgbClr val="0D0D0D"/>
              </a:solidFill>
            </a:endParaRPr>
          </a:p>
          <a:p>
            <a:pPr marL="1371600" lvl="3" indent="0">
              <a:buNone/>
            </a:pPr>
            <a:endParaRPr lang="en-US" sz="1400" b="1" dirty="0">
              <a:solidFill>
                <a:srgbClr val="0D0D0D"/>
              </a:solidFill>
            </a:endParaRPr>
          </a:p>
          <a:p>
            <a:pPr lvl="3">
              <a:buFont typeface="Arial" panose="020B0604020202020204" pitchFamily="34" charset="0"/>
              <a:buChar char="•"/>
            </a:pPr>
            <a:endParaRPr lang="en-US" sz="1400" b="1" dirty="0">
              <a:solidFill>
                <a:srgbClr val="0D0D0D"/>
              </a:solidFill>
            </a:endParaRPr>
          </a:p>
          <a:p>
            <a:pPr lvl="3">
              <a:buFont typeface="Arial" panose="020B0604020202020204" pitchFamily="34" charset="0"/>
              <a:buChar char="•"/>
            </a:pPr>
            <a:endParaRPr lang="fr-FR" sz="1400" b="1" i="0" dirty="0">
              <a:solidFill>
                <a:srgbClr val="0D0D0D"/>
              </a:solidFill>
              <a:effectLst/>
            </a:endParaRPr>
          </a:p>
          <a:p>
            <a:pPr marL="1371600" lvl="3" indent="0">
              <a:buNone/>
            </a:pPr>
            <a:endParaRPr lang="fr-FR" sz="1400" b="1" dirty="0">
              <a:solidFill>
                <a:srgbClr val="0D0D0D"/>
              </a:solidFill>
              <a:latin typeface="Söhne"/>
            </a:endParaRPr>
          </a:p>
          <a:p>
            <a:pPr marL="1371600" lvl="3" indent="0">
              <a:buNone/>
            </a:pPr>
            <a:endParaRPr lang="fr-FR" sz="1400" b="0" i="0" dirty="0">
              <a:solidFill>
                <a:srgbClr val="0D0D0D"/>
              </a:solidFill>
              <a:effectLst/>
            </a:endParaRPr>
          </a:p>
          <a:p>
            <a:pPr marL="0" indent="0">
              <a:buNone/>
            </a:pPr>
            <a:endParaRPr lang="fr-FR" sz="2400" dirty="0"/>
          </a:p>
        </p:txBody>
      </p:sp>
      <p:pic>
        <p:nvPicPr>
          <p:cNvPr id="4" name="Image 3">
            <a:extLst>
              <a:ext uri="{FF2B5EF4-FFF2-40B4-BE49-F238E27FC236}">
                <a16:creationId xmlns:a16="http://schemas.microsoft.com/office/drawing/2014/main" id="{A463C525-62AF-BB10-8AA3-2C7787333AC7}"/>
              </a:ext>
            </a:extLst>
          </p:cNvPr>
          <p:cNvPicPr>
            <a:picLocks noChangeAspect="1"/>
          </p:cNvPicPr>
          <p:nvPr/>
        </p:nvPicPr>
        <p:blipFill>
          <a:blip r:embed="rId2"/>
          <a:stretch>
            <a:fillRect/>
          </a:stretch>
        </p:blipFill>
        <p:spPr>
          <a:xfrm>
            <a:off x="4003829" y="2254928"/>
            <a:ext cx="3657601" cy="1852081"/>
          </a:xfrm>
          <a:prstGeom prst="rect">
            <a:avLst/>
          </a:prstGeom>
        </p:spPr>
      </p:pic>
    </p:spTree>
    <p:extLst>
      <p:ext uri="{BB962C8B-B14F-4D97-AF65-F5344CB8AC3E}">
        <p14:creationId xmlns:p14="http://schemas.microsoft.com/office/powerpoint/2010/main" val="1040251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600" y="1307236"/>
            <a:ext cx="10972800" cy="5550764"/>
          </a:xfrm>
        </p:spPr>
        <p:txBody>
          <a:bodyPr/>
          <a:lstStyle/>
          <a:p>
            <a:pPr>
              <a:buFont typeface="Wingdings" panose="05000000000000000000" pitchFamily="2" charset="2"/>
              <a:buChar char="q"/>
            </a:pPr>
            <a:r>
              <a:rPr lang="en-US" sz="2400" dirty="0"/>
              <a:t>Interface Utilisateur</a:t>
            </a:r>
          </a:p>
          <a:p>
            <a:r>
              <a:rPr lang="en-US" sz="1800" u="sng" dirty="0"/>
              <a:t>Ecrans de saisie</a:t>
            </a:r>
          </a:p>
          <a:p>
            <a:pPr lvl="1"/>
            <a:r>
              <a:rPr lang="fr-FR" sz="1800" i="0" dirty="0">
                <a:solidFill>
                  <a:srgbClr val="0D0D0D"/>
                </a:solidFill>
                <a:effectLst/>
                <a:latin typeface="Söhne"/>
              </a:rPr>
              <a:t>Saisie d</a:t>
            </a:r>
            <a:r>
              <a:rPr lang="en-US" sz="1800" i="0" dirty="0">
                <a:solidFill>
                  <a:srgbClr val="0D0D0D"/>
                </a:solidFill>
                <a:effectLst/>
                <a:latin typeface="Söhne"/>
              </a:rPr>
              <a:t>’un bien immobilier</a:t>
            </a:r>
            <a:r>
              <a:rPr lang="fr-FR" sz="1600" i="0" dirty="0">
                <a:solidFill>
                  <a:srgbClr val="0D0D0D"/>
                </a:solidFill>
                <a:effectLst/>
              </a:rPr>
              <a:t>:</a:t>
            </a:r>
            <a:endParaRPr lang="fr-FR" sz="2400" dirty="0"/>
          </a:p>
          <a:p>
            <a:pPr>
              <a:buFont typeface="Wingdings" panose="05000000000000000000" pitchFamily="2" charset="2"/>
              <a:buChar char="q"/>
            </a:pPr>
            <a:endParaRPr lang="fr-FR" sz="2400" dirty="0"/>
          </a:p>
          <a:p>
            <a:pPr marL="0" indent="0">
              <a:buNone/>
            </a:pPr>
            <a:endParaRPr lang="fr-FR" sz="24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marL="0" indent="0">
              <a:buNone/>
            </a:pPr>
            <a:endParaRPr lang="fr-FR" sz="2400" dirty="0"/>
          </a:p>
          <a:p>
            <a:pPr lvl="2"/>
            <a:r>
              <a:rPr lang="fr-FR" sz="1400" b="0" i="0" dirty="0">
                <a:solidFill>
                  <a:srgbClr val="0D0D0D"/>
                </a:solidFill>
                <a:effectLst/>
              </a:rPr>
              <a:t>L'utilisateur peut saisir les informations suivantes pour ajouter un nouveau </a:t>
            </a:r>
            <a:r>
              <a:rPr lang="fr-FR" sz="1400" dirty="0">
                <a:solidFill>
                  <a:srgbClr val="0D0D0D"/>
                </a:solidFill>
              </a:rPr>
              <a:t>souscription</a:t>
            </a:r>
            <a:r>
              <a:rPr lang="fr-FR" sz="1400" b="0" i="0" dirty="0">
                <a:solidFill>
                  <a:srgbClr val="0D0D0D"/>
                </a:solidFill>
                <a:effectLst/>
              </a:rPr>
              <a:t> :</a:t>
            </a:r>
          </a:p>
          <a:p>
            <a:pPr lvl="3">
              <a:buFont typeface="Arial" panose="020B0604020202020204" pitchFamily="34" charset="0"/>
              <a:buChar char="•"/>
            </a:pPr>
            <a:r>
              <a:rPr lang="fr-FR" sz="1400" b="1" i="0" dirty="0">
                <a:solidFill>
                  <a:srgbClr val="0D0D0D"/>
                </a:solidFill>
                <a:effectLst/>
              </a:rPr>
              <a:t>Identifiant de l’immobilier</a:t>
            </a:r>
            <a:endParaRPr lang="fr-FR" sz="1400" b="0" i="0" dirty="0">
              <a:solidFill>
                <a:srgbClr val="0D0D0D"/>
              </a:solidFill>
              <a:effectLst/>
            </a:endParaRPr>
          </a:p>
          <a:p>
            <a:pPr lvl="3">
              <a:buFont typeface="Arial" panose="020B0604020202020204" pitchFamily="34" charset="0"/>
              <a:buChar char="•"/>
            </a:pPr>
            <a:r>
              <a:rPr lang="fr-FR" sz="1400" b="1" dirty="0">
                <a:solidFill>
                  <a:srgbClr val="0D0D0D"/>
                </a:solidFill>
              </a:rPr>
              <a:t>Type de l’immobilier</a:t>
            </a:r>
          </a:p>
          <a:p>
            <a:pPr lvl="3">
              <a:buFont typeface="Arial" panose="020B0604020202020204" pitchFamily="34" charset="0"/>
              <a:buChar char="•"/>
            </a:pPr>
            <a:r>
              <a:rPr lang="fr-FR" sz="1400" b="1" dirty="0">
                <a:solidFill>
                  <a:srgbClr val="0D0D0D"/>
                </a:solidFill>
              </a:rPr>
              <a:t>Surface</a:t>
            </a:r>
          </a:p>
          <a:p>
            <a:pPr lvl="3">
              <a:buFont typeface="Arial" panose="020B0604020202020204" pitchFamily="34" charset="0"/>
              <a:buChar char="•"/>
            </a:pPr>
            <a:r>
              <a:rPr lang="fr-FR" sz="1400" b="1" dirty="0">
                <a:solidFill>
                  <a:srgbClr val="0D0D0D"/>
                </a:solidFill>
              </a:rPr>
              <a:t>Nombre d’étages</a:t>
            </a:r>
            <a:endParaRPr lang="en-US" sz="1400" b="1" dirty="0">
              <a:solidFill>
                <a:srgbClr val="0D0D0D"/>
              </a:solidFill>
            </a:endParaRPr>
          </a:p>
          <a:p>
            <a:pPr lvl="3">
              <a:buFont typeface="Arial" panose="020B0604020202020204" pitchFamily="34" charset="0"/>
              <a:buChar char="•"/>
            </a:pPr>
            <a:r>
              <a:rPr lang="fr-FR" sz="1400" b="1" dirty="0">
                <a:solidFill>
                  <a:srgbClr val="0D0D0D"/>
                </a:solidFill>
              </a:rPr>
              <a:t>Adresse</a:t>
            </a:r>
            <a:endParaRPr lang="en-US" sz="1400" b="1" dirty="0">
              <a:solidFill>
                <a:srgbClr val="0D0D0D"/>
              </a:solidFill>
            </a:endParaRPr>
          </a:p>
          <a:p>
            <a:pPr marL="1371600" lvl="3" indent="0">
              <a:buNone/>
            </a:pPr>
            <a:endParaRPr lang="en-US" sz="1400" b="1" i="0" dirty="0">
              <a:solidFill>
                <a:srgbClr val="0D0D0D"/>
              </a:solidFill>
              <a:effectLst/>
            </a:endParaRPr>
          </a:p>
          <a:p>
            <a:pPr marL="1371600" lvl="3" indent="0">
              <a:buNone/>
            </a:pPr>
            <a:r>
              <a:rPr lang="fr-FR" sz="1400" b="0" i="0" dirty="0">
                <a:solidFill>
                  <a:srgbClr val="0D0D0D"/>
                </a:solidFill>
                <a:effectLst/>
              </a:rPr>
              <a:t>[</a:t>
            </a:r>
            <a:r>
              <a:rPr lang="fr-FR" sz="1400" dirty="0">
                <a:solidFill>
                  <a:srgbClr val="0D0D0D"/>
                </a:solidFill>
              </a:rPr>
              <a:t>Deux options</a:t>
            </a:r>
            <a:r>
              <a:rPr lang="fr-FR" sz="1400" b="0" i="0" dirty="0">
                <a:solidFill>
                  <a:srgbClr val="0D0D0D"/>
                </a:solidFill>
                <a:effectLst/>
              </a:rPr>
              <a:t> :  un bouton « Ok » pour e</a:t>
            </a:r>
            <a:r>
              <a:rPr lang="fr-FR" sz="1400" dirty="0">
                <a:solidFill>
                  <a:srgbClr val="0D0D0D"/>
                </a:solidFill>
              </a:rPr>
              <a:t>nregistrer la souscription</a:t>
            </a:r>
            <a:r>
              <a:rPr lang="fr-FR" sz="1400" b="0" i="0" dirty="0">
                <a:solidFill>
                  <a:srgbClr val="0D0D0D"/>
                </a:solidFill>
                <a:effectLst/>
              </a:rPr>
              <a:t>  ou «  Cancel » pour annulé l’</a:t>
            </a:r>
            <a:r>
              <a:rPr lang="fr-FR" sz="1400" b="0" i="0" dirty="0" err="1">
                <a:solidFill>
                  <a:srgbClr val="0D0D0D"/>
                </a:solidFill>
                <a:effectLst/>
              </a:rPr>
              <a:t>operation</a:t>
            </a:r>
            <a:r>
              <a:rPr lang="fr-FR" sz="1400" b="0" i="0" dirty="0">
                <a:solidFill>
                  <a:srgbClr val="0D0D0D"/>
                </a:solidFill>
                <a:effectLst/>
              </a:rPr>
              <a:t>]</a:t>
            </a:r>
            <a:endParaRPr lang="fr-FR" sz="1600" b="0" i="0" dirty="0">
              <a:solidFill>
                <a:srgbClr val="0D0D0D"/>
              </a:solidFill>
              <a:effectLst/>
            </a:endParaRPr>
          </a:p>
          <a:p>
            <a:pPr lvl="3">
              <a:buFont typeface="Arial" panose="020B0604020202020204" pitchFamily="34" charset="0"/>
              <a:buChar char="•"/>
            </a:pPr>
            <a:endParaRPr lang="en-US" sz="1400" b="1" dirty="0">
              <a:solidFill>
                <a:srgbClr val="0D0D0D"/>
              </a:solidFill>
            </a:endParaRPr>
          </a:p>
          <a:p>
            <a:pPr lvl="3">
              <a:buFont typeface="Arial" panose="020B0604020202020204" pitchFamily="34" charset="0"/>
              <a:buChar char="•"/>
            </a:pPr>
            <a:endParaRPr lang="fr-FR" sz="1400" b="1" i="0" dirty="0">
              <a:solidFill>
                <a:srgbClr val="0D0D0D"/>
              </a:solidFill>
              <a:effectLst/>
            </a:endParaRPr>
          </a:p>
          <a:p>
            <a:pPr marL="1371600" lvl="3" indent="0">
              <a:buNone/>
            </a:pPr>
            <a:endParaRPr lang="fr-FR" sz="1400" b="1" dirty="0">
              <a:solidFill>
                <a:srgbClr val="0D0D0D"/>
              </a:solidFill>
              <a:latin typeface="Söhne"/>
            </a:endParaRPr>
          </a:p>
          <a:p>
            <a:pPr marL="1371600" lvl="3" indent="0">
              <a:buNone/>
            </a:pPr>
            <a:endParaRPr lang="fr-FR" sz="1400" b="0" i="0" dirty="0">
              <a:solidFill>
                <a:srgbClr val="0D0D0D"/>
              </a:solidFill>
              <a:effectLst/>
            </a:endParaRPr>
          </a:p>
          <a:p>
            <a:pPr marL="0" indent="0">
              <a:buNone/>
            </a:pPr>
            <a:endParaRPr lang="fr-FR" sz="2400" dirty="0"/>
          </a:p>
        </p:txBody>
      </p:sp>
      <p:pic>
        <p:nvPicPr>
          <p:cNvPr id="9" name="Image 8">
            <a:extLst>
              <a:ext uri="{FF2B5EF4-FFF2-40B4-BE49-F238E27FC236}">
                <a16:creationId xmlns:a16="http://schemas.microsoft.com/office/drawing/2014/main" id="{EF69BEFF-B4E0-0917-6AF9-FF9699133D42}"/>
              </a:ext>
            </a:extLst>
          </p:cNvPr>
          <p:cNvPicPr>
            <a:picLocks noChangeAspect="1"/>
          </p:cNvPicPr>
          <p:nvPr/>
        </p:nvPicPr>
        <p:blipFill>
          <a:blip r:embed="rId2"/>
          <a:stretch>
            <a:fillRect/>
          </a:stretch>
        </p:blipFill>
        <p:spPr>
          <a:xfrm>
            <a:off x="4180048" y="2350304"/>
            <a:ext cx="3831904" cy="2157392"/>
          </a:xfrm>
          <a:prstGeom prst="rect">
            <a:avLst/>
          </a:prstGeom>
        </p:spPr>
      </p:pic>
    </p:spTree>
    <p:extLst>
      <p:ext uri="{BB962C8B-B14F-4D97-AF65-F5344CB8AC3E}">
        <p14:creationId xmlns:p14="http://schemas.microsoft.com/office/powerpoint/2010/main" val="2907635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600" y="1413769"/>
            <a:ext cx="10972800" cy="5205104"/>
          </a:xfrm>
        </p:spPr>
        <p:txBody>
          <a:bodyPr/>
          <a:lstStyle/>
          <a:p>
            <a:pPr>
              <a:buFont typeface="Wingdings" panose="05000000000000000000" pitchFamily="2" charset="2"/>
              <a:buChar char="q"/>
            </a:pPr>
            <a:r>
              <a:rPr lang="en-US" sz="2400" dirty="0"/>
              <a:t>Interface Utilisateur</a:t>
            </a:r>
          </a:p>
          <a:p>
            <a:r>
              <a:rPr lang="en-US" sz="1800" u="sng" dirty="0"/>
              <a:t>Ecrans de saisie</a:t>
            </a:r>
          </a:p>
          <a:p>
            <a:pPr lvl="1"/>
            <a:r>
              <a:rPr lang="fr-FR" sz="1800" i="0" dirty="0">
                <a:solidFill>
                  <a:srgbClr val="0D0D0D"/>
                </a:solidFill>
                <a:effectLst/>
                <a:latin typeface="Söhne"/>
              </a:rPr>
              <a:t>Saisie de l’année pour </a:t>
            </a:r>
            <a:r>
              <a:rPr lang="fr-FR" sz="1800" dirty="0">
                <a:solidFill>
                  <a:srgbClr val="0D0D0D"/>
                </a:solidFill>
                <a:latin typeface="Söhne"/>
              </a:rPr>
              <a:t>a</a:t>
            </a:r>
            <a:r>
              <a:rPr lang="fr-FR" sz="1800" i="0" dirty="0">
                <a:solidFill>
                  <a:srgbClr val="0D0D0D"/>
                </a:solidFill>
                <a:effectLst/>
                <a:latin typeface="Söhne"/>
              </a:rPr>
              <a:t>fficher ses </a:t>
            </a:r>
            <a:r>
              <a:rPr lang="fr-FR" sz="1800" dirty="0">
                <a:solidFill>
                  <a:srgbClr val="0D0D0D"/>
                </a:solidFill>
                <a:latin typeface="Söhne"/>
              </a:rPr>
              <a:t>souscriptions  </a:t>
            </a:r>
            <a:r>
              <a:rPr lang="fr-FR" sz="1600" i="0" dirty="0">
                <a:solidFill>
                  <a:srgbClr val="0D0D0D"/>
                </a:solidFill>
                <a:effectLst/>
              </a:rPr>
              <a:t>:</a:t>
            </a:r>
            <a:endParaRPr lang="en-US" sz="16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marL="0" indent="0">
              <a:buNone/>
            </a:pPr>
            <a:endParaRPr lang="fr-FR" sz="24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lvl="2"/>
            <a:r>
              <a:rPr lang="fr-FR" sz="1400" b="0" i="0" dirty="0">
                <a:solidFill>
                  <a:srgbClr val="0D0D0D"/>
                </a:solidFill>
                <a:effectLst/>
              </a:rPr>
              <a:t>L'utilisateur peut saisir les informations suivantes pour </a:t>
            </a:r>
            <a:r>
              <a:rPr lang="fr-FR" sz="1400" dirty="0">
                <a:solidFill>
                  <a:srgbClr val="0D0D0D"/>
                </a:solidFill>
              </a:rPr>
              <a:t>afficher les souscriptions d’une année</a:t>
            </a:r>
            <a:r>
              <a:rPr lang="fr-FR" sz="1400" b="0" i="0" dirty="0">
                <a:solidFill>
                  <a:srgbClr val="0D0D0D"/>
                </a:solidFill>
                <a:effectLst/>
              </a:rPr>
              <a:t> :</a:t>
            </a:r>
          </a:p>
          <a:p>
            <a:pPr lvl="3">
              <a:buFont typeface="Arial" panose="020B0604020202020204" pitchFamily="34" charset="0"/>
              <a:buChar char="•"/>
            </a:pPr>
            <a:r>
              <a:rPr lang="fr-FR" sz="1400" b="1" dirty="0">
                <a:solidFill>
                  <a:srgbClr val="0D0D0D"/>
                </a:solidFill>
              </a:rPr>
              <a:t>Année a laquelle </a:t>
            </a:r>
            <a:r>
              <a:rPr lang="en-US" sz="1400" b="1" dirty="0">
                <a:solidFill>
                  <a:srgbClr val="0D0D0D"/>
                </a:solidFill>
              </a:rPr>
              <a:t>il souhaite afficher ses souscriptions</a:t>
            </a:r>
            <a:endParaRPr lang="fr-FR" sz="1400" b="1" i="0" dirty="0">
              <a:solidFill>
                <a:srgbClr val="0D0D0D"/>
              </a:solidFill>
              <a:effectLst/>
            </a:endParaRPr>
          </a:p>
          <a:p>
            <a:pPr marL="1371600" lvl="3" indent="0">
              <a:buNone/>
            </a:pPr>
            <a:endParaRPr lang="fr-FR" sz="1400" b="1" dirty="0">
              <a:solidFill>
                <a:srgbClr val="0D0D0D"/>
              </a:solidFill>
              <a:latin typeface="Söhne"/>
            </a:endParaRPr>
          </a:p>
          <a:p>
            <a:pPr marL="1371600" lvl="3" indent="0">
              <a:buNone/>
            </a:pPr>
            <a:r>
              <a:rPr lang="fr-FR" sz="1200" b="0" i="0" dirty="0">
                <a:solidFill>
                  <a:srgbClr val="0D0D0D"/>
                </a:solidFill>
                <a:effectLst/>
              </a:rPr>
              <a:t>[</a:t>
            </a:r>
            <a:r>
              <a:rPr lang="fr-FR" sz="1200" dirty="0">
                <a:solidFill>
                  <a:srgbClr val="0D0D0D"/>
                </a:solidFill>
              </a:rPr>
              <a:t>Deux options</a:t>
            </a:r>
            <a:r>
              <a:rPr lang="fr-FR" sz="1200" b="0" i="0" dirty="0">
                <a:solidFill>
                  <a:srgbClr val="0D0D0D"/>
                </a:solidFill>
                <a:effectLst/>
              </a:rPr>
              <a:t> :  un bouton « Ok » pour </a:t>
            </a:r>
            <a:r>
              <a:rPr lang="fr-FR" sz="1200" dirty="0">
                <a:solidFill>
                  <a:srgbClr val="0D0D0D"/>
                </a:solidFill>
              </a:rPr>
              <a:t>afficher les souscription</a:t>
            </a:r>
            <a:r>
              <a:rPr lang="fr-FR" sz="1200" b="0" i="0" dirty="0">
                <a:solidFill>
                  <a:srgbClr val="0D0D0D"/>
                </a:solidFill>
                <a:effectLst/>
              </a:rPr>
              <a:t>  ou «  Cancel » pour annulé l’</a:t>
            </a:r>
            <a:r>
              <a:rPr lang="fr-FR" sz="1200" b="0" i="0" dirty="0" err="1">
                <a:solidFill>
                  <a:srgbClr val="0D0D0D"/>
                </a:solidFill>
                <a:effectLst/>
              </a:rPr>
              <a:t>opration</a:t>
            </a:r>
            <a:r>
              <a:rPr lang="fr-FR" sz="1200" b="0" i="0" dirty="0">
                <a:solidFill>
                  <a:srgbClr val="0D0D0D"/>
                </a:solidFill>
                <a:effectLst/>
              </a:rPr>
              <a:t>]</a:t>
            </a:r>
            <a:endParaRPr lang="fr-FR" sz="1400" b="0" i="0" dirty="0">
              <a:solidFill>
                <a:srgbClr val="0D0D0D"/>
              </a:solidFill>
              <a:effectLst/>
            </a:endParaRPr>
          </a:p>
          <a:p>
            <a:pPr marL="0" indent="0">
              <a:buNone/>
            </a:pPr>
            <a:endParaRPr lang="fr-FR" sz="2400" dirty="0"/>
          </a:p>
        </p:txBody>
      </p:sp>
      <p:pic>
        <p:nvPicPr>
          <p:cNvPr id="8" name="Image 7">
            <a:extLst>
              <a:ext uri="{FF2B5EF4-FFF2-40B4-BE49-F238E27FC236}">
                <a16:creationId xmlns:a16="http://schemas.microsoft.com/office/drawing/2014/main" id="{E3D9EB64-8E7B-9C1B-A2FB-F1F9078FF0B3}"/>
              </a:ext>
            </a:extLst>
          </p:cNvPr>
          <p:cNvPicPr>
            <a:picLocks noChangeAspect="1"/>
          </p:cNvPicPr>
          <p:nvPr/>
        </p:nvPicPr>
        <p:blipFill>
          <a:blip r:embed="rId2"/>
          <a:stretch>
            <a:fillRect/>
          </a:stretch>
        </p:blipFill>
        <p:spPr>
          <a:xfrm>
            <a:off x="4554246" y="2672856"/>
            <a:ext cx="3865672" cy="1512287"/>
          </a:xfrm>
          <a:prstGeom prst="rect">
            <a:avLst/>
          </a:prstGeom>
        </p:spPr>
      </p:pic>
    </p:spTree>
    <p:extLst>
      <p:ext uri="{BB962C8B-B14F-4D97-AF65-F5344CB8AC3E}">
        <p14:creationId xmlns:p14="http://schemas.microsoft.com/office/powerpoint/2010/main" val="293272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4F3A16-568F-D3A7-2845-8200566CA4FC}"/>
              </a:ext>
            </a:extLst>
          </p:cNvPr>
          <p:cNvSpPr>
            <a:spLocks noGrp="1"/>
          </p:cNvSpPr>
          <p:nvPr>
            <p:ph type="title"/>
          </p:nvPr>
        </p:nvSpPr>
        <p:spPr>
          <a:xfrm>
            <a:off x="609600" y="239127"/>
            <a:ext cx="10972800" cy="1101401"/>
          </a:xfrm>
        </p:spPr>
        <p:txBody>
          <a:bodyPr/>
          <a:lstStyle/>
          <a:p>
            <a:r>
              <a:rPr lang="en-US" dirty="0"/>
              <a:t>Objectifs du projet</a:t>
            </a:r>
            <a:endParaRPr lang="fr-FR" dirty="0"/>
          </a:p>
        </p:txBody>
      </p:sp>
      <p:sp>
        <p:nvSpPr>
          <p:cNvPr id="3" name="Espace réservé du contenu 2">
            <a:extLst>
              <a:ext uri="{FF2B5EF4-FFF2-40B4-BE49-F238E27FC236}">
                <a16:creationId xmlns:a16="http://schemas.microsoft.com/office/drawing/2014/main" id="{383F4D5E-389F-E6CC-0B02-4BDC81E1EB48}"/>
              </a:ext>
            </a:extLst>
          </p:cNvPr>
          <p:cNvSpPr>
            <a:spLocks noGrp="1"/>
          </p:cNvSpPr>
          <p:nvPr>
            <p:ph idx="1"/>
          </p:nvPr>
        </p:nvSpPr>
        <p:spPr>
          <a:xfrm>
            <a:off x="1703773" y="1910916"/>
            <a:ext cx="9707732" cy="4161409"/>
          </a:xfrm>
        </p:spPr>
        <p:txBody>
          <a:bodyPr/>
          <a:lstStyle/>
          <a:p>
            <a:r>
              <a:rPr lang="fr-FR" i="0" dirty="0">
                <a:solidFill>
                  <a:srgbClr val="0D0D0D"/>
                </a:solidFill>
                <a:effectLst/>
              </a:rPr>
              <a:t>Développement</a:t>
            </a:r>
            <a:r>
              <a:rPr lang="fr-FR" b="1" i="0" dirty="0">
                <a:solidFill>
                  <a:srgbClr val="0D0D0D"/>
                </a:solidFill>
                <a:effectLst/>
              </a:rPr>
              <a:t> </a:t>
            </a:r>
            <a:r>
              <a:rPr lang="fr-FR" i="0" dirty="0">
                <a:solidFill>
                  <a:srgbClr val="0D0D0D"/>
                </a:solidFill>
                <a:effectLst/>
              </a:rPr>
              <a:t>d'une Application Java</a:t>
            </a:r>
          </a:p>
          <a:p>
            <a:pPr lvl="1"/>
            <a:r>
              <a:rPr lang="fr-FR" sz="2000" b="0" i="0" dirty="0">
                <a:solidFill>
                  <a:srgbClr val="0D0D0D"/>
                </a:solidFill>
                <a:effectLst/>
              </a:rPr>
              <a:t>Utiliser les principes de la programmation orientée objet pour organiser et structurer le code de manière optimale</a:t>
            </a:r>
            <a:r>
              <a:rPr lang="fr-FR" b="0" i="0" dirty="0">
                <a:solidFill>
                  <a:srgbClr val="0D0D0D"/>
                </a:solidFill>
                <a:effectLst/>
              </a:rPr>
              <a:t>.</a:t>
            </a:r>
            <a:endParaRPr lang="fr-FR" dirty="0"/>
          </a:p>
          <a:p>
            <a:r>
              <a:rPr lang="fr-FR" i="0" dirty="0">
                <a:solidFill>
                  <a:srgbClr val="0D0D0D"/>
                </a:solidFill>
                <a:effectLst/>
              </a:rPr>
              <a:t>Interface Utilisateur Conviviale</a:t>
            </a:r>
          </a:p>
          <a:p>
            <a:pPr lvl="1"/>
            <a:r>
              <a:rPr lang="fr-FR" sz="2000" b="0" i="0" dirty="0">
                <a:solidFill>
                  <a:srgbClr val="0D0D0D"/>
                </a:solidFill>
                <a:effectLst/>
              </a:rPr>
              <a:t>Concevoir une interface utilisateur intuitive et conviviale grâce à la bibliothèque graphique Swing de Java.</a:t>
            </a:r>
            <a:endParaRPr lang="fr-FR" sz="2000" dirty="0"/>
          </a:p>
          <a:p>
            <a:r>
              <a:rPr lang="fr-FR" i="0" dirty="0">
                <a:solidFill>
                  <a:srgbClr val="0D0D0D"/>
                </a:solidFill>
                <a:effectLst/>
              </a:rPr>
              <a:t>Sauvegarde et Chargement des Données</a:t>
            </a:r>
          </a:p>
          <a:p>
            <a:pPr lvl="1"/>
            <a:r>
              <a:rPr lang="fr-FR" sz="2000" b="0" i="0" dirty="0">
                <a:solidFill>
                  <a:srgbClr val="0D0D0D"/>
                </a:solidFill>
                <a:effectLst/>
              </a:rPr>
              <a:t>Implémenter des fonctionnalités de sauvegarde et de chargement des données pour garantir la préservation des informations saisies par les utilisateurs.</a:t>
            </a:r>
            <a:endParaRPr lang="fr-FR" sz="2000" dirty="0">
              <a:solidFill>
                <a:srgbClr val="0D0D0D"/>
              </a:solidFill>
            </a:endParaRPr>
          </a:p>
          <a:p>
            <a:endParaRPr lang="fr-FR" i="0" dirty="0">
              <a:solidFill>
                <a:srgbClr val="0D0D0D"/>
              </a:solidFill>
              <a:effectLst/>
              <a:latin typeface="Söhne"/>
            </a:endParaRPr>
          </a:p>
        </p:txBody>
      </p:sp>
    </p:spTree>
    <p:extLst>
      <p:ext uri="{BB962C8B-B14F-4D97-AF65-F5344CB8AC3E}">
        <p14:creationId xmlns:p14="http://schemas.microsoft.com/office/powerpoint/2010/main" val="815484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a:xfrm>
            <a:off x="609600" y="239128"/>
            <a:ext cx="10972800" cy="1143000"/>
          </a:xfrm>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600" y="1413769"/>
            <a:ext cx="10972800" cy="5205104"/>
          </a:xfrm>
        </p:spPr>
        <p:txBody>
          <a:bodyPr/>
          <a:lstStyle/>
          <a:p>
            <a:pPr>
              <a:buFont typeface="Wingdings" panose="05000000000000000000" pitchFamily="2" charset="2"/>
              <a:buChar char="q"/>
            </a:pPr>
            <a:r>
              <a:rPr lang="en-US" sz="2400" dirty="0"/>
              <a:t>Interface Utilisateur</a:t>
            </a:r>
          </a:p>
          <a:p>
            <a:r>
              <a:rPr lang="en-US" sz="1800" u="sng" dirty="0"/>
              <a:t>Ecrans de saisie</a:t>
            </a:r>
          </a:p>
          <a:p>
            <a:pPr lvl="1"/>
            <a:r>
              <a:rPr lang="fr-FR" sz="1800" i="0" dirty="0">
                <a:solidFill>
                  <a:srgbClr val="0D0D0D"/>
                </a:solidFill>
                <a:effectLst/>
                <a:latin typeface="Söhne"/>
              </a:rPr>
              <a:t>Saisie de l’identifiant d’un </a:t>
            </a:r>
            <a:r>
              <a:rPr lang="fr-FR" sz="1800" dirty="0">
                <a:solidFill>
                  <a:srgbClr val="0D0D0D"/>
                </a:solidFill>
                <a:latin typeface="Söhne"/>
              </a:rPr>
              <a:t>client</a:t>
            </a:r>
            <a:r>
              <a:rPr lang="fr-FR" sz="1800" i="0" dirty="0">
                <a:solidFill>
                  <a:srgbClr val="0D0D0D"/>
                </a:solidFill>
                <a:effectLst/>
                <a:latin typeface="Söhne"/>
              </a:rPr>
              <a:t> les pour afficher ses </a:t>
            </a:r>
            <a:r>
              <a:rPr lang="fr-FR" sz="1800" dirty="0">
                <a:solidFill>
                  <a:srgbClr val="0D0D0D"/>
                </a:solidFill>
                <a:latin typeface="Söhne"/>
              </a:rPr>
              <a:t>souscriptions</a:t>
            </a:r>
            <a:r>
              <a:rPr lang="fr-FR" sz="1600" i="0" dirty="0">
                <a:solidFill>
                  <a:srgbClr val="0D0D0D"/>
                </a:solidFill>
                <a:effectLst/>
              </a:rPr>
              <a:t>:</a:t>
            </a:r>
            <a:endParaRPr lang="en-US" sz="16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marL="0" indent="0">
              <a:buNone/>
            </a:pPr>
            <a:endParaRPr lang="fr-FR" sz="24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lvl="2"/>
            <a:r>
              <a:rPr lang="fr-FR" sz="1400" b="0" i="0" dirty="0">
                <a:solidFill>
                  <a:srgbClr val="0D0D0D"/>
                </a:solidFill>
                <a:effectLst/>
              </a:rPr>
              <a:t>L'utilisateur peut saisir les informations suivantes pour </a:t>
            </a:r>
            <a:r>
              <a:rPr lang="fr-FR" sz="1400" dirty="0">
                <a:solidFill>
                  <a:srgbClr val="0D0D0D"/>
                </a:solidFill>
              </a:rPr>
              <a:t>afficher les souscriptions d’un client</a:t>
            </a:r>
            <a:r>
              <a:rPr lang="fr-FR" sz="1400" b="0" i="0" dirty="0">
                <a:solidFill>
                  <a:srgbClr val="0D0D0D"/>
                </a:solidFill>
                <a:effectLst/>
              </a:rPr>
              <a:t> :</a:t>
            </a:r>
          </a:p>
          <a:p>
            <a:pPr lvl="3">
              <a:buFont typeface="Arial" panose="020B0604020202020204" pitchFamily="34" charset="0"/>
              <a:buChar char="•"/>
            </a:pPr>
            <a:r>
              <a:rPr lang="fr-FR" sz="1400" b="1" dirty="0">
                <a:solidFill>
                  <a:srgbClr val="0D0D0D"/>
                </a:solidFill>
              </a:rPr>
              <a:t>L’identifiant du client qu’il souhaite afficher ces souscriptions</a:t>
            </a:r>
            <a:endParaRPr lang="fr-FR" sz="1400" b="1" i="0" dirty="0">
              <a:solidFill>
                <a:srgbClr val="0D0D0D"/>
              </a:solidFill>
              <a:effectLst/>
            </a:endParaRPr>
          </a:p>
          <a:p>
            <a:pPr marL="1371600" lvl="3" indent="0">
              <a:buNone/>
            </a:pPr>
            <a:endParaRPr lang="fr-FR" sz="1400" b="1" dirty="0">
              <a:solidFill>
                <a:srgbClr val="0D0D0D"/>
              </a:solidFill>
              <a:latin typeface="Söhne"/>
            </a:endParaRPr>
          </a:p>
          <a:p>
            <a:pPr marL="1371600" lvl="3" indent="0">
              <a:buNone/>
            </a:pPr>
            <a:r>
              <a:rPr lang="fr-FR" sz="1200" b="0" i="0" dirty="0">
                <a:solidFill>
                  <a:srgbClr val="0D0D0D"/>
                </a:solidFill>
                <a:effectLst/>
              </a:rPr>
              <a:t>[</a:t>
            </a:r>
            <a:r>
              <a:rPr lang="fr-FR" sz="1200" dirty="0">
                <a:solidFill>
                  <a:srgbClr val="0D0D0D"/>
                </a:solidFill>
              </a:rPr>
              <a:t>Deux options</a:t>
            </a:r>
            <a:r>
              <a:rPr lang="fr-FR" sz="1200" b="0" i="0" dirty="0">
                <a:solidFill>
                  <a:srgbClr val="0D0D0D"/>
                </a:solidFill>
                <a:effectLst/>
              </a:rPr>
              <a:t> :  un bouton « Ok » pour </a:t>
            </a:r>
            <a:r>
              <a:rPr lang="fr-FR" sz="1200" dirty="0">
                <a:solidFill>
                  <a:srgbClr val="0D0D0D"/>
                </a:solidFill>
              </a:rPr>
              <a:t>afficher les souscription</a:t>
            </a:r>
            <a:r>
              <a:rPr lang="fr-FR" sz="1200" b="0" i="0" dirty="0">
                <a:solidFill>
                  <a:srgbClr val="0D0D0D"/>
                </a:solidFill>
                <a:effectLst/>
              </a:rPr>
              <a:t>  ou «  Cancel » pour annulé l’</a:t>
            </a:r>
            <a:r>
              <a:rPr lang="fr-FR" sz="1200" b="0" i="0" dirty="0" err="1">
                <a:solidFill>
                  <a:srgbClr val="0D0D0D"/>
                </a:solidFill>
                <a:effectLst/>
              </a:rPr>
              <a:t>operation</a:t>
            </a:r>
            <a:r>
              <a:rPr lang="fr-FR" sz="1200" b="0" i="0" dirty="0">
                <a:solidFill>
                  <a:srgbClr val="0D0D0D"/>
                </a:solidFill>
                <a:effectLst/>
              </a:rPr>
              <a:t>]</a:t>
            </a:r>
            <a:endParaRPr lang="fr-FR" sz="1400" b="0" i="0" dirty="0">
              <a:solidFill>
                <a:srgbClr val="0D0D0D"/>
              </a:solidFill>
              <a:effectLst/>
            </a:endParaRPr>
          </a:p>
          <a:p>
            <a:pPr marL="0" indent="0">
              <a:buNone/>
            </a:pPr>
            <a:endParaRPr lang="fr-FR" sz="2400" dirty="0"/>
          </a:p>
        </p:txBody>
      </p:sp>
      <p:pic>
        <p:nvPicPr>
          <p:cNvPr id="10" name="Image 9">
            <a:extLst>
              <a:ext uri="{FF2B5EF4-FFF2-40B4-BE49-F238E27FC236}">
                <a16:creationId xmlns:a16="http://schemas.microsoft.com/office/drawing/2014/main" id="{E388E7E3-C8DF-E909-A3CE-62C834074AFD}"/>
              </a:ext>
            </a:extLst>
          </p:cNvPr>
          <p:cNvPicPr>
            <a:picLocks noChangeAspect="1"/>
          </p:cNvPicPr>
          <p:nvPr/>
        </p:nvPicPr>
        <p:blipFill>
          <a:blip r:embed="rId2"/>
          <a:stretch>
            <a:fillRect/>
          </a:stretch>
        </p:blipFill>
        <p:spPr>
          <a:xfrm>
            <a:off x="4705470" y="2671593"/>
            <a:ext cx="4278732" cy="1514814"/>
          </a:xfrm>
          <a:prstGeom prst="rect">
            <a:avLst/>
          </a:prstGeom>
        </p:spPr>
      </p:pic>
    </p:spTree>
    <p:extLst>
      <p:ext uri="{BB962C8B-B14F-4D97-AF65-F5344CB8AC3E}">
        <p14:creationId xmlns:p14="http://schemas.microsoft.com/office/powerpoint/2010/main" val="2551935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600" y="1413769"/>
            <a:ext cx="10972800" cy="5205104"/>
          </a:xfrm>
        </p:spPr>
        <p:txBody>
          <a:bodyPr/>
          <a:lstStyle/>
          <a:p>
            <a:pPr>
              <a:buFont typeface="Wingdings" panose="05000000000000000000" pitchFamily="2" charset="2"/>
              <a:buChar char="q"/>
            </a:pPr>
            <a:r>
              <a:rPr lang="en-US" sz="2400" dirty="0"/>
              <a:t>Interface Utilisateur</a:t>
            </a:r>
          </a:p>
          <a:p>
            <a:r>
              <a:rPr lang="en-US" sz="1800" u="sng" dirty="0"/>
              <a:t>Ecrans de saisie</a:t>
            </a:r>
          </a:p>
          <a:p>
            <a:pPr lvl="1"/>
            <a:r>
              <a:rPr lang="fr-FR" sz="1800" i="0" dirty="0">
                <a:solidFill>
                  <a:srgbClr val="0D0D0D"/>
                </a:solidFill>
                <a:effectLst/>
                <a:latin typeface="Söhne"/>
              </a:rPr>
              <a:t>Saisie de l’identifiant du formule a supprimer :</a:t>
            </a:r>
            <a:endParaRPr lang="en-US" sz="16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marL="0" indent="0">
              <a:buNone/>
            </a:pPr>
            <a:endParaRPr lang="fr-FR" sz="24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lvl="2"/>
            <a:r>
              <a:rPr lang="fr-FR" sz="1400" b="0" i="0" dirty="0">
                <a:solidFill>
                  <a:srgbClr val="0D0D0D"/>
                </a:solidFill>
                <a:effectLst/>
              </a:rPr>
              <a:t>L'utilisateur peut saisir les informations suivantes pour </a:t>
            </a:r>
            <a:r>
              <a:rPr lang="fr-FR" sz="1400" dirty="0">
                <a:solidFill>
                  <a:srgbClr val="0D0D0D"/>
                </a:solidFill>
              </a:rPr>
              <a:t>supprimer</a:t>
            </a:r>
            <a:r>
              <a:rPr lang="fr-FR" sz="1400" b="0" i="0" dirty="0">
                <a:solidFill>
                  <a:srgbClr val="0D0D0D"/>
                </a:solidFill>
                <a:effectLst/>
              </a:rPr>
              <a:t> formule d’assurance :</a:t>
            </a:r>
          </a:p>
          <a:p>
            <a:pPr lvl="3">
              <a:buFont typeface="Arial" panose="020B0604020202020204" pitchFamily="34" charset="0"/>
              <a:buChar char="•"/>
            </a:pPr>
            <a:r>
              <a:rPr lang="fr-FR" sz="1400" b="1" i="0" dirty="0">
                <a:solidFill>
                  <a:srgbClr val="0D0D0D"/>
                </a:solidFill>
                <a:effectLst/>
              </a:rPr>
              <a:t>I</a:t>
            </a:r>
            <a:r>
              <a:rPr lang="fr-FR" sz="1400" dirty="0">
                <a:solidFill>
                  <a:srgbClr val="0D0D0D"/>
                </a:solidFill>
              </a:rPr>
              <a:t>dentifiant du formule</a:t>
            </a:r>
            <a:endParaRPr lang="fr-FR" sz="1400" b="1" i="0" dirty="0">
              <a:solidFill>
                <a:srgbClr val="0D0D0D"/>
              </a:solidFill>
              <a:effectLst/>
            </a:endParaRPr>
          </a:p>
          <a:p>
            <a:pPr marL="1371600" lvl="3" indent="0">
              <a:buNone/>
            </a:pPr>
            <a:endParaRPr lang="fr-FR" sz="1400" b="1" dirty="0">
              <a:solidFill>
                <a:srgbClr val="0D0D0D"/>
              </a:solidFill>
              <a:latin typeface="Söhne"/>
            </a:endParaRPr>
          </a:p>
          <a:p>
            <a:pPr marL="1371600" lvl="3" indent="0">
              <a:buNone/>
            </a:pPr>
            <a:r>
              <a:rPr lang="fr-FR" sz="1200" b="0" i="0" dirty="0">
                <a:solidFill>
                  <a:srgbClr val="0D0D0D"/>
                </a:solidFill>
                <a:effectLst/>
              </a:rPr>
              <a:t>[</a:t>
            </a:r>
            <a:r>
              <a:rPr lang="fr-FR" sz="1200" dirty="0">
                <a:solidFill>
                  <a:srgbClr val="0D0D0D"/>
                </a:solidFill>
              </a:rPr>
              <a:t>Deux options</a:t>
            </a:r>
            <a:r>
              <a:rPr lang="fr-FR" sz="1200" b="0" i="0" dirty="0">
                <a:solidFill>
                  <a:srgbClr val="0D0D0D"/>
                </a:solidFill>
                <a:effectLst/>
              </a:rPr>
              <a:t> :  un bouton « Ok » pour </a:t>
            </a:r>
            <a:r>
              <a:rPr lang="fr-FR" sz="1200" dirty="0">
                <a:solidFill>
                  <a:srgbClr val="0D0D0D"/>
                </a:solidFill>
              </a:rPr>
              <a:t>supprimer</a:t>
            </a:r>
            <a:r>
              <a:rPr lang="fr-FR" sz="1200" b="0" i="0" dirty="0">
                <a:solidFill>
                  <a:srgbClr val="0D0D0D"/>
                </a:solidFill>
                <a:effectLst/>
              </a:rPr>
              <a:t> la formule  ou «  Cancel » pour annulé]</a:t>
            </a:r>
            <a:endParaRPr lang="fr-FR" sz="1400" b="0" i="0" dirty="0">
              <a:solidFill>
                <a:srgbClr val="0D0D0D"/>
              </a:solidFill>
              <a:effectLst/>
            </a:endParaRPr>
          </a:p>
          <a:p>
            <a:pPr marL="0" indent="0">
              <a:buNone/>
            </a:pPr>
            <a:endParaRPr lang="fr-FR" sz="2400" dirty="0"/>
          </a:p>
        </p:txBody>
      </p:sp>
      <p:pic>
        <p:nvPicPr>
          <p:cNvPr id="8" name="Image 7">
            <a:extLst>
              <a:ext uri="{FF2B5EF4-FFF2-40B4-BE49-F238E27FC236}">
                <a16:creationId xmlns:a16="http://schemas.microsoft.com/office/drawing/2014/main" id="{A66D6373-832A-D088-882D-D59A61D00CF8}"/>
              </a:ext>
            </a:extLst>
          </p:cNvPr>
          <p:cNvPicPr>
            <a:picLocks noChangeAspect="1"/>
          </p:cNvPicPr>
          <p:nvPr/>
        </p:nvPicPr>
        <p:blipFill>
          <a:blip r:embed="rId2"/>
          <a:stretch>
            <a:fillRect/>
          </a:stretch>
        </p:blipFill>
        <p:spPr>
          <a:xfrm>
            <a:off x="4722920" y="2851382"/>
            <a:ext cx="3907005" cy="1386056"/>
          </a:xfrm>
          <a:prstGeom prst="rect">
            <a:avLst/>
          </a:prstGeom>
        </p:spPr>
      </p:pic>
    </p:spTree>
    <p:extLst>
      <p:ext uri="{BB962C8B-B14F-4D97-AF65-F5344CB8AC3E}">
        <p14:creationId xmlns:p14="http://schemas.microsoft.com/office/powerpoint/2010/main" val="3347045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600" y="1413769"/>
            <a:ext cx="10972800" cy="5205104"/>
          </a:xfrm>
        </p:spPr>
        <p:txBody>
          <a:bodyPr/>
          <a:lstStyle/>
          <a:p>
            <a:pPr>
              <a:buFont typeface="Wingdings" panose="05000000000000000000" pitchFamily="2" charset="2"/>
              <a:buChar char="q"/>
            </a:pPr>
            <a:r>
              <a:rPr lang="en-US" sz="2400" dirty="0"/>
              <a:t>Interface Utilisateur</a:t>
            </a:r>
          </a:p>
          <a:p>
            <a:r>
              <a:rPr lang="en-US" sz="1800" u="sng" dirty="0"/>
              <a:t>Ecrans de d’affichage</a:t>
            </a:r>
          </a:p>
          <a:p>
            <a:pPr lvl="1"/>
            <a:r>
              <a:rPr lang="fr-FR" sz="1800" dirty="0">
                <a:solidFill>
                  <a:srgbClr val="0D0D0D"/>
                </a:solidFill>
                <a:latin typeface="Söhne"/>
              </a:rPr>
              <a:t>Afficher les formules existantes</a:t>
            </a:r>
            <a:r>
              <a:rPr lang="fr-FR" sz="1800" i="0" dirty="0">
                <a:solidFill>
                  <a:srgbClr val="0D0D0D"/>
                </a:solidFill>
                <a:effectLst/>
                <a:latin typeface="Söhne"/>
              </a:rPr>
              <a:t> :</a:t>
            </a:r>
            <a:endParaRPr lang="en-US" sz="16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marL="0" indent="0">
              <a:buNone/>
            </a:pPr>
            <a:endParaRPr lang="fr-FR" sz="24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lvl="2"/>
            <a:r>
              <a:rPr lang="fr-FR" sz="1600" b="0" i="0" dirty="0">
                <a:solidFill>
                  <a:srgbClr val="0D0D0D"/>
                </a:solidFill>
                <a:effectLst/>
              </a:rPr>
              <a:t>Cet écran affiche toutes les formules d'assurance disponibles avec leurs détails. Voici les informations qui peuvent être incluses pour chaque formule :</a:t>
            </a:r>
            <a:endParaRPr lang="fr-FR" sz="1100" b="0" i="0" dirty="0">
              <a:solidFill>
                <a:srgbClr val="0D0D0D"/>
              </a:solidFill>
              <a:effectLst/>
            </a:endParaRPr>
          </a:p>
          <a:p>
            <a:pPr lvl="3"/>
            <a:r>
              <a:rPr lang="fr-FR" sz="1400" b="1" i="0" dirty="0">
                <a:solidFill>
                  <a:srgbClr val="0D0D0D"/>
                </a:solidFill>
                <a:effectLst/>
              </a:rPr>
              <a:t>Identifiant</a:t>
            </a:r>
          </a:p>
          <a:p>
            <a:pPr lvl="3"/>
            <a:r>
              <a:rPr lang="fr-FR" sz="1400" b="1" dirty="0">
                <a:solidFill>
                  <a:srgbClr val="0D0D0D"/>
                </a:solidFill>
              </a:rPr>
              <a:t>description</a:t>
            </a:r>
            <a:endParaRPr lang="fr-FR" sz="1400" b="1" i="0" dirty="0">
              <a:solidFill>
                <a:srgbClr val="0D0D0D"/>
              </a:solidFill>
              <a:effectLst/>
            </a:endParaRPr>
          </a:p>
          <a:p>
            <a:pPr marL="0" indent="0">
              <a:buNone/>
            </a:pPr>
            <a:endParaRPr lang="fr-FR" sz="2400" dirty="0"/>
          </a:p>
        </p:txBody>
      </p:sp>
      <p:pic>
        <p:nvPicPr>
          <p:cNvPr id="5" name="Image 4">
            <a:extLst>
              <a:ext uri="{FF2B5EF4-FFF2-40B4-BE49-F238E27FC236}">
                <a16:creationId xmlns:a16="http://schemas.microsoft.com/office/drawing/2014/main" id="{2514FC84-E928-8791-5030-E4DFD1840F9D}"/>
              </a:ext>
            </a:extLst>
          </p:cNvPr>
          <p:cNvPicPr>
            <a:picLocks noChangeAspect="1"/>
          </p:cNvPicPr>
          <p:nvPr/>
        </p:nvPicPr>
        <p:blipFill>
          <a:blip r:embed="rId2"/>
          <a:stretch>
            <a:fillRect/>
          </a:stretch>
        </p:blipFill>
        <p:spPr>
          <a:xfrm>
            <a:off x="4829452" y="2501120"/>
            <a:ext cx="3646970" cy="2208091"/>
          </a:xfrm>
          <a:prstGeom prst="rect">
            <a:avLst/>
          </a:prstGeom>
        </p:spPr>
      </p:pic>
    </p:spTree>
    <p:extLst>
      <p:ext uri="{BB962C8B-B14F-4D97-AF65-F5344CB8AC3E}">
        <p14:creationId xmlns:p14="http://schemas.microsoft.com/office/powerpoint/2010/main" val="2481744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600" y="1413768"/>
            <a:ext cx="10972800" cy="5444231"/>
          </a:xfrm>
        </p:spPr>
        <p:txBody>
          <a:bodyPr/>
          <a:lstStyle/>
          <a:p>
            <a:pPr>
              <a:buFont typeface="Wingdings" panose="05000000000000000000" pitchFamily="2" charset="2"/>
              <a:buChar char="q"/>
            </a:pPr>
            <a:r>
              <a:rPr lang="en-US" sz="2400" dirty="0"/>
              <a:t>Interface Utilisateur</a:t>
            </a:r>
          </a:p>
          <a:p>
            <a:r>
              <a:rPr lang="en-US" sz="1800" u="sng" dirty="0"/>
              <a:t>Ecrans de d’affichage</a:t>
            </a:r>
          </a:p>
          <a:p>
            <a:pPr lvl="1"/>
            <a:r>
              <a:rPr lang="fr-FR" sz="1800" dirty="0">
                <a:solidFill>
                  <a:srgbClr val="0D0D0D"/>
                </a:solidFill>
                <a:latin typeface="Söhne"/>
              </a:rPr>
              <a:t>Afficher des souscriptions d’une annee donnée</a:t>
            </a:r>
            <a:r>
              <a:rPr lang="fr-FR" sz="1800" i="0" dirty="0">
                <a:solidFill>
                  <a:srgbClr val="0D0D0D"/>
                </a:solidFill>
                <a:effectLst/>
                <a:latin typeface="Söhne"/>
              </a:rPr>
              <a:t> :</a:t>
            </a:r>
            <a:endParaRPr lang="en-US" sz="16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marL="0" indent="0">
              <a:buNone/>
            </a:pPr>
            <a:endParaRPr lang="fr-FR" sz="2400" dirty="0"/>
          </a:p>
          <a:p>
            <a:pPr>
              <a:buFont typeface="Wingdings" panose="05000000000000000000" pitchFamily="2" charset="2"/>
              <a:buChar char="q"/>
            </a:pPr>
            <a:endParaRPr lang="fr-FR" sz="2400" dirty="0"/>
          </a:p>
          <a:p>
            <a:pPr marL="0" indent="0">
              <a:buNone/>
            </a:pPr>
            <a:endParaRPr lang="fr-FR" sz="2400" dirty="0"/>
          </a:p>
          <a:p>
            <a:pPr marL="0" indent="0">
              <a:buNone/>
            </a:pPr>
            <a:endParaRPr lang="fr-FR" sz="2400" dirty="0"/>
          </a:p>
          <a:p>
            <a:pPr marL="0" indent="0">
              <a:buNone/>
            </a:pPr>
            <a:endParaRPr lang="fr-FR" sz="2400" dirty="0"/>
          </a:p>
          <a:p>
            <a:pPr lvl="2"/>
            <a:r>
              <a:rPr lang="fr-FR" sz="1600" b="0" i="0" dirty="0">
                <a:solidFill>
                  <a:srgbClr val="0D0D0D"/>
                </a:solidFill>
                <a:effectLst/>
              </a:rPr>
              <a:t>Cet écran affiche toutes les </a:t>
            </a:r>
            <a:r>
              <a:rPr lang="fr-FR" sz="1600" dirty="0">
                <a:solidFill>
                  <a:srgbClr val="0D0D0D"/>
                </a:solidFill>
              </a:rPr>
              <a:t>souscriptions</a:t>
            </a:r>
            <a:r>
              <a:rPr lang="fr-FR" sz="1600" b="0" i="0" dirty="0">
                <a:solidFill>
                  <a:srgbClr val="0D0D0D"/>
                </a:solidFill>
                <a:effectLst/>
              </a:rPr>
              <a:t> de l’année donnée avec leurs détails.  Ici on </a:t>
            </a:r>
            <a:r>
              <a:rPr lang="fr-FR" sz="1600" dirty="0">
                <a:solidFill>
                  <a:srgbClr val="0D0D0D"/>
                </a:solidFill>
              </a:rPr>
              <a:t>affiche les idClient</a:t>
            </a:r>
            <a:r>
              <a:rPr lang="en-US" sz="1600" dirty="0">
                <a:solidFill>
                  <a:srgbClr val="0D0D0D"/>
                </a:solidFill>
              </a:rPr>
              <a:t>, les idFormule et IdBien au lieu d’utiliser les objet complets.</a:t>
            </a:r>
            <a:r>
              <a:rPr lang="fr-FR" sz="1600" dirty="0">
                <a:solidFill>
                  <a:srgbClr val="0D0D0D"/>
                </a:solidFill>
              </a:rPr>
              <a:t> </a:t>
            </a:r>
            <a:r>
              <a:rPr lang="fr-FR" sz="1600" b="0" i="0" dirty="0">
                <a:solidFill>
                  <a:srgbClr val="0D0D0D"/>
                </a:solidFill>
                <a:effectLst/>
              </a:rPr>
              <a:t>Voici les informations qui peuvent être </a:t>
            </a:r>
            <a:r>
              <a:rPr lang="fr-FR" sz="1600" dirty="0">
                <a:solidFill>
                  <a:srgbClr val="0D0D0D"/>
                </a:solidFill>
              </a:rPr>
              <a:t>afficher</a:t>
            </a:r>
            <a:r>
              <a:rPr lang="fr-FR" sz="1600" b="0" i="0" dirty="0">
                <a:solidFill>
                  <a:srgbClr val="0D0D0D"/>
                </a:solidFill>
                <a:effectLst/>
              </a:rPr>
              <a:t> pour chaque souscription :</a:t>
            </a:r>
            <a:r>
              <a:rPr lang="fr-FR" sz="1100" dirty="0">
                <a:solidFill>
                  <a:srgbClr val="0D0D0D"/>
                </a:solidFill>
              </a:rPr>
              <a:t> </a:t>
            </a:r>
            <a:r>
              <a:rPr lang="fr-FR" sz="1400" b="1" dirty="0">
                <a:solidFill>
                  <a:srgbClr val="0D0D0D"/>
                </a:solidFill>
              </a:rPr>
              <a:t>Annee , Prix, ID Client, ID Formule, ID Bien</a:t>
            </a:r>
          </a:p>
          <a:p>
            <a:pPr lvl="3"/>
            <a:endParaRPr lang="fr-FR" sz="1400" b="0" i="0" dirty="0">
              <a:solidFill>
                <a:srgbClr val="0D0D0D"/>
              </a:solidFill>
              <a:effectLst/>
            </a:endParaRPr>
          </a:p>
          <a:p>
            <a:pPr marL="0" indent="0">
              <a:buNone/>
            </a:pPr>
            <a:endParaRPr lang="fr-FR" sz="2400" dirty="0"/>
          </a:p>
        </p:txBody>
      </p:sp>
      <p:pic>
        <p:nvPicPr>
          <p:cNvPr id="6" name="Image 5">
            <a:extLst>
              <a:ext uri="{FF2B5EF4-FFF2-40B4-BE49-F238E27FC236}">
                <a16:creationId xmlns:a16="http://schemas.microsoft.com/office/drawing/2014/main" id="{7AC6B543-8DC7-3DC9-C130-0BDC03ECF914}"/>
              </a:ext>
            </a:extLst>
          </p:cNvPr>
          <p:cNvPicPr>
            <a:picLocks noChangeAspect="1"/>
          </p:cNvPicPr>
          <p:nvPr/>
        </p:nvPicPr>
        <p:blipFill>
          <a:blip r:embed="rId2"/>
          <a:stretch>
            <a:fillRect/>
          </a:stretch>
        </p:blipFill>
        <p:spPr>
          <a:xfrm>
            <a:off x="3613212" y="2607814"/>
            <a:ext cx="3790766" cy="2701031"/>
          </a:xfrm>
          <a:prstGeom prst="rect">
            <a:avLst/>
          </a:prstGeom>
        </p:spPr>
      </p:pic>
    </p:spTree>
    <p:extLst>
      <p:ext uri="{BB962C8B-B14F-4D97-AF65-F5344CB8AC3E}">
        <p14:creationId xmlns:p14="http://schemas.microsoft.com/office/powerpoint/2010/main" val="165106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600" y="1449278"/>
            <a:ext cx="10972800" cy="5444231"/>
          </a:xfrm>
        </p:spPr>
        <p:txBody>
          <a:bodyPr/>
          <a:lstStyle/>
          <a:p>
            <a:pPr>
              <a:buFont typeface="Wingdings" panose="05000000000000000000" pitchFamily="2" charset="2"/>
              <a:buChar char="q"/>
            </a:pPr>
            <a:r>
              <a:rPr lang="en-US" sz="2400" dirty="0"/>
              <a:t>Interface Utilisateur</a:t>
            </a:r>
          </a:p>
          <a:p>
            <a:r>
              <a:rPr lang="en-US" sz="1800" u="sng" dirty="0"/>
              <a:t>Ecrans de d’affichage</a:t>
            </a:r>
          </a:p>
          <a:p>
            <a:pPr lvl="1"/>
            <a:r>
              <a:rPr lang="fr-FR" sz="1800" dirty="0">
                <a:solidFill>
                  <a:srgbClr val="0D0D0D"/>
                </a:solidFill>
                <a:latin typeface="Söhne"/>
              </a:rPr>
              <a:t>Afficher des souscriptions d’un client donnée</a:t>
            </a:r>
            <a:r>
              <a:rPr lang="fr-FR" sz="1800" i="0" dirty="0">
                <a:solidFill>
                  <a:srgbClr val="0D0D0D"/>
                </a:solidFill>
                <a:effectLst/>
                <a:latin typeface="Söhne"/>
              </a:rPr>
              <a:t> :</a:t>
            </a:r>
            <a:endParaRPr lang="en-US" sz="16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marL="0" indent="0">
              <a:buNone/>
            </a:pPr>
            <a:endParaRPr lang="fr-FR" sz="2400" dirty="0"/>
          </a:p>
          <a:p>
            <a:pPr>
              <a:buFont typeface="Wingdings" panose="05000000000000000000" pitchFamily="2" charset="2"/>
              <a:buChar char="q"/>
            </a:pPr>
            <a:endParaRPr lang="fr-FR" sz="2400" dirty="0"/>
          </a:p>
          <a:p>
            <a:pPr marL="0" indent="0">
              <a:buNone/>
            </a:pPr>
            <a:endParaRPr lang="fr-FR" sz="2400" dirty="0"/>
          </a:p>
          <a:p>
            <a:pPr marL="0" indent="0">
              <a:buNone/>
            </a:pPr>
            <a:endParaRPr lang="fr-FR" sz="2400" dirty="0"/>
          </a:p>
          <a:p>
            <a:pPr lvl="2"/>
            <a:r>
              <a:rPr lang="fr-FR" sz="1600" b="0" i="0" dirty="0">
                <a:solidFill>
                  <a:srgbClr val="0D0D0D"/>
                </a:solidFill>
                <a:effectLst/>
              </a:rPr>
              <a:t>Cet écran affiche toutes les </a:t>
            </a:r>
            <a:r>
              <a:rPr lang="fr-FR" sz="1600" dirty="0">
                <a:solidFill>
                  <a:srgbClr val="0D0D0D"/>
                </a:solidFill>
              </a:rPr>
              <a:t>souscriptions</a:t>
            </a:r>
            <a:r>
              <a:rPr lang="fr-FR" sz="1600" b="0" i="0" dirty="0">
                <a:solidFill>
                  <a:srgbClr val="0D0D0D"/>
                </a:solidFill>
                <a:effectLst/>
              </a:rPr>
              <a:t> de l’année donnée avec leurs détails.  Ici on </a:t>
            </a:r>
            <a:r>
              <a:rPr lang="fr-FR" sz="1600" dirty="0">
                <a:solidFill>
                  <a:srgbClr val="0D0D0D"/>
                </a:solidFill>
              </a:rPr>
              <a:t>affiche</a:t>
            </a:r>
            <a:r>
              <a:rPr lang="en-US" sz="1600" dirty="0">
                <a:solidFill>
                  <a:srgbClr val="0D0D0D"/>
                </a:solidFill>
              </a:rPr>
              <a:t> les objet complets.</a:t>
            </a:r>
            <a:r>
              <a:rPr lang="fr-FR" sz="1600" dirty="0">
                <a:solidFill>
                  <a:srgbClr val="0D0D0D"/>
                </a:solidFill>
              </a:rPr>
              <a:t> </a:t>
            </a:r>
            <a:r>
              <a:rPr lang="fr-FR" sz="1600" b="0" i="0" dirty="0">
                <a:solidFill>
                  <a:srgbClr val="0D0D0D"/>
                </a:solidFill>
                <a:effectLst/>
              </a:rPr>
              <a:t>Voici les informations qui peuvent être a</a:t>
            </a:r>
            <a:r>
              <a:rPr lang="fr-FR" sz="1600" dirty="0">
                <a:solidFill>
                  <a:srgbClr val="0D0D0D"/>
                </a:solidFill>
              </a:rPr>
              <a:t>fficher</a:t>
            </a:r>
            <a:r>
              <a:rPr lang="fr-FR" sz="1600" b="0" i="0" dirty="0">
                <a:solidFill>
                  <a:srgbClr val="0D0D0D"/>
                </a:solidFill>
                <a:effectLst/>
              </a:rPr>
              <a:t> pour chaque souscription :</a:t>
            </a:r>
            <a:r>
              <a:rPr lang="fr-FR" sz="1100" dirty="0">
                <a:solidFill>
                  <a:srgbClr val="0D0D0D"/>
                </a:solidFill>
              </a:rPr>
              <a:t> </a:t>
            </a:r>
            <a:r>
              <a:rPr lang="fr-FR" sz="1400" b="1" dirty="0">
                <a:solidFill>
                  <a:srgbClr val="0D0D0D"/>
                </a:solidFill>
              </a:rPr>
              <a:t>Annee,  Prix, Client, Formule et Bien.</a:t>
            </a:r>
          </a:p>
          <a:p>
            <a:pPr lvl="3"/>
            <a:endParaRPr lang="fr-FR" sz="1400" b="0" i="0" dirty="0">
              <a:solidFill>
                <a:srgbClr val="0D0D0D"/>
              </a:solidFill>
              <a:effectLst/>
            </a:endParaRPr>
          </a:p>
          <a:p>
            <a:pPr marL="0" indent="0">
              <a:buNone/>
            </a:pPr>
            <a:endParaRPr lang="fr-FR" sz="2400" dirty="0"/>
          </a:p>
        </p:txBody>
      </p:sp>
      <p:pic>
        <p:nvPicPr>
          <p:cNvPr id="5" name="Image 4">
            <a:extLst>
              <a:ext uri="{FF2B5EF4-FFF2-40B4-BE49-F238E27FC236}">
                <a16:creationId xmlns:a16="http://schemas.microsoft.com/office/drawing/2014/main" id="{391B0B92-A682-E3BF-9379-2887C7CAB692}"/>
              </a:ext>
            </a:extLst>
          </p:cNvPr>
          <p:cNvPicPr>
            <a:picLocks noChangeAspect="1"/>
          </p:cNvPicPr>
          <p:nvPr/>
        </p:nvPicPr>
        <p:blipFill>
          <a:blip r:embed="rId2"/>
          <a:stretch>
            <a:fillRect/>
          </a:stretch>
        </p:blipFill>
        <p:spPr>
          <a:xfrm>
            <a:off x="1557013" y="2683555"/>
            <a:ext cx="9646146" cy="1852934"/>
          </a:xfrm>
          <a:prstGeom prst="rect">
            <a:avLst/>
          </a:prstGeom>
        </p:spPr>
      </p:pic>
    </p:spTree>
    <p:extLst>
      <p:ext uri="{BB962C8B-B14F-4D97-AF65-F5344CB8AC3E}">
        <p14:creationId xmlns:p14="http://schemas.microsoft.com/office/powerpoint/2010/main" val="102906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600" y="1413769"/>
            <a:ext cx="10972800" cy="5205104"/>
          </a:xfrm>
        </p:spPr>
        <p:txBody>
          <a:bodyPr/>
          <a:lstStyle/>
          <a:p>
            <a:pPr>
              <a:buFont typeface="Wingdings" panose="05000000000000000000" pitchFamily="2" charset="2"/>
              <a:buChar char="q"/>
            </a:pPr>
            <a:r>
              <a:rPr lang="en-US" sz="2400" dirty="0"/>
              <a:t>Interface Utilisateur</a:t>
            </a:r>
          </a:p>
          <a:p>
            <a:r>
              <a:rPr lang="en-US" sz="1800" u="sng" dirty="0"/>
              <a:t>Ecrans de d’affichage</a:t>
            </a:r>
          </a:p>
          <a:p>
            <a:pPr lvl="1"/>
            <a:r>
              <a:rPr lang="fr-FR" sz="1800" dirty="0">
                <a:solidFill>
                  <a:srgbClr val="0D0D0D"/>
                </a:solidFill>
                <a:latin typeface="Söhne"/>
              </a:rPr>
              <a:t>Afficher les clients assurant une voiture</a:t>
            </a:r>
            <a:r>
              <a:rPr lang="fr-FR" sz="1800" i="0" dirty="0">
                <a:solidFill>
                  <a:srgbClr val="0D0D0D"/>
                </a:solidFill>
                <a:effectLst/>
                <a:latin typeface="Söhne"/>
              </a:rPr>
              <a:t> :</a:t>
            </a:r>
            <a:endParaRPr lang="en-US" sz="16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marL="0" indent="0">
              <a:buNone/>
            </a:pPr>
            <a:endParaRPr lang="fr-FR" sz="24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lvl="2"/>
            <a:r>
              <a:rPr lang="fr-FR" sz="1600" b="0" i="0" dirty="0">
                <a:solidFill>
                  <a:srgbClr val="0D0D0D"/>
                </a:solidFill>
                <a:effectLst/>
              </a:rPr>
              <a:t>Cet écran affiche toutes les </a:t>
            </a:r>
            <a:r>
              <a:rPr lang="fr-FR" sz="1600" dirty="0">
                <a:solidFill>
                  <a:srgbClr val="0D0D0D"/>
                </a:solidFill>
              </a:rPr>
              <a:t>clients assurant une voiture</a:t>
            </a:r>
            <a:r>
              <a:rPr lang="fr-FR" sz="1600" b="0" i="0" dirty="0">
                <a:solidFill>
                  <a:srgbClr val="0D0D0D"/>
                </a:solidFill>
                <a:effectLst/>
              </a:rPr>
              <a:t> avec leurs détails. Voici les informations qui peuvent être </a:t>
            </a:r>
            <a:r>
              <a:rPr lang="fr-FR" sz="1600" dirty="0">
                <a:solidFill>
                  <a:srgbClr val="0D0D0D"/>
                </a:solidFill>
              </a:rPr>
              <a:t>afficher pour chaque client</a:t>
            </a:r>
            <a:r>
              <a:rPr lang="fr-FR" sz="1600" b="0" i="0" dirty="0">
                <a:solidFill>
                  <a:srgbClr val="0D0D0D"/>
                </a:solidFill>
                <a:effectLst/>
              </a:rPr>
              <a:t> :</a:t>
            </a:r>
            <a:endParaRPr lang="fr-FR" sz="1100" b="0" i="0" dirty="0">
              <a:solidFill>
                <a:srgbClr val="0D0D0D"/>
              </a:solidFill>
              <a:effectLst/>
            </a:endParaRPr>
          </a:p>
          <a:p>
            <a:pPr lvl="3"/>
            <a:r>
              <a:rPr lang="fr-FR" sz="1400" b="0" i="0" dirty="0">
                <a:solidFill>
                  <a:srgbClr val="0D0D0D"/>
                </a:solidFill>
                <a:effectLst/>
              </a:rPr>
              <a:t>Identifiant</a:t>
            </a:r>
          </a:p>
          <a:p>
            <a:pPr lvl="3"/>
            <a:r>
              <a:rPr lang="fr-FR" sz="1400" b="0" i="0" dirty="0">
                <a:solidFill>
                  <a:srgbClr val="0D0D0D"/>
                </a:solidFill>
                <a:effectLst/>
              </a:rPr>
              <a:t>Nom</a:t>
            </a:r>
          </a:p>
          <a:p>
            <a:pPr lvl="3"/>
            <a:r>
              <a:rPr lang="fr-FR" sz="1400" dirty="0">
                <a:solidFill>
                  <a:srgbClr val="0D0D0D"/>
                </a:solidFill>
              </a:rPr>
              <a:t>prenom</a:t>
            </a:r>
            <a:endParaRPr lang="fr-FR" sz="1400" b="0" i="0" dirty="0">
              <a:solidFill>
                <a:srgbClr val="0D0D0D"/>
              </a:solidFill>
              <a:effectLst/>
            </a:endParaRPr>
          </a:p>
          <a:p>
            <a:pPr marL="0" indent="0">
              <a:buNone/>
            </a:pPr>
            <a:endParaRPr lang="fr-FR" sz="2400" dirty="0"/>
          </a:p>
        </p:txBody>
      </p:sp>
      <p:pic>
        <p:nvPicPr>
          <p:cNvPr id="6" name="Image 5">
            <a:extLst>
              <a:ext uri="{FF2B5EF4-FFF2-40B4-BE49-F238E27FC236}">
                <a16:creationId xmlns:a16="http://schemas.microsoft.com/office/drawing/2014/main" id="{A428B6C4-07AA-C279-D2A0-1C7FBE4772C5}"/>
              </a:ext>
            </a:extLst>
          </p:cNvPr>
          <p:cNvPicPr>
            <a:picLocks noChangeAspect="1"/>
          </p:cNvPicPr>
          <p:nvPr/>
        </p:nvPicPr>
        <p:blipFill>
          <a:blip r:embed="rId2"/>
          <a:stretch>
            <a:fillRect/>
          </a:stretch>
        </p:blipFill>
        <p:spPr>
          <a:xfrm>
            <a:off x="4418666" y="2925317"/>
            <a:ext cx="3588992" cy="1664439"/>
          </a:xfrm>
          <a:prstGeom prst="rect">
            <a:avLst/>
          </a:prstGeom>
        </p:spPr>
      </p:pic>
    </p:spTree>
    <p:extLst>
      <p:ext uri="{BB962C8B-B14F-4D97-AF65-F5344CB8AC3E}">
        <p14:creationId xmlns:p14="http://schemas.microsoft.com/office/powerpoint/2010/main" val="1327789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600" y="1413769"/>
            <a:ext cx="10972800" cy="5205104"/>
          </a:xfrm>
        </p:spPr>
        <p:txBody>
          <a:bodyPr/>
          <a:lstStyle/>
          <a:p>
            <a:pPr>
              <a:buFont typeface="Wingdings" panose="05000000000000000000" pitchFamily="2" charset="2"/>
              <a:buChar char="q"/>
            </a:pPr>
            <a:r>
              <a:rPr lang="en-US" sz="2400" dirty="0"/>
              <a:t>Interface Utilisateur</a:t>
            </a:r>
          </a:p>
          <a:p>
            <a:r>
              <a:rPr lang="en-US" sz="1800" u="sng" dirty="0"/>
              <a:t>Ecrans de d’affichage</a:t>
            </a:r>
          </a:p>
          <a:p>
            <a:pPr lvl="1"/>
            <a:r>
              <a:rPr lang="fr-FR" sz="1800" dirty="0">
                <a:solidFill>
                  <a:srgbClr val="0D0D0D"/>
                </a:solidFill>
                <a:latin typeface="Söhne"/>
              </a:rPr>
              <a:t>Afficher les clients assurant un bien immobilier</a:t>
            </a:r>
            <a:r>
              <a:rPr lang="fr-FR" sz="1800" i="0" dirty="0">
                <a:solidFill>
                  <a:srgbClr val="0D0D0D"/>
                </a:solidFill>
                <a:effectLst/>
                <a:latin typeface="Söhne"/>
              </a:rPr>
              <a:t> :</a:t>
            </a:r>
            <a:endParaRPr lang="en-US" sz="16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marL="0" indent="0">
              <a:buNone/>
            </a:pPr>
            <a:endParaRPr lang="fr-FR" sz="24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marL="0" indent="0">
              <a:buNone/>
            </a:pPr>
            <a:endParaRPr lang="fr-FR" sz="2400" dirty="0"/>
          </a:p>
          <a:p>
            <a:pPr lvl="2"/>
            <a:r>
              <a:rPr lang="fr-FR" sz="1600" b="0" i="0" dirty="0">
                <a:solidFill>
                  <a:srgbClr val="0D0D0D"/>
                </a:solidFill>
                <a:effectLst/>
              </a:rPr>
              <a:t>Cet écran affiche toutes les </a:t>
            </a:r>
            <a:r>
              <a:rPr lang="fr-FR" sz="1600" dirty="0">
                <a:solidFill>
                  <a:srgbClr val="0D0D0D"/>
                </a:solidFill>
              </a:rPr>
              <a:t>clients assurant un bien immobilier</a:t>
            </a:r>
            <a:r>
              <a:rPr lang="fr-FR" sz="1600" b="0" i="0" dirty="0">
                <a:solidFill>
                  <a:srgbClr val="0D0D0D"/>
                </a:solidFill>
                <a:effectLst/>
              </a:rPr>
              <a:t> avec leurs détails. Voici les informations qui peuvent être </a:t>
            </a:r>
            <a:r>
              <a:rPr lang="fr-FR" sz="1600" dirty="0">
                <a:solidFill>
                  <a:srgbClr val="0D0D0D"/>
                </a:solidFill>
              </a:rPr>
              <a:t>afficher pour chaque client</a:t>
            </a:r>
            <a:r>
              <a:rPr lang="fr-FR" sz="1600" b="0" i="0" dirty="0">
                <a:solidFill>
                  <a:srgbClr val="0D0D0D"/>
                </a:solidFill>
                <a:effectLst/>
              </a:rPr>
              <a:t> :</a:t>
            </a:r>
            <a:endParaRPr lang="fr-FR" sz="1100" b="0" i="0" dirty="0">
              <a:solidFill>
                <a:srgbClr val="0D0D0D"/>
              </a:solidFill>
              <a:effectLst/>
            </a:endParaRPr>
          </a:p>
          <a:p>
            <a:pPr lvl="3"/>
            <a:r>
              <a:rPr lang="fr-FR" sz="1400" b="0" i="0" dirty="0">
                <a:solidFill>
                  <a:srgbClr val="0D0D0D"/>
                </a:solidFill>
                <a:effectLst/>
              </a:rPr>
              <a:t>Identifiant</a:t>
            </a:r>
          </a:p>
          <a:p>
            <a:pPr lvl="3"/>
            <a:r>
              <a:rPr lang="fr-FR" sz="1400" b="0" i="0" dirty="0">
                <a:solidFill>
                  <a:srgbClr val="0D0D0D"/>
                </a:solidFill>
                <a:effectLst/>
              </a:rPr>
              <a:t>Nom</a:t>
            </a:r>
          </a:p>
          <a:p>
            <a:pPr lvl="3"/>
            <a:r>
              <a:rPr lang="fr-FR" sz="1400" dirty="0">
                <a:solidFill>
                  <a:srgbClr val="0D0D0D"/>
                </a:solidFill>
              </a:rPr>
              <a:t>prenom</a:t>
            </a:r>
            <a:endParaRPr lang="fr-FR" sz="1400" b="0" i="0" dirty="0">
              <a:solidFill>
                <a:srgbClr val="0D0D0D"/>
              </a:solidFill>
              <a:effectLst/>
            </a:endParaRPr>
          </a:p>
          <a:p>
            <a:pPr marL="0" indent="0">
              <a:buNone/>
            </a:pPr>
            <a:endParaRPr lang="fr-FR" sz="2400" dirty="0"/>
          </a:p>
        </p:txBody>
      </p:sp>
      <p:pic>
        <p:nvPicPr>
          <p:cNvPr id="5" name="Image 4">
            <a:extLst>
              <a:ext uri="{FF2B5EF4-FFF2-40B4-BE49-F238E27FC236}">
                <a16:creationId xmlns:a16="http://schemas.microsoft.com/office/drawing/2014/main" id="{D956078D-916D-1411-4A8F-ACDA09461D6E}"/>
              </a:ext>
            </a:extLst>
          </p:cNvPr>
          <p:cNvPicPr>
            <a:picLocks noChangeAspect="1"/>
          </p:cNvPicPr>
          <p:nvPr/>
        </p:nvPicPr>
        <p:blipFill>
          <a:blip r:embed="rId2"/>
          <a:stretch>
            <a:fillRect/>
          </a:stretch>
        </p:blipFill>
        <p:spPr>
          <a:xfrm>
            <a:off x="3604334" y="2857470"/>
            <a:ext cx="4358935" cy="1785551"/>
          </a:xfrm>
          <a:prstGeom prst="rect">
            <a:avLst/>
          </a:prstGeom>
        </p:spPr>
      </p:pic>
    </p:spTree>
    <p:extLst>
      <p:ext uri="{BB962C8B-B14F-4D97-AF65-F5344CB8AC3E}">
        <p14:creationId xmlns:p14="http://schemas.microsoft.com/office/powerpoint/2010/main" val="156637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600" y="1413769"/>
            <a:ext cx="10972800" cy="5205104"/>
          </a:xfrm>
        </p:spPr>
        <p:txBody>
          <a:bodyPr/>
          <a:lstStyle/>
          <a:p>
            <a:pPr>
              <a:buFont typeface="Wingdings" panose="05000000000000000000" pitchFamily="2" charset="2"/>
              <a:buChar char="q"/>
            </a:pPr>
            <a:r>
              <a:rPr lang="en-US" sz="2400" dirty="0"/>
              <a:t>Interface Utilisateur</a:t>
            </a:r>
          </a:p>
          <a:p>
            <a:r>
              <a:rPr lang="en-US" sz="1800" u="sng" dirty="0"/>
              <a:t>Ecrans de selection</a:t>
            </a:r>
          </a:p>
          <a:p>
            <a:pPr lvl="1"/>
            <a:r>
              <a:rPr lang="fr-FR" sz="1800" i="0" dirty="0" err="1">
                <a:solidFill>
                  <a:srgbClr val="0D0D0D"/>
                </a:solidFill>
                <a:effectLst/>
                <a:latin typeface="Söhne"/>
              </a:rPr>
              <a:t>Selectionner</a:t>
            </a:r>
            <a:r>
              <a:rPr lang="fr-FR" sz="1800" i="0" dirty="0">
                <a:solidFill>
                  <a:srgbClr val="0D0D0D"/>
                </a:solidFill>
                <a:effectLst/>
                <a:latin typeface="Söhne"/>
              </a:rPr>
              <a:t> le client a supprimer dans la liste clients :</a:t>
            </a:r>
            <a:endParaRPr lang="en-US" sz="16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marL="0" indent="0">
              <a:buNone/>
            </a:pPr>
            <a:endParaRPr lang="fr-FR" sz="24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marL="0" indent="0">
              <a:buNone/>
            </a:pPr>
            <a:endParaRPr lang="fr-FR" sz="2400" dirty="0"/>
          </a:p>
          <a:p>
            <a:pPr lvl="2"/>
            <a:r>
              <a:rPr lang="fr-FR" sz="1600" b="0" i="0" dirty="0">
                <a:solidFill>
                  <a:srgbClr val="0D0D0D"/>
                </a:solidFill>
                <a:effectLst/>
              </a:rPr>
              <a:t>Cet écran </a:t>
            </a:r>
            <a:r>
              <a:rPr lang="fr-FR" sz="1600" dirty="0">
                <a:solidFill>
                  <a:srgbClr val="0D0D0D"/>
                </a:solidFill>
              </a:rPr>
              <a:t>présente un menu déroulant affichant la liste de</a:t>
            </a:r>
            <a:r>
              <a:rPr lang="fr-FR" sz="1600" b="0" i="0" dirty="0">
                <a:solidFill>
                  <a:srgbClr val="0D0D0D"/>
                </a:solidFill>
                <a:effectLst/>
              </a:rPr>
              <a:t> toutes les </a:t>
            </a:r>
            <a:r>
              <a:rPr lang="fr-FR" sz="1600" dirty="0">
                <a:solidFill>
                  <a:srgbClr val="0D0D0D"/>
                </a:solidFill>
              </a:rPr>
              <a:t>clients</a:t>
            </a:r>
            <a:r>
              <a:rPr lang="fr-FR" sz="1600" b="0" i="0" dirty="0">
                <a:solidFill>
                  <a:srgbClr val="0D0D0D"/>
                </a:solidFill>
                <a:effectLst/>
              </a:rPr>
              <a:t> avec leurs </a:t>
            </a:r>
            <a:r>
              <a:rPr lang="fr-FR" sz="1600" dirty="0">
                <a:solidFill>
                  <a:srgbClr val="0D0D0D"/>
                </a:solidFill>
              </a:rPr>
              <a:t>identifiant , prenom et nom</a:t>
            </a:r>
            <a:r>
              <a:rPr lang="fr-FR" sz="1600" b="0" i="0" dirty="0">
                <a:solidFill>
                  <a:srgbClr val="0D0D0D"/>
                </a:solidFill>
                <a:effectLst/>
              </a:rPr>
              <a:t>. </a:t>
            </a:r>
            <a:endParaRPr lang="fr-FR" sz="2400" dirty="0"/>
          </a:p>
        </p:txBody>
      </p:sp>
      <p:pic>
        <p:nvPicPr>
          <p:cNvPr id="6" name="Image 5">
            <a:extLst>
              <a:ext uri="{FF2B5EF4-FFF2-40B4-BE49-F238E27FC236}">
                <a16:creationId xmlns:a16="http://schemas.microsoft.com/office/drawing/2014/main" id="{8BF1AFFE-6D2B-F2A0-64BE-31DBBBA96A4E}"/>
              </a:ext>
            </a:extLst>
          </p:cNvPr>
          <p:cNvPicPr>
            <a:picLocks noChangeAspect="1"/>
          </p:cNvPicPr>
          <p:nvPr/>
        </p:nvPicPr>
        <p:blipFill>
          <a:blip r:embed="rId2"/>
          <a:stretch>
            <a:fillRect/>
          </a:stretch>
        </p:blipFill>
        <p:spPr>
          <a:xfrm>
            <a:off x="3468544" y="2903674"/>
            <a:ext cx="4836539" cy="1872512"/>
          </a:xfrm>
          <a:prstGeom prst="rect">
            <a:avLst/>
          </a:prstGeom>
        </p:spPr>
      </p:pic>
    </p:spTree>
    <p:extLst>
      <p:ext uri="{BB962C8B-B14F-4D97-AF65-F5344CB8AC3E}">
        <p14:creationId xmlns:p14="http://schemas.microsoft.com/office/powerpoint/2010/main" val="22279550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600" y="1413769"/>
            <a:ext cx="10972800" cy="5205104"/>
          </a:xfrm>
        </p:spPr>
        <p:txBody>
          <a:bodyPr/>
          <a:lstStyle/>
          <a:p>
            <a:pPr>
              <a:buFont typeface="Wingdings" panose="05000000000000000000" pitchFamily="2" charset="2"/>
              <a:buChar char="q"/>
            </a:pPr>
            <a:r>
              <a:rPr lang="en-US" sz="2400" dirty="0"/>
              <a:t>Interface Utilisateur</a:t>
            </a:r>
          </a:p>
          <a:p>
            <a:r>
              <a:rPr lang="en-US" sz="1800" u="sng" dirty="0"/>
              <a:t>Ecrans de selection</a:t>
            </a:r>
          </a:p>
          <a:p>
            <a:pPr lvl="1"/>
            <a:r>
              <a:rPr lang="fr-FR" sz="1800" i="0" dirty="0">
                <a:solidFill>
                  <a:srgbClr val="0D0D0D"/>
                </a:solidFill>
                <a:effectLst/>
                <a:latin typeface="Söhne"/>
              </a:rPr>
              <a:t>Sélectionner l’identifiant du bien associé à la souscription a supprimer supprimer dans la liste </a:t>
            </a:r>
            <a:r>
              <a:rPr lang="fr-FR" sz="1800" dirty="0">
                <a:solidFill>
                  <a:srgbClr val="0D0D0D"/>
                </a:solidFill>
                <a:latin typeface="Söhne"/>
              </a:rPr>
              <a:t>des souscriptions</a:t>
            </a:r>
            <a:r>
              <a:rPr lang="fr-FR" sz="1800" i="0" dirty="0">
                <a:solidFill>
                  <a:srgbClr val="0D0D0D"/>
                </a:solidFill>
                <a:effectLst/>
                <a:latin typeface="Söhne"/>
              </a:rPr>
              <a:t> :</a:t>
            </a:r>
            <a:endParaRPr lang="en-US" sz="16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marL="0" indent="0">
              <a:buNone/>
            </a:pPr>
            <a:endParaRPr lang="fr-FR" sz="24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marL="0" indent="0">
              <a:buNone/>
            </a:pPr>
            <a:endParaRPr lang="fr-FR" sz="2400" dirty="0"/>
          </a:p>
          <a:p>
            <a:pPr lvl="2"/>
            <a:r>
              <a:rPr lang="fr-FR" sz="1600" b="0" i="0" dirty="0">
                <a:solidFill>
                  <a:srgbClr val="0D0D0D"/>
                </a:solidFill>
                <a:effectLst/>
              </a:rPr>
              <a:t>Cet écran </a:t>
            </a:r>
            <a:r>
              <a:rPr lang="fr-FR" sz="1600" dirty="0">
                <a:solidFill>
                  <a:srgbClr val="0D0D0D"/>
                </a:solidFill>
              </a:rPr>
              <a:t>présente un menu déroulant affichant la liste de</a:t>
            </a:r>
            <a:r>
              <a:rPr lang="fr-FR" sz="1600" b="0" i="0" dirty="0">
                <a:solidFill>
                  <a:srgbClr val="0D0D0D"/>
                </a:solidFill>
                <a:effectLst/>
              </a:rPr>
              <a:t> toutes les biens </a:t>
            </a:r>
            <a:r>
              <a:rPr lang="fr-FR" sz="1600" dirty="0">
                <a:solidFill>
                  <a:srgbClr val="0D0D0D"/>
                </a:solidFill>
              </a:rPr>
              <a:t>as</a:t>
            </a:r>
            <a:r>
              <a:rPr lang="fr-FR" sz="1600" b="0" i="0" dirty="0">
                <a:solidFill>
                  <a:srgbClr val="0D0D0D"/>
                </a:solidFill>
                <a:effectLst/>
              </a:rPr>
              <a:t>suré</a:t>
            </a:r>
            <a:r>
              <a:rPr lang="fr-FR" sz="1600" dirty="0">
                <a:solidFill>
                  <a:srgbClr val="0D0D0D"/>
                </a:solidFill>
              </a:rPr>
              <a:t>s </a:t>
            </a:r>
            <a:r>
              <a:rPr lang="fr-FR" sz="1600" b="0" i="0" dirty="0">
                <a:solidFill>
                  <a:srgbClr val="0D0D0D"/>
                </a:solidFill>
                <a:effectLst/>
              </a:rPr>
              <a:t>avec leurs </a:t>
            </a:r>
            <a:r>
              <a:rPr lang="fr-FR" sz="1600" dirty="0">
                <a:solidFill>
                  <a:srgbClr val="0D0D0D"/>
                </a:solidFill>
              </a:rPr>
              <a:t>identifiant </a:t>
            </a:r>
            <a:r>
              <a:rPr lang="fr-FR" sz="1600" b="0" i="0" dirty="0">
                <a:solidFill>
                  <a:srgbClr val="0D0D0D"/>
                </a:solidFill>
                <a:effectLst/>
              </a:rPr>
              <a:t>. </a:t>
            </a:r>
            <a:endParaRPr lang="fr-FR" sz="2400" dirty="0"/>
          </a:p>
        </p:txBody>
      </p:sp>
      <p:pic>
        <p:nvPicPr>
          <p:cNvPr id="5" name="Image 4">
            <a:extLst>
              <a:ext uri="{FF2B5EF4-FFF2-40B4-BE49-F238E27FC236}">
                <a16:creationId xmlns:a16="http://schemas.microsoft.com/office/drawing/2014/main" id="{4A10D1AF-7792-8467-E620-16B8C153057E}"/>
              </a:ext>
            </a:extLst>
          </p:cNvPr>
          <p:cNvPicPr>
            <a:picLocks noChangeAspect="1"/>
          </p:cNvPicPr>
          <p:nvPr/>
        </p:nvPicPr>
        <p:blipFill>
          <a:blip r:embed="rId2"/>
          <a:stretch>
            <a:fillRect/>
          </a:stretch>
        </p:blipFill>
        <p:spPr>
          <a:xfrm>
            <a:off x="2561509" y="3063688"/>
            <a:ext cx="6944694" cy="1905266"/>
          </a:xfrm>
          <a:prstGeom prst="rect">
            <a:avLst/>
          </a:prstGeom>
        </p:spPr>
      </p:pic>
    </p:spTree>
    <p:extLst>
      <p:ext uri="{BB962C8B-B14F-4D97-AF65-F5344CB8AC3E}">
        <p14:creationId xmlns:p14="http://schemas.microsoft.com/office/powerpoint/2010/main" val="51124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a:xfrm>
            <a:off x="609600" y="239127"/>
            <a:ext cx="10972800" cy="1143000"/>
          </a:xfrm>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599" y="1413769"/>
            <a:ext cx="11517297" cy="5205104"/>
          </a:xfrm>
        </p:spPr>
        <p:txBody>
          <a:bodyPr/>
          <a:lstStyle/>
          <a:p>
            <a:pPr>
              <a:buFont typeface="Wingdings" panose="05000000000000000000" pitchFamily="2" charset="2"/>
              <a:buChar char="q"/>
            </a:pPr>
            <a:r>
              <a:rPr lang="en-US" sz="2400" dirty="0"/>
              <a:t>Fonctionnalités</a:t>
            </a:r>
          </a:p>
          <a:p>
            <a:r>
              <a:rPr lang="en-US" sz="1800" u="sng" dirty="0"/>
              <a:t>Comment Ajouter un client </a:t>
            </a:r>
            <a:r>
              <a:rPr lang="en-US" sz="1800" dirty="0"/>
              <a:t>?</a:t>
            </a:r>
          </a:p>
          <a:p>
            <a:pPr lvl="1"/>
            <a:r>
              <a:rPr lang="fr-FR" sz="1800" b="0" i="0" dirty="0">
                <a:solidFill>
                  <a:srgbClr val="0D0D0D"/>
                </a:solidFill>
                <a:effectLst/>
                <a:latin typeface="Söhne"/>
              </a:rPr>
              <a:t>Sur la fenêtre principale de l'application, sélectionnez l'option « Ajouter un Client" </a:t>
            </a:r>
            <a:r>
              <a:rPr lang="fr-FR" sz="1800" b="0" dirty="0">
                <a:solidFill>
                  <a:srgbClr val="0D0D0D"/>
                </a:solidFill>
                <a:latin typeface="Söhne"/>
              </a:rPr>
              <a:t>.</a:t>
            </a:r>
          </a:p>
          <a:p>
            <a:pPr lvl="1"/>
            <a:r>
              <a:rPr lang="fr-FR" sz="1800" b="0" i="0" dirty="0">
                <a:solidFill>
                  <a:srgbClr val="0D0D0D"/>
                </a:solidFill>
                <a:effectLst/>
                <a:latin typeface="Söhne"/>
              </a:rPr>
              <a:t>Une nouvelle fenêtre apparaîtra, vous permettant de saisir les informations du nouveau client</a:t>
            </a:r>
            <a:r>
              <a:rPr lang="fr-FR" sz="1700" b="0" i="0" dirty="0">
                <a:solidFill>
                  <a:srgbClr val="0D0D0D"/>
                </a:solidFill>
                <a:effectLst/>
                <a:latin typeface="Söhne"/>
              </a:rPr>
              <a:t>.</a:t>
            </a:r>
          </a:p>
          <a:p>
            <a:pPr lvl="1"/>
            <a:r>
              <a:rPr lang="fr-FR" sz="1800" b="0" i="0" dirty="0">
                <a:solidFill>
                  <a:srgbClr val="0D0D0D"/>
                </a:solidFill>
                <a:effectLst/>
                <a:latin typeface="Söhne"/>
              </a:rPr>
              <a:t>Remplissez les champs requis avec les informations du client.</a:t>
            </a:r>
          </a:p>
          <a:p>
            <a:pPr lvl="1"/>
            <a:r>
              <a:rPr lang="fr-FR" sz="1800" b="0" i="0" dirty="0">
                <a:solidFill>
                  <a:srgbClr val="0D0D0D"/>
                </a:solidFill>
                <a:effectLst/>
                <a:latin typeface="Söhne"/>
              </a:rPr>
              <a:t>Une fois terminé, sélectionnez l'option « OK » pour sauvegarder le nouveau client dans la base de données.</a:t>
            </a:r>
            <a:endParaRPr lang="en-US" sz="1800" dirty="0"/>
          </a:p>
          <a:p>
            <a:pPr>
              <a:buFont typeface="Wingdings" panose="05000000000000000000" pitchFamily="2" charset="2"/>
              <a:buChar char="q"/>
            </a:pPr>
            <a:endParaRPr lang="fr-FR" sz="1800" dirty="0"/>
          </a:p>
          <a:p>
            <a:pPr>
              <a:buFont typeface="Wingdings" panose="05000000000000000000" pitchFamily="2" charset="2"/>
              <a:buChar char="q"/>
            </a:pPr>
            <a:endParaRPr lang="fr-FR" sz="2400" dirty="0"/>
          </a:p>
          <a:p>
            <a:pPr marL="0" indent="0">
              <a:buNone/>
            </a:pPr>
            <a:endParaRPr lang="fr-FR" sz="24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marL="0" indent="0">
              <a:buNone/>
            </a:pPr>
            <a:endParaRPr lang="fr-FR" sz="2400" dirty="0"/>
          </a:p>
          <a:p>
            <a:pPr marL="0" indent="0">
              <a:buNone/>
            </a:pPr>
            <a:endParaRPr lang="fr-FR" sz="2400" dirty="0"/>
          </a:p>
        </p:txBody>
      </p:sp>
      <p:pic>
        <p:nvPicPr>
          <p:cNvPr id="6" name="Image 5">
            <a:extLst>
              <a:ext uri="{FF2B5EF4-FFF2-40B4-BE49-F238E27FC236}">
                <a16:creationId xmlns:a16="http://schemas.microsoft.com/office/drawing/2014/main" id="{5980CCC3-7569-A891-EFCD-36B28FAA7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73" y="3905871"/>
            <a:ext cx="4337579" cy="2634194"/>
          </a:xfrm>
          <a:prstGeom prst="rect">
            <a:avLst/>
          </a:prstGeom>
        </p:spPr>
      </p:pic>
      <p:pic>
        <p:nvPicPr>
          <p:cNvPr id="8" name="Image 7">
            <a:extLst>
              <a:ext uri="{FF2B5EF4-FFF2-40B4-BE49-F238E27FC236}">
                <a16:creationId xmlns:a16="http://schemas.microsoft.com/office/drawing/2014/main" id="{B4804F1A-CB93-A50D-3C1E-9520F05558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9317" y="3905871"/>
            <a:ext cx="3958047" cy="2638698"/>
          </a:xfrm>
          <a:prstGeom prst="rect">
            <a:avLst/>
          </a:prstGeom>
        </p:spPr>
      </p:pic>
      <p:pic>
        <p:nvPicPr>
          <p:cNvPr id="10" name="Image 9">
            <a:extLst>
              <a:ext uri="{FF2B5EF4-FFF2-40B4-BE49-F238E27FC236}">
                <a16:creationId xmlns:a16="http://schemas.microsoft.com/office/drawing/2014/main" id="{3C41DAB8-337B-CAED-94F2-07AEBE1B3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7263" y="3905871"/>
            <a:ext cx="3284568" cy="1017848"/>
          </a:xfrm>
          <a:prstGeom prst="rect">
            <a:avLst/>
          </a:prstGeom>
        </p:spPr>
      </p:pic>
      <p:sp>
        <p:nvSpPr>
          <p:cNvPr id="11" name="ZoneTexte 10">
            <a:extLst>
              <a:ext uri="{FF2B5EF4-FFF2-40B4-BE49-F238E27FC236}">
                <a16:creationId xmlns:a16="http://schemas.microsoft.com/office/drawing/2014/main" id="{FE881646-2A28-DEAB-BFBF-736EDC726489}"/>
              </a:ext>
            </a:extLst>
          </p:cNvPr>
          <p:cNvSpPr txBox="1"/>
          <p:nvPr/>
        </p:nvSpPr>
        <p:spPr>
          <a:xfrm>
            <a:off x="1069060" y="3613212"/>
            <a:ext cx="2583402" cy="253916"/>
          </a:xfrm>
          <a:prstGeom prst="rect">
            <a:avLst/>
          </a:prstGeom>
          <a:noFill/>
        </p:spPr>
        <p:txBody>
          <a:bodyPr wrap="square" rtlCol="0">
            <a:spAutoFit/>
          </a:bodyPr>
          <a:lstStyle/>
          <a:p>
            <a:pPr algn="ctr"/>
            <a:r>
              <a:rPr lang="en-US" sz="1050" dirty="0">
                <a:solidFill>
                  <a:srgbClr val="FF0000"/>
                </a:solidFill>
              </a:rPr>
              <a:t>1.   Saisie du client</a:t>
            </a:r>
            <a:endParaRPr lang="fr-FR" sz="1050" dirty="0">
              <a:solidFill>
                <a:srgbClr val="FF0000"/>
              </a:solidFill>
            </a:endParaRPr>
          </a:p>
        </p:txBody>
      </p:sp>
      <p:sp>
        <p:nvSpPr>
          <p:cNvPr id="12" name="ZoneTexte 11">
            <a:extLst>
              <a:ext uri="{FF2B5EF4-FFF2-40B4-BE49-F238E27FC236}">
                <a16:creationId xmlns:a16="http://schemas.microsoft.com/office/drawing/2014/main" id="{3EE81D4B-7543-424F-16E3-E25A4C1FEBBD}"/>
              </a:ext>
            </a:extLst>
          </p:cNvPr>
          <p:cNvSpPr txBox="1"/>
          <p:nvPr/>
        </p:nvSpPr>
        <p:spPr>
          <a:xfrm>
            <a:off x="5234167" y="3613212"/>
            <a:ext cx="2583402" cy="253916"/>
          </a:xfrm>
          <a:prstGeom prst="rect">
            <a:avLst/>
          </a:prstGeom>
          <a:noFill/>
        </p:spPr>
        <p:txBody>
          <a:bodyPr wrap="square" rtlCol="0">
            <a:spAutoFit/>
          </a:bodyPr>
          <a:lstStyle/>
          <a:p>
            <a:pPr algn="ctr"/>
            <a:r>
              <a:rPr lang="en-US" sz="1050" dirty="0">
                <a:solidFill>
                  <a:srgbClr val="FF0000"/>
                </a:solidFill>
              </a:rPr>
              <a:t>2.    Client ajout</a:t>
            </a:r>
            <a:r>
              <a:rPr lang="fr-FR" sz="1050" dirty="0">
                <a:solidFill>
                  <a:srgbClr val="FF0000"/>
                </a:solidFill>
              </a:rPr>
              <a:t>é avec succès</a:t>
            </a:r>
          </a:p>
        </p:txBody>
      </p:sp>
      <p:sp>
        <p:nvSpPr>
          <p:cNvPr id="14" name="ZoneTexte 13">
            <a:extLst>
              <a:ext uri="{FF2B5EF4-FFF2-40B4-BE49-F238E27FC236}">
                <a16:creationId xmlns:a16="http://schemas.microsoft.com/office/drawing/2014/main" id="{82E7AF4A-F1F8-ECA8-4CD4-2E97ADA08A69}"/>
              </a:ext>
            </a:extLst>
          </p:cNvPr>
          <p:cNvSpPr txBox="1"/>
          <p:nvPr/>
        </p:nvSpPr>
        <p:spPr>
          <a:xfrm>
            <a:off x="8930264" y="3613212"/>
            <a:ext cx="3084154" cy="253916"/>
          </a:xfrm>
          <a:prstGeom prst="rect">
            <a:avLst/>
          </a:prstGeom>
          <a:noFill/>
        </p:spPr>
        <p:txBody>
          <a:bodyPr wrap="square" rtlCol="0">
            <a:spAutoFit/>
          </a:bodyPr>
          <a:lstStyle/>
          <a:p>
            <a:pPr algn="ctr"/>
            <a:r>
              <a:rPr lang="en-US" sz="1050" dirty="0">
                <a:solidFill>
                  <a:srgbClr val="FF0000"/>
                </a:solidFill>
              </a:rPr>
              <a:t>3.   Client </a:t>
            </a:r>
            <a:r>
              <a:rPr lang="en-US" sz="1050" dirty="0" err="1">
                <a:solidFill>
                  <a:srgbClr val="FF0000"/>
                </a:solidFill>
              </a:rPr>
              <a:t>enregistrer</a:t>
            </a:r>
            <a:r>
              <a:rPr lang="en-US" sz="1050" dirty="0">
                <a:solidFill>
                  <a:srgbClr val="FF0000"/>
                </a:solidFill>
              </a:rPr>
              <a:t> </a:t>
            </a:r>
            <a:r>
              <a:rPr lang="fr-FR" sz="1050" dirty="0">
                <a:solidFill>
                  <a:srgbClr val="FF0000"/>
                </a:solidFill>
              </a:rPr>
              <a:t>à </a:t>
            </a:r>
            <a:r>
              <a:rPr lang="en-US" sz="1050" dirty="0">
                <a:solidFill>
                  <a:srgbClr val="FF0000"/>
                </a:solidFill>
              </a:rPr>
              <a:t> la Base de donnees</a:t>
            </a:r>
            <a:endParaRPr lang="fr-FR" sz="1050" dirty="0">
              <a:solidFill>
                <a:srgbClr val="FF0000"/>
              </a:solidFill>
            </a:endParaRPr>
          </a:p>
        </p:txBody>
      </p:sp>
    </p:spTree>
    <p:extLst>
      <p:ext uri="{BB962C8B-B14F-4D97-AF65-F5344CB8AC3E}">
        <p14:creationId xmlns:p14="http://schemas.microsoft.com/office/powerpoint/2010/main" val="2590571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1468755"/>
          </a:xfrm>
        </p:spPr>
        <p:txBody>
          <a:bodyPr/>
          <a:lstStyle/>
          <a:p>
            <a:r>
              <a:rPr lang="fr-FR" altLang="en-US" dirty="0"/>
              <a:t>PLAN</a:t>
            </a:r>
          </a:p>
        </p:txBody>
      </p:sp>
      <p:sp>
        <p:nvSpPr>
          <p:cNvPr id="3" name="Content Placeholder 2"/>
          <p:cNvSpPr>
            <a:spLocks noGrp="1"/>
          </p:cNvSpPr>
          <p:nvPr>
            <p:ph idx="1"/>
          </p:nvPr>
        </p:nvSpPr>
        <p:spPr>
          <a:xfrm>
            <a:off x="3423820" y="2200793"/>
            <a:ext cx="8158580" cy="3365506"/>
          </a:xfrm>
        </p:spPr>
        <p:txBody>
          <a:bodyPr/>
          <a:lstStyle/>
          <a:p>
            <a:pPr marL="0" indent="0">
              <a:buNone/>
            </a:pPr>
            <a:r>
              <a:rPr lang="fr-FR" altLang="en-US" dirty="0"/>
              <a:t>   </a:t>
            </a:r>
          </a:p>
          <a:p>
            <a:pPr>
              <a:buFont typeface="Wingdings" panose="05000000000000000000" pitchFamily="2" charset="2"/>
              <a:buChar char="Ø"/>
            </a:pPr>
            <a:r>
              <a:rPr lang="fr-FR" altLang="en-US" dirty="0"/>
              <a:t>   </a:t>
            </a:r>
            <a:r>
              <a:rPr lang="fr-FR" altLang="en-US" sz="2800" dirty="0"/>
              <a:t>INTRODUCTION</a:t>
            </a:r>
          </a:p>
          <a:p>
            <a:pPr>
              <a:buFont typeface="Wingdings" panose="05000000000000000000" pitchFamily="2" charset="2"/>
              <a:buChar char="Ø"/>
            </a:pPr>
            <a:r>
              <a:rPr lang="fr-FR" altLang="en-US" sz="2800" dirty="0"/>
              <a:t>    I-  ORGANISATION DU CODE</a:t>
            </a:r>
          </a:p>
          <a:p>
            <a:pPr>
              <a:buFont typeface="Wingdings" panose="05000000000000000000" pitchFamily="2" charset="2"/>
              <a:buChar char="Ø"/>
            </a:pPr>
            <a:r>
              <a:rPr lang="fr-FR" altLang="en-US" sz="2800" dirty="0"/>
              <a:t>    II- STRUCTURE DE LA BASE DE DONNEES</a:t>
            </a:r>
            <a:endParaRPr lang="fr-FR" altLang="en-US" sz="2000" dirty="0"/>
          </a:p>
          <a:p>
            <a:pPr>
              <a:buFont typeface="Wingdings" panose="05000000000000000000" pitchFamily="2" charset="2"/>
              <a:buChar char="Ø"/>
            </a:pPr>
            <a:r>
              <a:rPr lang="fr-FR" altLang="en-US" sz="2800" dirty="0"/>
              <a:t>    III- EXECUTION DU CODE</a:t>
            </a:r>
          </a:p>
          <a:p>
            <a:pPr>
              <a:buFont typeface="Wingdings" panose="05000000000000000000" pitchFamily="2" charset="2"/>
              <a:buChar char="Ø"/>
            </a:pPr>
            <a:r>
              <a:rPr lang="fr-FR" altLang="en-US" sz="2800" dirty="0"/>
              <a:t>    CONCLUSION         </a:t>
            </a:r>
          </a:p>
          <a:p>
            <a:pPr marL="0" indent="0">
              <a:buNone/>
            </a:pPr>
            <a:r>
              <a:rPr lang="fr-FR" altLang="en-US"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a:xfrm>
            <a:off x="609600" y="239127"/>
            <a:ext cx="10972800" cy="1143000"/>
          </a:xfrm>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599" y="1413769"/>
            <a:ext cx="11517297" cy="5205104"/>
          </a:xfrm>
        </p:spPr>
        <p:txBody>
          <a:bodyPr/>
          <a:lstStyle/>
          <a:p>
            <a:pPr>
              <a:buFont typeface="Wingdings" panose="05000000000000000000" pitchFamily="2" charset="2"/>
              <a:buChar char="q"/>
            </a:pPr>
            <a:r>
              <a:rPr lang="en-US" sz="2400" dirty="0"/>
              <a:t>Fonctionnalités</a:t>
            </a:r>
          </a:p>
          <a:p>
            <a:r>
              <a:rPr lang="en-US" sz="1800" u="sng" dirty="0"/>
              <a:t>Comment Ajouter une formule d’assurance </a:t>
            </a:r>
            <a:r>
              <a:rPr lang="en-US" sz="1800" dirty="0"/>
              <a:t>?</a:t>
            </a:r>
          </a:p>
          <a:p>
            <a:pPr lvl="1"/>
            <a:r>
              <a:rPr lang="fr-FR" sz="1800" b="0" i="0" dirty="0">
                <a:solidFill>
                  <a:srgbClr val="0D0D0D"/>
                </a:solidFill>
                <a:effectLst/>
                <a:latin typeface="Söhne"/>
              </a:rPr>
              <a:t>Sur la fenêtre principale de l'application, sélectionnez l'option « Ajouter une formule" via le bouton dédié.</a:t>
            </a:r>
            <a:endParaRPr lang="en-US" sz="1800" dirty="0"/>
          </a:p>
          <a:p>
            <a:pPr lvl="1"/>
            <a:r>
              <a:rPr lang="fr-FR" sz="1700" b="0" i="0" dirty="0">
                <a:solidFill>
                  <a:srgbClr val="0D0D0D"/>
                </a:solidFill>
                <a:effectLst/>
                <a:latin typeface="Söhne"/>
              </a:rPr>
              <a:t>Une nouvelle fenêtre apparaîtra, vous permettant de saisir les informations de la nouvelle formule d’assurance.</a:t>
            </a:r>
          </a:p>
          <a:p>
            <a:pPr lvl="1"/>
            <a:r>
              <a:rPr lang="fr-FR" sz="1800" b="0" i="0" dirty="0">
                <a:solidFill>
                  <a:srgbClr val="0D0D0D"/>
                </a:solidFill>
                <a:effectLst/>
                <a:latin typeface="Söhne"/>
              </a:rPr>
              <a:t>Remplissez les champs requis avec les details de la formule d’assurance.</a:t>
            </a:r>
          </a:p>
          <a:p>
            <a:pPr lvl="1"/>
            <a:r>
              <a:rPr lang="fr-FR" sz="1800" b="0" i="0" dirty="0">
                <a:solidFill>
                  <a:srgbClr val="0D0D0D"/>
                </a:solidFill>
                <a:effectLst/>
                <a:latin typeface="Söhne"/>
              </a:rPr>
              <a:t>Une fois terminé, sélectionnez l'option « OK » pour sauvegarder la formule dans la base de données.</a:t>
            </a:r>
            <a:endParaRPr lang="en-US" sz="1800" dirty="0"/>
          </a:p>
          <a:p>
            <a:pPr>
              <a:buFont typeface="Wingdings" panose="05000000000000000000" pitchFamily="2" charset="2"/>
              <a:buChar char="q"/>
            </a:pPr>
            <a:endParaRPr lang="fr-FR" sz="1800" dirty="0"/>
          </a:p>
          <a:p>
            <a:pPr>
              <a:buFont typeface="Wingdings" panose="05000000000000000000" pitchFamily="2" charset="2"/>
              <a:buChar char="q"/>
            </a:pPr>
            <a:endParaRPr lang="fr-FR" sz="2400" dirty="0"/>
          </a:p>
          <a:p>
            <a:pPr marL="0" indent="0">
              <a:buNone/>
            </a:pPr>
            <a:endParaRPr lang="fr-FR" sz="24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marL="0" indent="0">
              <a:buNone/>
            </a:pPr>
            <a:endParaRPr lang="fr-FR" sz="2400" dirty="0"/>
          </a:p>
          <a:p>
            <a:pPr marL="0" indent="0">
              <a:buNone/>
            </a:pPr>
            <a:endParaRPr lang="fr-FR" sz="2400" dirty="0"/>
          </a:p>
        </p:txBody>
      </p:sp>
      <p:sp>
        <p:nvSpPr>
          <p:cNvPr id="11" name="ZoneTexte 10">
            <a:extLst>
              <a:ext uri="{FF2B5EF4-FFF2-40B4-BE49-F238E27FC236}">
                <a16:creationId xmlns:a16="http://schemas.microsoft.com/office/drawing/2014/main" id="{FE881646-2A28-DEAB-BFBF-736EDC726489}"/>
              </a:ext>
            </a:extLst>
          </p:cNvPr>
          <p:cNvSpPr txBox="1"/>
          <p:nvPr/>
        </p:nvSpPr>
        <p:spPr>
          <a:xfrm>
            <a:off x="1601721" y="3585106"/>
            <a:ext cx="2583402" cy="253916"/>
          </a:xfrm>
          <a:prstGeom prst="rect">
            <a:avLst/>
          </a:prstGeom>
          <a:noFill/>
        </p:spPr>
        <p:txBody>
          <a:bodyPr wrap="square" rtlCol="0">
            <a:spAutoFit/>
          </a:bodyPr>
          <a:lstStyle/>
          <a:p>
            <a:pPr algn="ctr"/>
            <a:r>
              <a:rPr lang="en-US" sz="1050" dirty="0">
                <a:solidFill>
                  <a:srgbClr val="FF0000"/>
                </a:solidFill>
              </a:rPr>
              <a:t>Saisie de la formule</a:t>
            </a:r>
            <a:endParaRPr lang="fr-FR" sz="1050" dirty="0">
              <a:solidFill>
                <a:srgbClr val="FF0000"/>
              </a:solidFill>
            </a:endParaRPr>
          </a:p>
        </p:txBody>
      </p:sp>
      <p:sp>
        <p:nvSpPr>
          <p:cNvPr id="14" name="ZoneTexte 13">
            <a:extLst>
              <a:ext uri="{FF2B5EF4-FFF2-40B4-BE49-F238E27FC236}">
                <a16:creationId xmlns:a16="http://schemas.microsoft.com/office/drawing/2014/main" id="{82E7AF4A-F1F8-ECA8-4CD4-2E97ADA08A69}"/>
              </a:ext>
            </a:extLst>
          </p:cNvPr>
          <p:cNvSpPr txBox="1"/>
          <p:nvPr/>
        </p:nvSpPr>
        <p:spPr>
          <a:xfrm>
            <a:off x="7111014" y="3968981"/>
            <a:ext cx="3102017" cy="253916"/>
          </a:xfrm>
          <a:prstGeom prst="rect">
            <a:avLst/>
          </a:prstGeom>
          <a:noFill/>
        </p:spPr>
        <p:txBody>
          <a:bodyPr wrap="square" rtlCol="0">
            <a:spAutoFit/>
          </a:bodyPr>
          <a:lstStyle/>
          <a:p>
            <a:pPr algn="ctr"/>
            <a:r>
              <a:rPr lang="en-US" sz="1050" dirty="0">
                <a:solidFill>
                  <a:srgbClr val="FF0000"/>
                </a:solidFill>
              </a:rPr>
              <a:t>Formule enregistrer dans la Base de donnees</a:t>
            </a:r>
            <a:endParaRPr lang="fr-FR" sz="1050" dirty="0">
              <a:solidFill>
                <a:srgbClr val="FF0000"/>
              </a:solidFill>
            </a:endParaRPr>
          </a:p>
        </p:txBody>
      </p:sp>
      <p:pic>
        <p:nvPicPr>
          <p:cNvPr id="5" name="Image 4">
            <a:extLst>
              <a:ext uri="{FF2B5EF4-FFF2-40B4-BE49-F238E27FC236}">
                <a16:creationId xmlns:a16="http://schemas.microsoft.com/office/drawing/2014/main" id="{CD3DB2A9-650E-3465-2CD7-9687F2BDA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81" y="3865670"/>
            <a:ext cx="4706882" cy="2771757"/>
          </a:xfrm>
          <a:prstGeom prst="rect">
            <a:avLst/>
          </a:prstGeom>
        </p:spPr>
      </p:pic>
      <p:pic>
        <p:nvPicPr>
          <p:cNvPr id="9" name="Image 8">
            <a:extLst>
              <a:ext uri="{FF2B5EF4-FFF2-40B4-BE49-F238E27FC236}">
                <a16:creationId xmlns:a16="http://schemas.microsoft.com/office/drawing/2014/main" id="{BD3D0A3D-801D-4F2F-A66D-78A4790A1B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324751"/>
            <a:ext cx="5460519" cy="2201047"/>
          </a:xfrm>
          <a:prstGeom prst="rect">
            <a:avLst/>
          </a:prstGeom>
        </p:spPr>
      </p:pic>
    </p:spTree>
    <p:extLst>
      <p:ext uri="{BB962C8B-B14F-4D97-AF65-F5344CB8AC3E}">
        <p14:creationId xmlns:p14="http://schemas.microsoft.com/office/powerpoint/2010/main" val="2323265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a:xfrm>
            <a:off x="609600" y="239127"/>
            <a:ext cx="10972800" cy="1143000"/>
          </a:xfrm>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599" y="1413769"/>
            <a:ext cx="11517297" cy="5205104"/>
          </a:xfrm>
        </p:spPr>
        <p:txBody>
          <a:bodyPr/>
          <a:lstStyle/>
          <a:p>
            <a:pPr>
              <a:buFont typeface="Wingdings" panose="05000000000000000000" pitchFamily="2" charset="2"/>
              <a:buChar char="q"/>
            </a:pPr>
            <a:r>
              <a:rPr lang="en-US" sz="2400" dirty="0"/>
              <a:t>Fonctionnalités</a:t>
            </a:r>
          </a:p>
          <a:p>
            <a:r>
              <a:rPr lang="en-US" sz="1800" u="sng" dirty="0"/>
              <a:t>Comment faire une nouvelle souscription </a:t>
            </a:r>
            <a:r>
              <a:rPr lang="en-US" sz="1800" dirty="0"/>
              <a:t>?</a:t>
            </a:r>
          </a:p>
          <a:p>
            <a:pPr lvl="1"/>
            <a:r>
              <a:rPr lang="fr-FR" sz="1600" b="0" i="0" dirty="0">
                <a:solidFill>
                  <a:srgbClr val="0D0D0D"/>
                </a:solidFill>
                <a:effectLst/>
                <a:latin typeface="Söhne"/>
              </a:rPr>
              <a:t>Sur la fenêtre principale de l'application, sélectionnez l'option "Effectuer une nouvelle Souscription" via le bouton dédié</a:t>
            </a:r>
            <a:r>
              <a:rPr lang="fr-FR" sz="1800" b="0" i="0" dirty="0">
                <a:solidFill>
                  <a:srgbClr val="0D0D0D"/>
                </a:solidFill>
                <a:effectLst/>
                <a:latin typeface="Söhne"/>
              </a:rPr>
              <a:t>.</a:t>
            </a:r>
            <a:endParaRPr lang="en-US" sz="1800" dirty="0"/>
          </a:p>
          <a:p>
            <a:pPr lvl="1"/>
            <a:r>
              <a:rPr lang="fr-FR" sz="1600" b="0" i="0" dirty="0">
                <a:solidFill>
                  <a:srgbClr val="0D0D0D"/>
                </a:solidFill>
                <a:effectLst/>
                <a:latin typeface="Söhne"/>
              </a:rPr>
              <a:t>Une nouvelle fenêtre s'ouvrira, vous permettant donner l</a:t>
            </a:r>
            <a:r>
              <a:rPr lang="en-US" sz="1600" dirty="0">
                <a:solidFill>
                  <a:srgbClr val="0D0D0D"/>
                </a:solidFill>
                <a:latin typeface="Söhne"/>
              </a:rPr>
              <a:t>’ann</a:t>
            </a:r>
            <a:r>
              <a:rPr lang="fr-FR" sz="1600" dirty="0">
                <a:solidFill>
                  <a:srgbClr val="0D0D0D"/>
                </a:solidFill>
                <a:latin typeface="Söhne"/>
              </a:rPr>
              <a:t>ée et le prix, </a:t>
            </a:r>
            <a:r>
              <a:rPr lang="fr-FR" sz="1600" b="0" i="0" dirty="0">
                <a:solidFill>
                  <a:srgbClr val="0D0D0D"/>
                </a:solidFill>
                <a:effectLst/>
                <a:latin typeface="Söhne"/>
              </a:rPr>
              <a:t>de choisir le client concerné par la souscription, la formule d'assurance à souscrire et le bien à assurer.</a:t>
            </a:r>
          </a:p>
          <a:p>
            <a:pPr lvl="1"/>
            <a:r>
              <a:rPr lang="fr-FR" sz="1600" b="0" i="0" dirty="0">
                <a:solidFill>
                  <a:srgbClr val="0D0D0D"/>
                </a:solidFill>
                <a:effectLst/>
                <a:latin typeface="Söhne"/>
              </a:rPr>
              <a:t>Sélectionnez le client à partir d'une liste déroulante ou d'une recherche, puis choisissez la formule d'assurance appropriée et le bien à assurer (voiture ou bien immobilier).</a:t>
            </a:r>
          </a:p>
          <a:p>
            <a:pPr lvl="1"/>
            <a:r>
              <a:rPr lang="fr-FR" sz="1600" b="0" i="0" dirty="0">
                <a:solidFill>
                  <a:srgbClr val="0D0D0D"/>
                </a:solidFill>
                <a:effectLst/>
                <a:latin typeface="Söhne"/>
              </a:rPr>
              <a:t>Une fois tous les détails sélectionnés, sélectionnez l'option « OK ». Une nouvelle fenêtre s'ouvrira vous permettant de donner les informations sur le type de bien choisi.</a:t>
            </a:r>
            <a:endParaRPr lang="en-US" sz="1600" dirty="0"/>
          </a:p>
          <a:p>
            <a:pPr>
              <a:buFont typeface="Wingdings" panose="05000000000000000000" pitchFamily="2" charset="2"/>
              <a:buChar char="q"/>
            </a:pPr>
            <a:endParaRPr lang="fr-FR" sz="1800" dirty="0"/>
          </a:p>
          <a:p>
            <a:pPr marL="0" indent="0">
              <a:buNone/>
            </a:pPr>
            <a:endParaRPr lang="fr-FR" sz="2400" dirty="0"/>
          </a:p>
          <a:p>
            <a:pPr marL="0" indent="0">
              <a:buNone/>
            </a:pPr>
            <a:endParaRPr lang="fr-FR" sz="2400" dirty="0"/>
          </a:p>
          <a:p>
            <a:pPr>
              <a:buFont typeface="Wingdings" panose="05000000000000000000" pitchFamily="2" charset="2"/>
              <a:buChar char="q"/>
            </a:pPr>
            <a:endParaRPr lang="fr-FR" sz="2400" dirty="0"/>
          </a:p>
          <a:p>
            <a:pPr>
              <a:buFont typeface="Wingdings" panose="05000000000000000000" pitchFamily="2" charset="2"/>
              <a:buChar char="q"/>
            </a:pPr>
            <a:endParaRPr lang="fr-FR" sz="2400" dirty="0"/>
          </a:p>
          <a:p>
            <a:pPr marL="0" indent="0">
              <a:buNone/>
            </a:pPr>
            <a:endParaRPr lang="fr-FR" sz="2400" dirty="0"/>
          </a:p>
          <a:p>
            <a:pPr marL="0" indent="0">
              <a:buNone/>
            </a:pPr>
            <a:endParaRPr lang="fr-FR" sz="2400" dirty="0"/>
          </a:p>
        </p:txBody>
      </p:sp>
      <p:sp>
        <p:nvSpPr>
          <p:cNvPr id="14" name="ZoneTexte 13">
            <a:extLst>
              <a:ext uri="{FF2B5EF4-FFF2-40B4-BE49-F238E27FC236}">
                <a16:creationId xmlns:a16="http://schemas.microsoft.com/office/drawing/2014/main" id="{82E7AF4A-F1F8-ECA8-4CD4-2E97ADA08A69}"/>
              </a:ext>
            </a:extLst>
          </p:cNvPr>
          <p:cNvSpPr txBox="1"/>
          <p:nvPr/>
        </p:nvSpPr>
        <p:spPr>
          <a:xfrm>
            <a:off x="6966229" y="4193490"/>
            <a:ext cx="3102017" cy="253916"/>
          </a:xfrm>
          <a:prstGeom prst="rect">
            <a:avLst/>
          </a:prstGeom>
          <a:noFill/>
        </p:spPr>
        <p:txBody>
          <a:bodyPr wrap="square" rtlCol="0">
            <a:spAutoFit/>
          </a:bodyPr>
          <a:lstStyle/>
          <a:p>
            <a:pPr algn="ctr"/>
            <a:r>
              <a:rPr lang="en-US" sz="1050" dirty="0">
                <a:solidFill>
                  <a:srgbClr val="FF0000"/>
                </a:solidFill>
              </a:rPr>
              <a:t>Apparait si type  voiture est choisis</a:t>
            </a:r>
            <a:endParaRPr lang="fr-FR" sz="1050" dirty="0">
              <a:solidFill>
                <a:srgbClr val="FF0000"/>
              </a:solidFill>
            </a:endParaRPr>
          </a:p>
        </p:txBody>
      </p:sp>
      <p:pic>
        <p:nvPicPr>
          <p:cNvPr id="15" name="Image 14">
            <a:extLst>
              <a:ext uri="{FF2B5EF4-FFF2-40B4-BE49-F238E27FC236}">
                <a16:creationId xmlns:a16="http://schemas.microsoft.com/office/drawing/2014/main" id="{A05F259B-A62A-BD08-955A-C4935F7EDB2C}"/>
              </a:ext>
            </a:extLst>
          </p:cNvPr>
          <p:cNvPicPr>
            <a:picLocks noChangeAspect="1"/>
          </p:cNvPicPr>
          <p:nvPr/>
        </p:nvPicPr>
        <p:blipFill>
          <a:blip r:embed="rId2"/>
          <a:stretch>
            <a:fillRect/>
          </a:stretch>
        </p:blipFill>
        <p:spPr>
          <a:xfrm>
            <a:off x="6194280" y="4447406"/>
            <a:ext cx="4419827" cy="2235315"/>
          </a:xfrm>
          <a:prstGeom prst="rect">
            <a:avLst/>
          </a:prstGeom>
        </p:spPr>
      </p:pic>
      <p:pic>
        <p:nvPicPr>
          <p:cNvPr id="4" name="Image 3">
            <a:extLst>
              <a:ext uri="{FF2B5EF4-FFF2-40B4-BE49-F238E27FC236}">
                <a16:creationId xmlns:a16="http://schemas.microsoft.com/office/drawing/2014/main" id="{F647D76F-F942-E754-1639-F63255D792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663" y="4291145"/>
            <a:ext cx="4148011" cy="2489231"/>
          </a:xfrm>
          <a:prstGeom prst="rect">
            <a:avLst/>
          </a:prstGeom>
        </p:spPr>
      </p:pic>
      <p:sp>
        <p:nvSpPr>
          <p:cNvPr id="5" name="ZoneTexte 4">
            <a:extLst>
              <a:ext uri="{FF2B5EF4-FFF2-40B4-BE49-F238E27FC236}">
                <a16:creationId xmlns:a16="http://schemas.microsoft.com/office/drawing/2014/main" id="{3C00AC7B-C74B-354E-81A7-F8D631118BA5}"/>
              </a:ext>
            </a:extLst>
          </p:cNvPr>
          <p:cNvSpPr txBox="1"/>
          <p:nvPr/>
        </p:nvSpPr>
        <p:spPr>
          <a:xfrm>
            <a:off x="1353151" y="4066532"/>
            <a:ext cx="4083260" cy="253916"/>
          </a:xfrm>
          <a:prstGeom prst="rect">
            <a:avLst/>
          </a:prstGeom>
          <a:noFill/>
        </p:spPr>
        <p:txBody>
          <a:bodyPr wrap="square" rtlCol="0">
            <a:spAutoFit/>
          </a:bodyPr>
          <a:lstStyle/>
          <a:p>
            <a:pPr marL="228600" indent="-228600" algn="ctr">
              <a:buFont typeface="+mj-lt"/>
              <a:buAutoNum type="arabicPeriod"/>
            </a:pPr>
            <a:r>
              <a:rPr lang="en-US" sz="1050" dirty="0">
                <a:solidFill>
                  <a:srgbClr val="FF0000"/>
                </a:solidFill>
              </a:rPr>
              <a:t>Saisie des details da la souscription pour un voiture</a:t>
            </a:r>
            <a:endParaRPr lang="fr-FR" sz="1050" dirty="0">
              <a:solidFill>
                <a:srgbClr val="FF0000"/>
              </a:solidFill>
            </a:endParaRPr>
          </a:p>
        </p:txBody>
      </p:sp>
    </p:spTree>
    <p:extLst>
      <p:ext uri="{BB962C8B-B14F-4D97-AF65-F5344CB8AC3E}">
        <p14:creationId xmlns:p14="http://schemas.microsoft.com/office/powerpoint/2010/main" val="1994830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a:xfrm>
            <a:off x="609600" y="203616"/>
            <a:ext cx="10972800" cy="1143000"/>
          </a:xfrm>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599" y="1413769"/>
            <a:ext cx="11517297" cy="5205104"/>
          </a:xfrm>
        </p:spPr>
        <p:txBody>
          <a:bodyPr/>
          <a:lstStyle/>
          <a:p>
            <a:pPr>
              <a:buFont typeface="Wingdings" panose="05000000000000000000" pitchFamily="2" charset="2"/>
              <a:buChar char="q"/>
            </a:pPr>
            <a:r>
              <a:rPr lang="en-US" sz="2400" dirty="0"/>
              <a:t>Fonctionnalités</a:t>
            </a:r>
          </a:p>
          <a:p>
            <a:r>
              <a:rPr lang="en-US" sz="1800" u="sng" dirty="0"/>
              <a:t>Comment faire une nouvelle souscription </a:t>
            </a:r>
            <a:r>
              <a:rPr lang="en-US" sz="1800" dirty="0"/>
              <a:t>?</a:t>
            </a:r>
            <a:endParaRPr lang="fr-FR" sz="2400" dirty="0"/>
          </a:p>
          <a:p>
            <a:pPr marL="0" indent="0">
              <a:buNone/>
            </a:pPr>
            <a:endParaRPr lang="fr-FR" sz="2400" dirty="0"/>
          </a:p>
          <a:p>
            <a:pPr>
              <a:buFont typeface="Wingdings" panose="05000000000000000000" pitchFamily="2" charset="2"/>
              <a:buChar char="q"/>
            </a:pPr>
            <a:endParaRPr lang="fr-FR" sz="2400" dirty="0"/>
          </a:p>
          <a:p>
            <a:pPr marL="0" indent="0">
              <a:buNone/>
            </a:pPr>
            <a:endParaRPr lang="fr-FR" sz="2400" dirty="0"/>
          </a:p>
          <a:p>
            <a:pPr marL="0" indent="0">
              <a:buNone/>
            </a:pPr>
            <a:endParaRPr lang="fr-FR" sz="2400" dirty="0"/>
          </a:p>
        </p:txBody>
      </p:sp>
      <p:sp>
        <p:nvSpPr>
          <p:cNvPr id="11" name="ZoneTexte 10">
            <a:extLst>
              <a:ext uri="{FF2B5EF4-FFF2-40B4-BE49-F238E27FC236}">
                <a16:creationId xmlns:a16="http://schemas.microsoft.com/office/drawing/2014/main" id="{FE881646-2A28-DEAB-BFBF-736EDC726489}"/>
              </a:ext>
            </a:extLst>
          </p:cNvPr>
          <p:cNvSpPr txBox="1"/>
          <p:nvPr/>
        </p:nvSpPr>
        <p:spPr>
          <a:xfrm>
            <a:off x="403240" y="2324800"/>
            <a:ext cx="4083260" cy="253916"/>
          </a:xfrm>
          <a:prstGeom prst="rect">
            <a:avLst/>
          </a:prstGeom>
          <a:noFill/>
        </p:spPr>
        <p:txBody>
          <a:bodyPr wrap="square" rtlCol="0">
            <a:spAutoFit/>
          </a:bodyPr>
          <a:lstStyle/>
          <a:p>
            <a:pPr marL="228600" indent="-228600" algn="ctr">
              <a:buFont typeface="+mj-lt"/>
              <a:buAutoNum type="arabicPeriod"/>
            </a:pPr>
            <a:r>
              <a:rPr lang="en-US" sz="1050" dirty="0">
                <a:solidFill>
                  <a:srgbClr val="FF0000"/>
                </a:solidFill>
              </a:rPr>
              <a:t>Saisie des details da la souscription pour un bien immobiler</a:t>
            </a:r>
            <a:endParaRPr lang="fr-FR" sz="1050" dirty="0">
              <a:solidFill>
                <a:srgbClr val="FF0000"/>
              </a:solidFill>
            </a:endParaRPr>
          </a:p>
        </p:txBody>
      </p:sp>
      <p:sp>
        <p:nvSpPr>
          <p:cNvPr id="14" name="ZoneTexte 13">
            <a:extLst>
              <a:ext uri="{FF2B5EF4-FFF2-40B4-BE49-F238E27FC236}">
                <a16:creationId xmlns:a16="http://schemas.microsoft.com/office/drawing/2014/main" id="{82E7AF4A-F1F8-ECA8-4CD4-2E97ADA08A69}"/>
              </a:ext>
            </a:extLst>
          </p:cNvPr>
          <p:cNvSpPr txBox="1"/>
          <p:nvPr/>
        </p:nvSpPr>
        <p:spPr>
          <a:xfrm>
            <a:off x="7758300" y="2290735"/>
            <a:ext cx="3102017" cy="253916"/>
          </a:xfrm>
          <a:prstGeom prst="rect">
            <a:avLst/>
          </a:prstGeom>
          <a:noFill/>
        </p:spPr>
        <p:txBody>
          <a:bodyPr wrap="square" rtlCol="0">
            <a:spAutoFit/>
          </a:bodyPr>
          <a:lstStyle/>
          <a:p>
            <a:pPr algn="ctr"/>
            <a:r>
              <a:rPr lang="en-US" sz="1050" dirty="0">
                <a:solidFill>
                  <a:srgbClr val="FF0000"/>
                </a:solidFill>
              </a:rPr>
              <a:t>2.   Apparait si type immobilier est choisi</a:t>
            </a:r>
            <a:endParaRPr lang="fr-FR" sz="1050" dirty="0">
              <a:solidFill>
                <a:srgbClr val="FF0000"/>
              </a:solidFill>
            </a:endParaRPr>
          </a:p>
        </p:txBody>
      </p:sp>
      <p:pic>
        <p:nvPicPr>
          <p:cNvPr id="5" name="Image 4">
            <a:extLst>
              <a:ext uri="{FF2B5EF4-FFF2-40B4-BE49-F238E27FC236}">
                <a16:creationId xmlns:a16="http://schemas.microsoft.com/office/drawing/2014/main" id="{45D4E691-0BE9-22BF-8590-D2670B1F16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5402" y="2625695"/>
            <a:ext cx="4051653" cy="2463628"/>
          </a:xfrm>
          <a:prstGeom prst="rect">
            <a:avLst/>
          </a:prstGeom>
        </p:spPr>
      </p:pic>
      <p:pic>
        <p:nvPicPr>
          <p:cNvPr id="7" name="Image 6">
            <a:extLst>
              <a:ext uri="{FF2B5EF4-FFF2-40B4-BE49-F238E27FC236}">
                <a16:creationId xmlns:a16="http://schemas.microsoft.com/office/drawing/2014/main" id="{850F94A8-06B3-9840-4054-292E82931B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531" y="2619472"/>
            <a:ext cx="4055337" cy="2469851"/>
          </a:xfrm>
          <a:prstGeom prst="rect">
            <a:avLst/>
          </a:prstGeom>
        </p:spPr>
      </p:pic>
      <p:pic>
        <p:nvPicPr>
          <p:cNvPr id="10" name="Image 9">
            <a:extLst>
              <a:ext uri="{FF2B5EF4-FFF2-40B4-BE49-F238E27FC236}">
                <a16:creationId xmlns:a16="http://schemas.microsoft.com/office/drawing/2014/main" id="{C238653B-8D80-B498-E03E-151A99AB95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 y="5451812"/>
            <a:ext cx="4083260" cy="1238314"/>
          </a:xfrm>
          <a:prstGeom prst="rect">
            <a:avLst/>
          </a:prstGeom>
        </p:spPr>
      </p:pic>
      <p:pic>
        <p:nvPicPr>
          <p:cNvPr id="15" name="Image 14">
            <a:extLst>
              <a:ext uri="{FF2B5EF4-FFF2-40B4-BE49-F238E27FC236}">
                <a16:creationId xmlns:a16="http://schemas.microsoft.com/office/drawing/2014/main" id="{D3C6CC23-DF8D-7553-CC2F-E52883A3D6B9}"/>
              </a:ext>
            </a:extLst>
          </p:cNvPr>
          <p:cNvPicPr>
            <a:picLocks noChangeAspect="1"/>
          </p:cNvPicPr>
          <p:nvPr/>
        </p:nvPicPr>
        <p:blipFill>
          <a:blip r:embed="rId5"/>
          <a:stretch>
            <a:fillRect/>
          </a:stretch>
        </p:blipFill>
        <p:spPr>
          <a:xfrm>
            <a:off x="5468361" y="5233165"/>
            <a:ext cx="5089611" cy="1559645"/>
          </a:xfrm>
          <a:prstGeom prst="rect">
            <a:avLst/>
          </a:prstGeom>
        </p:spPr>
      </p:pic>
      <p:sp>
        <p:nvSpPr>
          <p:cNvPr id="16" name="ZoneTexte 15">
            <a:extLst>
              <a:ext uri="{FF2B5EF4-FFF2-40B4-BE49-F238E27FC236}">
                <a16:creationId xmlns:a16="http://schemas.microsoft.com/office/drawing/2014/main" id="{EE84A738-A7CE-5ABC-71F9-65ECD7175A82}"/>
              </a:ext>
            </a:extLst>
          </p:cNvPr>
          <p:cNvSpPr txBox="1"/>
          <p:nvPr/>
        </p:nvSpPr>
        <p:spPr>
          <a:xfrm>
            <a:off x="1100831" y="5197896"/>
            <a:ext cx="2688078" cy="253916"/>
          </a:xfrm>
          <a:prstGeom prst="rect">
            <a:avLst/>
          </a:prstGeom>
          <a:noFill/>
        </p:spPr>
        <p:txBody>
          <a:bodyPr wrap="square" rtlCol="0">
            <a:spAutoFit/>
          </a:bodyPr>
          <a:lstStyle/>
          <a:p>
            <a:pPr algn="ctr"/>
            <a:r>
              <a:rPr lang="en-US" sz="1050" dirty="0">
                <a:solidFill>
                  <a:srgbClr val="FF0000"/>
                </a:solidFill>
              </a:rPr>
              <a:t> 4.   souscriptions enregistrer dans la BD</a:t>
            </a:r>
            <a:endParaRPr lang="fr-FR" sz="1050" dirty="0">
              <a:solidFill>
                <a:srgbClr val="FF0000"/>
              </a:solidFill>
            </a:endParaRPr>
          </a:p>
        </p:txBody>
      </p:sp>
      <p:sp>
        <p:nvSpPr>
          <p:cNvPr id="18" name="ZoneTexte 17">
            <a:extLst>
              <a:ext uri="{FF2B5EF4-FFF2-40B4-BE49-F238E27FC236}">
                <a16:creationId xmlns:a16="http://schemas.microsoft.com/office/drawing/2014/main" id="{042CC549-EC84-3BE8-B9EF-EA170A61F610}"/>
              </a:ext>
            </a:extLst>
          </p:cNvPr>
          <p:cNvSpPr txBox="1"/>
          <p:nvPr/>
        </p:nvSpPr>
        <p:spPr>
          <a:xfrm>
            <a:off x="5637319" y="5017690"/>
            <a:ext cx="3533313" cy="253916"/>
          </a:xfrm>
          <a:prstGeom prst="rect">
            <a:avLst/>
          </a:prstGeom>
          <a:noFill/>
        </p:spPr>
        <p:txBody>
          <a:bodyPr wrap="square" rtlCol="0">
            <a:spAutoFit/>
          </a:bodyPr>
          <a:lstStyle/>
          <a:p>
            <a:pPr algn="ctr"/>
            <a:r>
              <a:rPr lang="en-US" sz="1050" dirty="0">
                <a:solidFill>
                  <a:srgbClr val="FF0000"/>
                </a:solidFill>
              </a:rPr>
              <a:t>3.    Voiture et immobilier </a:t>
            </a:r>
            <a:r>
              <a:rPr lang="en-US" sz="1050" dirty="0" err="1">
                <a:solidFill>
                  <a:srgbClr val="FF0000"/>
                </a:solidFill>
              </a:rPr>
              <a:t>sauvegard</a:t>
            </a:r>
            <a:r>
              <a:rPr lang="fr-FR" sz="1050" dirty="0">
                <a:solidFill>
                  <a:srgbClr val="FF0000"/>
                </a:solidFill>
              </a:rPr>
              <a:t>és</a:t>
            </a:r>
            <a:r>
              <a:rPr lang="en-US" sz="1050" dirty="0">
                <a:solidFill>
                  <a:srgbClr val="FF0000"/>
                </a:solidFill>
              </a:rPr>
              <a:t> dans la BD</a:t>
            </a:r>
            <a:endParaRPr lang="fr-FR" sz="1050" dirty="0">
              <a:solidFill>
                <a:srgbClr val="FF0000"/>
              </a:solidFill>
            </a:endParaRPr>
          </a:p>
        </p:txBody>
      </p:sp>
    </p:spTree>
    <p:extLst>
      <p:ext uri="{BB962C8B-B14F-4D97-AF65-F5344CB8AC3E}">
        <p14:creationId xmlns:p14="http://schemas.microsoft.com/office/powerpoint/2010/main" val="1505168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a:xfrm>
            <a:off x="609600" y="203616"/>
            <a:ext cx="10972800" cy="1143000"/>
          </a:xfrm>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599" y="1413769"/>
            <a:ext cx="11517297" cy="5205104"/>
          </a:xfrm>
        </p:spPr>
        <p:txBody>
          <a:bodyPr/>
          <a:lstStyle/>
          <a:p>
            <a:pPr>
              <a:buFont typeface="Wingdings" panose="05000000000000000000" pitchFamily="2" charset="2"/>
              <a:buChar char="q"/>
            </a:pPr>
            <a:r>
              <a:rPr lang="en-US" sz="2400" dirty="0"/>
              <a:t>Fonctionnalités</a:t>
            </a:r>
          </a:p>
          <a:p>
            <a:r>
              <a:rPr lang="en-US" sz="1800" u="sng" dirty="0"/>
              <a:t>Comment afficher les formules existantes</a:t>
            </a:r>
            <a:r>
              <a:rPr lang="en-US" sz="1800" dirty="0"/>
              <a:t> ?</a:t>
            </a:r>
            <a:endParaRPr lang="fr-FR" sz="2400" dirty="0"/>
          </a:p>
          <a:p>
            <a:pPr lvl="1"/>
            <a:r>
              <a:rPr lang="fr-FR" sz="1800" b="0" i="0" dirty="0">
                <a:solidFill>
                  <a:srgbClr val="0D0D0D"/>
                </a:solidFill>
                <a:effectLst/>
                <a:latin typeface="Söhne"/>
              </a:rPr>
              <a:t>Sur la fenêtre principale de l'application, sélectionnez l'option « Afficher les formules d’assurance existantes » via le bouton dédié.</a:t>
            </a:r>
          </a:p>
          <a:p>
            <a:pPr lvl="1"/>
            <a:r>
              <a:rPr lang="fr-FR" sz="1800" b="0" i="0" dirty="0">
                <a:solidFill>
                  <a:srgbClr val="0D0D0D"/>
                </a:solidFill>
                <a:effectLst/>
                <a:latin typeface="Söhne"/>
              </a:rPr>
              <a:t>Une fois appuyer sur le button, une liste des formules existantes sera affichée à l'écran, vous permettant de parcourir les formule s’assurance existantes dans la base de données de Senassur.</a:t>
            </a:r>
            <a:endParaRPr lang="fr-FR" sz="1800" dirty="0"/>
          </a:p>
        </p:txBody>
      </p:sp>
      <p:sp>
        <p:nvSpPr>
          <p:cNvPr id="16" name="ZoneTexte 15">
            <a:extLst>
              <a:ext uri="{FF2B5EF4-FFF2-40B4-BE49-F238E27FC236}">
                <a16:creationId xmlns:a16="http://schemas.microsoft.com/office/drawing/2014/main" id="{EE84A738-A7CE-5ABC-71F9-65ECD7175A82}"/>
              </a:ext>
            </a:extLst>
          </p:cNvPr>
          <p:cNvSpPr txBox="1"/>
          <p:nvPr/>
        </p:nvSpPr>
        <p:spPr>
          <a:xfrm>
            <a:off x="4351303" y="3341125"/>
            <a:ext cx="2583402" cy="253916"/>
          </a:xfrm>
          <a:prstGeom prst="rect">
            <a:avLst/>
          </a:prstGeom>
          <a:noFill/>
        </p:spPr>
        <p:txBody>
          <a:bodyPr wrap="square" rtlCol="0">
            <a:spAutoFit/>
          </a:bodyPr>
          <a:lstStyle/>
          <a:p>
            <a:pPr algn="ctr"/>
            <a:r>
              <a:rPr lang="en-US" sz="1050" dirty="0">
                <a:solidFill>
                  <a:srgbClr val="FF0000"/>
                </a:solidFill>
              </a:rPr>
              <a:t>Affichages des formules existantes</a:t>
            </a:r>
            <a:endParaRPr lang="fr-FR" sz="1050" dirty="0">
              <a:solidFill>
                <a:srgbClr val="FF0000"/>
              </a:solidFill>
            </a:endParaRPr>
          </a:p>
        </p:txBody>
      </p:sp>
      <p:pic>
        <p:nvPicPr>
          <p:cNvPr id="13" name="Image 12">
            <a:extLst>
              <a:ext uri="{FF2B5EF4-FFF2-40B4-BE49-F238E27FC236}">
                <a16:creationId xmlns:a16="http://schemas.microsoft.com/office/drawing/2014/main" id="{619B93BD-D636-6067-7A02-5AEA832C9C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468" y="3595041"/>
            <a:ext cx="4807063" cy="3195636"/>
          </a:xfrm>
          <a:prstGeom prst="rect">
            <a:avLst/>
          </a:prstGeom>
        </p:spPr>
      </p:pic>
    </p:spTree>
    <p:extLst>
      <p:ext uri="{BB962C8B-B14F-4D97-AF65-F5344CB8AC3E}">
        <p14:creationId xmlns:p14="http://schemas.microsoft.com/office/powerpoint/2010/main" val="3338819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a:xfrm>
            <a:off x="609600" y="203616"/>
            <a:ext cx="10972800" cy="1143000"/>
          </a:xfrm>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599" y="1413769"/>
            <a:ext cx="11517297" cy="5205104"/>
          </a:xfrm>
        </p:spPr>
        <p:txBody>
          <a:bodyPr/>
          <a:lstStyle/>
          <a:p>
            <a:pPr>
              <a:buFont typeface="Wingdings" panose="05000000000000000000" pitchFamily="2" charset="2"/>
              <a:buChar char="q"/>
            </a:pPr>
            <a:r>
              <a:rPr lang="en-US" sz="2400" dirty="0"/>
              <a:t>Fonctionnalités</a:t>
            </a:r>
          </a:p>
          <a:p>
            <a:r>
              <a:rPr lang="en-US" sz="1800" u="sng" dirty="0"/>
              <a:t>Comment afficher les souscription d’une annee donnee</a:t>
            </a:r>
            <a:r>
              <a:rPr lang="en-US" sz="1800" dirty="0"/>
              <a:t> ?</a:t>
            </a:r>
            <a:endParaRPr lang="fr-FR" sz="2400" dirty="0"/>
          </a:p>
          <a:p>
            <a:pPr lvl="1"/>
            <a:r>
              <a:rPr lang="fr-FR" sz="1800" b="0" i="0" dirty="0">
                <a:solidFill>
                  <a:srgbClr val="0D0D0D"/>
                </a:solidFill>
                <a:effectLst/>
                <a:latin typeface="Söhne"/>
              </a:rPr>
              <a:t>Sur la fenêtre principale de l'application, sélectionnez l'option « Afficher les souscriptions d’une annee </a:t>
            </a:r>
            <a:r>
              <a:rPr lang="fr-FR" sz="1800" b="0" i="0" dirty="0" err="1">
                <a:solidFill>
                  <a:srgbClr val="0D0D0D"/>
                </a:solidFill>
                <a:effectLst/>
                <a:latin typeface="Söhne"/>
              </a:rPr>
              <a:t>donnee</a:t>
            </a:r>
            <a:r>
              <a:rPr lang="fr-FR" sz="1800" b="0" i="0" dirty="0">
                <a:solidFill>
                  <a:srgbClr val="0D0D0D"/>
                </a:solidFill>
                <a:effectLst/>
                <a:latin typeface="Söhne"/>
              </a:rPr>
              <a:t>  » via le bouton dédié.</a:t>
            </a:r>
          </a:p>
          <a:p>
            <a:pPr lvl="1"/>
            <a:r>
              <a:rPr lang="fr-FR" sz="1800" b="0" i="0" dirty="0">
                <a:solidFill>
                  <a:srgbClr val="0D0D0D"/>
                </a:solidFill>
                <a:effectLst/>
                <a:latin typeface="Söhne"/>
              </a:rPr>
              <a:t>Une fois appuyer sur le button, </a:t>
            </a:r>
            <a:r>
              <a:rPr lang="fr-FR" sz="1800" dirty="0">
                <a:solidFill>
                  <a:srgbClr val="0D0D0D"/>
                </a:solidFill>
                <a:latin typeface="Söhne"/>
              </a:rPr>
              <a:t>u</a:t>
            </a:r>
            <a:r>
              <a:rPr lang="fr-FR" sz="1800" b="0" i="0" dirty="0">
                <a:solidFill>
                  <a:srgbClr val="0D0D0D"/>
                </a:solidFill>
                <a:effectLst/>
                <a:latin typeface="Söhne"/>
              </a:rPr>
              <a:t>ne nouvelle fenêtre s'ouvrira, vous permettant donner l</a:t>
            </a:r>
            <a:r>
              <a:rPr lang="en-US" sz="1800" dirty="0">
                <a:solidFill>
                  <a:srgbClr val="0D0D0D"/>
                </a:solidFill>
                <a:latin typeface="Söhne"/>
              </a:rPr>
              <a:t>’ann</a:t>
            </a:r>
            <a:r>
              <a:rPr lang="fr-FR" sz="1800" dirty="0">
                <a:solidFill>
                  <a:srgbClr val="0D0D0D"/>
                </a:solidFill>
                <a:latin typeface="Söhne"/>
              </a:rPr>
              <a:t>ée que vous souhaiter afficher ses souscriptions.</a:t>
            </a:r>
          </a:p>
          <a:p>
            <a:pPr lvl="1"/>
            <a:r>
              <a:rPr lang="fr-FR" sz="1800" b="0" i="0" dirty="0">
                <a:solidFill>
                  <a:srgbClr val="0D0D0D"/>
                </a:solidFill>
                <a:effectLst/>
                <a:latin typeface="Söhne"/>
              </a:rPr>
              <a:t>Une fois termine ,appuyer sur «  OK »,une liste des souscriptions de cette année sera affichée à l'écran.</a:t>
            </a:r>
          </a:p>
          <a:p>
            <a:pPr lvl="1"/>
            <a:endParaRPr lang="fr-FR" sz="1800" dirty="0"/>
          </a:p>
        </p:txBody>
      </p:sp>
      <p:pic>
        <p:nvPicPr>
          <p:cNvPr id="8" name="Image 7">
            <a:extLst>
              <a:ext uri="{FF2B5EF4-FFF2-40B4-BE49-F238E27FC236}">
                <a16:creationId xmlns:a16="http://schemas.microsoft.com/office/drawing/2014/main" id="{9144D375-2DEA-5733-FB77-778B47DBF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091" y="4085854"/>
            <a:ext cx="4717680" cy="2465865"/>
          </a:xfrm>
          <a:prstGeom prst="rect">
            <a:avLst/>
          </a:prstGeom>
        </p:spPr>
      </p:pic>
      <p:pic>
        <p:nvPicPr>
          <p:cNvPr id="10" name="Image 9">
            <a:extLst>
              <a:ext uri="{FF2B5EF4-FFF2-40B4-BE49-F238E27FC236}">
                <a16:creationId xmlns:a16="http://schemas.microsoft.com/office/drawing/2014/main" id="{2C5AF268-98D9-6648-4229-42A1DD8F02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0699" y="4085854"/>
            <a:ext cx="4717679" cy="2503434"/>
          </a:xfrm>
          <a:prstGeom prst="rect">
            <a:avLst/>
          </a:prstGeom>
        </p:spPr>
      </p:pic>
      <p:sp>
        <p:nvSpPr>
          <p:cNvPr id="4" name="ZoneTexte 3">
            <a:extLst>
              <a:ext uri="{FF2B5EF4-FFF2-40B4-BE49-F238E27FC236}">
                <a16:creationId xmlns:a16="http://schemas.microsoft.com/office/drawing/2014/main" id="{D2B56DF7-4823-5BC8-8345-10C3A1A6B875}"/>
              </a:ext>
            </a:extLst>
          </p:cNvPr>
          <p:cNvSpPr txBox="1"/>
          <p:nvPr/>
        </p:nvSpPr>
        <p:spPr>
          <a:xfrm>
            <a:off x="1375194" y="3839633"/>
            <a:ext cx="3157224" cy="246221"/>
          </a:xfrm>
          <a:prstGeom prst="rect">
            <a:avLst/>
          </a:prstGeom>
          <a:noFill/>
        </p:spPr>
        <p:txBody>
          <a:bodyPr wrap="square" rtlCol="0">
            <a:spAutoFit/>
          </a:bodyPr>
          <a:lstStyle/>
          <a:p>
            <a:pPr marL="228600" indent="-228600" algn="ctr">
              <a:buFont typeface="+mj-lt"/>
              <a:buAutoNum type="arabicPeriod"/>
            </a:pPr>
            <a:r>
              <a:rPr lang="en-US" sz="1000" dirty="0">
                <a:solidFill>
                  <a:srgbClr val="FF0000"/>
                </a:solidFill>
              </a:rPr>
              <a:t>Saisie de l’ann</a:t>
            </a:r>
            <a:r>
              <a:rPr lang="fr-FR" sz="1000" dirty="0">
                <a:solidFill>
                  <a:srgbClr val="FF0000"/>
                </a:solidFill>
              </a:rPr>
              <a:t>ée à afficher ses souscriptions</a:t>
            </a:r>
          </a:p>
        </p:txBody>
      </p:sp>
      <p:sp>
        <p:nvSpPr>
          <p:cNvPr id="5" name="ZoneTexte 4">
            <a:extLst>
              <a:ext uri="{FF2B5EF4-FFF2-40B4-BE49-F238E27FC236}">
                <a16:creationId xmlns:a16="http://schemas.microsoft.com/office/drawing/2014/main" id="{99186CFB-0BCC-D658-4004-F81A1747B9E6}"/>
              </a:ext>
            </a:extLst>
          </p:cNvPr>
          <p:cNvSpPr txBox="1"/>
          <p:nvPr/>
        </p:nvSpPr>
        <p:spPr>
          <a:xfrm>
            <a:off x="7320839" y="3770100"/>
            <a:ext cx="3157224" cy="246221"/>
          </a:xfrm>
          <a:prstGeom prst="rect">
            <a:avLst/>
          </a:prstGeom>
          <a:noFill/>
        </p:spPr>
        <p:txBody>
          <a:bodyPr wrap="square" rtlCol="0">
            <a:spAutoFit/>
          </a:bodyPr>
          <a:lstStyle/>
          <a:p>
            <a:pPr marL="228600" indent="-228600" algn="ctr">
              <a:buFont typeface="+mj-lt"/>
              <a:buAutoNum type="arabicPeriod" startAt="2"/>
            </a:pPr>
            <a:r>
              <a:rPr lang="en-US" sz="1000" dirty="0">
                <a:solidFill>
                  <a:srgbClr val="FF0000"/>
                </a:solidFill>
              </a:rPr>
              <a:t>Affichage  des souscriptions de l’ann</a:t>
            </a:r>
            <a:r>
              <a:rPr lang="fr-FR" sz="1000" dirty="0">
                <a:solidFill>
                  <a:srgbClr val="FF0000"/>
                </a:solidFill>
              </a:rPr>
              <a:t>ée donnée</a:t>
            </a:r>
          </a:p>
        </p:txBody>
      </p:sp>
    </p:spTree>
    <p:extLst>
      <p:ext uri="{BB962C8B-B14F-4D97-AF65-F5344CB8AC3E}">
        <p14:creationId xmlns:p14="http://schemas.microsoft.com/office/powerpoint/2010/main" val="34171444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a:xfrm>
            <a:off x="609600" y="203616"/>
            <a:ext cx="10972800" cy="1143000"/>
          </a:xfrm>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599" y="1413769"/>
            <a:ext cx="11517297" cy="5205104"/>
          </a:xfrm>
        </p:spPr>
        <p:txBody>
          <a:bodyPr/>
          <a:lstStyle/>
          <a:p>
            <a:pPr>
              <a:buFont typeface="Wingdings" panose="05000000000000000000" pitchFamily="2" charset="2"/>
              <a:buChar char="q"/>
            </a:pPr>
            <a:r>
              <a:rPr lang="en-US" sz="2400" dirty="0"/>
              <a:t>Fonctionnalités</a:t>
            </a:r>
          </a:p>
          <a:p>
            <a:r>
              <a:rPr lang="en-US" sz="1800" u="sng" dirty="0"/>
              <a:t>Comment afficher les souscription d’un client donnee</a:t>
            </a:r>
            <a:r>
              <a:rPr lang="en-US" sz="1800" dirty="0"/>
              <a:t> ?</a:t>
            </a:r>
            <a:endParaRPr lang="fr-FR" sz="2400" dirty="0"/>
          </a:p>
          <a:p>
            <a:pPr lvl="1"/>
            <a:r>
              <a:rPr lang="fr-FR" sz="1800" b="0" i="0" dirty="0">
                <a:solidFill>
                  <a:srgbClr val="0D0D0D"/>
                </a:solidFill>
                <a:effectLst/>
                <a:latin typeface="Söhne"/>
              </a:rPr>
              <a:t>Sur la fenêtre principale de l'application, sélectionnez l'option « Afficher les souscriptions d’une </a:t>
            </a:r>
            <a:r>
              <a:rPr lang="fr-FR" sz="1800" dirty="0">
                <a:solidFill>
                  <a:srgbClr val="0D0D0D"/>
                </a:solidFill>
                <a:latin typeface="Söhne"/>
              </a:rPr>
              <a:t>client</a:t>
            </a:r>
            <a:r>
              <a:rPr lang="fr-FR" sz="1800" b="0" i="0" dirty="0">
                <a:solidFill>
                  <a:srgbClr val="0D0D0D"/>
                </a:solidFill>
                <a:effectLst/>
                <a:latin typeface="Söhne"/>
              </a:rPr>
              <a:t> </a:t>
            </a:r>
            <a:r>
              <a:rPr lang="fr-FR" sz="1800" b="0" i="0" dirty="0" err="1">
                <a:solidFill>
                  <a:srgbClr val="0D0D0D"/>
                </a:solidFill>
                <a:effectLst/>
                <a:latin typeface="Söhne"/>
              </a:rPr>
              <a:t>donnee</a:t>
            </a:r>
            <a:r>
              <a:rPr lang="fr-FR" sz="1800" b="0" i="0" dirty="0">
                <a:solidFill>
                  <a:srgbClr val="0D0D0D"/>
                </a:solidFill>
                <a:effectLst/>
                <a:latin typeface="Söhne"/>
              </a:rPr>
              <a:t>  » via le bouton dédié.</a:t>
            </a:r>
          </a:p>
          <a:p>
            <a:pPr lvl="1"/>
            <a:r>
              <a:rPr lang="fr-FR" sz="1800" b="0" i="0" dirty="0">
                <a:solidFill>
                  <a:srgbClr val="0D0D0D"/>
                </a:solidFill>
                <a:effectLst/>
                <a:latin typeface="Söhne"/>
              </a:rPr>
              <a:t>Une fois appuyer sur le button, </a:t>
            </a:r>
            <a:r>
              <a:rPr lang="fr-FR" sz="1800" dirty="0">
                <a:solidFill>
                  <a:srgbClr val="0D0D0D"/>
                </a:solidFill>
                <a:latin typeface="Söhne"/>
              </a:rPr>
              <a:t>u</a:t>
            </a:r>
            <a:r>
              <a:rPr lang="fr-FR" sz="1800" b="0" i="0" dirty="0">
                <a:solidFill>
                  <a:srgbClr val="0D0D0D"/>
                </a:solidFill>
                <a:effectLst/>
                <a:latin typeface="Söhne"/>
              </a:rPr>
              <a:t>ne nouvelle fenêtre s'ouvrira, vous permettant donner l</a:t>
            </a:r>
            <a:r>
              <a:rPr lang="en-US" sz="1800" b="0" i="0" dirty="0">
                <a:solidFill>
                  <a:srgbClr val="0D0D0D"/>
                </a:solidFill>
                <a:effectLst/>
                <a:latin typeface="Söhne"/>
              </a:rPr>
              <a:t>l’identifiant du client </a:t>
            </a:r>
            <a:r>
              <a:rPr lang="fr-FR" sz="1800" dirty="0">
                <a:solidFill>
                  <a:srgbClr val="0D0D0D"/>
                </a:solidFill>
                <a:latin typeface="Söhne"/>
              </a:rPr>
              <a:t> que vous souhaiter afficher ses souscriptions.</a:t>
            </a:r>
          </a:p>
          <a:p>
            <a:pPr lvl="1"/>
            <a:r>
              <a:rPr lang="fr-FR" sz="1800" b="0" i="0" dirty="0">
                <a:solidFill>
                  <a:srgbClr val="0D0D0D"/>
                </a:solidFill>
                <a:effectLst/>
                <a:latin typeface="Söhne"/>
              </a:rPr>
              <a:t>Une fois termine ,appuyer sur «  OK »,une liste des souscriptions de cette </a:t>
            </a:r>
            <a:r>
              <a:rPr lang="fr-FR" sz="1800" dirty="0">
                <a:solidFill>
                  <a:srgbClr val="0D0D0D"/>
                </a:solidFill>
                <a:latin typeface="Söhne"/>
              </a:rPr>
              <a:t>client</a:t>
            </a:r>
            <a:r>
              <a:rPr lang="fr-FR" sz="1800" b="0" i="0" dirty="0">
                <a:solidFill>
                  <a:srgbClr val="0D0D0D"/>
                </a:solidFill>
                <a:effectLst/>
                <a:latin typeface="Söhne"/>
              </a:rPr>
              <a:t> sera affichée à l'écran.</a:t>
            </a:r>
          </a:p>
          <a:p>
            <a:pPr lvl="1"/>
            <a:endParaRPr lang="fr-FR" sz="1800" dirty="0"/>
          </a:p>
        </p:txBody>
      </p:sp>
      <p:pic>
        <p:nvPicPr>
          <p:cNvPr id="5" name="Image 4">
            <a:extLst>
              <a:ext uri="{FF2B5EF4-FFF2-40B4-BE49-F238E27FC236}">
                <a16:creationId xmlns:a16="http://schemas.microsoft.com/office/drawing/2014/main" id="{43894291-5419-8BFF-BDBF-3980E17D3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312" y="4081636"/>
            <a:ext cx="4807627" cy="2537237"/>
          </a:xfrm>
          <a:prstGeom prst="rect">
            <a:avLst/>
          </a:prstGeom>
        </p:spPr>
      </p:pic>
      <p:pic>
        <p:nvPicPr>
          <p:cNvPr id="7" name="Image 6">
            <a:extLst>
              <a:ext uri="{FF2B5EF4-FFF2-40B4-BE49-F238E27FC236}">
                <a16:creationId xmlns:a16="http://schemas.microsoft.com/office/drawing/2014/main" id="{484B813E-45EC-B276-0D7D-DCB8D7489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7226" y="4589756"/>
            <a:ext cx="6635883" cy="1895571"/>
          </a:xfrm>
          <a:prstGeom prst="rect">
            <a:avLst/>
          </a:prstGeom>
        </p:spPr>
      </p:pic>
      <p:sp>
        <p:nvSpPr>
          <p:cNvPr id="4" name="ZoneTexte 3">
            <a:extLst>
              <a:ext uri="{FF2B5EF4-FFF2-40B4-BE49-F238E27FC236}">
                <a16:creationId xmlns:a16="http://schemas.microsoft.com/office/drawing/2014/main" id="{BF722AD6-1721-371E-8A96-ABDD6497C035}"/>
              </a:ext>
            </a:extLst>
          </p:cNvPr>
          <p:cNvSpPr txBox="1"/>
          <p:nvPr/>
        </p:nvSpPr>
        <p:spPr>
          <a:xfrm>
            <a:off x="1083076" y="3835415"/>
            <a:ext cx="3622089" cy="246221"/>
          </a:xfrm>
          <a:prstGeom prst="rect">
            <a:avLst/>
          </a:prstGeom>
          <a:noFill/>
        </p:spPr>
        <p:txBody>
          <a:bodyPr wrap="square" rtlCol="0">
            <a:spAutoFit/>
          </a:bodyPr>
          <a:lstStyle/>
          <a:p>
            <a:pPr algn="ctr"/>
            <a:r>
              <a:rPr lang="en-US" sz="1000" dirty="0">
                <a:solidFill>
                  <a:srgbClr val="FF0000"/>
                </a:solidFill>
              </a:rPr>
              <a:t>1.   Saisie de l’identifiant du client </a:t>
            </a:r>
            <a:r>
              <a:rPr lang="fr-FR" sz="1000" dirty="0">
                <a:solidFill>
                  <a:srgbClr val="FF0000"/>
                </a:solidFill>
              </a:rPr>
              <a:t>à afficher ses clients</a:t>
            </a:r>
          </a:p>
        </p:txBody>
      </p:sp>
    </p:spTree>
    <p:extLst>
      <p:ext uri="{BB962C8B-B14F-4D97-AF65-F5344CB8AC3E}">
        <p14:creationId xmlns:p14="http://schemas.microsoft.com/office/powerpoint/2010/main" val="14705711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a:xfrm>
            <a:off x="609600" y="203616"/>
            <a:ext cx="10972800" cy="1143000"/>
          </a:xfrm>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599" y="1413769"/>
            <a:ext cx="11517297" cy="5205104"/>
          </a:xfrm>
        </p:spPr>
        <p:txBody>
          <a:bodyPr/>
          <a:lstStyle/>
          <a:p>
            <a:pPr>
              <a:buFont typeface="Wingdings" panose="05000000000000000000" pitchFamily="2" charset="2"/>
              <a:buChar char="q"/>
            </a:pPr>
            <a:r>
              <a:rPr lang="en-US" sz="2400" dirty="0"/>
              <a:t>Fonctionnalités</a:t>
            </a:r>
          </a:p>
          <a:p>
            <a:r>
              <a:rPr lang="en-US" sz="1800" u="sng" dirty="0"/>
              <a:t>Comment afficher les client assurant une voiture</a:t>
            </a:r>
            <a:r>
              <a:rPr lang="en-US" sz="1800" dirty="0"/>
              <a:t> ?</a:t>
            </a:r>
            <a:endParaRPr lang="fr-FR" sz="2400" dirty="0"/>
          </a:p>
          <a:p>
            <a:pPr lvl="1"/>
            <a:r>
              <a:rPr lang="fr-FR" sz="1800" b="0" i="0" dirty="0">
                <a:solidFill>
                  <a:srgbClr val="0D0D0D"/>
                </a:solidFill>
                <a:effectLst/>
                <a:latin typeface="Söhne"/>
              </a:rPr>
              <a:t>Sur la fenêtre principale de l'application, sélectionnez l'option </a:t>
            </a:r>
            <a:r>
              <a:rPr lang="fr-FR" sz="1800" dirty="0">
                <a:solidFill>
                  <a:srgbClr val="0D0D0D"/>
                </a:solidFill>
                <a:latin typeface="Söhne"/>
              </a:rPr>
              <a:t>« Afficher les clients assurant une voiture </a:t>
            </a:r>
            <a:r>
              <a:rPr lang="fr-FR" sz="1800" b="0" i="0" dirty="0">
                <a:solidFill>
                  <a:srgbClr val="0D0D0D"/>
                </a:solidFill>
                <a:effectLst/>
                <a:latin typeface="Söhne"/>
              </a:rPr>
              <a:t>» via le bouton dédié.</a:t>
            </a:r>
          </a:p>
          <a:p>
            <a:pPr lvl="1"/>
            <a:r>
              <a:rPr lang="fr-FR" sz="1800" b="0" i="0" dirty="0">
                <a:solidFill>
                  <a:srgbClr val="0D0D0D"/>
                </a:solidFill>
                <a:effectLst/>
                <a:latin typeface="Söhne"/>
              </a:rPr>
              <a:t>Une fois appuyer sur le button, une liste des clients assurant une voiture sera affichée à l'écran, vous permettant de parcourir les clients assurant une voiture dans la base de données de Senassur.</a:t>
            </a:r>
            <a:endParaRPr lang="fr-FR" sz="1800" dirty="0"/>
          </a:p>
        </p:txBody>
      </p:sp>
      <p:sp>
        <p:nvSpPr>
          <p:cNvPr id="16" name="ZoneTexte 15">
            <a:extLst>
              <a:ext uri="{FF2B5EF4-FFF2-40B4-BE49-F238E27FC236}">
                <a16:creationId xmlns:a16="http://schemas.microsoft.com/office/drawing/2014/main" id="{EE84A738-A7CE-5ABC-71F9-65ECD7175A82}"/>
              </a:ext>
            </a:extLst>
          </p:cNvPr>
          <p:cNvSpPr txBox="1"/>
          <p:nvPr/>
        </p:nvSpPr>
        <p:spPr>
          <a:xfrm>
            <a:off x="4351303" y="3446169"/>
            <a:ext cx="3052674" cy="253916"/>
          </a:xfrm>
          <a:prstGeom prst="rect">
            <a:avLst/>
          </a:prstGeom>
          <a:noFill/>
        </p:spPr>
        <p:txBody>
          <a:bodyPr wrap="square" rtlCol="0">
            <a:spAutoFit/>
          </a:bodyPr>
          <a:lstStyle/>
          <a:p>
            <a:pPr algn="ctr"/>
            <a:r>
              <a:rPr lang="en-US" sz="1050" dirty="0">
                <a:solidFill>
                  <a:srgbClr val="FF0000"/>
                </a:solidFill>
              </a:rPr>
              <a:t>Affichages des clients Assurant une voiture</a:t>
            </a:r>
            <a:endParaRPr lang="fr-FR" sz="1050" dirty="0">
              <a:solidFill>
                <a:srgbClr val="FF0000"/>
              </a:solidFill>
            </a:endParaRPr>
          </a:p>
        </p:txBody>
      </p:sp>
      <p:pic>
        <p:nvPicPr>
          <p:cNvPr id="5" name="Image 4">
            <a:extLst>
              <a:ext uri="{FF2B5EF4-FFF2-40B4-BE49-F238E27FC236}">
                <a16:creationId xmlns:a16="http://schemas.microsoft.com/office/drawing/2014/main" id="{44A1F2FF-D2AB-0209-C057-0E884BA4F8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377" y="3700085"/>
            <a:ext cx="4177548" cy="2813744"/>
          </a:xfrm>
          <a:prstGeom prst="rect">
            <a:avLst/>
          </a:prstGeom>
        </p:spPr>
      </p:pic>
    </p:spTree>
    <p:extLst>
      <p:ext uri="{BB962C8B-B14F-4D97-AF65-F5344CB8AC3E}">
        <p14:creationId xmlns:p14="http://schemas.microsoft.com/office/powerpoint/2010/main" val="39594100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a:xfrm>
            <a:off x="609600" y="203616"/>
            <a:ext cx="10972800" cy="1143000"/>
          </a:xfrm>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599" y="1413769"/>
            <a:ext cx="11517297" cy="5205104"/>
          </a:xfrm>
        </p:spPr>
        <p:txBody>
          <a:bodyPr/>
          <a:lstStyle/>
          <a:p>
            <a:pPr>
              <a:buFont typeface="Wingdings" panose="05000000000000000000" pitchFamily="2" charset="2"/>
              <a:buChar char="q"/>
            </a:pPr>
            <a:r>
              <a:rPr lang="en-US" sz="2400" dirty="0"/>
              <a:t>Fonctionnalités</a:t>
            </a:r>
          </a:p>
          <a:p>
            <a:r>
              <a:rPr lang="en-US" sz="1800" u="sng" dirty="0"/>
              <a:t>Comment afficher les client assurant un bien Immobilier</a:t>
            </a:r>
            <a:r>
              <a:rPr lang="en-US" sz="1800" dirty="0"/>
              <a:t> ?</a:t>
            </a:r>
            <a:endParaRPr lang="fr-FR" sz="2400" dirty="0"/>
          </a:p>
          <a:p>
            <a:pPr lvl="1"/>
            <a:r>
              <a:rPr lang="fr-FR" sz="1800" b="0" i="0" dirty="0">
                <a:solidFill>
                  <a:srgbClr val="0D0D0D"/>
                </a:solidFill>
                <a:effectLst/>
                <a:latin typeface="Söhne"/>
              </a:rPr>
              <a:t>Sur la fenêtre principale de l'application, sélectionnez l'option </a:t>
            </a:r>
            <a:r>
              <a:rPr lang="fr-FR" sz="1800" dirty="0">
                <a:solidFill>
                  <a:srgbClr val="0D0D0D"/>
                </a:solidFill>
                <a:latin typeface="Söhne"/>
              </a:rPr>
              <a:t>« Afficher les clients assurant un bien Immobilier </a:t>
            </a:r>
            <a:r>
              <a:rPr lang="fr-FR" sz="1800" b="0" i="0" dirty="0">
                <a:solidFill>
                  <a:srgbClr val="0D0D0D"/>
                </a:solidFill>
                <a:effectLst/>
                <a:latin typeface="Söhne"/>
              </a:rPr>
              <a:t>» via le bouton dédié.</a:t>
            </a:r>
          </a:p>
          <a:p>
            <a:pPr lvl="1"/>
            <a:r>
              <a:rPr lang="fr-FR" sz="1800" b="0" i="0" dirty="0">
                <a:solidFill>
                  <a:srgbClr val="0D0D0D"/>
                </a:solidFill>
                <a:effectLst/>
                <a:latin typeface="Söhne"/>
              </a:rPr>
              <a:t>Une fois appuyer sur le button, une liste des clients assurant un bien immobilier sera affichée à l'écran, vous permettant de parcourir les clients assurant un bien immobilier dans la base de données de Senassur.</a:t>
            </a:r>
            <a:endParaRPr lang="fr-FR" sz="1800" dirty="0"/>
          </a:p>
        </p:txBody>
      </p:sp>
      <p:sp>
        <p:nvSpPr>
          <p:cNvPr id="16" name="ZoneTexte 15">
            <a:extLst>
              <a:ext uri="{FF2B5EF4-FFF2-40B4-BE49-F238E27FC236}">
                <a16:creationId xmlns:a16="http://schemas.microsoft.com/office/drawing/2014/main" id="{EE84A738-A7CE-5ABC-71F9-65ECD7175A82}"/>
              </a:ext>
            </a:extLst>
          </p:cNvPr>
          <p:cNvSpPr txBox="1"/>
          <p:nvPr/>
        </p:nvSpPr>
        <p:spPr>
          <a:xfrm>
            <a:off x="4128117" y="3555848"/>
            <a:ext cx="3175265" cy="253916"/>
          </a:xfrm>
          <a:prstGeom prst="rect">
            <a:avLst/>
          </a:prstGeom>
          <a:noFill/>
        </p:spPr>
        <p:txBody>
          <a:bodyPr wrap="square" rtlCol="0">
            <a:spAutoFit/>
          </a:bodyPr>
          <a:lstStyle/>
          <a:p>
            <a:pPr algn="ctr"/>
            <a:r>
              <a:rPr lang="en-US" sz="1050" dirty="0">
                <a:solidFill>
                  <a:srgbClr val="FF0000"/>
                </a:solidFill>
              </a:rPr>
              <a:t>Affichages des clients Assurant un bien immobiler</a:t>
            </a:r>
            <a:endParaRPr lang="fr-FR" sz="1050" dirty="0">
              <a:solidFill>
                <a:srgbClr val="FF0000"/>
              </a:solidFill>
            </a:endParaRPr>
          </a:p>
        </p:txBody>
      </p:sp>
      <p:pic>
        <p:nvPicPr>
          <p:cNvPr id="6" name="Image 5">
            <a:extLst>
              <a:ext uri="{FF2B5EF4-FFF2-40B4-BE49-F238E27FC236}">
                <a16:creationId xmlns:a16="http://schemas.microsoft.com/office/drawing/2014/main" id="{F9735861-87E3-97A8-06B4-F30F08B5E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3985" y="3856403"/>
            <a:ext cx="4106120" cy="2762470"/>
          </a:xfrm>
          <a:prstGeom prst="rect">
            <a:avLst/>
          </a:prstGeom>
        </p:spPr>
      </p:pic>
    </p:spTree>
    <p:extLst>
      <p:ext uri="{BB962C8B-B14F-4D97-AF65-F5344CB8AC3E}">
        <p14:creationId xmlns:p14="http://schemas.microsoft.com/office/powerpoint/2010/main" val="3225324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a:xfrm>
            <a:off x="609600" y="203616"/>
            <a:ext cx="10972800" cy="1143000"/>
          </a:xfrm>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599" y="1413769"/>
            <a:ext cx="11517297" cy="5205104"/>
          </a:xfrm>
        </p:spPr>
        <p:txBody>
          <a:bodyPr/>
          <a:lstStyle/>
          <a:p>
            <a:pPr>
              <a:buFont typeface="Wingdings" panose="05000000000000000000" pitchFamily="2" charset="2"/>
              <a:buChar char="q"/>
            </a:pPr>
            <a:r>
              <a:rPr lang="en-US" sz="2400" dirty="0"/>
              <a:t>Fonctionnalités</a:t>
            </a:r>
          </a:p>
          <a:p>
            <a:r>
              <a:rPr lang="en-US" sz="1800" u="sng" dirty="0"/>
              <a:t>Comment Supprimer un client</a:t>
            </a:r>
            <a:r>
              <a:rPr lang="en-US" sz="1800" dirty="0"/>
              <a:t> ?</a:t>
            </a:r>
            <a:endParaRPr lang="fr-FR" sz="2400" dirty="0"/>
          </a:p>
          <a:p>
            <a:pPr lvl="1"/>
            <a:r>
              <a:rPr lang="fr-FR" sz="1800" b="0" i="0" dirty="0">
                <a:solidFill>
                  <a:srgbClr val="0D0D0D"/>
                </a:solidFill>
                <a:effectLst/>
                <a:latin typeface="Söhne"/>
              </a:rPr>
              <a:t>Sur la fenêtre principale de l'application, sélectionnez l'option </a:t>
            </a:r>
            <a:r>
              <a:rPr lang="fr-FR" sz="1800" dirty="0">
                <a:solidFill>
                  <a:srgbClr val="0D0D0D"/>
                </a:solidFill>
                <a:latin typeface="Söhne"/>
              </a:rPr>
              <a:t>« Supprimer un client </a:t>
            </a:r>
            <a:r>
              <a:rPr lang="fr-FR" sz="1800" b="0" i="0" dirty="0">
                <a:solidFill>
                  <a:srgbClr val="0D0D0D"/>
                </a:solidFill>
                <a:effectLst/>
                <a:latin typeface="Söhne"/>
              </a:rPr>
              <a:t>» via le bouton dédié.</a:t>
            </a:r>
          </a:p>
          <a:p>
            <a:pPr lvl="1"/>
            <a:r>
              <a:rPr lang="fr-FR" sz="1800" b="0" i="0" dirty="0">
                <a:solidFill>
                  <a:srgbClr val="0D0D0D"/>
                </a:solidFill>
                <a:effectLst/>
                <a:latin typeface="Söhne"/>
              </a:rPr>
              <a:t>Sélectionnez le client à </a:t>
            </a:r>
            <a:r>
              <a:rPr lang="fr-FR" sz="1800" dirty="0">
                <a:solidFill>
                  <a:srgbClr val="0D0D0D"/>
                </a:solidFill>
                <a:latin typeface="Söhne"/>
              </a:rPr>
              <a:t>supprimer à </a:t>
            </a:r>
            <a:r>
              <a:rPr lang="fr-FR" sz="1800" b="0" i="0" dirty="0">
                <a:solidFill>
                  <a:srgbClr val="0D0D0D"/>
                </a:solidFill>
                <a:effectLst/>
                <a:latin typeface="Söhne"/>
              </a:rPr>
              <a:t>partir de la liste déroulante des clients.</a:t>
            </a:r>
          </a:p>
          <a:p>
            <a:pPr lvl="1"/>
            <a:r>
              <a:rPr lang="fr-FR" sz="1800" dirty="0">
                <a:solidFill>
                  <a:srgbClr val="0D0D0D"/>
                </a:solidFill>
                <a:latin typeface="Söhne"/>
              </a:rPr>
              <a:t>Une nouvelle fenêtre s’ouvrira affichant « Voulez-vouz vraiment supprimer  ce client et toutes ses souscriptions », </a:t>
            </a:r>
            <a:r>
              <a:rPr lang="fr-FR" sz="1800" b="0" i="0" dirty="0">
                <a:solidFill>
                  <a:srgbClr val="0D0D0D"/>
                </a:solidFill>
                <a:effectLst/>
                <a:latin typeface="Söhne"/>
              </a:rPr>
              <a:t>appuyer sur </a:t>
            </a:r>
            <a:r>
              <a:rPr lang="en-US" sz="1800" b="0" i="0" dirty="0">
                <a:solidFill>
                  <a:srgbClr val="0D0D0D"/>
                </a:solidFill>
                <a:effectLst/>
                <a:latin typeface="Söhne"/>
              </a:rPr>
              <a:t>“Yes” pour supprimer. Il supprimera aussi les souscriptions (avec le bien associ</a:t>
            </a:r>
            <a:r>
              <a:rPr lang="fr-FR" sz="1800" b="0" i="0" dirty="0">
                <a:solidFill>
                  <a:srgbClr val="0D0D0D"/>
                </a:solidFill>
                <a:effectLst/>
                <a:latin typeface="Söhne"/>
              </a:rPr>
              <a:t>é</a:t>
            </a:r>
            <a:r>
              <a:rPr lang="en-US" sz="1800" dirty="0">
                <a:solidFill>
                  <a:srgbClr val="0D0D0D"/>
                </a:solidFill>
                <a:latin typeface="Söhne"/>
              </a:rPr>
              <a:t>) associ</a:t>
            </a:r>
            <a:r>
              <a:rPr lang="fr-FR" sz="1800" dirty="0">
                <a:solidFill>
                  <a:srgbClr val="0D0D0D"/>
                </a:solidFill>
                <a:latin typeface="Söhne"/>
              </a:rPr>
              <a:t>ées </a:t>
            </a:r>
            <a:r>
              <a:rPr lang="en-US" sz="1800" dirty="0">
                <a:solidFill>
                  <a:srgbClr val="0D0D0D"/>
                </a:solidFill>
                <a:latin typeface="Söhne"/>
              </a:rPr>
              <a:t>au client.</a:t>
            </a:r>
            <a:endParaRPr lang="fr-FR" sz="1800" b="0" i="0" dirty="0">
              <a:solidFill>
                <a:srgbClr val="0D0D0D"/>
              </a:solidFill>
              <a:effectLst/>
              <a:latin typeface="Söhne"/>
            </a:endParaRPr>
          </a:p>
          <a:p>
            <a:pPr lvl="1"/>
            <a:endParaRPr lang="fr-FR" sz="1800" b="0" i="0" dirty="0">
              <a:solidFill>
                <a:srgbClr val="0D0D0D"/>
              </a:solidFill>
              <a:effectLst/>
              <a:latin typeface="Söhne"/>
            </a:endParaRPr>
          </a:p>
        </p:txBody>
      </p:sp>
      <p:pic>
        <p:nvPicPr>
          <p:cNvPr id="5" name="Image 4">
            <a:extLst>
              <a:ext uri="{FF2B5EF4-FFF2-40B4-BE49-F238E27FC236}">
                <a16:creationId xmlns:a16="http://schemas.microsoft.com/office/drawing/2014/main" id="{5A7E6B31-FFA8-7600-32DC-6B47B5C5B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45" y="4016321"/>
            <a:ext cx="3833607" cy="2596677"/>
          </a:xfrm>
          <a:prstGeom prst="rect">
            <a:avLst/>
          </a:prstGeom>
        </p:spPr>
      </p:pic>
      <p:pic>
        <p:nvPicPr>
          <p:cNvPr id="10" name="Image 9">
            <a:extLst>
              <a:ext uri="{FF2B5EF4-FFF2-40B4-BE49-F238E27FC236}">
                <a16:creationId xmlns:a16="http://schemas.microsoft.com/office/drawing/2014/main" id="{5CB13FDD-E0CC-6BDE-E905-3A50759F9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347" y="4016321"/>
            <a:ext cx="4130826" cy="2774295"/>
          </a:xfrm>
          <a:prstGeom prst="rect">
            <a:avLst/>
          </a:prstGeom>
        </p:spPr>
      </p:pic>
      <p:pic>
        <p:nvPicPr>
          <p:cNvPr id="12" name="Image 11">
            <a:extLst>
              <a:ext uri="{FF2B5EF4-FFF2-40B4-BE49-F238E27FC236}">
                <a16:creationId xmlns:a16="http://schemas.microsoft.com/office/drawing/2014/main" id="{02E05023-3F4F-3B10-A6F2-7F283990DFB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0736" y="4116979"/>
            <a:ext cx="3568596" cy="2395359"/>
          </a:xfrm>
          <a:prstGeom prst="rect">
            <a:avLst/>
          </a:prstGeom>
        </p:spPr>
      </p:pic>
      <p:sp>
        <p:nvSpPr>
          <p:cNvPr id="4" name="ZoneTexte 3">
            <a:extLst>
              <a:ext uri="{FF2B5EF4-FFF2-40B4-BE49-F238E27FC236}">
                <a16:creationId xmlns:a16="http://schemas.microsoft.com/office/drawing/2014/main" id="{1CCE2447-83A2-1F02-AA25-1464B4948AC4}"/>
              </a:ext>
            </a:extLst>
          </p:cNvPr>
          <p:cNvSpPr txBox="1"/>
          <p:nvPr/>
        </p:nvSpPr>
        <p:spPr>
          <a:xfrm>
            <a:off x="8927964" y="3839729"/>
            <a:ext cx="2654436" cy="246221"/>
          </a:xfrm>
          <a:prstGeom prst="rect">
            <a:avLst/>
          </a:prstGeom>
          <a:noFill/>
        </p:spPr>
        <p:txBody>
          <a:bodyPr wrap="square" rtlCol="0">
            <a:spAutoFit/>
          </a:bodyPr>
          <a:lstStyle/>
          <a:p>
            <a:pPr marL="228600" indent="-228600" algn="ctr">
              <a:buFont typeface="+mj-lt"/>
              <a:buAutoNum type="arabicPeriod" startAt="3"/>
            </a:pPr>
            <a:r>
              <a:rPr lang="en-US" sz="1000" dirty="0">
                <a:solidFill>
                  <a:srgbClr val="FF0000"/>
                </a:solidFill>
              </a:rPr>
              <a:t>Client supprim</a:t>
            </a:r>
            <a:r>
              <a:rPr lang="fr-FR" sz="1000" dirty="0">
                <a:solidFill>
                  <a:srgbClr val="FF0000"/>
                </a:solidFill>
              </a:rPr>
              <a:t>é</a:t>
            </a:r>
          </a:p>
        </p:txBody>
      </p:sp>
      <p:sp>
        <p:nvSpPr>
          <p:cNvPr id="6" name="ZoneTexte 5">
            <a:extLst>
              <a:ext uri="{FF2B5EF4-FFF2-40B4-BE49-F238E27FC236}">
                <a16:creationId xmlns:a16="http://schemas.microsoft.com/office/drawing/2014/main" id="{8D799C29-5FC2-8FC9-BAFA-45CF2F9C55C9}"/>
              </a:ext>
            </a:extLst>
          </p:cNvPr>
          <p:cNvSpPr txBox="1"/>
          <p:nvPr/>
        </p:nvSpPr>
        <p:spPr>
          <a:xfrm>
            <a:off x="4768782" y="3716620"/>
            <a:ext cx="3111680" cy="246221"/>
          </a:xfrm>
          <a:prstGeom prst="rect">
            <a:avLst/>
          </a:prstGeom>
          <a:noFill/>
        </p:spPr>
        <p:txBody>
          <a:bodyPr wrap="square" rtlCol="0">
            <a:spAutoFit/>
          </a:bodyPr>
          <a:lstStyle/>
          <a:p>
            <a:pPr marL="228600" indent="-228600" algn="ctr">
              <a:buFont typeface="+mj-lt"/>
              <a:buAutoNum type="arabicPeriod" startAt="2"/>
            </a:pPr>
            <a:r>
              <a:rPr lang="en-US" sz="1000" dirty="0">
                <a:solidFill>
                  <a:srgbClr val="FF0000"/>
                </a:solidFill>
              </a:rPr>
              <a:t>Demande de confirmation pour la suppression</a:t>
            </a:r>
            <a:endParaRPr lang="fr-FR" sz="1000" dirty="0">
              <a:solidFill>
                <a:srgbClr val="FF0000"/>
              </a:solidFill>
            </a:endParaRPr>
          </a:p>
        </p:txBody>
      </p:sp>
      <p:sp>
        <p:nvSpPr>
          <p:cNvPr id="7" name="ZoneTexte 6">
            <a:extLst>
              <a:ext uri="{FF2B5EF4-FFF2-40B4-BE49-F238E27FC236}">
                <a16:creationId xmlns:a16="http://schemas.microsoft.com/office/drawing/2014/main" id="{F59B8849-2FED-1110-31D7-A1FB697F6DAE}"/>
              </a:ext>
            </a:extLst>
          </p:cNvPr>
          <p:cNvSpPr txBox="1"/>
          <p:nvPr/>
        </p:nvSpPr>
        <p:spPr>
          <a:xfrm>
            <a:off x="645378" y="3716619"/>
            <a:ext cx="2654436" cy="246221"/>
          </a:xfrm>
          <a:prstGeom prst="rect">
            <a:avLst/>
          </a:prstGeom>
          <a:noFill/>
        </p:spPr>
        <p:txBody>
          <a:bodyPr wrap="square" rtlCol="0">
            <a:spAutoFit/>
          </a:bodyPr>
          <a:lstStyle/>
          <a:p>
            <a:pPr marL="228600" indent="-228600" algn="ctr">
              <a:buFont typeface="+mj-lt"/>
              <a:buAutoNum type="arabicPeriod"/>
            </a:pPr>
            <a:r>
              <a:rPr lang="en-US" sz="1000" dirty="0">
                <a:solidFill>
                  <a:srgbClr val="FF0000"/>
                </a:solidFill>
              </a:rPr>
              <a:t>Selection du client </a:t>
            </a:r>
            <a:r>
              <a:rPr lang="fr-FR" sz="1000" dirty="0">
                <a:solidFill>
                  <a:srgbClr val="FF0000"/>
                </a:solidFill>
              </a:rPr>
              <a:t>à supprimer</a:t>
            </a:r>
          </a:p>
        </p:txBody>
      </p:sp>
    </p:spTree>
    <p:extLst>
      <p:ext uri="{BB962C8B-B14F-4D97-AF65-F5344CB8AC3E}">
        <p14:creationId xmlns:p14="http://schemas.microsoft.com/office/powerpoint/2010/main" val="4061471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a:xfrm>
            <a:off x="609600" y="203616"/>
            <a:ext cx="10972800" cy="1143000"/>
          </a:xfrm>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599" y="1413769"/>
            <a:ext cx="11517297" cy="5205104"/>
          </a:xfrm>
        </p:spPr>
        <p:txBody>
          <a:bodyPr/>
          <a:lstStyle/>
          <a:p>
            <a:pPr>
              <a:buFont typeface="Wingdings" panose="05000000000000000000" pitchFamily="2" charset="2"/>
              <a:buChar char="q"/>
            </a:pPr>
            <a:r>
              <a:rPr lang="en-US" sz="2400" dirty="0"/>
              <a:t>Fonctionnalités</a:t>
            </a:r>
          </a:p>
          <a:p>
            <a:r>
              <a:rPr lang="en-US" sz="1800" u="sng" dirty="0"/>
              <a:t>Comment Supprimer un client</a:t>
            </a:r>
            <a:r>
              <a:rPr lang="en-US" sz="1800" dirty="0"/>
              <a:t> ?</a:t>
            </a:r>
            <a:endParaRPr lang="fr-FR" sz="2400" dirty="0"/>
          </a:p>
          <a:p>
            <a:pPr marL="457200" lvl="1" indent="0">
              <a:buNone/>
            </a:pPr>
            <a:endParaRPr lang="fr-FR" sz="1800" b="0" i="0" dirty="0">
              <a:solidFill>
                <a:srgbClr val="0D0D0D"/>
              </a:solidFill>
              <a:effectLst/>
              <a:latin typeface="Söhne"/>
            </a:endParaRPr>
          </a:p>
        </p:txBody>
      </p:sp>
      <p:pic>
        <p:nvPicPr>
          <p:cNvPr id="6" name="Image 5">
            <a:extLst>
              <a:ext uri="{FF2B5EF4-FFF2-40B4-BE49-F238E27FC236}">
                <a16:creationId xmlns:a16="http://schemas.microsoft.com/office/drawing/2014/main" id="{4DEC3B91-D495-F9B8-F061-F0258981FA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461" y="3266662"/>
            <a:ext cx="5451396" cy="1358603"/>
          </a:xfrm>
          <a:prstGeom prst="rect">
            <a:avLst/>
          </a:prstGeom>
        </p:spPr>
      </p:pic>
      <p:pic>
        <p:nvPicPr>
          <p:cNvPr id="11" name="Image 10">
            <a:extLst>
              <a:ext uri="{FF2B5EF4-FFF2-40B4-BE49-F238E27FC236}">
                <a16:creationId xmlns:a16="http://schemas.microsoft.com/office/drawing/2014/main" id="{84F28A1C-8E65-298A-0A7F-6AAAC2A3F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247" y="3266662"/>
            <a:ext cx="5150259" cy="1358603"/>
          </a:xfrm>
          <a:prstGeom prst="rect">
            <a:avLst/>
          </a:prstGeom>
        </p:spPr>
      </p:pic>
      <p:sp>
        <p:nvSpPr>
          <p:cNvPr id="13" name="ZoneTexte 12">
            <a:extLst>
              <a:ext uri="{FF2B5EF4-FFF2-40B4-BE49-F238E27FC236}">
                <a16:creationId xmlns:a16="http://schemas.microsoft.com/office/drawing/2014/main" id="{6636AB11-0EF3-F911-5F6A-C795ECE18246}"/>
              </a:ext>
            </a:extLst>
          </p:cNvPr>
          <p:cNvSpPr txBox="1"/>
          <p:nvPr/>
        </p:nvSpPr>
        <p:spPr>
          <a:xfrm>
            <a:off x="6711519" y="2860955"/>
            <a:ext cx="4651897" cy="584775"/>
          </a:xfrm>
          <a:prstGeom prst="rect">
            <a:avLst/>
          </a:prstGeom>
          <a:noFill/>
        </p:spPr>
        <p:txBody>
          <a:bodyPr wrap="square" rtlCol="0">
            <a:spAutoFit/>
          </a:bodyPr>
          <a:lstStyle/>
          <a:p>
            <a:pPr algn="ctr"/>
            <a:r>
              <a:rPr lang="en-US" sz="1600" dirty="0">
                <a:solidFill>
                  <a:srgbClr val="FF0000"/>
                </a:solidFill>
              </a:rPr>
              <a:t>3.   Le souscription associ</a:t>
            </a:r>
            <a:r>
              <a:rPr lang="fr-FR" sz="1600" dirty="0">
                <a:solidFill>
                  <a:srgbClr val="FF0000"/>
                </a:solidFill>
              </a:rPr>
              <a:t>ée est </a:t>
            </a:r>
            <a:r>
              <a:rPr lang="en-US" sz="1600" dirty="0">
                <a:solidFill>
                  <a:srgbClr val="FF0000"/>
                </a:solidFill>
              </a:rPr>
              <a:t>supprimer de la BD</a:t>
            </a:r>
            <a:endParaRPr lang="fr-FR" sz="1600" dirty="0">
              <a:solidFill>
                <a:srgbClr val="FF0000"/>
              </a:solidFill>
            </a:endParaRPr>
          </a:p>
        </p:txBody>
      </p:sp>
      <p:sp>
        <p:nvSpPr>
          <p:cNvPr id="14" name="ZoneTexte 13">
            <a:extLst>
              <a:ext uri="{FF2B5EF4-FFF2-40B4-BE49-F238E27FC236}">
                <a16:creationId xmlns:a16="http://schemas.microsoft.com/office/drawing/2014/main" id="{F2BA5F39-27D3-117F-163E-9E742FB886E1}"/>
              </a:ext>
            </a:extLst>
          </p:cNvPr>
          <p:cNvSpPr txBox="1"/>
          <p:nvPr/>
        </p:nvSpPr>
        <p:spPr>
          <a:xfrm>
            <a:off x="986902" y="2904478"/>
            <a:ext cx="3923930" cy="338554"/>
          </a:xfrm>
          <a:prstGeom prst="rect">
            <a:avLst/>
          </a:prstGeom>
          <a:noFill/>
        </p:spPr>
        <p:txBody>
          <a:bodyPr wrap="square" rtlCol="0">
            <a:spAutoFit/>
          </a:bodyPr>
          <a:lstStyle/>
          <a:p>
            <a:pPr algn="ctr"/>
            <a:r>
              <a:rPr lang="en-US" sz="1600" dirty="0">
                <a:solidFill>
                  <a:srgbClr val="FF0000"/>
                </a:solidFill>
              </a:rPr>
              <a:t>1.   Le client est supprimer de la BD</a:t>
            </a:r>
            <a:endParaRPr lang="fr-FR" sz="1600" dirty="0">
              <a:solidFill>
                <a:srgbClr val="FF0000"/>
              </a:solidFill>
            </a:endParaRPr>
          </a:p>
        </p:txBody>
      </p:sp>
      <p:pic>
        <p:nvPicPr>
          <p:cNvPr id="16" name="Image 15">
            <a:extLst>
              <a:ext uri="{FF2B5EF4-FFF2-40B4-BE49-F238E27FC236}">
                <a16:creationId xmlns:a16="http://schemas.microsoft.com/office/drawing/2014/main" id="{2CBC6B4E-6B5C-C3CD-4735-FC0B3B699F94}"/>
              </a:ext>
            </a:extLst>
          </p:cNvPr>
          <p:cNvPicPr>
            <a:picLocks noChangeAspect="1"/>
          </p:cNvPicPr>
          <p:nvPr/>
        </p:nvPicPr>
        <p:blipFill>
          <a:blip r:embed="rId4"/>
          <a:stretch>
            <a:fillRect/>
          </a:stretch>
        </p:blipFill>
        <p:spPr>
          <a:xfrm>
            <a:off x="4283276" y="5635666"/>
            <a:ext cx="2953162" cy="504895"/>
          </a:xfrm>
          <a:prstGeom prst="rect">
            <a:avLst/>
          </a:prstGeom>
        </p:spPr>
      </p:pic>
      <p:sp>
        <p:nvSpPr>
          <p:cNvPr id="19" name="ZoneTexte 18">
            <a:extLst>
              <a:ext uri="{FF2B5EF4-FFF2-40B4-BE49-F238E27FC236}">
                <a16:creationId xmlns:a16="http://schemas.microsoft.com/office/drawing/2014/main" id="{1A3B1DDA-0B11-DA10-F7EE-A9B63BE0EA9F}"/>
              </a:ext>
            </a:extLst>
          </p:cNvPr>
          <p:cNvSpPr txBox="1"/>
          <p:nvPr/>
        </p:nvSpPr>
        <p:spPr>
          <a:xfrm>
            <a:off x="3676835" y="5229959"/>
            <a:ext cx="4651897" cy="338554"/>
          </a:xfrm>
          <a:prstGeom prst="rect">
            <a:avLst/>
          </a:prstGeom>
          <a:noFill/>
        </p:spPr>
        <p:txBody>
          <a:bodyPr wrap="square" rtlCol="0">
            <a:spAutoFit/>
          </a:bodyPr>
          <a:lstStyle/>
          <a:p>
            <a:pPr algn="ctr"/>
            <a:r>
              <a:rPr lang="en-US" sz="1600" dirty="0">
                <a:solidFill>
                  <a:srgbClr val="FF0000"/>
                </a:solidFill>
              </a:rPr>
              <a:t>2.   Voiture associ</a:t>
            </a:r>
            <a:r>
              <a:rPr lang="fr-FR" sz="1600" dirty="0">
                <a:solidFill>
                  <a:srgbClr val="FF0000"/>
                </a:solidFill>
              </a:rPr>
              <a:t>ée est </a:t>
            </a:r>
            <a:r>
              <a:rPr lang="en-US" sz="1600" dirty="0">
                <a:solidFill>
                  <a:srgbClr val="FF0000"/>
                </a:solidFill>
              </a:rPr>
              <a:t>supprimer de la BD</a:t>
            </a:r>
            <a:endParaRPr lang="fr-FR" sz="1600" dirty="0">
              <a:solidFill>
                <a:srgbClr val="FF0000"/>
              </a:solidFill>
            </a:endParaRPr>
          </a:p>
        </p:txBody>
      </p:sp>
    </p:spTree>
    <p:extLst>
      <p:ext uri="{BB962C8B-B14F-4D97-AF65-F5344CB8AC3E}">
        <p14:creationId xmlns:p14="http://schemas.microsoft.com/office/powerpoint/2010/main" val="2405181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en-US" dirty="0"/>
              <a:t>INTRODUCTION </a:t>
            </a:r>
          </a:p>
        </p:txBody>
      </p:sp>
      <p:sp>
        <p:nvSpPr>
          <p:cNvPr id="3" name="Content Placeholder 2"/>
          <p:cNvSpPr>
            <a:spLocks noGrp="1"/>
          </p:cNvSpPr>
          <p:nvPr>
            <p:ph idx="1"/>
          </p:nvPr>
        </p:nvSpPr>
        <p:spPr>
          <a:xfrm>
            <a:off x="1376038" y="2017451"/>
            <a:ext cx="9836460" cy="3983854"/>
          </a:xfrm>
        </p:spPr>
        <p:txBody>
          <a:bodyPr/>
          <a:lstStyle/>
          <a:p>
            <a:endParaRPr lang="en-US" dirty="0"/>
          </a:p>
          <a:p>
            <a:pPr algn="just"/>
            <a:r>
              <a:rPr lang="fr-FR" sz="2400" b="0" i="0" dirty="0">
                <a:solidFill>
                  <a:srgbClr val="0D0D0D"/>
                </a:solidFill>
                <a:effectLst/>
              </a:rPr>
              <a:t>Senassur doit gérer efficacement ses clients, ses formules d'assurance et ses souscriptions. Cependant, les méthodes traditionnelles sont devenues inefficaces.</a:t>
            </a:r>
          </a:p>
          <a:p>
            <a:pPr algn="just"/>
            <a:r>
              <a:rPr lang="fr-FR" sz="2400" b="0" i="0" dirty="0">
                <a:solidFill>
                  <a:srgbClr val="0D0D0D"/>
                </a:solidFill>
                <a:effectLst/>
              </a:rPr>
              <a:t>Pour améliorer ses opérations et répondre aux besoins croissants, Senassur cherche à mettre en place une application informatique moderne pour une gestion centralisée et optimisée des données.</a:t>
            </a:r>
          </a:p>
          <a:p>
            <a:pPr algn="just"/>
            <a:endParaRPr lang="en-US" sz="2400"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a:xfrm>
            <a:off x="609600" y="168106"/>
            <a:ext cx="10972800" cy="1143000"/>
          </a:xfrm>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599" y="1413769"/>
            <a:ext cx="11517297" cy="5205104"/>
          </a:xfrm>
        </p:spPr>
        <p:txBody>
          <a:bodyPr/>
          <a:lstStyle/>
          <a:p>
            <a:pPr>
              <a:buFont typeface="Wingdings" panose="05000000000000000000" pitchFamily="2" charset="2"/>
              <a:buChar char="q"/>
            </a:pPr>
            <a:r>
              <a:rPr lang="en-US" sz="2400" dirty="0"/>
              <a:t>Fonctionnalités</a:t>
            </a:r>
          </a:p>
          <a:p>
            <a:r>
              <a:rPr lang="en-US" sz="1800" u="sng" dirty="0"/>
              <a:t>Comment Supprimer un formule d’assurance</a:t>
            </a:r>
            <a:r>
              <a:rPr lang="en-US" sz="1800" dirty="0"/>
              <a:t> ?</a:t>
            </a:r>
            <a:endParaRPr lang="fr-FR" sz="2400" dirty="0"/>
          </a:p>
          <a:p>
            <a:pPr lvl="1"/>
            <a:r>
              <a:rPr lang="fr-FR" sz="1800" b="0" i="0" dirty="0">
                <a:solidFill>
                  <a:srgbClr val="0D0D0D"/>
                </a:solidFill>
                <a:effectLst/>
                <a:latin typeface="Söhne"/>
              </a:rPr>
              <a:t>Sur la fenêtre principale de l'application, sélectionnez l'option </a:t>
            </a:r>
            <a:r>
              <a:rPr lang="fr-FR" sz="1800" dirty="0">
                <a:solidFill>
                  <a:srgbClr val="0D0D0D"/>
                </a:solidFill>
                <a:latin typeface="Söhne"/>
              </a:rPr>
              <a:t>« Supprimer une formule </a:t>
            </a:r>
            <a:r>
              <a:rPr lang="fr-FR" sz="1800" b="0" i="0" dirty="0">
                <a:solidFill>
                  <a:srgbClr val="0D0D0D"/>
                </a:solidFill>
                <a:effectLst/>
                <a:latin typeface="Söhne"/>
              </a:rPr>
              <a:t>» via le bouton dédié.</a:t>
            </a:r>
          </a:p>
          <a:p>
            <a:pPr lvl="1"/>
            <a:r>
              <a:rPr lang="fr-FR" sz="1800" dirty="0">
                <a:solidFill>
                  <a:srgbClr val="0D0D0D"/>
                </a:solidFill>
                <a:latin typeface="Söhne"/>
              </a:rPr>
              <a:t>Une nouvelle fenêtre s’ouvrira affichant ,</a:t>
            </a:r>
            <a:r>
              <a:rPr lang="fr-FR" sz="1800" b="0" i="0" dirty="0">
                <a:solidFill>
                  <a:srgbClr val="0D0D0D"/>
                </a:solidFill>
                <a:effectLst/>
                <a:latin typeface="Söhne"/>
              </a:rPr>
              <a:t> vous permettant donner l’identifiant</a:t>
            </a:r>
            <a:r>
              <a:rPr lang="fr-FR" sz="1800" dirty="0">
                <a:solidFill>
                  <a:srgbClr val="0D0D0D"/>
                </a:solidFill>
                <a:latin typeface="Söhne"/>
              </a:rPr>
              <a:t> du formule que vous souhaitez supprimer.</a:t>
            </a:r>
            <a:endParaRPr lang="fr-FR" sz="1800" b="0" i="0" dirty="0">
              <a:solidFill>
                <a:srgbClr val="0D0D0D"/>
              </a:solidFill>
              <a:effectLst/>
              <a:latin typeface="Söhne"/>
            </a:endParaRPr>
          </a:p>
          <a:p>
            <a:pPr lvl="1"/>
            <a:r>
              <a:rPr lang="en-US" sz="1800" b="0" i="0" dirty="0">
                <a:solidFill>
                  <a:srgbClr val="0D0D0D"/>
                </a:solidFill>
                <a:effectLst/>
                <a:latin typeface="Söhne"/>
              </a:rPr>
              <a:t>Une fois termin</a:t>
            </a:r>
            <a:r>
              <a:rPr lang="fr-FR" sz="1800" b="0" i="0" dirty="0">
                <a:solidFill>
                  <a:srgbClr val="0D0D0D"/>
                </a:solidFill>
                <a:effectLst/>
                <a:latin typeface="Söhne"/>
              </a:rPr>
              <a:t>é </a:t>
            </a:r>
            <a:r>
              <a:rPr lang="en-US" sz="1800" b="0" i="0" dirty="0">
                <a:solidFill>
                  <a:srgbClr val="0D0D0D"/>
                </a:solidFill>
                <a:effectLst/>
                <a:latin typeface="Söhne"/>
              </a:rPr>
              <a:t>appuyer sur “OK” pour supprimer la formule. Il supprimera aussi la souscription(avec le bien associ</a:t>
            </a:r>
            <a:r>
              <a:rPr lang="fr-FR" sz="1800" b="0" i="0" dirty="0">
                <a:solidFill>
                  <a:srgbClr val="0D0D0D"/>
                </a:solidFill>
                <a:effectLst/>
                <a:latin typeface="Söhne"/>
              </a:rPr>
              <a:t>é</a:t>
            </a:r>
            <a:r>
              <a:rPr lang="en-US" sz="1800" b="0" i="0" dirty="0">
                <a:solidFill>
                  <a:srgbClr val="0D0D0D"/>
                </a:solidFill>
                <a:effectLst/>
                <a:latin typeface="Söhne"/>
              </a:rPr>
              <a:t>) associ</a:t>
            </a:r>
            <a:r>
              <a:rPr lang="fr-FR" sz="1800" b="0" i="0" dirty="0">
                <a:solidFill>
                  <a:srgbClr val="0D0D0D"/>
                </a:solidFill>
                <a:effectLst/>
                <a:latin typeface="Söhne"/>
              </a:rPr>
              <a:t>ée.</a:t>
            </a:r>
          </a:p>
        </p:txBody>
      </p:sp>
      <p:pic>
        <p:nvPicPr>
          <p:cNvPr id="6" name="Image 5">
            <a:extLst>
              <a:ext uri="{FF2B5EF4-FFF2-40B4-BE49-F238E27FC236}">
                <a16:creationId xmlns:a16="http://schemas.microsoft.com/office/drawing/2014/main" id="{BB483438-C5F4-E250-FE03-9DC2408A7A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982" y="3945233"/>
            <a:ext cx="4020469" cy="2709347"/>
          </a:xfrm>
          <a:prstGeom prst="rect">
            <a:avLst/>
          </a:prstGeom>
        </p:spPr>
      </p:pic>
      <p:pic>
        <p:nvPicPr>
          <p:cNvPr id="8" name="Image 7">
            <a:extLst>
              <a:ext uri="{FF2B5EF4-FFF2-40B4-BE49-F238E27FC236}">
                <a16:creationId xmlns:a16="http://schemas.microsoft.com/office/drawing/2014/main" id="{3039752D-4188-4AEF-D5F4-B88BF25DE1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7631" y="3998881"/>
            <a:ext cx="3848907" cy="2589425"/>
          </a:xfrm>
          <a:prstGeom prst="rect">
            <a:avLst/>
          </a:prstGeom>
        </p:spPr>
      </p:pic>
      <p:pic>
        <p:nvPicPr>
          <p:cNvPr id="11" name="Image 10">
            <a:extLst>
              <a:ext uri="{FF2B5EF4-FFF2-40B4-BE49-F238E27FC236}">
                <a16:creationId xmlns:a16="http://schemas.microsoft.com/office/drawing/2014/main" id="{C306249E-AAE7-C9AF-2171-6D5C339EB2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2186" y="3998881"/>
            <a:ext cx="2654436" cy="1054154"/>
          </a:xfrm>
          <a:prstGeom prst="rect">
            <a:avLst/>
          </a:prstGeom>
        </p:spPr>
      </p:pic>
      <p:sp>
        <p:nvSpPr>
          <p:cNvPr id="14" name="ZoneTexte 13">
            <a:extLst>
              <a:ext uri="{FF2B5EF4-FFF2-40B4-BE49-F238E27FC236}">
                <a16:creationId xmlns:a16="http://schemas.microsoft.com/office/drawing/2014/main" id="{1696A157-19E6-86E4-C4FC-550826D378DF}"/>
              </a:ext>
            </a:extLst>
          </p:cNvPr>
          <p:cNvSpPr txBox="1"/>
          <p:nvPr/>
        </p:nvSpPr>
        <p:spPr>
          <a:xfrm>
            <a:off x="8892186" y="3648722"/>
            <a:ext cx="2654436" cy="246221"/>
          </a:xfrm>
          <a:prstGeom prst="rect">
            <a:avLst/>
          </a:prstGeom>
          <a:noFill/>
        </p:spPr>
        <p:txBody>
          <a:bodyPr wrap="square" rtlCol="0">
            <a:spAutoFit/>
          </a:bodyPr>
          <a:lstStyle/>
          <a:p>
            <a:pPr algn="ctr"/>
            <a:r>
              <a:rPr lang="en-US" sz="1000" dirty="0">
                <a:solidFill>
                  <a:srgbClr val="FF0000"/>
                </a:solidFill>
              </a:rPr>
              <a:t>Formule supprimer de la base</a:t>
            </a:r>
            <a:endParaRPr lang="fr-FR" sz="1000" dirty="0">
              <a:solidFill>
                <a:srgbClr val="FF0000"/>
              </a:solidFill>
            </a:endParaRPr>
          </a:p>
        </p:txBody>
      </p:sp>
      <p:sp>
        <p:nvSpPr>
          <p:cNvPr id="4" name="ZoneTexte 3">
            <a:extLst>
              <a:ext uri="{FF2B5EF4-FFF2-40B4-BE49-F238E27FC236}">
                <a16:creationId xmlns:a16="http://schemas.microsoft.com/office/drawing/2014/main" id="{3764CDF0-FE8E-25F6-06C3-890480140D14}"/>
              </a:ext>
            </a:extLst>
          </p:cNvPr>
          <p:cNvSpPr txBox="1"/>
          <p:nvPr/>
        </p:nvSpPr>
        <p:spPr>
          <a:xfrm>
            <a:off x="887767" y="3719459"/>
            <a:ext cx="3045041" cy="246221"/>
          </a:xfrm>
          <a:prstGeom prst="rect">
            <a:avLst/>
          </a:prstGeom>
          <a:noFill/>
        </p:spPr>
        <p:txBody>
          <a:bodyPr wrap="square" rtlCol="0">
            <a:spAutoFit/>
          </a:bodyPr>
          <a:lstStyle/>
          <a:p>
            <a:pPr marL="228600" indent="-228600" algn="ctr">
              <a:buFont typeface="+mj-lt"/>
              <a:buAutoNum type="arabicPeriod"/>
            </a:pPr>
            <a:r>
              <a:rPr lang="en-US" sz="1000" dirty="0">
                <a:solidFill>
                  <a:srgbClr val="FF0000"/>
                </a:solidFill>
              </a:rPr>
              <a:t>Saisies de l’identifiant du formule a supprimer</a:t>
            </a:r>
            <a:endParaRPr lang="fr-FR" sz="1000" dirty="0">
              <a:solidFill>
                <a:srgbClr val="FF0000"/>
              </a:solidFill>
            </a:endParaRPr>
          </a:p>
        </p:txBody>
      </p:sp>
      <p:sp>
        <p:nvSpPr>
          <p:cNvPr id="5" name="ZoneTexte 4">
            <a:extLst>
              <a:ext uri="{FF2B5EF4-FFF2-40B4-BE49-F238E27FC236}">
                <a16:creationId xmlns:a16="http://schemas.microsoft.com/office/drawing/2014/main" id="{9DD9A49B-6BB3-F318-3D85-E6F8142D8D37}"/>
              </a:ext>
            </a:extLst>
          </p:cNvPr>
          <p:cNvSpPr txBox="1"/>
          <p:nvPr/>
        </p:nvSpPr>
        <p:spPr>
          <a:xfrm>
            <a:off x="4904866" y="3701328"/>
            <a:ext cx="2654436" cy="246221"/>
          </a:xfrm>
          <a:prstGeom prst="rect">
            <a:avLst/>
          </a:prstGeom>
          <a:noFill/>
        </p:spPr>
        <p:txBody>
          <a:bodyPr wrap="square" rtlCol="0">
            <a:spAutoFit/>
          </a:bodyPr>
          <a:lstStyle/>
          <a:p>
            <a:pPr marL="228600" indent="-228600" algn="ctr">
              <a:buFont typeface="+mj-lt"/>
              <a:buAutoNum type="arabicPeriod" startAt="2"/>
            </a:pPr>
            <a:r>
              <a:rPr lang="en-US" sz="1000" dirty="0" err="1">
                <a:solidFill>
                  <a:srgbClr val="FF0000"/>
                </a:solidFill>
              </a:rPr>
              <a:t>Formule</a:t>
            </a:r>
            <a:r>
              <a:rPr lang="en-US" sz="1000" dirty="0">
                <a:solidFill>
                  <a:srgbClr val="FF0000"/>
                </a:solidFill>
              </a:rPr>
              <a:t> </a:t>
            </a:r>
            <a:r>
              <a:rPr lang="en-US" sz="1000" dirty="0" err="1">
                <a:solidFill>
                  <a:srgbClr val="FF0000"/>
                </a:solidFill>
              </a:rPr>
              <a:t>supprim</a:t>
            </a:r>
            <a:r>
              <a:rPr lang="fr-FR" sz="1000" dirty="0">
                <a:solidFill>
                  <a:srgbClr val="FF0000"/>
                </a:solidFill>
              </a:rPr>
              <a:t>é</a:t>
            </a:r>
          </a:p>
        </p:txBody>
      </p:sp>
    </p:spTree>
    <p:extLst>
      <p:ext uri="{BB962C8B-B14F-4D97-AF65-F5344CB8AC3E}">
        <p14:creationId xmlns:p14="http://schemas.microsoft.com/office/powerpoint/2010/main" val="9026234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a:xfrm>
            <a:off x="609600" y="203616"/>
            <a:ext cx="10972800" cy="1143000"/>
          </a:xfrm>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599" y="1413769"/>
            <a:ext cx="11517297" cy="5205104"/>
          </a:xfrm>
        </p:spPr>
        <p:txBody>
          <a:bodyPr/>
          <a:lstStyle/>
          <a:p>
            <a:pPr>
              <a:buFont typeface="Wingdings" panose="05000000000000000000" pitchFamily="2" charset="2"/>
              <a:buChar char="q"/>
            </a:pPr>
            <a:r>
              <a:rPr lang="en-US" sz="2400" dirty="0"/>
              <a:t>Fonctionnalités</a:t>
            </a:r>
          </a:p>
          <a:p>
            <a:r>
              <a:rPr lang="en-US" sz="1800" u="sng" dirty="0"/>
              <a:t>Comment Supprimer une souscription</a:t>
            </a:r>
            <a:r>
              <a:rPr lang="en-US" sz="1800" dirty="0"/>
              <a:t> ?</a:t>
            </a:r>
            <a:endParaRPr lang="fr-FR" sz="2400" dirty="0"/>
          </a:p>
          <a:p>
            <a:pPr lvl="1"/>
            <a:r>
              <a:rPr lang="fr-FR" sz="1800" b="0" i="0" dirty="0">
                <a:solidFill>
                  <a:srgbClr val="0D0D0D"/>
                </a:solidFill>
                <a:effectLst/>
                <a:latin typeface="Söhne"/>
              </a:rPr>
              <a:t>Sur la fenêtre principale de l'application, sélectionnez l'option </a:t>
            </a:r>
            <a:r>
              <a:rPr lang="fr-FR" sz="1800" dirty="0">
                <a:solidFill>
                  <a:srgbClr val="0D0D0D"/>
                </a:solidFill>
                <a:latin typeface="Söhne"/>
              </a:rPr>
              <a:t>« Supprimer une </a:t>
            </a:r>
            <a:r>
              <a:rPr lang="fr-FR" sz="1800" b="0" i="0" dirty="0">
                <a:solidFill>
                  <a:srgbClr val="0D0D0D"/>
                </a:solidFill>
                <a:effectLst/>
                <a:latin typeface="Söhne"/>
              </a:rPr>
              <a:t>» via le bouton dédié.</a:t>
            </a:r>
          </a:p>
          <a:p>
            <a:pPr lvl="1"/>
            <a:r>
              <a:rPr lang="fr-FR" sz="1800" b="0" i="0" dirty="0">
                <a:solidFill>
                  <a:srgbClr val="0D0D0D"/>
                </a:solidFill>
                <a:effectLst/>
                <a:latin typeface="Söhne"/>
              </a:rPr>
              <a:t>Une nouvelle </a:t>
            </a:r>
            <a:r>
              <a:rPr lang="fr-FR" sz="1800" dirty="0">
                <a:solidFill>
                  <a:srgbClr val="0D0D0D"/>
                </a:solidFill>
                <a:latin typeface="Söhne"/>
              </a:rPr>
              <a:t>fenetre s’ouvrira, vous permettant de s</a:t>
            </a:r>
            <a:r>
              <a:rPr lang="fr-FR" sz="1800" b="0" i="0" dirty="0">
                <a:solidFill>
                  <a:srgbClr val="0D0D0D"/>
                </a:solidFill>
                <a:effectLst/>
                <a:latin typeface="Söhne"/>
              </a:rPr>
              <a:t>électionner l’identifiant du bien associé </a:t>
            </a:r>
            <a:r>
              <a:rPr lang="en-US" sz="1800" b="0" i="0" dirty="0">
                <a:solidFill>
                  <a:srgbClr val="0D0D0D"/>
                </a:solidFill>
                <a:effectLst/>
                <a:latin typeface="Söhne"/>
              </a:rPr>
              <a:t>a la </a:t>
            </a:r>
            <a:r>
              <a:rPr lang="fr-FR" sz="1800" b="0" i="0" dirty="0">
                <a:solidFill>
                  <a:srgbClr val="0D0D0D"/>
                </a:solidFill>
                <a:effectLst/>
                <a:latin typeface="Söhne"/>
              </a:rPr>
              <a:t>souscription à </a:t>
            </a:r>
            <a:r>
              <a:rPr lang="fr-FR" sz="1800" dirty="0">
                <a:solidFill>
                  <a:srgbClr val="0D0D0D"/>
                </a:solidFill>
                <a:latin typeface="Söhne"/>
              </a:rPr>
              <a:t>supprimer à </a:t>
            </a:r>
            <a:r>
              <a:rPr lang="fr-FR" sz="1800" b="0" i="0" dirty="0">
                <a:solidFill>
                  <a:srgbClr val="0D0D0D"/>
                </a:solidFill>
                <a:effectLst/>
                <a:latin typeface="Söhne"/>
              </a:rPr>
              <a:t>partir de la liste déroulante des identifiants des biens assurés.</a:t>
            </a:r>
          </a:p>
          <a:p>
            <a:pPr lvl="1"/>
            <a:r>
              <a:rPr lang="fr-FR" sz="1800" dirty="0">
                <a:solidFill>
                  <a:srgbClr val="0D0D0D"/>
                </a:solidFill>
                <a:latin typeface="Söhne"/>
              </a:rPr>
              <a:t>Une nouvelle fenêtre s’ouvrira affichant « Voulez-vouz vraiment supprimer cette souscription  » ,</a:t>
            </a:r>
            <a:r>
              <a:rPr lang="en-US" sz="1800" b="0" i="0" dirty="0">
                <a:solidFill>
                  <a:srgbClr val="0D0D0D"/>
                </a:solidFill>
                <a:effectLst/>
                <a:latin typeface="Söhne"/>
              </a:rPr>
              <a:t>appuyer sur “OK” pour supprimer la </a:t>
            </a:r>
            <a:r>
              <a:rPr lang="en-US" sz="1800" dirty="0">
                <a:solidFill>
                  <a:srgbClr val="0D0D0D"/>
                </a:solidFill>
                <a:latin typeface="Söhne"/>
              </a:rPr>
              <a:t>souscription</a:t>
            </a:r>
            <a:r>
              <a:rPr lang="en-US" sz="1800" b="0" i="0" dirty="0">
                <a:solidFill>
                  <a:srgbClr val="0D0D0D"/>
                </a:solidFill>
                <a:effectLst/>
                <a:latin typeface="Söhne"/>
              </a:rPr>
              <a:t>. Il supprimera aussi </a:t>
            </a:r>
            <a:r>
              <a:rPr lang="en-US" sz="1800" dirty="0">
                <a:solidFill>
                  <a:srgbClr val="0D0D0D"/>
                </a:solidFill>
                <a:latin typeface="Söhne"/>
              </a:rPr>
              <a:t>le bien associ</a:t>
            </a:r>
            <a:r>
              <a:rPr lang="fr-FR" sz="1800" dirty="0">
                <a:solidFill>
                  <a:srgbClr val="0D0D0D"/>
                </a:solidFill>
                <a:latin typeface="Söhne"/>
              </a:rPr>
              <a:t>é.</a:t>
            </a:r>
            <a:endParaRPr lang="fr-FR" sz="1800" b="0" i="0" dirty="0">
              <a:solidFill>
                <a:srgbClr val="0D0D0D"/>
              </a:solidFill>
              <a:effectLst/>
              <a:latin typeface="Söhne"/>
            </a:endParaRPr>
          </a:p>
        </p:txBody>
      </p:sp>
      <p:pic>
        <p:nvPicPr>
          <p:cNvPr id="5" name="Image 4">
            <a:extLst>
              <a:ext uri="{FF2B5EF4-FFF2-40B4-BE49-F238E27FC236}">
                <a16:creationId xmlns:a16="http://schemas.microsoft.com/office/drawing/2014/main" id="{9BD37C93-1B7F-BD65-463E-964789FF1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7" y="3952337"/>
            <a:ext cx="4002521" cy="2702047"/>
          </a:xfrm>
          <a:prstGeom prst="rect">
            <a:avLst/>
          </a:prstGeom>
        </p:spPr>
      </p:pic>
      <p:pic>
        <p:nvPicPr>
          <p:cNvPr id="11" name="Image 10">
            <a:extLst>
              <a:ext uri="{FF2B5EF4-FFF2-40B4-BE49-F238E27FC236}">
                <a16:creationId xmlns:a16="http://schemas.microsoft.com/office/drawing/2014/main" id="{46AB53E7-88D6-E07E-77F6-AAA4CA2931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40615" y="4215298"/>
            <a:ext cx="3551385" cy="2400022"/>
          </a:xfrm>
          <a:prstGeom prst="rect">
            <a:avLst/>
          </a:prstGeom>
        </p:spPr>
      </p:pic>
      <p:pic>
        <p:nvPicPr>
          <p:cNvPr id="13" name="Image 12">
            <a:extLst>
              <a:ext uri="{FF2B5EF4-FFF2-40B4-BE49-F238E27FC236}">
                <a16:creationId xmlns:a16="http://schemas.microsoft.com/office/drawing/2014/main" id="{9492DD51-905D-A631-3621-B1A00D93DE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55566" y="3979952"/>
            <a:ext cx="4002521" cy="2674432"/>
          </a:xfrm>
          <a:prstGeom prst="rect">
            <a:avLst/>
          </a:prstGeom>
        </p:spPr>
      </p:pic>
      <p:sp>
        <p:nvSpPr>
          <p:cNvPr id="4" name="ZoneTexte 3">
            <a:extLst>
              <a:ext uri="{FF2B5EF4-FFF2-40B4-BE49-F238E27FC236}">
                <a16:creationId xmlns:a16="http://schemas.microsoft.com/office/drawing/2014/main" id="{F23CFDB8-2583-63CF-5067-690F8654B527}"/>
              </a:ext>
            </a:extLst>
          </p:cNvPr>
          <p:cNvSpPr txBox="1"/>
          <p:nvPr/>
        </p:nvSpPr>
        <p:spPr>
          <a:xfrm>
            <a:off x="8558088" y="3933566"/>
            <a:ext cx="3349700" cy="246221"/>
          </a:xfrm>
          <a:prstGeom prst="rect">
            <a:avLst/>
          </a:prstGeom>
          <a:noFill/>
        </p:spPr>
        <p:txBody>
          <a:bodyPr wrap="square" rtlCol="0">
            <a:spAutoFit/>
          </a:bodyPr>
          <a:lstStyle/>
          <a:p>
            <a:pPr marL="228600" indent="-228600" algn="ctr">
              <a:buFont typeface="+mj-lt"/>
              <a:buAutoNum type="arabicPeriod" startAt="3"/>
            </a:pPr>
            <a:r>
              <a:rPr lang="en-US" sz="1000" dirty="0">
                <a:solidFill>
                  <a:srgbClr val="FF0000"/>
                </a:solidFill>
              </a:rPr>
              <a:t>Supression de la souscription avec le bien associ</a:t>
            </a:r>
            <a:r>
              <a:rPr lang="fr-FR" sz="1000" dirty="0">
                <a:solidFill>
                  <a:srgbClr val="FF0000"/>
                </a:solidFill>
              </a:rPr>
              <a:t>é</a:t>
            </a:r>
          </a:p>
        </p:txBody>
      </p:sp>
      <p:sp>
        <p:nvSpPr>
          <p:cNvPr id="6" name="ZoneTexte 5">
            <a:extLst>
              <a:ext uri="{FF2B5EF4-FFF2-40B4-BE49-F238E27FC236}">
                <a16:creationId xmlns:a16="http://schemas.microsoft.com/office/drawing/2014/main" id="{7AFBB115-4741-5E05-0347-4158DE06AF36}"/>
              </a:ext>
            </a:extLst>
          </p:cNvPr>
          <p:cNvSpPr txBox="1"/>
          <p:nvPr/>
        </p:nvSpPr>
        <p:spPr>
          <a:xfrm>
            <a:off x="5023808" y="3737857"/>
            <a:ext cx="3066035" cy="246221"/>
          </a:xfrm>
          <a:prstGeom prst="rect">
            <a:avLst/>
          </a:prstGeom>
          <a:noFill/>
        </p:spPr>
        <p:txBody>
          <a:bodyPr wrap="square" rtlCol="0">
            <a:spAutoFit/>
          </a:bodyPr>
          <a:lstStyle/>
          <a:p>
            <a:pPr marL="228600" indent="-228600" algn="ctr">
              <a:buFont typeface="+mj-lt"/>
              <a:buAutoNum type="arabicPeriod" startAt="2"/>
            </a:pPr>
            <a:r>
              <a:rPr lang="en-US" sz="1000" dirty="0">
                <a:solidFill>
                  <a:srgbClr val="FF0000"/>
                </a:solidFill>
              </a:rPr>
              <a:t>Demande de confirmation pour suppression</a:t>
            </a:r>
            <a:endParaRPr lang="fr-FR" sz="1000" dirty="0">
              <a:solidFill>
                <a:srgbClr val="FF0000"/>
              </a:solidFill>
            </a:endParaRPr>
          </a:p>
        </p:txBody>
      </p:sp>
      <p:sp>
        <p:nvSpPr>
          <p:cNvPr id="7" name="ZoneTexte 6">
            <a:extLst>
              <a:ext uri="{FF2B5EF4-FFF2-40B4-BE49-F238E27FC236}">
                <a16:creationId xmlns:a16="http://schemas.microsoft.com/office/drawing/2014/main" id="{B6D30ACD-3904-B621-4BBE-0F00A42CB4F9}"/>
              </a:ext>
            </a:extLst>
          </p:cNvPr>
          <p:cNvSpPr txBox="1"/>
          <p:nvPr/>
        </p:nvSpPr>
        <p:spPr>
          <a:xfrm>
            <a:off x="204186" y="3737858"/>
            <a:ext cx="4369640" cy="246221"/>
          </a:xfrm>
          <a:prstGeom prst="rect">
            <a:avLst/>
          </a:prstGeom>
          <a:noFill/>
        </p:spPr>
        <p:txBody>
          <a:bodyPr wrap="square" rtlCol="0">
            <a:spAutoFit/>
          </a:bodyPr>
          <a:lstStyle/>
          <a:p>
            <a:pPr marL="228600" indent="-228600" algn="ctr">
              <a:buFont typeface="+mj-lt"/>
              <a:buAutoNum type="arabicPeriod"/>
            </a:pPr>
            <a:r>
              <a:rPr lang="en-US" sz="1000" dirty="0">
                <a:solidFill>
                  <a:srgbClr val="FF0000"/>
                </a:solidFill>
              </a:rPr>
              <a:t>Selection de l’identifiant du bien associ</a:t>
            </a:r>
            <a:r>
              <a:rPr lang="fr-FR" sz="1000" dirty="0">
                <a:solidFill>
                  <a:srgbClr val="FF0000"/>
                </a:solidFill>
              </a:rPr>
              <a:t>é </a:t>
            </a:r>
            <a:r>
              <a:rPr lang="en-US" sz="1000" dirty="0">
                <a:solidFill>
                  <a:srgbClr val="FF0000"/>
                </a:solidFill>
              </a:rPr>
              <a:t>a la souscription </a:t>
            </a:r>
            <a:r>
              <a:rPr lang="fr-FR" sz="1000" dirty="0">
                <a:solidFill>
                  <a:srgbClr val="FF0000"/>
                </a:solidFill>
              </a:rPr>
              <a:t>à</a:t>
            </a:r>
            <a:r>
              <a:rPr lang="en-US" sz="1000" dirty="0">
                <a:solidFill>
                  <a:srgbClr val="FF0000"/>
                </a:solidFill>
              </a:rPr>
              <a:t> supprimer</a:t>
            </a:r>
            <a:endParaRPr lang="fr-FR" sz="1000" dirty="0">
              <a:solidFill>
                <a:srgbClr val="FF0000"/>
              </a:solidFill>
            </a:endParaRPr>
          </a:p>
        </p:txBody>
      </p:sp>
    </p:spTree>
    <p:extLst>
      <p:ext uri="{BB962C8B-B14F-4D97-AF65-F5344CB8AC3E}">
        <p14:creationId xmlns:p14="http://schemas.microsoft.com/office/powerpoint/2010/main" val="963559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0EC2B-8A32-4D75-4DDF-99ED8A43AFC9}"/>
              </a:ext>
            </a:extLst>
          </p:cNvPr>
          <p:cNvSpPr>
            <a:spLocks noGrp="1"/>
          </p:cNvSpPr>
          <p:nvPr>
            <p:ph type="title"/>
          </p:nvPr>
        </p:nvSpPr>
        <p:spPr>
          <a:xfrm>
            <a:off x="609600" y="203616"/>
            <a:ext cx="10972800" cy="1143000"/>
          </a:xfrm>
        </p:spPr>
        <p:txBody>
          <a:bodyPr/>
          <a:lstStyle/>
          <a:p>
            <a:pPr marL="857250" indent="-857250">
              <a:buFont typeface="+mj-lt"/>
              <a:buAutoNum type="romanUcPeriod" startAt="3"/>
            </a:pPr>
            <a:r>
              <a:rPr lang="fr-FR" altLang="en-US" sz="3600" dirty="0">
                <a:sym typeface="+mn-ea"/>
              </a:rPr>
              <a:t> EXECUTION DU CODE</a:t>
            </a:r>
            <a:endParaRPr lang="fr-FR" sz="3600" dirty="0"/>
          </a:p>
        </p:txBody>
      </p:sp>
      <p:sp>
        <p:nvSpPr>
          <p:cNvPr id="3" name="Espace réservé du contenu 2">
            <a:extLst>
              <a:ext uri="{FF2B5EF4-FFF2-40B4-BE49-F238E27FC236}">
                <a16:creationId xmlns:a16="http://schemas.microsoft.com/office/drawing/2014/main" id="{61938989-9223-8FBC-87D2-8D5A3457A98D}"/>
              </a:ext>
            </a:extLst>
          </p:cNvPr>
          <p:cNvSpPr>
            <a:spLocks noGrp="1"/>
          </p:cNvSpPr>
          <p:nvPr>
            <p:ph idx="1"/>
          </p:nvPr>
        </p:nvSpPr>
        <p:spPr>
          <a:xfrm>
            <a:off x="609599" y="1413769"/>
            <a:ext cx="11517297" cy="5205104"/>
          </a:xfrm>
        </p:spPr>
        <p:txBody>
          <a:bodyPr/>
          <a:lstStyle/>
          <a:p>
            <a:pPr>
              <a:buFont typeface="Wingdings" panose="05000000000000000000" pitchFamily="2" charset="2"/>
              <a:buChar char="q"/>
            </a:pPr>
            <a:r>
              <a:rPr lang="en-US" sz="2400" dirty="0"/>
              <a:t>Fonctionnalités</a:t>
            </a:r>
          </a:p>
          <a:p>
            <a:r>
              <a:rPr lang="en-US" sz="1800" u="sng" dirty="0"/>
              <a:t>Comment Supprimer une souscription</a:t>
            </a:r>
            <a:r>
              <a:rPr lang="en-US" sz="1800" dirty="0"/>
              <a:t> ?</a:t>
            </a:r>
            <a:endParaRPr lang="fr-FR" sz="2400" dirty="0"/>
          </a:p>
        </p:txBody>
      </p:sp>
      <p:pic>
        <p:nvPicPr>
          <p:cNvPr id="8" name="Image 7">
            <a:extLst>
              <a:ext uri="{FF2B5EF4-FFF2-40B4-BE49-F238E27FC236}">
                <a16:creationId xmlns:a16="http://schemas.microsoft.com/office/drawing/2014/main" id="{9743791C-8057-7539-1274-818B92A53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0111" y="3318255"/>
            <a:ext cx="4764007" cy="713952"/>
          </a:xfrm>
          <a:prstGeom prst="rect">
            <a:avLst/>
          </a:prstGeom>
        </p:spPr>
      </p:pic>
      <p:sp>
        <p:nvSpPr>
          <p:cNvPr id="9" name="ZoneTexte 8">
            <a:extLst>
              <a:ext uri="{FF2B5EF4-FFF2-40B4-BE49-F238E27FC236}">
                <a16:creationId xmlns:a16="http://schemas.microsoft.com/office/drawing/2014/main" id="{2790D4BB-A5C1-5477-AB3C-5346E28EA095}"/>
              </a:ext>
            </a:extLst>
          </p:cNvPr>
          <p:cNvSpPr txBox="1"/>
          <p:nvPr/>
        </p:nvSpPr>
        <p:spPr>
          <a:xfrm>
            <a:off x="3906002" y="2881770"/>
            <a:ext cx="4128116" cy="369332"/>
          </a:xfrm>
          <a:prstGeom prst="rect">
            <a:avLst/>
          </a:prstGeom>
          <a:noFill/>
        </p:spPr>
        <p:txBody>
          <a:bodyPr wrap="square" rtlCol="0">
            <a:spAutoFit/>
          </a:bodyPr>
          <a:lstStyle/>
          <a:p>
            <a:r>
              <a:rPr lang="fr-FR" dirty="0">
                <a:solidFill>
                  <a:srgbClr val="FF0000"/>
                </a:solidFill>
              </a:rPr>
              <a:t>Souscription supprimé de la BD </a:t>
            </a:r>
          </a:p>
        </p:txBody>
      </p:sp>
      <p:pic>
        <p:nvPicPr>
          <p:cNvPr id="17" name="Image 16">
            <a:extLst>
              <a:ext uri="{FF2B5EF4-FFF2-40B4-BE49-F238E27FC236}">
                <a16:creationId xmlns:a16="http://schemas.microsoft.com/office/drawing/2014/main" id="{042550AE-3D4F-C794-79E5-134FCA3746B0}"/>
              </a:ext>
            </a:extLst>
          </p:cNvPr>
          <p:cNvPicPr>
            <a:picLocks noChangeAspect="1"/>
          </p:cNvPicPr>
          <p:nvPr/>
        </p:nvPicPr>
        <p:blipFill>
          <a:blip r:embed="rId3"/>
          <a:stretch>
            <a:fillRect/>
          </a:stretch>
        </p:blipFill>
        <p:spPr>
          <a:xfrm>
            <a:off x="4486050" y="5210836"/>
            <a:ext cx="3219899" cy="466790"/>
          </a:xfrm>
          <a:prstGeom prst="rect">
            <a:avLst/>
          </a:prstGeom>
        </p:spPr>
      </p:pic>
      <p:sp>
        <p:nvSpPr>
          <p:cNvPr id="18" name="ZoneTexte 17">
            <a:extLst>
              <a:ext uri="{FF2B5EF4-FFF2-40B4-BE49-F238E27FC236}">
                <a16:creationId xmlns:a16="http://schemas.microsoft.com/office/drawing/2014/main" id="{26CC7568-5A51-00AA-CAB7-CA97EBCFE3F3}"/>
              </a:ext>
            </a:extLst>
          </p:cNvPr>
          <p:cNvSpPr txBox="1"/>
          <p:nvPr/>
        </p:nvSpPr>
        <p:spPr>
          <a:xfrm>
            <a:off x="4404631" y="4749376"/>
            <a:ext cx="4128116" cy="369332"/>
          </a:xfrm>
          <a:prstGeom prst="rect">
            <a:avLst/>
          </a:prstGeom>
          <a:noFill/>
        </p:spPr>
        <p:txBody>
          <a:bodyPr wrap="square" rtlCol="0">
            <a:spAutoFit/>
          </a:bodyPr>
          <a:lstStyle/>
          <a:p>
            <a:r>
              <a:rPr lang="fr-FR" dirty="0">
                <a:solidFill>
                  <a:srgbClr val="FF0000"/>
                </a:solidFill>
              </a:rPr>
              <a:t>Bien associé supprimé de la BD </a:t>
            </a:r>
          </a:p>
        </p:txBody>
      </p:sp>
    </p:spTree>
    <p:extLst>
      <p:ext uri="{BB962C8B-B14F-4D97-AF65-F5344CB8AC3E}">
        <p14:creationId xmlns:p14="http://schemas.microsoft.com/office/powerpoint/2010/main" val="1054223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A89E7B-C612-622F-95BD-A8DC5DFEE550}"/>
              </a:ext>
            </a:extLst>
          </p:cNvPr>
          <p:cNvSpPr>
            <a:spLocks noGrp="1"/>
          </p:cNvSpPr>
          <p:nvPr>
            <p:ph type="title"/>
          </p:nvPr>
        </p:nvSpPr>
        <p:spPr>
          <a:xfrm>
            <a:off x="609600" y="239127"/>
            <a:ext cx="10972800" cy="1143000"/>
          </a:xfrm>
        </p:spPr>
        <p:txBody>
          <a:bodyPr/>
          <a:lstStyle/>
          <a:p>
            <a:r>
              <a:rPr lang="fr-FR" dirty="0"/>
              <a:t>Conclusion</a:t>
            </a:r>
          </a:p>
        </p:txBody>
      </p:sp>
      <p:sp>
        <p:nvSpPr>
          <p:cNvPr id="3" name="Espace réservé du contenu 2">
            <a:extLst>
              <a:ext uri="{FF2B5EF4-FFF2-40B4-BE49-F238E27FC236}">
                <a16:creationId xmlns:a16="http://schemas.microsoft.com/office/drawing/2014/main" id="{2541B147-5129-8424-E4A9-0A2C5DA84644}"/>
              </a:ext>
            </a:extLst>
          </p:cNvPr>
          <p:cNvSpPr>
            <a:spLocks noGrp="1"/>
          </p:cNvSpPr>
          <p:nvPr>
            <p:ph idx="1"/>
          </p:nvPr>
        </p:nvSpPr>
        <p:spPr>
          <a:xfrm>
            <a:off x="695417" y="2141738"/>
            <a:ext cx="10801165" cy="2883023"/>
          </a:xfrm>
        </p:spPr>
        <p:txBody>
          <a:bodyPr/>
          <a:lstStyle/>
          <a:p>
            <a:pPr marL="0" indent="0" algn="just">
              <a:buNone/>
            </a:pPr>
            <a:r>
              <a:rPr lang="fr-FR" sz="2400" b="0" i="0" dirty="0">
                <a:solidFill>
                  <a:srgbClr val="0D0D0D"/>
                </a:solidFill>
                <a:effectLst/>
              </a:rPr>
              <a:t>En résumé, notre présentation a mis en évidence l'organisation efficace de notre application Senassur, avec une structure de code claire et des fonctionnalités bien définies. L'exécution de l'application offre une interface utilisateur conviviale et les données sont bien organisées dans la base de données.</a:t>
            </a:r>
          </a:p>
          <a:p>
            <a:pPr marL="0" indent="0" algn="l">
              <a:buNone/>
            </a:pPr>
            <a:r>
              <a:rPr lang="fr-FR" sz="2400" b="0" i="0" dirty="0">
                <a:solidFill>
                  <a:srgbClr val="0D0D0D"/>
                </a:solidFill>
                <a:effectLst/>
              </a:rPr>
              <a:t>Pour l'avenir, nous envisageons d'ajouter la fonctionnalité de mise à jour, ce qui renforcerait encore l'utilité de notre application.</a:t>
            </a:r>
          </a:p>
          <a:p>
            <a:pPr marL="0" indent="0">
              <a:buNone/>
            </a:pPr>
            <a:endParaRPr lang="fr-FR" dirty="0"/>
          </a:p>
        </p:txBody>
      </p:sp>
    </p:spTree>
    <p:extLst>
      <p:ext uri="{BB962C8B-B14F-4D97-AF65-F5344CB8AC3E}">
        <p14:creationId xmlns:p14="http://schemas.microsoft.com/office/powerpoint/2010/main" val="30184068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681923-93B8-D4A5-944D-9F86B2D1C251}"/>
              </a:ext>
            </a:extLst>
          </p:cNvPr>
          <p:cNvSpPr>
            <a:spLocks noGrp="1"/>
          </p:cNvSpPr>
          <p:nvPr>
            <p:ph type="title"/>
          </p:nvPr>
        </p:nvSpPr>
        <p:spPr/>
        <p:txBody>
          <a:bodyPr/>
          <a:lstStyle/>
          <a:p>
            <a:r>
              <a:rPr lang="en-US" dirty="0"/>
              <a:t>References</a:t>
            </a:r>
            <a:endParaRPr lang="fr-FR" dirty="0"/>
          </a:p>
        </p:txBody>
      </p:sp>
      <p:sp>
        <p:nvSpPr>
          <p:cNvPr id="3" name="Espace réservé du contenu 2">
            <a:extLst>
              <a:ext uri="{FF2B5EF4-FFF2-40B4-BE49-F238E27FC236}">
                <a16:creationId xmlns:a16="http://schemas.microsoft.com/office/drawing/2014/main" id="{596004E4-5BC8-1B41-E496-0008002BF4E8}"/>
              </a:ext>
            </a:extLst>
          </p:cNvPr>
          <p:cNvSpPr>
            <a:spLocks noGrp="1"/>
          </p:cNvSpPr>
          <p:nvPr>
            <p:ph idx="1"/>
          </p:nvPr>
        </p:nvSpPr>
        <p:spPr>
          <a:xfrm>
            <a:off x="609600" y="1324993"/>
            <a:ext cx="10972800" cy="5351016"/>
          </a:xfrm>
        </p:spPr>
        <p:txBody>
          <a:bodyPr/>
          <a:lstStyle/>
          <a:p>
            <a:r>
              <a:rPr lang="fr-FR" sz="2000" b="0" i="0" dirty="0">
                <a:effectLst/>
              </a:rPr>
              <a:t>Connecteur JDBC pour Mysql</a:t>
            </a:r>
          </a:p>
          <a:p>
            <a:pPr lvl="1"/>
            <a:r>
              <a:rPr lang="fr-FR" sz="1800" b="0" i="0" dirty="0">
                <a:solidFill>
                  <a:srgbClr val="0563C1"/>
                </a:solidFill>
                <a:effectLst/>
                <a:latin typeface="CairoFont-0-0"/>
              </a:rPr>
              <a:t>https://www.youtube.com/watch?v=TVH40XewD1o</a:t>
            </a:r>
            <a:r>
              <a:rPr lang="fr-FR" sz="1100" dirty="0"/>
              <a:t> </a:t>
            </a:r>
          </a:p>
          <a:p>
            <a:pPr lvl="1"/>
            <a:r>
              <a:rPr lang="fr-FR" sz="1800" b="0" i="0" dirty="0">
                <a:solidFill>
                  <a:srgbClr val="0563C1"/>
                </a:solidFill>
                <a:effectLst/>
                <a:latin typeface="CairoFont-0-0"/>
              </a:rPr>
              <a:t>https://dev.mysql.com/downloads/connector/j/</a:t>
            </a:r>
            <a:r>
              <a:rPr lang="fr-FR" sz="1100" dirty="0"/>
              <a:t> </a:t>
            </a:r>
            <a:br>
              <a:rPr lang="fr-FR" sz="1100" dirty="0"/>
            </a:br>
            <a:endParaRPr lang="fr-FR" sz="1600" dirty="0"/>
          </a:p>
          <a:p>
            <a:r>
              <a:rPr lang="fr-FR" sz="2000" dirty="0"/>
              <a:t>Swing</a:t>
            </a:r>
          </a:p>
          <a:p>
            <a:pPr lvl="1"/>
            <a:r>
              <a:rPr lang="fr-FR" sz="1800" b="0" i="0" dirty="0">
                <a:solidFill>
                  <a:srgbClr val="0563C1"/>
                </a:solidFill>
                <a:effectLst/>
                <a:latin typeface="CairoFont-0-0"/>
                <a:hlinkClick r:id="rId2"/>
              </a:rPr>
              <a:t>https://www.javatpoint.com/java-swing</a:t>
            </a:r>
            <a:endParaRPr lang="fr-FR" sz="1800" dirty="0">
              <a:solidFill>
                <a:srgbClr val="000000"/>
              </a:solidFill>
              <a:latin typeface="CairoFont-6-0"/>
            </a:endParaRPr>
          </a:p>
          <a:p>
            <a:pPr lvl="1"/>
            <a:r>
              <a:rPr lang="fr-FR" sz="1800" b="0" i="0" dirty="0">
                <a:solidFill>
                  <a:srgbClr val="0563C1"/>
                </a:solidFill>
                <a:effectLst/>
                <a:latin typeface="CairoFont-0-0"/>
                <a:hlinkClick r:id="rId3"/>
              </a:rPr>
              <a:t>https://objis.com/tutoriel-java-swing-n1-votre-premiere-fenetre-swing/</a:t>
            </a:r>
            <a:endParaRPr lang="fr-FR" sz="1800" dirty="0">
              <a:solidFill>
                <a:srgbClr val="000000"/>
              </a:solidFill>
              <a:latin typeface="CairoFont-6-0"/>
            </a:endParaRPr>
          </a:p>
          <a:p>
            <a:pPr lvl="1"/>
            <a:r>
              <a:rPr lang="fr-FR" sz="1800" b="0" i="0" dirty="0">
                <a:solidFill>
                  <a:srgbClr val="0563C1"/>
                </a:solidFill>
                <a:effectLst/>
                <a:latin typeface="CairoFont-0-0"/>
                <a:hlinkClick r:id="rId4"/>
              </a:rPr>
              <a:t>https://docs.oracle.com/javase%2F7%2Fdocs%2Fapi%2F%2F/javax/swing/packagesummary.html</a:t>
            </a:r>
            <a:endParaRPr lang="fr-FR" sz="1800" b="0" i="0" dirty="0">
              <a:solidFill>
                <a:srgbClr val="0563C1"/>
              </a:solidFill>
              <a:effectLst/>
              <a:latin typeface="CairoFont-0-0"/>
            </a:endParaRPr>
          </a:p>
          <a:p>
            <a:pPr lvl="1"/>
            <a:r>
              <a:rPr lang="fr-FR" sz="1800" b="0" i="0" dirty="0">
                <a:solidFill>
                  <a:srgbClr val="0563C1"/>
                </a:solidFill>
                <a:effectLst/>
                <a:latin typeface="CairoFont-0-0"/>
                <a:hlinkClick r:id="rId5"/>
              </a:rPr>
              <a:t>https://www.jmdoudoux.fr/java/dej/chap-swing</a:t>
            </a:r>
            <a:r>
              <a:rPr lang="fr-FR" sz="1100" dirty="0"/>
              <a:t> </a:t>
            </a:r>
            <a:br>
              <a:rPr lang="fr-FR" sz="1100" dirty="0"/>
            </a:br>
            <a:endParaRPr lang="fr-FR" sz="1600" dirty="0"/>
          </a:p>
          <a:p>
            <a:r>
              <a:rPr lang="fr-FR" sz="2000" dirty="0"/>
              <a:t>Classe DAO</a:t>
            </a:r>
          </a:p>
          <a:p>
            <a:pPr lvl="1"/>
            <a:r>
              <a:rPr lang="fr-FR" sz="1800" dirty="0">
                <a:latin typeface="CairoFont-0-0"/>
                <a:hlinkClick r:id="rId6"/>
              </a:rPr>
              <a:t>Lier ses tables avec des objets Java : le pattern DAO - Apprenez à programmer en Java • Bibliothèque • Zeste de Savoir</a:t>
            </a:r>
            <a:endParaRPr lang="fr-FR" sz="1800" dirty="0">
              <a:latin typeface="CairoFont-0-0"/>
            </a:endParaRPr>
          </a:p>
          <a:p>
            <a:r>
              <a:rPr lang="fr-FR" sz="2000" dirty="0"/>
              <a:t>Fichier exécutable jar</a:t>
            </a:r>
          </a:p>
          <a:p>
            <a:pPr lvl="1"/>
            <a:r>
              <a:rPr lang="fr-FR" sz="1800" dirty="0">
                <a:latin typeface="CairoFont-0-0"/>
                <a:hlinkClick r:id="rId7"/>
              </a:rPr>
              <a:t>https://www.youtube.com/watch?v=vqkfUh6cZGA</a:t>
            </a:r>
            <a:endParaRPr lang="fr-FR" sz="1800" dirty="0">
              <a:latin typeface="CairoFont-0-0"/>
            </a:endParaRPr>
          </a:p>
          <a:p>
            <a:pPr lvl="1"/>
            <a:endParaRPr lang="fr-FR" sz="1000" dirty="0"/>
          </a:p>
          <a:p>
            <a:pPr lvl="1">
              <a:buFont typeface="Arial" panose="020B0604020202020204" pitchFamily="34" charset="0"/>
              <a:buChar char="•"/>
            </a:pPr>
            <a:endParaRPr lang="fr-FR" sz="1400" dirty="0"/>
          </a:p>
          <a:p>
            <a:pPr marL="457200" lvl="1" indent="0">
              <a:buNone/>
            </a:pPr>
            <a:br>
              <a:rPr lang="fr-FR" sz="1400" dirty="0"/>
            </a:br>
            <a:endParaRPr lang="fr-FR" sz="1400" dirty="0"/>
          </a:p>
          <a:p>
            <a:pPr marL="0" indent="0">
              <a:buNone/>
            </a:pPr>
            <a:br>
              <a:rPr lang="fr-FR" sz="1100" dirty="0"/>
            </a:br>
            <a:endParaRPr lang="fr-FR" sz="1800" dirty="0"/>
          </a:p>
        </p:txBody>
      </p:sp>
    </p:spTree>
    <p:extLst>
      <p:ext uri="{BB962C8B-B14F-4D97-AF65-F5344CB8AC3E}">
        <p14:creationId xmlns:p14="http://schemas.microsoft.com/office/powerpoint/2010/main" val="2462452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382C48F-9E35-07CA-9A84-360E903F13B5}"/>
              </a:ext>
            </a:extLst>
          </p:cNvPr>
          <p:cNvSpPr>
            <a:spLocks noGrp="1"/>
          </p:cNvSpPr>
          <p:nvPr>
            <p:ph idx="1"/>
          </p:nvPr>
        </p:nvSpPr>
        <p:spPr>
          <a:xfrm>
            <a:off x="4418120" y="2589505"/>
            <a:ext cx="3216675" cy="1678990"/>
          </a:xfrm>
        </p:spPr>
        <p:txBody>
          <a:bodyPr/>
          <a:lstStyle/>
          <a:p>
            <a:pPr marL="0" indent="0">
              <a:buNone/>
            </a:pPr>
            <a:r>
              <a:rPr lang="en-US" sz="9600" b="1" dirty="0">
                <a:latin typeface="Century" panose="02040604050505020304" pitchFamily="18" charset="0"/>
              </a:rPr>
              <a:t>FIN !</a:t>
            </a:r>
            <a:endParaRPr lang="fr-FR" sz="9600" b="1" dirty="0">
              <a:latin typeface="Century" panose="02040604050505020304" pitchFamily="18" charset="0"/>
            </a:endParaRPr>
          </a:p>
        </p:txBody>
      </p:sp>
    </p:spTree>
    <p:extLst>
      <p:ext uri="{BB962C8B-B14F-4D97-AF65-F5344CB8AC3E}">
        <p14:creationId xmlns:p14="http://schemas.microsoft.com/office/powerpoint/2010/main" val="217785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377" y="639193"/>
            <a:ext cx="10972800" cy="665826"/>
          </a:xfrm>
        </p:spPr>
        <p:txBody>
          <a:bodyPr/>
          <a:lstStyle/>
          <a:p>
            <a:pPr marL="571500" indent="-571500">
              <a:buFont typeface="+mj-lt"/>
              <a:buAutoNum type="romanUcPeriod"/>
            </a:pPr>
            <a:r>
              <a:rPr lang="fr-FR" altLang="en-US" sz="3200" dirty="0"/>
              <a:t>ORGANISATION DU CODE </a:t>
            </a:r>
            <a:r>
              <a:rPr lang="en-US" altLang="en-US" sz="3200" dirty="0"/>
              <a:t>:</a:t>
            </a:r>
            <a:r>
              <a:rPr lang="fr-FR" altLang="en-US" sz="3200" dirty="0"/>
              <a:t> Structure des Classes</a:t>
            </a:r>
            <a:br>
              <a:rPr lang="fr-FR" altLang="en-US" sz="3600" dirty="0"/>
            </a:br>
            <a:endParaRPr lang="fr-FR" altLang="en-US" sz="3600" dirty="0"/>
          </a:p>
        </p:txBody>
      </p:sp>
      <p:sp>
        <p:nvSpPr>
          <p:cNvPr id="5" name="ZoneTexte 4">
            <a:extLst>
              <a:ext uri="{FF2B5EF4-FFF2-40B4-BE49-F238E27FC236}">
                <a16:creationId xmlns:a16="http://schemas.microsoft.com/office/drawing/2014/main" id="{2C1BDD9E-DC17-ECA6-366F-EAD417D10C17}"/>
              </a:ext>
            </a:extLst>
          </p:cNvPr>
          <p:cNvSpPr txBox="1"/>
          <p:nvPr/>
        </p:nvSpPr>
        <p:spPr>
          <a:xfrm>
            <a:off x="1118587" y="1231193"/>
            <a:ext cx="11073413" cy="6986528"/>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Presentation des Classes </a:t>
            </a:r>
            <a:r>
              <a:rPr lang="en-US" sz="2400" dirty="0" err="1"/>
              <a:t>Principales</a:t>
            </a:r>
            <a:endParaRPr lang="en-US" sz="2400" dirty="0"/>
          </a:p>
          <a:p>
            <a:pPr marL="342900" indent="-342900">
              <a:buFont typeface="Arial" panose="020B0604020202020204" pitchFamily="34" charset="0"/>
              <a:buChar char="•"/>
            </a:pPr>
            <a:r>
              <a:rPr lang="en-US" sz="2400" u="sng" dirty="0"/>
              <a:t>Client </a:t>
            </a:r>
            <a:r>
              <a:rPr lang="en-US" sz="2400" dirty="0"/>
              <a:t>: </a:t>
            </a:r>
          </a:p>
          <a:p>
            <a:r>
              <a:rPr lang="fr-FR" sz="2400" dirty="0"/>
              <a:t>    </a:t>
            </a:r>
            <a:r>
              <a:rPr lang="fr-FR" sz="2000" dirty="0"/>
              <a:t>- Représente les informations sur les clients de l'agence d'assurance.</a:t>
            </a:r>
          </a:p>
          <a:p>
            <a:r>
              <a:rPr lang="fr-FR" sz="2000" dirty="0"/>
              <a:t>     - Attributs : </a:t>
            </a:r>
            <a:r>
              <a:rPr lang="fr-FR" sz="2000" dirty="0">
                <a:solidFill>
                  <a:srgbClr val="FF0000"/>
                </a:solidFill>
                <a:latin typeface="Consolas" panose="020B0609020204030204" pitchFamily="49" charset="0"/>
              </a:rPr>
              <a:t>identifiant, nom, prénom et dateNa</a:t>
            </a:r>
            <a:r>
              <a:rPr lang="en-US" sz="2000" dirty="0">
                <a:solidFill>
                  <a:srgbClr val="FF0000"/>
                </a:solidFill>
                <a:latin typeface="Consolas" panose="020B0609020204030204" pitchFamily="49" charset="0"/>
              </a:rPr>
              <a:t>issance</a:t>
            </a:r>
            <a:r>
              <a:rPr lang="en-US" sz="2000" dirty="0">
                <a:latin typeface="Consolas" panose="020B0609020204030204" pitchFamily="49" charset="0"/>
              </a:rPr>
              <a:t>.</a:t>
            </a:r>
            <a:r>
              <a:rPr lang="fr-FR" sz="2000" dirty="0">
                <a:latin typeface="Consolas" panose="020B0609020204030204" pitchFamily="49" charset="0"/>
              </a:rPr>
              <a:t>  </a:t>
            </a:r>
            <a:r>
              <a:rPr lang="fr-FR" sz="2000" dirty="0"/>
              <a:t>.</a:t>
            </a:r>
          </a:p>
          <a:p>
            <a:r>
              <a:rPr lang="fr-FR" sz="2000" dirty="0"/>
              <a:t>     - Méthodes : getters et setters pour accéder et modifier les attributs.</a:t>
            </a:r>
          </a:p>
          <a:p>
            <a:endParaRPr lang="fr-FR" sz="2000" dirty="0"/>
          </a:p>
          <a:p>
            <a:pPr marL="342900" indent="-342900">
              <a:buFont typeface="Arial" panose="020B0604020202020204" pitchFamily="34" charset="0"/>
              <a:buChar char="•"/>
            </a:pPr>
            <a:r>
              <a:rPr lang="en-US" sz="2400" u="sng" dirty="0"/>
              <a:t>FormuleAssurance</a:t>
            </a:r>
            <a:r>
              <a:rPr lang="en-US" sz="2400" dirty="0"/>
              <a:t> </a:t>
            </a:r>
            <a:r>
              <a:rPr lang="fr-FR" sz="2400" dirty="0"/>
              <a:t>:</a:t>
            </a:r>
          </a:p>
          <a:p>
            <a:r>
              <a:rPr lang="fr-FR" sz="2400" dirty="0"/>
              <a:t>    </a:t>
            </a:r>
            <a:r>
              <a:rPr lang="fr-FR" sz="2000" dirty="0"/>
              <a:t>- Représente les différentes formules d'assurance proposées aux clients.       </a:t>
            </a:r>
          </a:p>
          <a:p>
            <a:r>
              <a:rPr lang="fr-FR" sz="2000" dirty="0"/>
              <a:t>     - Attributs : </a:t>
            </a:r>
            <a:r>
              <a:rPr lang="fr-FR" sz="2000" dirty="0">
                <a:solidFill>
                  <a:srgbClr val="FF0000"/>
                </a:solidFill>
                <a:latin typeface="Consolas" panose="020B0609020204030204" pitchFamily="49" charset="0"/>
              </a:rPr>
              <a:t>idFormule et descriptionFormule</a:t>
            </a:r>
            <a:r>
              <a:rPr lang="fr-FR" sz="2000" dirty="0"/>
              <a:t>.</a:t>
            </a:r>
          </a:p>
          <a:p>
            <a:r>
              <a:rPr lang="fr-FR" sz="2000" dirty="0"/>
              <a:t>     - Méthodes : getters et setters pour accéder et modifier les attributs.</a:t>
            </a:r>
          </a:p>
          <a:p>
            <a:endParaRPr lang="fr-FR" sz="2000" dirty="0"/>
          </a:p>
          <a:p>
            <a:pPr marL="342900" indent="-342900">
              <a:buFont typeface="Arial" panose="020B0604020202020204" pitchFamily="34" charset="0"/>
              <a:buChar char="•"/>
            </a:pPr>
            <a:r>
              <a:rPr lang="fr-FR" sz="2400" u="sng" dirty="0"/>
              <a:t>Bien</a:t>
            </a:r>
            <a:r>
              <a:rPr lang="fr-FR" sz="2400" dirty="0"/>
              <a:t> :</a:t>
            </a:r>
          </a:p>
          <a:p>
            <a:r>
              <a:rPr lang="fr-FR" sz="2400" dirty="0"/>
              <a:t>    </a:t>
            </a:r>
            <a:r>
              <a:rPr lang="fr-FR" sz="2000" dirty="0"/>
              <a:t>- Classe abstraite représentant un bien assurable (voiture ou bien immobilier).</a:t>
            </a:r>
          </a:p>
          <a:p>
            <a:r>
              <a:rPr lang="fr-FR" sz="2000" dirty="0"/>
              <a:t>     - Attributs communs :  </a:t>
            </a:r>
            <a:r>
              <a:rPr lang="fr-FR" sz="2000" dirty="0">
                <a:solidFill>
                  <a:srgbClr val="FF0000"/>
                </a:solidFill>
                <a:latin typeface="Consolas" panose="020B0609020204030204" pitchFamily="49" charset="0"/>
              </a:rPr>
              <a:t>IdBien</a:t>
            </a:r>
            <a:r>
              <a:rPr lang="fr-FR" sz="2000" dirty="0"/>
              <a:t>.</a:t>
            </a:r>
          </a:p>
          <a:p>
            <a:r>
              <a:rPr lang="fr-FR" sz="2000" dirty="0"/>
              <a:t>     - Méthodes : getters et setters pour accéder et modifier les attributs.</a:t>
            </a:r>
          </a:p>
          <a:p>
            <a:endParaRPr lang="fr-FR" sz="2400" dirty="0"/>
          </a:p>
          <a:p>
            <a:endParaRPr lang="fr-FR" sz="2400" dirty="0"/>
          </a:p>
          <a:p>
            <a:pPr lvl="1"/>
            <a:endParaRPr lang="en-US" sz="2400" dirty="0"/>
          </a:p>
          <a:p>
            <a:endParaRPr lang="en-US" sz="2400" dirty="0"/>
          </a:p>
          <a:p>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39128"/>
            <a:ext cx="11582401" cy="1143000"/>
          </a:xfrm>
        </p:spPr>
        <p:txBody>
          <a:bodyPr/>
          <a:lstStyle/>
          <a:p>
            <a:pPr marL="857250" indent="-857250">
              <a:buFont typeface="+mj-lt"/>
              <a:buAutoNum type="romanUcPeriod"/>
            </a:pPr>
            <a:r>
              <a:rPr lang="fr-FR" altLang="en-US" sz="3200" dirty="0"/>
              <a:t>ORGANISATION DU CODE </a:t>
            </a:r>
            <a:r>
              <a:rPr lang="en-US" altLang="en-US" sz="3200" dirty="0"/>
              <a:t>:</a:t>
            </a:r>
            <a:r>
              <a:rPr lang="fr-FR" altLang="en-US" sz="3200" dirty="0"/>
              <a:t> Structure des Classes</a:t>
            </a:r>
          </a:p>
        </p:txBody>
      </p:sp>
      <p:sp>
        <p:nvSpPr>
          <p:cNvPr id="3" name="Content Placeholder 2"/>
          <p:cNvSpPr>
            <a:spLocks noGrp="1"/>
          </p:cNvSpPr>
          <p:nvPr>
            <p:ph idx="1"/>
          </p:nvPr>
        </p:nvSpPr>
        <p:spPr>
          <a:xfrm>
            <a:off x="609600" y="1600200"/>
            <a:ext cx="10972800" cy="4525963"/>
          </a:xfrm>
        </p:spPr>
        <p:txBody>
          <a:bodyPr/>
          <a:lstStyle/>
          <a:p>
            <a:pPr marL="0" indent="0">
              <a:buNone/>
            </a:pPr>
            <a:endParaRPr lang="en-US" dirty="0"/>
          </a:p>
          <a:p>
            <a:pPr marL="0" indent="0">
              <a:buNone/>
            </a:pPr>
            <a:endParaRPr lang="en-US" dirty="0"/>
          </a:p>
        </p:txBody>
      </p:sp>
      <p:sp>
        <p:nvSpPr>
          <p:cNvPr id="4" name="Text Box 3"/>
          <p:cNvSpPr txBox="1"/>
          <p:nvPr/>
        </p:nvSpPr>
        <p:spPr>
          <a:xfrm>
            <a:off x="725915" y="1185170"/>
            <a:ext cx="11197701" cy="5433702"/>
          </a:xfrm>
          <a:prstGeom prst="rect">
            <a:avLst/>
          </a:prstGeom>
          <a:noFill/>
        </p:spPr>
        <p:txBody>
          <a:bodyPr wrap="square" rtlCol="0" anchor="t">
            <a:noAutofit/>
          </a:bodyPr>
          <a:lstStyle/>
          <a:p>
            <a:pPr marL="342900" indent="-342900">
              <a:buFont typeface="Wingdings" panose="05000000000000000000" pitchFamily="2" charset="2"/>
              <a:buChar char="q"/>
            </a:pPr>
            <a:r>
              <a:rPr lang="en-US" sz="2800" dirty="0"/>
              <a:t>Presentation des Classes Principales</a:t>
            </a:r>
          </a:p>
          <a:p>
            <a:pPr marL="342900" indent="-342900">
              <a:buFont typeface="Arial" panose="020B0604020202020204" pitchFamily="34" charset="0"/>
              <a:buChar char="•"/>
            </a:pPr>
            <a:r>
              <a:rPr lang="en-US" sz="2400" u="sng" dirty="0"/>
              <a:t>Voiture :</a:t>
            </a:r>
          </a:p>
          <a:p>
            <a:r>
              <a:rPr lang="en-US" sz="2800" dirty="0"/>
              <a:t>  </a:t>
            </a:r>
            <a:r>
              <a:rPr lang="fr-FR" sz="2000" dirty="0"/>
              <a:t>- Représente les informations spécifiques aux voitures assurées.</a:t>
            </a:r>
          </a:p>
          <a:p>
            <a:r>
              <a:rPr lang="fr-FR" sz="2000" dirty="0"/>
              <a:t>   - Hérite de la classe Bien.</a:t>
            </a:r>
          </a:p>
          <a:p>
            <a:r>
              <a:rPr lang="fr-FR" sz="2000" dirty="0"/>
              <a:t>   - Attributs supplémentaires : </a:t>
            </a:r>
            <a:r>
              <a:rPr lang="fr-FR" sz="1800" dirty="0">
                <a:solidFill>
                  <a:srgbClr val="FF0000"/>
                </a:solidFill>
                <a:effectLst/>
                <a:latin typeface="Consolas" panose="020B0609020204030204" pitchFamily="49" charset="0"/>
              </a:rPr>
              <a:t>typeVoiture</a:t>
            </a:r>
            <a:r>
              <a:rPr lang="fr-FR" sz="2000" dirty="0">
                <a:solidFill>
                  <a:srgbClr val="FF0000"/>
                </a:solidFill>
              </a:rPr>
              <a:t>, </a:t>
            </a:r>
            <a:r>
              <a:rPr lang="fr-FR" sz="1800" dirty="0">
                <a:solidFill>
                  <a:srgbClr val="FF0000"/>
                </a:solidFill>
                <a:effectLst/>
                <a:latin typeface="Consolas" panose="020B0609020204030204" pitchFamily="49" charset="0"/>
              </a:rPr>
              <a:t>marque</a:t>
            </a:r>
            <a:r>
              <a:rPr lang="fr-FR" sz="2000" dirty="0">
                <a:solidFill>
                  <a:srgbClr val="FF0000"/>
                </a:solidFill>
              </a:rPr>
              <a:t>, </a:t>
            </a:r>
            <a:r>
              <a:rPr lang="fr-FR" sz="1800" dirty="0">
                <a:solidFill>
                  <a:srgbClr val="FF0000"/>
                </a:solidFill>
                <a:effectLst/>
                <a:latin typeface="Consolas" panose="020B0609020204030204" pitchFamily="49" charset="0"/>
              </a:rPr>
              <a:t>anneeMiseCirculation</a:t>
            </a:r>
            <a:r>
              <a:rPr lang="fr-FR" sz="2000" dirty="0">
                <a:solidFill>
                  <a:srgbClr val="FF0000"/>
                </a:solidFill>
              </a:rPr>
              <a:t>,         				</a:t>
            </a:r>
            <a:r>
              <a:rPr lang="fr-FR" sz="1800" dirty="0">
                <a:solidFill>
                  <a:srgbClr val="FF0000"/>
                </a:solidFill>
                <a:effectLst/>
                <a:latin typeface="Consolas" panose="020B0609020204030204" pitchFamily="49" charset="0"/>
              </a:rPr>
              <a:t>numMatriculeProprietaire, numChassis</a:t>
            </a:r>
            <a:endParaRPr lang="fr-FR" sz="2000" dirty="0">
              <a:solidFill>
                <a:srgbClr val="FF0000"/>
              </a:solidFill>
            </a:endParaRPr>
          </a:p>
          <a:p>
            <a:r>
              <a:rPr lang="fr-FR" sz="2000" dirty="0"/>
              <a:t>   - Méthodes : getters et setters pour accéder et modifier les attributs.</a:t>
            </a:r>
          </a:p>
          <a:p>
            <a:pPr marL="342900" indent="-342900">
              <a:buFont typeface="Arial" panose="020B0604020202020204" pitchFamily="34" charset="0"/>
              <a:buChar char="•"/>
            </a:pPr>
            <a:r>
              <a:rPr lang="fr-FR" sz="2400" u="sng" dirty="0"/>
              <a:t>Immobilier</a:t>
            </a:r>
            <a:r>
              <a:rPr lang="fr-FR" sz="2000" dirty="0"/>
              <a:t> :</a:t>
            </a:r>
          </a:p>
          <a:p>
            <a:r>
              <a:rPr lang="fr-FR" sz="2000" dirty="0"/>
              <a:t>   - Représente les informations spécifiques aux biens immobiliers assurés.</a:t>
            </a:r>
          </a:p>
          <a:p>
            <a:r>
              <a:rPr lang="fr-FR" sz="2000" dirty="0"/>
              <a:t>   - Hérite de la classe Bien.</a:t>
            </a:r>
          </a:p>
          <a:p>
            <a:r>
              <a:rPr lang="fr-FR" sz="2000" dirty="0"/>
              <a:t>   - Attributs supplémentaires : </a:t>
            </a:r>
            <a:r>
              <a:rPr lang="fr-FR" sz="1800" dirty="0">
                <a:solidFill>
                  <a:srgbClr val="FF0000"/>
                </a:solidFill>
                <a:effectLst/>
                <a:latin typeface="Consolas" panose="020B0609020204030204" pitchFamily="49" charset="0"/>
              </a:rPr>
              <a:t>typeMobilier, surface, nombreEtage, adresse.</a:t>
            </a:r>
            <a:endParaRPr lang="fr-FR" sz="2000" dirty="0">
              <a:solidFill>
                <a:srgbClr val="FF0000"/>
              </a:solidFill>
            </a:endParaRPr>
          </a:p>
          <a:p>
            <a:r>
              <a:rPr lang="fr-FR" sz="2000" dirty="0"/>
              <a:t>   - Méthodes : getters et setters pour accéder et modifier les attributs.</a:t>
            </a:r>
          </a:p>
          <a:p>
            <a:pPr marL="342900" indent="-342900">
              <a:buFont typeface="Arial" panose="020B0604020202020204" pitchFamily="34" charset="0"/>
              <a:buChar char="•"/>
            </a:pPr>
            <a:r>
              <a:rPr lang="fr-FR" sz="2400" u="sng" dirty="0"/>
              <a:t>Souscription </a:t>
            </a:r>
            <a:r>
              <a:rPr lang="en-US" sz="2400" u="sng" dirty="0"/>
              <a:t>:</a:t>
            </a:r>
          </a:p>
          <a:p>
            <a:r>
              <a:rPr lang="en-US" sz="2400" b="0" i="0" dirty="0">
                <a:solidFill>
                  <a:srgbClr val="0D0D0D"/>
                </a:solidFill>
                <a:effectLst/>
              </a:rPr>
              <a:t>   - </a:t>
            </a:r>
            <a:r>
              <a:rPr lang="fr-FR" sz="2000" b="0" i="0" dirty="0">
                <a:solidFill>
                  <a:srgbClr val="0D0D0D"/>
                </a:solidFill>
                <a:effectLst/>
              </a:rPr>
              <a:t>Représente la souscription d'un client à une formule d'assurance pour un bien donné.</a:t>
            </a:r>
          </a:p>
          <a:p>
            <a:r>
              <a:rPr lang="fr-FR" sz="2000" b="0" i="0" dirty="0">
                <a:solidFill>
                  <a:srgbClr val="0D0D0D"/>
                </a:solidFill>
                <a:effectLst/>
              </a:rPr>
              <a:t>    - Attributs : </a:t>
            </a:r>
            <a:r>
              <a:rPr lang="fr-FR" sz="2000" dirty="0">
                <a:solidFill>
                  <a:srgbClr val="FF0000"/>
                </a:solidFill>
                <a:effectLst/>
                <a:latin typeface="Consolas" panose="020B0609020204030204" pitchFamily="49" charset="0"/>
              </a:rPr>
              <a:t>ann</a:t>
            </a:r>
            <a:r>
              <a:rPr lang="en-US" sz="2000" dirty="0">
                <a:solidFill>
                  <a:srgbClr val="FF0000"/>
                </a:solidFill>
                <a:effectLst/>
                <a:latin typeface="Consolas" panose="020B0609020204030204" pitchFamily="49" charset="0"/>
              </a:rPr>
              <a:t>ee, prix, </a:t>
            </a:r>
            <a:r>
              <a:rPr lang="fr-FR" sz="1800" dirty="0">
                <a:solidFill>
                  <a:srgbClr val="FF0000"/>
                </a:solidFill>
                <a:effectLst/>
                <a:latin typeface="Consolas" panose="020B0609020204030204" pitchFamily="49" charset="0"/>
              </a:rPr>
              <a:t>client, </a:t>
            </a:r>
            <a:r>
              <a:rPr lang="fr-FR" sz="2000" dirty="0">
                <a:solidFill>
                  <a:srgbClr val="FF0000"/>
                </a:solidFill>
                <a:effectLst/>
                <a:latin typeface="Consolas" panose="020B0609020204030204" pitchFamily="49" charset="0"/>
              </a:rPr>
              <a:t>formule, </a:t>
            </a:r>
            <a:r>
              <a:rPr lang="fr-FR" sz="1800" dirty="0">
                <a:solidFill>
                  <a:srgbClr val="FF0000"/>
                </a:solidFill>
                <a:effectLst/>
                <a:latin typeface="Consolas" panose="020B0609020204030204" pitchFamily="49" charset="0"/>
              </a:rPr>
              <a:t>bien.</a:t>
            </a:r>
            <a:endParaRPr lang="fr-FR" sz="2000" b="0" i="0" dirty="0">
              <a:solidFill>
                <a:srgbClr val="FF0000"/>
              </a:solidFill>
              <a:effectLst/>
            </a:endParaRPr>
          </a:p>
          <a:p>
            <a:r>
              <a:rPr lang="fr-FR" sz="2000" dirty="0">
                <a:solidFill>
                  <a:srgbClr val="0D0D0D"/>
                </a:solidFill>
              </a:rPr>
              <a:t>    - </a:t>
            </a:r>
            <a:r>
              <a:rPr lang="fr-FR" sz="2000" b="0" i="0" dirty="0">
                <a:solidFill>
                  <a:srgbClr val="0D0D0D"/>
                </a:solidFill>
                <a:effectLst/>
              </a:rPr>
              <a:t>Méthodes : getters et setters pour accéder et modifier les attributs.</a:t>
            </a:r>
          </a:p>
          <a:p>
            <a:pPr lvl="1"/>
            <a:endParaRPr lang="en-US" sz="2400" u="sng" dirty="0"/>
          </a:p>
          <a:p>
            <a:endParaRPr lang="fr-FR" sz="2400" u="s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C31FD2-1414-9188-5269-68785D2F1C16}"/>
              </a:ext>
            </a:extLst>
          </p:cNvPr>
          <p:cNvSpPr>
            <a:spLocks noGrp="1"/>
          </p:cNvSpPr>
          <p:nvPr>
            <p:ph type="title"/>
          </p:nvPr>
        </p:nvSpPr>
        <p:spPr>
          <a:xfrm>
            <a:off x="609599" y="168106"/>
            <a:ext cx="11197701" cy="1143000"/>
          </a:xfrm>
        </p:spPr>
        <p:txBody>
          <a:bodyPr/>
          <a:lstStyle/>
          <a:p>
            <a:pPr marL="857250" indent="-857250">
              <a:buFont typeface="+mj-lt"/>
              <a:buAutoNum type="romanUcPeriod"/>
            </a:pPr>
            <a:r>
              <a:rPr lang="fr-FR" altLang="en-US" sz="3600" dirty="0"/>
              <a:t> </a:t>
            </a:r>
            <a:r>
              <a:rPr lang="fr-FR" altLang="en-US" sz="3200" dirty="0"/>
              <a:t>ORGANISATION DU CODE </a:t>
            </a:r>
            <a:r>
              <a:rPr lang="en-US" altLang="en-US" sz="3200" dirty="0"/>
              <a:t>:</a:t>
            </a:r>
            <a:r>
              <a:rPr lang="fr-FR" altLang="en-US" sz="3200" dirty="0"/>
              <a:t> Structure des Classes</a:t>
            </a:r>
            <a:endParaRPr lang="fr-FR" sz="3200" dirty="0"/>
          </a:p>
        </p:txBody>
      </p:sp>
      <p:sp>
        <p:nvSpPr>
          <p:cNvPr id="3" name="Espace réservé du contenu 2">
            <a:extLst>
              <a:ext uri="{FF2B5EF4-FFF2-40B4-BE49-F238E27FC236}">
                <a16:creationId xmlns:a16="http://schemas.microsoft.com/office/drawing/2014/main" id="{0213FE44-2018-E75C-D84E-BA172955BAE9}"/>
              </a:ext>
            </a:extLst>
          </p:cNvPr>
          <p:cNvSpPr>
            <a:spLocks noGrp="1"/>
          </p:cNvSpPr>
          <p:nvPr>
            <p:ph idx="1"/>
          </p:nvPr>
        </p:nvSpPr>
        <p:spPr>
          <a:xfrm>
            <a:off x="609601" y="1236754"/>
            <a:ext cx="10972800" cy="5621246"/>
          </a:xfrm>
        </p:spPr>
        <p:txBody>
          <a:bodyPr/>
          <a:lstStyle/>
          <a:p>
            <a:r>
              <a:rPr lang="fr-FR" sz="2400" b="0" i="0" u="sng" dirty="0">
                <a:solidFill>
                  <a:srgbClr val="0D0D0D"/>
                </a:solidFill>
                <a:effectLst/>
                <a:latin typeface="Söhne"/>
              </a:rPr>
              <a:t>Diagramme de Classes UML Simplifié</a:t>
            </a:r>
            <a:r>
              <a:rPr lang="fr-FR" sz="2400" b="0" i="0" dirty="0">
                <a:solidFill>
                  <a:srgbClr val="0D0D0D"/>
                </a:solidFill>
                <a:effectLst/>
                <a:latin typeface="Söhne"/>
              </a:rPr>
              <a:t>:</a:t>
            </a:r>
          </a:p>
          <a:p>
            <a:endParaRPr lang="fr-FR" sz="2400" dirty="0">
              <a:solidFill>
                <a:srgbClr val="0D0D0D"/>
              </a:solidFill>
              <a:latin typeface="Söhne"/>
            </a:endParaRPr>
          </a:p>
          <a:p>
            <a:endParaRPr lang="fr-FR" sz="2400" b="0" i="0" dirty="0">
              <a:solidFill>
                <a:srgbClr val="0D0D0D"/>
              </a:solidFill>
              <a:effectLst/>
              <a:latin typeface="Söhne"/>
            </a:endParaRPr>
          </a:p>
          <a:p>
            <a:endParaRPr lang="fr-FR" sz="2400" dirty="0">
              <a:solidFill>
                <a:srgbClr val="0D0D0D"/>
              </a:solidFill>
              <a:latin typeface="Söhne"/>
            </a:endParaRPr>
          </a:p>
          <a:p>
            <a:endParaRPr lang="fr-FR" sz="2400" b="0" i="0" dirty="0">
              <a:solidFill>
                <a:srgbClr val="0D0D0D"/>
              </a:solidFill>
              <a:effectLst/>
              <a:latin typeface="Söhne"/>
            </a:endParaRPr>
          </a:p>
          <a:p>
            <a:endParaRPr lang="fr-FR" sz="2400" dirty="0">
              <a:solidFill>
                <a:srgbClr val="0D0D0D"/>
              </a:solidFill>
              <a:latin typeface="Söhne"/>
            </a:endParaRPr>
          </a:p>
          <a:p>
            <a:endParaRPr lang="fr-FR" sz="2400" b="0" i="0" dirty="0">
              <a:solidFill>
                <a:srgbClr val="0D0D0D"/>
              </a:solidFill>
              <a:effectLst/>
              <a:latin typeface="Söhne"/>
            </a:endParaRPr>
          </a:p>
          <a:p>
            <a:endParaRPr lang="fr-FR" sz="2400" dirty="0">
              <a:solidFill>
                <a:srgbClr val="0D0D0D"/>
              </a:solidFill>
              <a:latin typeface="Söhne"/>
            </a:endParaRPr>
          </a:p>
          <a:p>
            <a:endParaRPr lang="fr-FR" sz="2400" b="0" i="0" dirty="0">
              <a:solidFill>
                <a:srgbClr val="0D0D0D"/>
              </a:solidFill>
              <a:effectLst/>
              <a:latin typeface="Söhne"/>
            </a:endParaRPr>
          </a:p>
          <a:p>
            <a:endParaRPr lang="fr-FR" sz="2400" dirty="0">
              <a:solidFill>
                <a:srgbClr val="0D0D0D"/>
              </a:solidFill>
              <a:latin typeface="Söhne"/>
            </a:endParaRPr>
          </a:p>
          <a:p>
            <a:pPr marL="0" indent="0">
              <a:buNone/>
            </a:pPr>
            <a:r>
              <a:rPr lang="fr-FR" sz="1800" b="0" i="0" dirty="0">
                <a:solidFill>
                  <a:srgbClr val="0D0D0D"/>
                </a:solidFill>
                <a:effectLst/>
                <a:latin typeface="Söhne"/>
              </a:rPr>
              <a:t>Ce diagramme représente les classes principales de l'application Senassur et leurs relations. Il permet de visualiser la structure de l'application et la manière dont les différentes entités interagissent les unes avec les autres.</a:t>
            </a:r>
          </a:p>
        </p:txBody>
      </p:sp>
      <p:pic>
        <p:nvPicPr>
          <p:cNvPr id="5" name="Image 4">
            <a:extLst>
              <a:ext uri="{FF2B5EF4-FFF2-40B4-BE49-F238E27FC236}">
                <a16:creationId xmlns:a16="http://schemas.microsoft.com/office/drawing/2014/main" id="{180CFA4F-80CE-CC82-586E-84A2ABBC768E}"/>
              </a:ext>
            </a:extLst>
          </p:cNvPr>
          <p:cNvPicPr>
            <a:picLocks noChangeAspect="1"/>
          </p:cNvPicPr>
          <p:nvPr/>
        </p:nvPicPr>
        <p:blipFill>
          <a:blip r:embed="rId2"/>
          <a:stretch>
            <a:fillRect/>
          </a:stretch>
        </p:blipFill>
        <p:spPr>
          <a:xfrm>
            <a:off x="2972538" y="1793290"/>
            <a:ext cx="6471821" cy="3453413"/>
          </a:xfrm>
          <a:prstGeom prst="rect">
            <a:avLst/>
          </a:prstGeom>
        </p:spPr>
      </p:pic>
    </p:spTree>
    <p:extLst>
      <p:ext uri="{BB962C8B-B14F-4D97-AF65-F5344CB8AC3E}">
        <p14:creationId xmlns:p14="http://schemas.microsoft.com/office/powerpoint/2010/main" val="1237859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CBC5E87-5834-208B-43BA-5C6DEE73BF52}"/>
              </a:ext>
            </a:extLst>
          </p:cNvPr>
          <p:cNvSpPr>
            <a:spLocks noGrp="1"/>
          </p:cNvSpPr>
          <p:nvPr>
            <p:ph type="title"/>
          </p:nvPr>
        </p:nvSpPr>
        <p:spPr>
          <a:xfrm>
            <a:off x="609599" y="132597"/>
            <a:ext cx="11295355" cy="977113"/>
          </a:xfrm>
        </p:spPr>
        <p:txBody>
          <a:bodyPr/>
          <a:lstStyle/>
          <a:p>
            <a:pPr marL="857250" indent="-857250">
              <a:buFont typeface="+mj-lt"/>
              <a:buAutoNum type="romanUcPeriod"/>
            </a:pPr>
            <a:r>
              <a:rPr lang="fr-FR" altLang="en-US" sz="3600" dirty="0"/>
              <a:t> </a:t>
            </a:r>
            <a:r>
              <a:rPr lang="fr-FR" altLang="en-US" sz="3200" dirty="0"/>
              <a:t>ORGANISATION DU CODE </a:t>
            </a:r>
            <a:r>
              <a:rPr lang="en-US" altLang="en-US" sz="3200" dirty="0"/>
              <a:t>:</a:t>
            </a:r>
            <a:r>
              <a:rPr lang="fr-FR" altLang="en-US" sz="3200" dirty="0"/>
              <a:t> Structure des Classes</a:t>
            </a:r>
            <a:endParaRPr lang="fr-FR" sz="3200" dirty="0"/>
          </a:p>
        </p:txBody>
      </p:sp>
      <p:sp>
        <p:nvSpPr>
          <p:cNvPr id="3" name="Espace réservé du contenu 2">
            <a:extLst>
              <a:ext uri="{FF2B5EF4-FFF2-40B4-BE49-F238E27FC236}">
                <a16:creationId xmlns:a16="http://schemas.microsoft.com/office/drawing/2014/main" id="{4D0BDE5F-E76E-B7D9-83F8-0B6E005483B4}"/>
              </a:ext>
            </a:extLst>
          </p:cNvPr>
          <p:cNvSpPr>
            <a:spLocks noGrp="1"/>
          </p:cNvSpPr>
          <p:nvPr>
            <p:ph idx="1"/>
          </p:nvPr>
        </p:nvSpPr>
        <p:spPr>
          <a:xfrm>
            <a:off x="609600" y="1413770"/>
            <a:ext cx="10972800" cy="4907131"/>
          </a:xfrm>
        </p:spPr>
        <p:txBody>
          <a:bodyPr/>
          <a:lstStyle/>
          <a:p>
            <a:pPr>
              <a:buFont typeface="Wingdings" panose="05000000000000000000" pitchFamily="2" charset="2"/>
              <a:buChar char="q"/>
            </a:pPr>
            <a:r>
              <a:rPr lang="en-US" sz="2800" dirty="0"/>
              <a:t>Classes Ajout</a:t>
            </a:r>
            <a:r>
              <a:rPr lang="fr-FR" sz="2800" dirty="0"/>
              <a:t>és</a:t>
            </a:r>
          </a:p>
          <a:p>
            <a:r>
              <a:rPr lang="fr-FR" sz="2400" u="sng" dirty="0"/>
              <a:t>IAgenceAssurance</a:t>
            </a:r>
            <a:r>
              <a:rPr lang="fr-FR" sz="2400" dirty="0"/>
              <a:t>:</a:t>
            </a:r>
          </a:p>
          <a:p>
            <a:pPr marL="0" indent="0">
              <a:buNone/>
            </a:pPr>
            <a:r>
              <a:rPr lang="fr-FR" sz="2000" dirty="0"/>
              <a:t>     - Interface définissant les opérations disponibles pour une agence d'assurance.</a:t>
            </a:r>
          </a:p>
          <a:p>
            <a:pPr marL="0" indent="0">
              <a:buNone/>
            </a:pPr>
            <a:r>
              <a:rPr lang="fr-FR" sz="2000" dirty="0"/>
              <a:t>     - Méthodes : </a:t>
            </a:r>
            <a:r>
              <a:rPr lang="fr-FR" sz="1800" dirty="0">
                <a:solidFill>
                  <a:srgbClr val="000000"/>
                </a:solidFill>
                <a:effectLst/>
              </a:rPr>
              <a:t>enregistrerClient</a:t>
            </a:r>
            <a:r>
              <a:rPr lang="fr-FR" sz="2000" dirty="0"/>
              <a:t>, </a:t>
            </a:r>
            <a:r>
              <a:rPr lang="fr-FR" sz="1800" dirty="0">
                <a:solidFill>
                  <a:srgbClr val="000000"/>
                </a:solidFill>
                <a:effectLst/>
              </a:rPr>
              <a:t>enregistrerFormuleAssurance</a:t>
            </a:r>
            <a:r>
              <a:rPr lang="fr-FR" sz="2000" dirty="0"/>
              <a:t>, </a:t>
            </a:r>
            <a:r>
              <a:rPr lang="fr-FR" sz="1800" dirty="0">
                <a:solidFill>
                  <a:srgbClr val="000000"/>
                </a:solidFill>
                <a:effectLst/>
              </a:rPr>
              <a:t>enregistrerVoiture</a:t>
            </a:r>
            <a:r>
              <a:rPr lang="fr-FR" sz="2000" dirty="0"/>
              <a:t>,         	</a:t>
            </a:r>
            <a:r>
              <a:rPr lang="fr-FR" sz="1800" dirty="0">
                <a:solidFill>
                  <a:srgbClr val="000000"/>
                </a:solidFill>
                <a:effectLst/>
              </a:rPr>
              <a:t>enregistrerImmobilier</a:t>
            </a:r>
            <a:r>
              <a:rPr lang="fr-FR" sz="2000" dirty="0"/>
              <a:t>, </a:t>
            </a:r>
            <a:r>
              <a:rPr lang="fr-FR" sz="1800" dirty="0">
                <a:solidFill>
                  <a:srgbClr val="000000"/>
                </a:solidFill>
                <a:effectLst/>
              </a:rPr>
              <a:t>nouvelleSouscription,  afficherFormulesExistantes, 		afficherSouscriptionsAnnee,  afficherSouscriptionsClient,  afficherClientsAssurantVoiture, 	afficherClientsAssurantImmobilier,  afficherVoitures,  afficherImmobiliers,  deleteClient, 	deleteFormuleAssurance,  deleteSouscription,  deleteVoiture,  deleteImmobilier.</a:t>
            </a:r>
          </a:p>
          <a:p>
            <a:pPr marL="0" indent="0">
              <a:buNone/>
            </a:pPr>
            <a:endParaRPr lang="fr-FR" sz="1800" dirty="0">
              <a:solidFill>
                <a:srgbClr val="000000"/>
              </a:solidFill>
              <a:effectLst/>
            </a:endParaRPr>
          </a:p>
          <a:p>
            <a:r>
              <a:rPr lang="fr-FR" sz="2400" u="sng" dirty="0">
                <a:solidFill>
                  <a:srgbClr val="000000"/>
                </a:solidFill>
              </a:rPr>
              <a:t>AgenceAssuranceImpl</a:t>
            </a:r>
            <a:r>
              <a:rPr lang="fr-FR" sz="2400" dirty="0">
                <a:solidFill>
                  <a:srgbClr val="000000"/>
                </a:solidFill>
              </a:rPr>
              <a:t> :</a:t>
            </a:r>
          </a:p>
          <a:p>
            <a:pPr marL="0" indent="0">
              <a:buNone/>
            </a:pPr>
            <a:r>
              <a:rPr lang="fr-FR" sz="2000" dirty="0">
                <a:solidFill>
                  <a:srgbClr val="000000"/>
                </a:solidFill>
              </a:rPr>
              <a:t>     - Implémentation concrète de l'interface IAgenceAssurance.</a:t>
            </a:r>
          </a:p>
          <a:p>
            <a:pPr marL="0" indent="0">
              <a:buNone/>
            </a:pPr>
            <a:r>
              <a:rPr lang="fr-FR" sz="2000" dirty="0">
                <a:solidFill>
                  <a:srgbClr val="000000"/>
                </a:solidFill>
              </a:rPr>
              <a:t>     - Contient la logique métier pour les opérations d'enregistrement, de suppression et de</a:t>
            </a:r>
          </a:p>
          <a:p>
            <a:pPr marL="0" indent="0">
              <a:buNone/>
            </a:pPr>
            <a:r>
              <a:rPr lang="fr-FR" sz="2000" dirty="0">
                <a:solidFill>
                  <a:srgbClr val="000000"/>
                </a:solidFill>
              </a:rPr>
              <a:t>      gestion des souscriptions.</a:t>
            </a:r>
          </a:p>
          <a:p>
            <a:pPr marL="0" indent="0">
              <a:buNone/>
            </a:pPr>
            <a:endParaRPr lang="fr-FR" sz="2400" dirty="0">
              <a:solidFill>
                <a:srgbClr val="000000"/>
              </a:solidFill>
            </a:endParaRPr>
          </a:p>
          <a:p>
            <a:pPr marL="0" indent="0">
              <a:buNone/>
            </a:pPr>
            <a:endParaRPr lang="fr-FR" sz="2400" dirty="0"/>
          </a:p>
          <a:p>
            <a:endParaRPr lang="fr-FR" sz="2800" dirty="0"/>
          </a:p>
        </p:txBody>
      </p:sp>
    </p:spTree>
    <p:extLst>
      <p:ext uri="{BB962C8B-B14F-4D97-AF65-F5344CB8AC3E}">
        <p14:creationId xmlns:p14="http://schemas.microsoft.com/office/powerpoint/2010/main" val="861549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8F4A47-ED15-694B-6314-1DD64606CFC2}"/>
              </a:ext>
            </a:extLst>
          </p:cNvPr>
          <p:cNvSpPr>
            <a:spLocks noGrp="1"/>
          </p:cNvSpPr>
          <p:nvPr>
            <p:ph type="title"/>
          </p:nvPr>
        </p:nvSpPr>
        <p:spPr>
          <a:xfrm>
            <a:off x="609600" y="274638"/>
            <a:ext cx="11171068" cy="1143000"/>
          </a:xfrm>
        </p:spPr>
        <p:txBody>
          <a:bodyPr/>
          <a:lstStyle/>
          <a:p>
            <a:pPr marL="857250" indent="-857250">
              <a:buFont typeface="+mj-lt"/>
              <a:buAutoNum type="romanUcPeriod"/>
            </a:pPr>
            <a:r>
              <a:rPr lang="fr-FR" altLang="en-US" sz="3200" dirty="0"/>
              <a:t>ORGANISATION DU CODE </a:t>
            </a:r>
            <a:r>
              <a:rPr lang="en-US" altLang="en-US" sz="3200" dirty="0"/>
              <a:t>:</a:t>
            </a:r>
            <a:r>
              <a:rPr lang="fr-FR" altLang="en-US" sz="3200" dirty="0"/>
              <a:t> Structure des Classes</a:t>
            </a:r>
            <a:endParaRPr lang="fr-FR" sz="3200" dirty="0"/>
          </a:p>
        </p:txBody>
      </p:sp>
      <p:sp>
        <p:nvSpPr>
          <p:cNvPr id="3" name="Espace réservé du contenu 2">
            <a:extLst>
              <a:ext uri="{FF2B5EF4-FFF2-40B4-BE49-F238E27FC236}">
                <a16:creationId xmlns:a16="http://schemas.microsoft.com/office/drawing/2014/main" id="{A73751F6-6369-3F68-F0D3-1BCEC5E9BA15}"/>
              </a:ext>
            </a:extLst>
          </p:cNvPr>
          <p:cNvSpPr>
            <a:spLocks noGrp="1"/>
          </p:cNvSpPr>
          <p:nvPr>
            <p:ph idx="1"/>
          </p:nvPr>
        </p:nvSpPr>
        <p:spPr>
          <a:xfrm>
            <a:off x="609600" y="1322774"/>
            <a:ext cx="10972800" cy="4803390"/>
          </a:xfrm>
        </p:spPr>
        <p:txBody>
          <a:bodyPr/>
          <a:lstStyle/>
          <a:p>
            <a:pPr>
              <a:buFont typeface="Wingdings" panose="05000000000000000000" pitchFamily="2" charset="2"/>
              <a:buChar char="q"/>
            </a:pPr>
            <a:r>
              <a:rPr lang="en-US" sz="2800" dirty="0"/>
              <a:t>Classes</a:t>
            </a:r>
            <a:r>
              <a:rPr lang="en-US" sz="3200" dirty="0"/>
              <a:t> Ajout</a:t>
            </a:r>
            <a:r>
              <a:rPr lang="fr-FR" sz="3200" dirty="0"/>
              <a:t>és</a:t>
            </a:r>
          </a:p>
          <a:p>
            <a:r>
              <a:rPr lang="fr-FR" sz="2000" u="sng" dirty="0"/>
              <a:t>Les classes DAO(Data Acces Object)</a:t>
            </a:r>
            <a:r>
              <a:rPr lang="fr-FR" sz="2000" dirty="0"/>
              <a:t>:</a:t>
            </a:r>
            <a:endParaRPr lang="fr-FR" sz="1800" dirty="0">
              <a:solidFill>
                <a:srgbClr val="0D0D0D"/>
              </a:solidFill>
              <a:latin typeface="Söhne"/>
            </a:endParaRPr>
          </a:p>
          <a:p>
            <a:pPr lvl="1"/>
            <a:r>
              <a:rPr lang="fr-FR" sz="1800" b="0" i="0" dirty="0">
                <a:solidFill>
                  <a:srgbClr val="0D0D0D"/>
                </a:solidFill>
                <a:effectLst/>
              </a:rPr>
              <a:t>Le package DAO</a:t>
            </a:r>
            <a:r>
              <a:rPr lang="en-US" sz="1800" b="0" i="0" dirty="0">
                <a:solidFill>
                  <a:srgbClr val="0D0D0D"/>
                </a:solidFill>
                <a:effectLst/>
              </a:rPr>
              <a:t>(Package contenant les classes DAO qui sont ClientDAO</a:t>
            </a:r>
            <a:r>
              <a:rPr lang="en-US" sz="1800" dirty="0">
                <a:solidFill>
                  <a:srgbClr val="0D0D0D"/>
                </a:solidFill>
              </a:rPr>
              <a:t>, FormuleAssuranceDAO, VoitureDAO,  ImmobilierDAO et SouscriptionDAO </a:t>
            </a:r>
            <a:r>
              <a:rPr lang="en-US" sz="1800" b="0" i="0" dirty="0">
                <a:solidFill>
                  <a:srgbClr val="0D0D0D"/>
                </a:solidFill>
                <a:effectLst/>
              </a:rPr>
              <a:t>)</a:t>
            </a:r>
            <a:r>
              <a:rPr lang="fr-FR" sz="1800" b="0" i="0" dirty="0">
                <a:solidFill>
                  <a:srgbClr val="0D0D0D"/>
                </a:solidFill>
                <a:effectLst/>
              </a:rPr>
              <a:t> est crée pour séparer la logique d'accès aux données de la logique métier.</a:t>
            </a:r>
          </a:p>
          <a:p>
            <a:pPr lvl="1"/>
            <a:endParaRPr lang="fr-FR" sz="1800" b="0" i="0" dirty="0">
              <a:solidFill>
                <a:srgbClr val="0D0D0D"/>
              </a:solidFill>
              <a:effectLst/>
            </a:endParaRPr>
          </a:p>
          <a:p>
            <a:pPr lvl="1"/>
            <a:r>
              <a:rPr lang="fr-FR" sz="1800" b="0" i="0" dirty="0">
                <a:solidFill>
                  <a:srgbClr val="0D0D0D"/>
                </a:solidFill>
                <a:effectLst/>
              </a:rPr>
              <a:t>Chaque classe DAO est responsable de l'accès à une entité spécifique dans la base de données</a:t>
            </a:r>
            <a:r>
              <a:rPr lang="fr-FR" sz="1200" b="0" i="0" dirty="0">
                <a:solidFill>
                  <a:srgbClr val="0D0D0D"/>
                </a:solidFill>
                <a:effectLst/>
                <a:latin typeface="Söhne"/>
              </a:rPr>
              <a:t>.</a:t>
            </a:r>
          </a:p>
          <a:p>
            <a:pPr lvl="1"/>
            <a:endParaRPr lang="fr-FR" sz="1200" b="0" i="0" dirty="0">
              <a:solidFill>
                <a:srgbClr val="0D0D0D"/>
              </a:solidFill>
              <a:effectLst/>
              <a:latin typeface="Söhne"/>
            </a:endParaRPr>
          </a:p>
          <a:p>
            <a:pPr lvl="1"/>
            <a:r>
              <a:rPr lang="fr-FR" sz="1800" b="0" i="0" dirty="0">
                <a:solidFill>
                  <a:srgbClr val="0D0D0D"/>
                </a:solidFill>
                <a:effectLst/>
              </a:rPr>
              <a:t>Utilisation du modèle DAO pour améliorer la modularité et la maintenabilité de l'application</a:t>
            </a:r>
            <a:r>
              <a:rPr lang="fr-FR" sz="1200" b="0" i="0" dirty="0">
                <a:solidFill>
                  <a:srgbClr val="0D0D0D"/>
                </a:solidFill>
                <a:effectLst/>
                <a:latin typeface="Söhne"/>
              </a:rPr>
              <a:t>.</a:t>
            </a:r>
          </a:p>
          <a:p>
            <a:pPr marL="457200" lvl="1" indent="0">
              <a:buNone/>
            </a:pPr>
            <a:endParaRPr lang="fr-FR" sz="1200" b="0" i="0" dirty="0">
              <a:solidFill>
                <a:srgbClr val="0D0D0D"/>
              </a:solidFill>
              <a:effectLst/>
              <a:latin typeface="Söhne"/>
            </a:endParaRPr>
          </a:p>
          <a:p>
            <a:pPr lvl="1"/>
            <a:r>
              <a:rPr lang="fr-FR" sz="1800" b="0" i="0" dirty="0">
                <a:solidFill>
                  <a:srgbClr val="0D0D0D"/>
                </a:solidFill>
                <a:effectLst/>
              </a:rPr>
              <a:t>Dans la logique métier, les classes DAO sont utilisées pour accéder aux données nécessaires à l'exécution des fonctionnalités de l'application, telles que l'ajout d'un client, la récupération des souscriptions, etc.</a:t>
            </a:r>
          </a:p>
          <a:p>
            <a:pPr marL="457200" lvl="1" indent="0">
              <a:buNone/>
            </a:pPr>
            <a:endParaRPr lang="fr-FR" sz="1800" b="0" i="0" dirty="0">
              <a:solidFill>
                <a:srgbClr val="0D0D0D"/>
              </a:solidFill>
              <a:effectLst/>
            </a:endParaRPr>
          </a:p>
          <a:p>
            <a:pPr lvl="1"/>
            <a:r>
              <a:rPr lang="fr-FR" sz="1800" b="0" i="0" dirty="0">
                <a:solidFill>
                  <a:srgbClr val="0D0D0D"/>
                </a:solidFill>
                <a:effectLst/>
              </a:rPr>
              <a:t>Dans l'interface utilisateur, les classes DAO sont utilisées pour afficher des données à l'utilisateur ou pour enregistrer des informations saisies par l'utilisateur dans la base de données.</a:t>
            </a:r>
          </a:p>
          <a:p>
            <a:pPr lvl="1"/>
            <a:endParaRPr lang="fr-FR" sz="1800" dirty="0"/>
          </a:p>
          <a:p>
            <a:pPr marL="0" indent="0">
              <a:buNone/>
            </a:pPr>
            <a:endParaRPr lang="fr-FR" dirty="0"/>
          </a:p>
        </p:txBody>
      </p:sp>
    </p:spTree>
    <p:extLst>
      <p:ext uri="{BB962C8B-B14F-4D97-AF65-F5344CB8AC3E}">
        <p14:creationId xmlns:p14="http://schemas.microsoft.com/office/powerpoint/2010/main" val="1459148342"/>
      </p:ext>
    </p:extLst>
  </p:cSld>
  <p:clrMapOvr>
    <a:masterClrMapping/>
  </p:clrMapOvr>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1803</TotalTime>
  <Words>3213</Words>
  <Application>Microsoft Office PowerPoint</Application>
  <PresentationFormat>Grand écran</PresentationFormat>
  <Paragraphs>501</Paragraphs>
  <Slides>45</Slides>
  <Notes>0</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45</vt:i4>
      </vt:variant>
    </vt:vector>
  </HeadingPairs>
  <TitlesOfParts>
    <vt:vector size="57" baseType="lpstr">
      <vt:lpstr>SimSun</vt:lpstr>
      <vt:lpstr>Arial</vt:lpstr>
      <vt:lpstr>Bahnschrift Light SemiCondensed</vt:lpstr>
      <vt:lpstr>CairoFont-0-0</vt:lpstr>
      <vt:lpstr>CairoFont-6-0</vt:lpstr>
      <vt:lpstr>Century</vt:lpstr>
      <vt:lpstr>Consolas</vt:lpstr>
      <vt:lpstr>Söhne</vt:lpstr>
      <vt:lpstr>Söhne Mono</vt:lpstr>
      <vt:lpstr>Times New Roman</vt:lpstr>
      <vt:lpstr>Wingdings</vt:lpstr>
      <vt:lpstr>Business Cooperate</vt:lpstr>
      <vt:lpstr> </vt:lpstr>
      <vt:lpstr>Objectifs du projet</vt:lpstr>
      <vt:lpstr>PLAN</vt:lpstr>
      <vt:lpstr>INTRODUCTION </vt:lpstr>
      <vt:lpstr>ORGANISATION DU CODE : Structure des Classes </vt:lpstr>
      <vt:lpstr>ORGANISATION DU CODE : Structure des Classes</vt:lpstr>
      <vt:lpstr> ORGANISATION DU CODE : Structure des Classes</vt:lpstr>
      <vt:lpstr> ORGANISATION DU CODE : Structure des Classes</vt:lpstr>
      <vt:lpstr>ORGANISATION DU CODE : Structure des Classes</vt:lpstr>
      <vt:lpstr>ORGANISATION DU CODE : Structure des Classes</vt:lpstr>
      <vt:lpstr>Structure de la Base de Données Senassur</vt:lpstr>
      <vt:lpstr>Structure de la Base de Données Senassur</vt:lpstr>
      <vt:lpstr>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 EXECUTION DU CODE</vt:lpstr>
      <vt:lpstr>Conclusion</vt:lpstr>
      <vt:lpstr>References</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Fallou</cp:lastModifiedBy>
  <cp:revision>405</cp:revision>
  <dcterms:created xsi:type="dcterms:W3CDTF">2024-04-09T17:19:00Z</dcterms:created>
  <dcterms:modified xsi:type="dcterms:W3CDTF">2024-04-14T19:02:48Z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A3C68C626D294C39A96C318E74A0674C_12</vt:lpwstr>
  </property>
  <property fmtid="{D5CDD505-2E9C-101B-9397-08002B2CF9AE}" pid="3" name="KSOProductBuildVer">
    <vt:lpwstr>1033-12.2.0.13472</vt:lpwstr>
  </property>
</Properties>
</file>