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12"/>
  </p:notesMasterIdLst>
  <p:sldIdLst>
    <p:sldId id="257" r:id="rId2"/>
    <p:sldId id="293" r:id="rId3"/>
    <p:sldId id="297" r:id="rId4"/>
    <p:sldId id="301" r:id="rId5"/>
    <p:sldId id="300" r:id="rId6"/>
    <p:sldId id="302" r:id="rId7"/>
    <p:sldId id="298" r:id="rId8"/>
    <p:sldId id="299" r:id="rId9"/>
    <p:sldId id="294"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39333A-D7FC-4BFF-8816-8EEB896C95CF}">
          <p14:sldIdLst>
            <p14:sldId id="257"/>
            <p14:sldId id="293"/>
            <p14:sldId id="297"/>
            <p14:sldId id="301"/>
            <p14:sldId id="300"/>
            <p14:sldId id="302"/>
            <p14:sldId id="298"/>
            <p14:sldId id="299"/>
            <p14:sldId id="294"/>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9EE"/>
    <a:srgbClr val="A2BACA"/>
    <a:srgbClr val="F68C80"/>
    <a:srgbClr val="F8D22F"/>
    <a:srgbClr val="344529"/>
    <a:srgbClr val="2B3922"/>
    <a:srgbClr val="2E3722"/>
    <a:srgbClr val="FCF7F1"/>
    <a:srgbClr val="B8D233"/>
    <a:srgbClr val="5CC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7" autoAdjust="0"/>
    <p:restoredTop sz="82493" autoAdjust="0"/>
  </p:normalViewPr>
  <p:slideViewPr>
    <p:cSldViewPr snapToGrid="0">
      <p:cViewPr varScale="1">
        <p:scale>
          <a:sx n="63" d="100"/>
          <a:sy n="63" d="100"/>
        </p:scale>
        <p:origin x="102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9B2C4-D577-4D7E-BA89-96BE17853360}" type="datetimeFigureOut">
              <a:rPr lang="en-GB" smtClean="0"/>
              <a:t>15/04/2021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F52DA-34D7-4189-BF8D-525E6204A27D}" type="slidenum">
              <a:rPr lang="en-GB" smtClean="0"/>
              <a:t>‹#›</a:t>
            </a:fld>
            <a:endParaRPr lang="en-GB"/>
          </a:p>
        </p:txBody>
      </p:sp>
    </p:spTree>
    <p:extLst>
      <p:ext uri="{BB962C8B-B14F-4D97-AF65-F5344CB8AC3E}">
        <p14:creationId xmlns:p14="http://schemas.microsoft.com/office/powerpoint/2010/main" val="245034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16F52DA-34D7-4189-BF8D-525E6204A27D}" type="slidenum">
              <a:rPr lang="en-GB" smtClean="0"/>
              <a:t>1</a:t>
            </a:fld>
            <a:endParaRPr lang="en-GB"/>
          </a:p>
        </p:txBody>
      </p:sp>
    </p:spTree>
    <p:extLst>
      <p:ext uri="{BB962C8B-B14F-4D97-AF65-F5344CB8AC3E}">
        <p14:creationId xmlns:p14="http://schemas.microsoft.com/office/powerpoint/2010/main" val="3218169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16F52DA-34D7-4189-BF8D-525E6204A27D}" type="slidenum">
              <a:rPr lang="en-GB" smtClean="0"/>
              <a:t>10</a:t>
            </a:fld>
            <a:endParaRPr lang="en-GB"/>
          </a:p>
        </p:txBody>
      </p:sp>
    </p:spTree>
    <p:extLst>
      <p:ext uri="{BB962C8B-B14F-4D97-AF65-F5344CB8AC3E}">
        <p14:creationId xmlns:p14="http://schemas.microsoft.com/office/powerpoint/2010/main" val="3442171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16F52DA-34D7-4189-BF8D-525E6204A27D}" type="slidenum">
              <a:rPr lang="en-GB" smtClean="0"/>
              <a:t>2</a:t>
            </a:fld>
            <a:endParaRPr lang="en-GB"/>
          </a:p>
        </p:txBody>
      </p:sp>
    </p:spTree>
    <p:extLst>
      <p:ext uri="{BB962C8B-B14F-4D97-AF65-F5344CB8AC3E}">
        <p14:creationId xmlns:p14="http://schemas.microsoft.com/office/powerpoint/2010/main" val="2859727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16F52DA-34D7-4189-BF8D-525E6204A27D}" type="slidenum">
              <a:rPr lang="en-GB" smtClean="0"/>
              <a:t>3</a:t>
            </a:fld>
            <a:endParaRPr lang="en-GB"/>
          </a:p>
        </p:txBody>
      </p:sp>
    </p:spTree>
    <p:extLst>
      <p:ext uri="{BB962C8B-B14F-4D97-AF65-F5344CB8AC3E}">
        <p14:creationId xmlns:p14="http://schemas.microsoft.com/office/powerpoint/2010/main" val="359423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16F52DA-34D7-4189-BF8D-525E6204A27D}" type="slidenum">
              <a:rPr lang="en-GB" smtClean="0"/>
              <a:t>4</a:t>
            </a:fld>
            <a:endParaRPr lang="en-GB"/>
          </a:p>
        </p:txBody>
      </p:sp>
    </p:spTree>
    <p:extLst>
      <p:ext uri="{BB962C8B-B14F-4D97-AF65-F5344CB8AC3E}">
        <p14:creationId xmlns:p14="http://schemas.microsoft.com/office/powerpoint/2010/main" val="2193713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make sense of the world/sort through the data</a:t>
            </a:r>
          </a:p>
        </p:txBody>
      </p:sp>
      <p:sp>
        <p:nvSpPr>
          <p:cNvPr id="4" name="Slide Number Placeholder 3"/>
          <p:cNvSpPr>
            <a:spLocks noGrp="1"/>
          </p:cNvSpPr>
          <p:nvPr>
            <p:ph type="sldNum" sz="quarter" idx="5"/>
          </p:nvPr>
        </p:nvSpPr>
        <p:spPr/>
        <p:txBody>
          <a:bodyPr/>
          <a:lstStyle/>
          <a:p>
            <a:fld id="{C16F52DA-34D7-4189-BF8D-525E6204A27D}" type="slidenum">
              <a:rPr lang="en-GB" smtClean="0"/>
              <a:t>5</a:t>
            </a:fld>
            <a:endParaRPr lang="en-GB"/>
          </a:p>
        </p:txBody>
      </p:sp>
    </p:spTree>
    <p:extLst>
      <p:ext uri="{BB962C8B-B14F-4D97-AF65-F5344CB8AC3E}">
        <p14:creationId xmlns:p14="http://schemas.microsoft.com/office/powerpoint/2010/main" val="302510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16F52DA-34D7-4189-BF8D-525E6204A27D}" type="slidenum">
              <a:rPr lang="en-GB" smtClean="0"/>
              <a:t>6</a:t>
            </a:fld>
            <a:endParaRPr lang="en-GB"/>
          </a:p>
        </p:txBody>
      </p:sp>
    </p:spTree>
    <p:extLst>
      <p:ext uri="{BB962C8B-B14F-4D97-AF65-F5344CB8AC3E}">
        <p14:creationId xmlns:p14="http://schemas.microsoft.com/office/powerpoint/2010/main" val="1627826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16F52DA-34D7-4189-BF8D-525E6204A27D}" type="slidenum">
              <a:rPr lang="en-GB" smtClean="0"/>
              <a:t>7</a:t>
            </a:fld>
            <a:endParaRPr lang="en-GB"/>
          </a:p>
        </p:txBody>
      </p:sp>
    </p:spTree>
    <p:extLst>
      <p:ext uri="{BB962C8B-B14F-4D97-AF65-F5344CB8AC3E}">
        <p14:creationId xmlns:p14="http://schemas.microsoft.com/office/powerpoint/2010/main" val="365536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16F52DA-34D7-4189-BF8D-525E6204A27D}" type="slidenum">
              <a:rPr lang="en-GB" smtClean="0"/>
              <a:t>8</a:t>
            </a:fld>
            <a:endParaRPr lang="en-GB"/>
          </a:p>
        </p:txBody>
      </p:sp>
    </p:spTree>
    <p:extLst>
      <p:ext uri="{BB962C8B-B14F-4D97-AF65-F5344CB8AC3E}">
        <p14:creationId xmlns:p14="http://schemas.microsoft.com/office/powerpoint/2010/main" val="2517840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Don’t make notes – what you remember is the most interesting?</a:t>
            </a:r>
          </a:p>
        </p:txBody>
      </p:sp>
      <p:sp>
        <p:nvSpPr>
          <p:cNvPr id="4" name="Slide Number Placeholder 3"/>
          <p:cNvSpPr>
            <a:spLocks noGrp="1"/>
          </p:cNvSpPr>
          <p:nvPr>
            <p:ph type="sldNum" sz="quarter" idx="5"/>
          </p:nvPr>
        </p:nvSpPr>
        <p:spPr/>
        <p:txBody>
          <a:bodyPr/>
          <a:lstStyle/>
          <a:p>
            <a:fld id="{C16F52DA-34D7-4189-BF8D-525E6204A27D}" type="slidenum">
              <a:rPr lang="en-GB" smtClean="0"/>
              <a:t>9</a:t>
            </a:fld>
            <a:endParaRPr lang="en-GB"/>
          </a:p>
        </p:txBody>
      </p:sp>
    </p:spTree>
    <p:extLst>
      <p:ext uri="{BB962C8B-B14F-4D97-AF65-F5344CB8AC3E}">
        <p14:creationId xmlns:p14="http://schemas.microsoft.com/office/powerpoint/2010/main" val="48906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4/15/2021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4/15/2021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www.indeed.com/career-advice/resumes-cover-letters/write-a-quick-effective-about-m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livecareer.co.uk/cv-builder" TargetMode="External"/><Relationship Id="rId4" Type="http://schemas.openxmlformats.org/officeDocument/2006/relationships/hyperlink" Target="https://www.thebalancecareers.com/how-to-write-about-me-page-examples-414236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ov.uk/discrimination-your-rights/types-of-discriminat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monster.co.uk/career-advice/article/what-personal-details-should-be-on-my-cv"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gov.uk/working-when-pregnant-your-right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www.gov.uk/discrimination-your-rights" TargetMode="External"/><Relationship Id="rId4" Type="http://schemas.openxmlformats.org/officeDocument/2006/relationships/hyperlink" Target="https://www.gov.uk/definition-of-disability-under-equality-act-201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builtin.com/diversity-inclusion/unconscious-bias-exampl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simplypsychology.org/implicit-bias.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pic>
        <p:nvPicPr>
          <p:cNvPr id="7" name="Picture 6">
            <a:extLst>
              <a:ext uri="{FF2B5EF4-FFF2-40B4-BE49-F238E27FC236}">
                <a16:creationId xmlns:a16="http://schemas.microsoft.com/office/drawing/2014/main" id="{2B11E859-EFB5-439A-8D15-3ECAC83B8C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9526" y="2202873"/>
            <a:ext cx="7765316" cy="6858000"/>
          </a:xfrm>
          <a:prstGeom prst="rect">
            <a:avLst/>
          </a:prstGeom>
        </p:spPr>
      </p:pic>
      <p:sp>
        <p:nvSpPr>
          <p:cNvPr id="9" name="Title 1">
            <a:extLst>
              <a:ext uri="{FF2B5EF4-FFF2-40B4-BE49-F238E27FC236}">
                <a16:creationId xmlns:a16="http://schemas.microsoft.com/office/drawing/2014/main" id="{5097C1B4-BDAC-4184-955C-D0B3F0A21360}"/>
              </a:ext>
            </a:extLst>
          </p:cNvPr>
          <p:cNvSpPr>
            <a:spLocks noGrp="1"/>
          </p:cNvSpPr>
          <p:nvPr>
            <p:ph type="ctrTitle"/>
          </p:nvPr>
        </p:nvSpPr>
        <p:spPr>
          <a:xfrm>
            <a:off x="6033793" y="2057400"/>
            <a:ext cx="4775075" cy="2686050"/>
          </a:xfrm>
        </p:spPr>
        <p:txBody>
          <a:bodyPr>
            <a:normAutofit fontScale="90000"/>
          </a:bodyPr>
          <a:lstStyle/>
          <a:p>
            <a:r>
              <a:rPr lang="en-US" sz="4000" cap="none" dirty="0">
                <a:solidFill>
                  <a:schemeClr val="accent5"/>
                </a:solidFill>
              </a:rPr>
              <a:t>COMP2</a:t>
            </a:r>
            <a:r>
              <a:rPr lang="en-US" sz="4000" i="1" cap="none" dirty="0">
                <a:solidFill>
                  <a:schemeClr val="accent5"/>
                </a:solidFill>
              </a:rPr>
              <a:t>x</a:t>
            </a:r>
            <a:r>
              <a:rPr lang="en-US" sz="4000" cap="none" dirty="0">
                <a:solidFill>
                  <a:schemeClr val="accent5"/>
                </a:solidFill>
              </a:rPr>
              <a:t>0/VR220</a:t>
            </a:r>
            <a:br>
              <a:rPr lang="en-US" sz="4400" cap="none" dirty="0">
                <a:solidFill>
                  <a:schemeClr val="tx1"/>
                </a:solidFill>
              </a:rPr>
            </a:br>
            <a:r>
              <a:rPr lang="en-US" sz="3600" cap="none" dirty="0">
                <a:solidFill>
                  <a:schemeClr val="tx1"/>
                </a:solidFill>
              </a:rPr>
              <a:t>Portfolio Development/</a:t>
            </a:r>
            <a:br>
              <a:rPr lang="en-US" sz="3600" cap="none" dirty="0">
                <a:solidFill>
                  <a:schemeClr val="tx1"/>
                </a:solidFill>
              </a:rPr>
            </a:br>
            <a:r>
              <a:rPr lang="en-US" sz="3600" cap="none" dirty="0">
                <a:solidFill>
                  <a:schemeClr val="tx1"/>
                </a:solidFill>
              </a:rPr>
              <a:t>Worksheet Support</a:t>
            </a:r>
            <a:br>
              <a:rPr lang="en-US" sz="3600" cap="none" dirty="0">
                <a:solidFill>
                  <a:schemeClr val="tx1"/>
                </a:solidFill>
              </a:rPr>
            </a:br>
            <a:br>
              <a:rPr lang="en-US" sz="4400" cap="none" dirty="0">
                <a:solidFill>
                  <a:schemeClr val="tx1"/>
                </a:solidFill>
              </a:rPr>
            </a:br>
            <a:r>
              <a:rPr lang="en-US" sz="4400" b="1" cap="none" dirty="0">
                <a:solidFill>
                  <a:schemeClr val="accent4">
                    <a:lumMod val="60000"/>
                    <a:lumOff val="40000"/>
                  </a:schemeClr>
                </a:solidFill>
              </a:rPr>
              <a:t>Week 11: </a:t>
            </a:r>
            <a:r>
              <a:rPr lang="en-US" sz="4000" b="1" cap="none" dirty="0">
                <a:solidFill>
                  <a:schemeClr val="accent4">
                    <a:lumMod val="60000"/>
                    <a:lumOff val="40000"/>
                  </a:schemeClr>
                </a:solidFill>
              </a:rPr>
              <a:t>Presenting Yourself Online</a:t>
            </a:r>
            <a:endParaRPr lang="en-US" sz="4400" b="1" cap="none" dirty="0">
              <a:solidFill>
                <a:schemeClr val="accent4">
                  <a:lumMod val="60000"/>
                  <a:lumOff val="40000"/>
                </a:schemeClr>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9367-422A-4D7D-A9A5-14C520FBD971}"/>
              </a:ext>
            </a:extLst>
          </p:cNvPr>
          <p:cNvSpPr>
            <a:spLocks noGrp="1"/>
          </p:cNvSpPr>
          <p:nvPr>
            <p:ph type="title"/>
          </p:nvPr>
        </p:nvSpPr>
        <p:spPr/>
        <p:txBody>
          <a:bodyPr/>
          <a:lstStyle/>
          <a:p>
            <a:r>
              <a:rPr lang="en-GB" dirty="0">
                <a:solidFill>
                  <a:schemeClr val="accent2">
                    <a:lumMod val="75000"/>
                  </a:schemeClr>
                </a:solidFill>
              </a:rPr>
              <a:t>Asynchronous Task:</a:t>
            </a:r>
            <a:r>
              <a:rPr lang="en-GB" dirty="0"/>
              <a:t> About You</a:t>
            </a:r>
          </a:p>
        </p:txBody>
      </p:sp>
      <p:sp>
        <p:nvSpPr>
          <p:cNvPr id="3" name="Content Placeholder 2">
            <a:extLst>
              <a:ext uri="{FF2B5EF4-FFF2-40B4-BE49-F238E27FC236}">
                <a16:creationId xmlns:a16="http://schemas.microsoft.com/office/drawing/2014/main" id="{E5D709A6-D704-42D7-9C00-4DDFFE40A7F6}"/>
              </a:ext>
            </a:extLst>
          </p:cNvPr>
          <p:cNvSpPr>
            <a:spLocks noGrp="1"/>
          </p:cNvSpPr>
          <p:nvPr>
            <p:ph idx="1"/>
          </p:nvPr>
        </p:nvSpPr>
        <p:spPr/>
        <p:txBody>
          <a:bodyPr>
            <a:normAutofit/>
          </a:bodyPr>
          <a:lstStyle/>
          <a:p>
            <a:r>
              <a:rPr lang="en-GB" sz="2400" dirty="0"/>
              <a:t>Review these articles on writing an “About Me” section:</a:t>
            </a:r>
          </a:p>
          <a:p>
            <a:pPr lvl="1"/>
            <a:r>
              <a:rPr lang="en-GB" sz="2200" dirty="0">
                <a:hlinkClick r:id="rId3"/>
              </a:rPr>
              <a:t>How to Write a Quick and Effective “About Me”</a:t>
            </a:r>
            <a:endParaRPr lang="en-GB" sz="2200" dirty="0"/>
          </a:p>
          <a:p>
            <a:pPr lvl="1"/>
            <a:r>
              <a:rPr lang="en-GB" sz="2200" dirty="0">
                <a:hlinkClick r:id="rId4"/>
              </a:rPr>
              <a:t>How to Write a Perfect About Me Page with Examples</a:t>
            </a:r>
            <a:endParaRPr lang="en-GB" sz="2200" dirty="0"/>
          </a:p>
          <a:p>
            <a:r>
              <a:rPr lang="en-GB" sz="2400" dirty="0"/>
              <a:t>Follow the guidance to write about yourself for your portfolio, including any interesting facts from the introductions exercise.</a:t>
            </a:r>
          </a:p>
          <a:p>
            <a:r>
              <a:rPr lang="en-GB" sz="2400" b="1" dirty="0"/>
              <a:t>Bonus task: </a:t>
            </a:r>
            <a:r>
              <a:rPr lang="en-GB" sz="2400" dirty="0"/>
              <a:t>if you don’t have a CV already,</a:t>
            </a:r>
            <a:br>
              <a:rPr lang="en-GB" sz="2400" dirty="0"/>
            </a:br>
            <a:r>
              <a:rPr lang="en-GB" sz="2400" dirty="0"/>
              <a:t>generate one at</a:t>
            </a:r>
            <a:br>
              <a:rPr lang="en-GB" sz="2400" dirty="0"/>
            </a:br>
            <a:r>
              <a:rPr lang="en-GB" sz="2400" dirty="0">
                <a:hlinkClick r:id="rId5"/>
              </a:rPr>
              <a:t>https://www.livecareer.co.uk/cv-builder</a:t>
            </a:r>
            <a:r>
              <a:rPr lang="en-GB" sz="2400" dirty="0"/>
              <a:t> </a:t>
            </a:r>
          </a:p>
        </p:txBody>
      </p:sp>
      <p:sp>
        <p:nvSpPr>
          <p:cNvPr id="4" name="Cloud 3">
            <a:extLst>
              <a:ext uri="{FF2B5EF4-FFF2-40B4-BE49-F238E27FC236}">
                <a16:creationId xmlns:a16="http://schemas.microsoft.com/office/drawing/2014/main" id="{8B53A96D-8D06-462A-A5DA-4EB6DADCF4A6}"/>
              </a:ext>
            </a:extLst>
          </p:cNvPr>
          <p:cNvSpPr/>
          <p:nvPr/>
        </p:nvSpPr>
        <p:spPr>
          <a:xfrm>
            <a:off x="7745441" y="4227645"/>
            <a:ext cx="3186952" cy="1519518"/>
          </a:xfrm>
          <a:prstGeom prst="cloud">
            <a:avLst/>
          </a:prstGeom>
          <a:solidFill>
            <a:srgbClr val="F68C80">
              <a:alpha val="74902"/>
            </a:srgb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FF00"/>
                </a:solidFill>
              </a:rPr>
              <a:t>+ Module Evaluations!</a:t>
            </a:r>
          </a:p>
        </p:txBody>
      </p:sp>
    </p:spTree>
    <p:extLst>
      <p:ext uri="{BB962C8B-B14F-4D97-AF65-F5344CB8AC3E}">
        <p14:creationId xmlns:p14="http://schemas.microsoft.com/office/powerpoint/2010/main" val="400315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910D-92B8-454B-B56E-3773A7CD12EC}"/>
              </a:ext>
            </a:extLst>
          </p:cNvPr>
          <p:cNvSpPr>
            <a:spLocks noGrp="1"/>
          </p:cNvSpPr>
          <p:nvPr>
            <p:ph type="title"/>
          </p:nvPr>
        </p:nvSpPr>
        <p:spPr/>
        <p:txBody>
          <a:bodyPr/>
          <a:lstStyle/>
          <a:p>
            <a:r>
              <a:rPr lang="en-GB" dirty="0">
                <a:solidFill>
                  <a:schemeClr val="accent2">
                    <a:lumMod val="50000"/>
                  </a:schemeClr>
                </a:solidFill>
              </a:rPr>
              <a:t>Reminder</a:t>
            </a:r>
          </a:p>
        </p:txBody>
      </p:sp>
      <p:sp>
        <p:nvSpPr>
          <p:cNvPr id="3" name="Content Placeholder 2">
            <a:extLst>
              <a:ext uri="{FF2B5EF4-FFF2-40B4-BE49-F238E27FC236}">
                <a16:creationId xmlns:a16="http://schemas.microsoft.com/office/drawing/2014/main" id="{0BD301F2-28FE-46F3-BD95-D963B71E8243}"/>
              </a:ext>
            </a:extLst>
          </p:cNvPr>
          <p:cNvSpPr>
            <a:spLocks noGrp="1"/>
          </p:cNvSpPr>
          <p:nvPr>
            <p:ph idx="1"/>
          </p:nvPr>
        </p:nvSpPr>
        <p:spPr/>
        <p:txBody>
          <a:bodyPr>
            <a:normAutofit/>
          </a:bodyPr>
          <a:lstStyle/>
          <a:p>
            <a:pPr marL="0" indent="0" algn="ctr">
              <a:buNone/>
            </a:pPr>
            <a:r>
              <a:rPr lang="en-GB" sz="4800" dirty="0"/>
              <a:t>Please complete your Module Evaluations for Study Block 2 before 6</a:t>
            </a:r>
            <a:r>
              <a:rPr lang="en-GB" sz="4800" baseline="30000" dirty="0"/>
              <a:t>th</a:t>
            </a:r>
            <a:r>
              <a:rPr lang="en-GB" sz="4800" dirty="0"/>
              <a:t> June!</a:t>
            </a:r>
          </a:p>
        </p:txBody>
      </p:sp>
      <p:sp>
        <p:nvSpPr>
          <p:cNvPr id="4" name="AutoShape 2">
            <a:extLst>
              <a:ext uri="{FF2B5EF4-FFF2-40B4-BE49-F238E27FC236}">
                <a16:creationId xmlns:a16="http://schemas.microsoft.com/office/drawing/2014/main" id="{18092D3B-F0A8-487E-AE9F-D560727FB53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031057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46E0-E9E2-4681-8E71-0D2B782205EA}"/>
              </a:ext>
            </a:extLst>
          </p:cNvPr>
          <p:cNvSpPr>
            <a:spLocks noGrp="1"/>
          </p:cNvSpPr>
          <p:nvPr>
            <p:ph type="title"/>
          </p:nvPr>
        </p:nvSpPr>
        <p:spPr/>
        <p:txBody>
          <a:bodyPr/>
          <a:lstStyle/>
          <a:p>
            <a:r>
              <a:rPr lang="en-GB" dirty="0"/>
              <a:t>Personal Details</a:t>
            </a:r>
          </a:p>
        </p:txBody>
      </p:sp>
      <p:sp>
        <p:nvSpPr>
          <p:cNvPr id="3" name="Content Placeholder 2">
            <a:extLst>
              <a:ext uri="{FF2B5EF4-FFF2-40B4-BE49-F238E27FC236}">
                <a16:creationId xmlns:a16="http://schemas.microsoft.com/office/drawing/2014/main" id="{63221B81-0BD6-4D4D-A08A-963715EC74C6}"/>
              </a:ext>
            </a:extLst>
          </p:cNvPr>
          <p:cNvSpPr>
            <a:spLocks noGrp="1"/>
          </p:cNvSpPr>
          <p:nvPr>
            <p:ph idx="1"/>
          </p:nvPr>
        </p:nvSpPr>
        <p:spPr>
          <a:xfrm>
            <a:off x="1066800" y="2103120"/>
            <a:ext cx="10058400" cy="4212336"/>
          </a:xfrm>
          <a:solidFill>
            <a:srgbClr val="E2E9EE"/>
          </a:solidFill>
        </p:spPr>
        <p:txBody>
          <a:bodyPr>
            <a:normAutofit/>
          </a:bodyPr>
          <a:lstStyle/>
          <a:p>
            <a:pPr marL="0" indent="0">
              <a:buNone/>
            </a:pPr>
            <a:r>
              <a:rPr lang="en-GB" sz="2000" b="1" dirty="0"/>
              <a:t>Example: Marital status and family</a:t>
            </a:r>
          </a:p>
          <a:p>
            <a:pPr marL="0" indent="0" algn="ctr">
              <a:buNone/>
            </a:pPr>
            <a:r>
              <a:rPr lang="en-GB" sz="2000" dirty="0"/>
              <a:t>You don't have to include details about your marital status or information about whether you have a family or not. However, you can if you think your status will make your application become more attractive. For example, being single might make unsociable working hours more feasible, whereas having a family may mean you're in a more stable situation and likely to be loyal to the company.</a:t>
            </a:r>
            <a:br>
              <a:rPr lang="en-GB" sz="2000" dirty="0"/>
            </a:br>
            <a:br>
              <a:rPr lang="en-GB" sz="2000" dirty="0"/>
            </a:br>
            <a:r>
              <a:rPr lang="en-GB" sz="2000" dirty="0"/>
              <a:t>The employer is forbidden from making a decision based on these factors by the </a:t>
            </a:r>
            <a:r>
              <a:rPr lang="en-GB" sz="2000" dirty="0">
                <a:hlinkClick r:id="rId3"/>
              </a:rPr>
              <a:t>Equality Act</a:t>
            </a:r>
            <a:r>
              <a:rPr lang="en-GB" sz="2000" dirty="0"/>
              <a:t>, but there's no harm in putting yourself in a positive light.</a:t>
            </a:r>
          </a:p>
          <a:p>
            <a:pPr marL="0" indent="0">
              <a:buNone/>
            </a:pPr>
            <a:r>
              <a:rPr lang="en-GB" sz="1600" i="1" dirty="0">
                <a:hlinkClick r:id="rId4"/>
              </a:rPr>
              <a:t>https://www.monster.co.uk/career-advice/article/what-personal-details-should-be-on-my-cv</a:t>
            </a:r>
            <a:r>
              <a:rPr lang="en-GB" sz="1600" i="1" dirty="0"/>
              <a:t>  </a:t>
            </a:r>
          </a:p>
          <a:p>
            <a:pPr marL="0" indent="0">
              <a:buNone/>
            </a:pPr>
            <a:endParaRPr lang="en-GB" sz="2400" dirty="0"/>
          </a:p>
        </p:txBody>
      </p:sp>
      <p:sp>
        <p:nvSpPr>
          <p:cNvPr id="4" name="Thought Bubble: Cloud 3">
            <a:extLst>
              <a:ext uri="{FF2B5EF4-FFF2-40B4-BE49-F238E27FC236}">
                <a16:creationId xmlns:a16="http://schemas.microsoft.com/office/drawing/2014/main" id="{C59FA930-D42F-4C44-91BF-06F2B29E7D31}"/>
              </a:ext>
            </a:extLst>
          </p:cNvPr>
          <p:cNvSpPr/>
          <p:nvPr/>
        </p:nvSpPr>
        <p:spPr>
          <a:xfrm>
            <a:off x="6803136" y="4279392"/>
            <a:ext cx="1682496" cy="719328"/>
          </a:xfrm>
          <a:prstGeom prst="cloudCallout">
            <a:avLst>
              <a:gd name="adj1" fmla="val -88628"/>
              <a:gd name="adj2" fmla="val 906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or is there?</a:t>
            </a:r>
          </a:p>
        </p:txBody>
      </p:sp>
    </p:spTree>
    <p:extLst>
      <p:ext uri="{BB962C8B-B14F-4D97-AF65-F5344CB8AC3E}">
        <p14:creationId xmlns:p14="http://schemas.microsoft.com/office/powerpoint/2010/main" val="84895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E17F9-A7FC-4B1D-97FB-A5AFF3246C6D}"/>
              </a:ext>
            </a:extLst>
          </p:cNvPr>
          <p:cNvSpPr>
            <a:spLocks noGrp="1"/>
          </p:cNvSpPr>
          <p:nvPr>
            <p:ph type="title"/>
          </p:nvPr>
        </p:nvSpPr>
        <p:spPr/>
        <p:txBody>
          <a:bodyPr/>
          <a:lstStyle/>
          <a:p>
            <a:r>
              <a:rPr lang="en-GB" dirty="0"/>
              <a:t>The Equality Act 2010</a:t>
            </a:r>
          </a:p>
        </p:txBody>
      </p:sp>
      <p:sp>
        <p:nvSpPr>
          <p:cNvPr id="4" name="Content Placeholder 3">
            <a:extLst>
              <a:ext uri="{FF2B5EF4-FFF2-40B4-BE49-F238E27FC236}">
                <a16:creationId xmlns:a16="http://schemas.microsoft.com/office/drawing/2014/main" id="{A426EC10-EFF3-4A0A-9D60-5C1C82643F39}"/>
              </a:ext>
            </a:extLst>
          </p:cNvPr>
          <p:cNvSpPr>
            <a:spLocks noGrp="1"/>
          </p:cNvSpPr>
          <p:nvPr>
            <p:ph sz="half" idx="1"/>
          </p:nvPr>
        </p:nvSpPr>
        <p:spPr>
          <a:xfrm>
            <a:off x="1066800" y="1816608"/>
            <a:ext cx="5029200" cy="4035552"/>
          </a:xfrm>
        </p:spPr>
        <p:txBody>
          <a:bodyPr>
            <a:noAutofit/>
          </a:bodyPr>
          <a:lstStyle/>
          <a:p>
            <a:pPr marL="0" indent="0">
              <a:lnSpc>
                <a:spcPct val="100000"/>
              </a:lnSpc>
              <a:spcBef>
                <a:spcPts val="0"/>
              </a:spcBef>
              <a:buNone/>
            </a:pPr>
            <a:r>
              <a:rPr lang="en-GB" sz="2000" dirty="0"/>
              <a:t>It is </a:t>
            </a:r>
            <a:r>
              <a:rPr lang="en-GB" sz="2000" dirty="0">
                <a:solidFill>
                  <a:schemeClr val="accent2">
                    <a:lumMod val="75000"/>
                  </a:schemeClr>
                </a:solidFill>
              </a:rPr>
              <a:t>against the law </a:t>
            </a:r>
            <a:r>
              <a:rPr lang="en-GB" sz="2000" dirty="0"/>
              <a:t>to discriminate against </a:t>
            </a:r>
            <a:r>
              <a:rPr lang="en-GB" sz="2000" dirty="0">
                <a:solidFill>
                  <a:schemeClr val="accent3">
                    <a:lumMod val="75000"/>
                  </a:schemeClr>
                </a:solidFill>
              </a:rPr>
              <a:t>anyone</a:t>
            </a:r>
            <a:r>
              <a:rPr lang="en-GB" sz="2000" dirty="0"/>
              <a:t> because of:</a:t>
            </a:r>
          </a:p>
          <a:p>
            <a:pPr>
              <a:lnSpc>
                <a:spcPct val="100000"/>
              </a:lnSpc>
              <a:spcBef>
                <a:spcPts val="0"/>
              </a:spcBef>
            </a:pPr>
            <a:r>
              <a:rPr lang="en-GB" sz="2000" dirty="0"/>
              <a:t>age</a:t>
            </a:r>
          </a:p>
          <a:p>
            <a:pPr>
              <a:lnSpc>
                <a:spcPct val="100000"/>
              </a:lnSpc>
              <a:spcBef>
                <a:spcPts val="0"/>
              </a:spcBef>
            </a:pPr>
            <a:r>
              <a:rPr lang="en-GB" sz="2000" dirty="0"/>
              <a:t>gender reassignment</a:t>
            </a:r>
          </a:p>
          <a:p>
            <a:pPr>
              <a:lnSpc>
                <a:spcPct val="100000"/>
              </a:lnSpc>
              <a:spcBef>
                <a:spcPts val="0"/>
              </a:spcBef>
            </a:pPr>
            <a:r>
              <a:rPr lang="en-GB" sz="2000" dirty="0"/>
              <a:t>being married or in a civil partnership</a:t>
            </a:r>
          </a:p>
          <a:p>
            <a:pPr>
              <a:lnSpc>
                <a:spcPct val="100000"/>
              </a:lnSpc>
              <a:spcBef>
                <a:spcPts val="0"/>
              </a:spcBef>
            </a:pPr>
            <a:r>
              <a:rPr lang="en-GB" sz="2000" dirty="0"/>
              <a:t>being </a:t>
            </a:r>
            <a:r>
              <a:rPr lang="en-GB" sz="2000" dirty="0">
                <a:hlinkClick r:id="rId3"/>
              </a:rPr>
              <a:t>pregnant</a:t>
            </a:r>
            <a:r>
              <a:rPr lang="en-GB" sz="2000" dirty="0"/>
              <a:t> or on maternity leave</a:t>
            </a:r>
          </a:p>
          <a:p>
            <a:pPr>
              <a:lnSpc>
                <a:spcPct val="100000"/>
              </a:lnSpc>
              <a:spcBef>
                <a:spcPts val="0"/>
              </a:spcBef>
            </a:pPr>
            <a:r>
              <a:rPr lang="en-GB" sz="2000" dirty="0">
                <a:hlinkClick r:id="rId4"/>
              </a:rPr>
              <a:t>disability</a:t>
            </a:r>
            <a:endParaRPr lang="en-GB" sz="2000" dirty="0"/>
          </a:p>
          <a:p>
            <a:pPr>
              <a:lnSpc>
                <a:spcPct val="100000"/>
              </a:lnSpc>
              <a:spcBef>
                <a:spcPts val="0"/>
              </a:spcBef>
            </a:pPr>
            <a:r>
              <a:rPr lang="en-GB" sz="2000" dirty="0"/>
              <a:t>race including colour, nationality, ethnic or national origin</a:t>
            </a:r>
          </a:p>
          <a:p>
            <a:pPr>
              <a:lnSpc>
                <a:spcPct val="100000"/>
              </a:lnSpc>
              <a:spcBef>
                <a:spcPts val="0"/>
              </a:spcBef>
            </a:pPr>
            <a:r>
              <a:rPr lang="en-GB" sz="2000" dirty="0"/>
              <a:t>religion or belief</a:t>
            </a:r>
          </a:p>
          <a:p>
            <a:pPr>
              <a:lnSpc>
                <a:spcPct val="100000"/>
              </a:lnSpc>
              <a:spcBef>
                <a:spcPts val="0"/>
              </a:spcBef>
            </a:pPr>
            <a:r>
              <a:rPr lang="en-GB" sz="2000" dirty="0"/>
              <a:t>sex</a:t>
            </a:r>
          </a:p>
          <a:p>
            <a:pPr>
              <a:lnSpc>
                <a:spcPct val="100000"/>
              </a:lnSpc>
              <a:spcBef>
                <a:spcPts val="0"/>
              </a:spcBef>
            </a:pPr>
            <a:r>
              <a:rPr lang="en-GB" sz="2000" dirty="0"/>
              <a:t>sexual orientation</a:t>
            </a:r>
          </a:p>
        </p:txBody>
      </p:sp>
      <p:sp>
        <p:nvSpPr>
          <p:cNvPr id="5" name="Content Placeholder 4">
            <a:extLst>
              <a:ext uri="{FF2B5EF4-FFF2-40B4-BE49-F238E27FC236}">
                <a16:creationId xmlns:a16="http://schemas.microsoft.com/office/drawing/2014/main" id="{F0558C83-BDD7-4394-8D0A-102D1BCBFD9E}"/>
              </a:ext>
            </a:extLst>
          </p:cNvPr>
          <p:cNvSpPr>
            <a:spLocks noGrp="1"/>
          </p:cNvSpPr>
          <p:nvPr>
            <p:ph sz="half" idx="2"/>
          </p:nvPr>
        </p:nvSpPr>
        <p:spPr>
          <a:xfrm>
            <a:off x="6461760" y="1816608"/>
            <a:ext cx="5029200" cy="4035552"/>
          </a:xfrm>
        </p:spPr>
        <p:txBody>
          <a:bodyPr>
            <a:noAutofit/>
          </a:bodyPr>
          <a:lstStyle/>
          <a:p>
            <a:pPr marL="0" indent="0">
              <a:buNone/>
            </a:pPr>
            <a:r>
              <a:rPr lang="en-GB" sz="1600" dirty="0"/>
              <a:t>You’re protected from discrimination:</a:t>
            </a:r>
          </a:p>
          <a:p>
            <a:pPr>
              <a:lnSpc>
                <a:spcPct val="120000"/>
              </a:lnSpc>
              <a:spcBef>
                <a:spcPts val="0"/>
              </a:spcBef>
            </a:pPr>
            <a:r>
              <a:rPr lang="en-GB" sz="1600" dirty="0"/>
              <a:t>at work</a:t>
            </a:r>
          </a:p>
          <a:p>
            <a:pPr>
              <a:lnSpc>
                <a:spcPct val="120000"/>
              </a:lnSpc>
              <a:spcBef>
                <a:spcPts val="0"/>
              </a:spcBef>
            </a:pPr>
            <a:r>
              <a:rPr lang="en-GB" sz="1600" dirty="0"/>
              <a:t>in education</a:t>
            </a:r>
          </a:p>
          <a:p>
            <a:pPr>
              <a:lnSpc>
                <a:spcPct val="120000"/>
              </a:lnSpc>
              <a:spcBef>
                <a:spcPts val="0"/>
              </a:spcBef>
            </a:pPr>
            <a:r>
              <a:rPr lang="en-GB" sz="1600" dirty="0"/>
              <a:t>as a consumer</a:t>
            </a:r>
          </a:p>
          <a:p>
            <a:pPr>
              <a:lnSpc>
                <a:spcPct val="120000"/>
              </a:lnSpc>
              <a:spcBef>
                <a:spcPts val="0"/>
              </a:spcBef>
            </a:pPr>
            <a:r>
              <a:rPr lang="en-GB" sz="1600" dirty="0"/>
              <a:t>when using public services</a:t>
            </a:r>
          </a:p>
          <a:p>
            <a:pPr>
              <a:lnSpc>
                <a:spcPct val="120000"/>
              </a:lnSpc>
              <a:spcBef>
                <a:spcPts val="0"/>
              </a:spcBef>
            </a:pPr>
            <a:r>
              <a:rPr lang="en-GB" sz="1600" dirty="0"/>
              <a:t>when buying or renting property</a:t>
            </a:r>
          </a:p>
          <a:p>
            <a:pPr>
              <a:lnSpc>
                <a:spcPct val="120000"/>
              </a:lnSpc>
              <a:spcBef>
                <a:spcPts val="0"/>
              </a:spcBef>
            </a:pPr>
            <a:r>
              <a:rPr lang="en-GB" sz="1600" dirty="0"/>
              <a:t>as a member or guest of a private club or association</a:t>
            </a:r>
          </a:p>
          <a:p>
            <a:pPr marL="0" indent="0">
              <a:lnSpc>
                <a:spcPct val="120000"/>
              </a:lnSpc>
              <a:spcBef>
                <a:spcPts val="0"/>
              </a:spcBef>
              <a:buNone/>
            </a:pPr>
            <a:r>
              <a:rPr lang="en-GB" sz="1600" dirty="0"/>
              <a:t>You’re also protected from discrimination if:</a:t>
            </a:r>
          </a:p>
          <a:p>
            <a:pPr>
              <a:lnSpc>
                <a:spcPct val="120000"/>
              </a:lnSpc>
              <a:spcBef>
                <a:spcPts val="0"/>
              </a:spcBef>
            </a:pPr>
            <a:r>
              <a:rPr lang="en-GB" sz="1600" dirty="0"/>
              <a:t>you’re associated with someone who has a protected characteristic, for example a family member or friend</a:t>
            </a:r>
          </a:p>
          <a:p>
            <a:pPr>
              <a:lnSpc>
                <a:spcPct val="120000"/>
              </a:lnSpc>
              <a:spcBef>
                <a:spcPts val="0"/>
              </a:spcBef>
            </a:pPr>
            <a:r>
              <a:rPr lang="en-GB" sz="1600" dirty="0"/>
              <a:t>you’ve complained about discrimination or supported someone else’s claim</a:t>
            </a:r>
          </a:p>
        </p:txBody>
      </p:sp>
      <p:sp>
        <p:nvSpPr>
          <p:cNvPr id="6" name="Rectangle 5">
            <a:extLst>
              <a:ext uri="{FF2B5EF4-FFF2-40B4-BE49-F238E27FC236}">
                <a16:creationId xmlns:a16="http://schemas.microsoft.com/office/drawing/2014/main" id="{E53FEACF-DEFC-4711-AE20-ECBBE469EE5A}"/>
              </a:ext>
            </a:extLst>
          </p:cNvPr>
          <p:cNvSpPr/>
          <p:nvPr/>
        </p:nvSpPr>
        <p:spPr>
          <a:xfrm>
            <a:off x="925063" y="5846074"/>
            <a:ext cx="5312673" cy="369332"/>
          </a:xfrm>
          <a:prstGeom prst="rect">
            <a:avLst/>
          </a:prstGeom>
        </p:spPr>
        <p:txBody>
          <a:bodyPr wrap="none">
            <a:spAutoFit/>
          </a:bodyPr>
          <a:lstStyle/>
          <a:p>
            <a:r>
              <a:rPr lang="en-GB" dirty="0">
                <a:hlinkClick r:id="rId5"/>
              </a:rPr>
              <a:t>https://www.gov.uk/discrimination-your-rights</a:t>
            </a:r>
            <a:r>
              <a:rPr lang="en-GB" dirty="0"/>
              <a:t> </a:t>
            </a:r>
          </a:p>
        </p:txBody>
      </p:sp>
      <p:sp>
        <p:nvSpPr>
          <p:cNvPr id="7" name="Speech Bubble: Rectangle 6">
            <a:extLst>
              <a:ext uri="{FF2B5EF4-FFF2-40B4-BE49-F238E27FC236}">
                <a16:creationId xmlns:a16="http://schemas.microsoft.com/office/drawing/2014/main" id="{7A761BA1-1681-49ED-80EA-CA53560C6F31}"/>
              </a:ext>
            </a:extLst>
          </p:cNvPr>
          <p:cNvSpPr/>
          <p:nvPr/>
        </p:nvSpPr>
        <p:spPr>
          <a:xfrm>
            <a:off x="4059936" y="4843807"/>
            <a:ext cx="2036064" cy="853440"/>
          </a:xfrm>
          <a:prstGeom prst="wedgeRectCallout">
            <a:avLst>
              <a:gd name="adj1" fmla="val -67908"/>
              <a:gd name="adj2" fmla="val -516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Protected characteristics</a:t>
            </a:r>
          </a:p>
        </p:txBody>
      </p:sp>
    </p:spTree>
    <p:extLst>
      <p:ext uri="{BB962C8B-B14F-4D97-AF65-F5344CB8AC3E}">
        <p14:creationId xmlns:p14="http://schemas.microsoft.com/office/powerpoint/2010/main" val="95905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500"/>
                                        <p:tgtEl>
                                          <p:spTgt spid="5">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500"/>
                                        <p:tgtEl>
                                          <p:spTgt spid="5">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500"/>
                                        <p:tgtEl>
                                          <p:spTgt spid="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fade">
                                      <p:cBhvr>
                                        <p:cTn id="40" dur="500"/>
                                        <p:tgtEl>
                                          <p:spTgt spid="5">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fade">
                                      <p:cBhvr>
                                        <p:cTn id="43" dur="500"/>
                                        <p:tgtEl>
                                          <p:spTgt spid="5">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Effect transition="in" filter="fade">
                                      <p:cBhvr>
                                        <p:cTn id="46" dur="500"/>
                                        <p:tgtEl>
                                          <p:spTgt spid="5">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ppt_x"/>
                                          </p:val>
                                        </p:tav>
                                        <p:tav tm="100000">
                                          <p:val>
                                            <p:strVal val="#ppt_x"/>
                                          </p:val>
                                        </p:tav>
                                      </p:tavLst>
                                    </p:anim>
                                    <p:anim calcmode="lin" valueType="num">
                                      <p:cBhvr additive="base">
                                        <p:cTn id="5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P spid="6"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7D05-39EB-4426-9D34-33B6837196A4}"/>
              </a:ext>
            </a:extLst>
          </p:cNvPr>
          <p:cNvSpPr>
            <a:spLocks noGrp="1"/>
          </p:cNvSpPr>
          <p:nvPr>
            <p:ph type="title"/>
          </p:nvPr>
        </p:nvSpPr>
        <p:spPr/>
        <p:txBody>
          <a:bodyPr/>
          <a:lstStyle/>
          <a:p>
            <a:r>
              <a:rPr lang="en-GB" dirty="0"/>
              <a:t>Beware Unconscious Bias</a:t>
            </a:r>
          </a:p>
        </p:txBody>
      </p:sp>
      <p:sp>
        <p:nvSpPr>
          <p:cNvPr id="3" name="Content Placeholder 2">
            <a:extLst>
              <a:ext uri="{FF2B5EF4-FFF2-40B4-BE49-F238E27FC236}">
                <a16:creationId xmlns:a16="http://schemas.microsoft.com/office/drawing/2014/main" id="{52B790DE-3239-4DF1-93FB-C9A5BDFBD47C}"/>
              </a:ext>
            </a:extLst>
          </p:cNvPr>
          <p:cNvSpPr>
            <a:spLocks noGrp="1"/>
          </p:cNvSpPr>
          <p:nvPr>
            <p:ph idx="1"/>
          </p:nvPr>
        </p:nvSpPr>
        <p:spPr/>
        <p:txBody>
          <a:bodyPr>
            <a:normAutofit lnSpcReduction="10000"/>
          </a:bodyPr>
          <a:lstStyle/>
          <a:p>
            <a:pPr marL="0" indent="0" algn="ctr">
              <a:buNone/>
            </a:pPr>
            <a:r>
              <a:rPr lang="en-GB" sz="2400" i="1" dirty="0"/>
              <a:t>Unconscious biases, also known as implicit biases, are the </a:t>
            </a:r>
            <a:r>
              <a:rPr lang="en-GB" sz="2400" i="1" dirty="0">
                <a:solidFill>
                  <a:schemeClr val="accent3">
                    <a:lumMod val="75000"/>
                  </a:schemeClr>
                </a:solidFill>
              </a:rPr>
              <a:t>underlying attitudes </a:t>
            </a:r>
            <a:r>
              <a:rPr lang="en-GB" sz="2400" i="1" dirty="0"/>
              <a:t>and </a:t>
            </a:r>
            <a:r>
              <a:rPr lang="en-GB" sz="2400" i="1" dirty="0">
                <a:solidFill>
                  <a:schemeClr val="accent3">
                    <a:lumMod val="75000"/>
                  </a:schemeClr>
                </a:solidFill>
              </a:rPr>
              <a:t>stereotypes</a:t>
            </a:r>
            <a:r>
              <a:rPr lang="en-GB" sz="2400" i="1" dirty="0"/>
              <a:t> that people </a:t>
            </a:r>
            <a:r>
              <a:rPr lang="en-GB" sz="2400" i="1" dirty="0">
                <a:solidFill>
                  <a:schemeClr val="accent2">
                    <a:lumMod val="75000"/>
                  </a:schemeClr>
                </a:solidFill>
              </a:rPr>
              <a:t>unconsciously attribute</a:t>
            </a:r>
            <a:r>
              <a:rPr lang="en-GB" sz="2400" i="1" dirty="0"/>
              <a:t> to another person or group of people that affect how they understand and engage with a person or group.</a:t>
            </a:r>
            <a:br>
              <a:rPr lang="en-GB" sz="2400" i="1" dirty="0"/>
            </a:br>
            <a:r>
              <a:rPr lang="en-GB" sz="2400" i="1" dirty="0">
                <a:hlinkClick r:id="rId3"/>
              </a:rPr>
              <a:t>https://builtin.com/diversity-inclusion/unconscious-bias-examples</a:t>
            </a:r>
            <a:endParaRPr lang="en-GB" sz="2400" i="1" dirty="0"/>
          </a:p>
          <a:p>
            <a:r>
              <a:rPr lang="en-GB" sz="2400" dirty="0"/>
              <a:t>Can be based on age, gender, race, religion, nationality, lifestyle, …</a:t>
            </a:r>
          </a:p>
          <a:p>
            <a:r>
              <a:rPr lang="en-GB" sz="2400" dirty="0"/>
              <a:t>Result from the brain’s tendency to </a:t>
            </a:r>
            <a:r>
              <a:rPr lang="en-GB" sz="2400" dirty="0">
                <a:solidFill>
                  <a:schemeClr val="accent3">
                    <a:lumMod val="75000"/>
                  </a:schemeClr>
                </a:solidFill>
              </a:rPr>
              <a:t>seek out patterns</a:t>
            </a:r>
            <a:br>
              <a:rPr lang="en-GB" sz="2400" dirty="0">
                <a:solidFill>
                  <a:schemeClr val="accent3">
                    <a:lumMod val="75000"/>
                  </a:schemeClr>
                </a:solidFill>
              </a:rPr>
            </a:br>
            <a:r>
              <a:rPr lang="en-GB" sz="2400" dirty="0">
                <a:solidFill>
                  <a:schemeClr val="accent3">
                    <a:lumMod val="75000"/>
                  </a:schemeClr>
                </a:solidFill>
                <a:hlinkClick r:id="rId4"/>
              </a:rPr>
              <a:t>https://www.simplypsychology.org/implicit-bias.html</a:t>
            </a:r>
            <a:r>
              <a:rPr lang="en-GB" sz="2400" dirty="0">
                <a:solidFill>
                  <a:schemeClr val="accent3">
                    <a:lumMod val="75000"/>
                  </a:schemeClr>
                </a:solidFill>
              </a:rPr>
              <a:t> </a:t>
            </a:r>
          </a:p>
        </p:txBody>
      </p:sp>
    </p:spTree>
    <p:extLst>
      <p:ext uri="{BB962C8B-B14F-4D97-AF65-F5344CB8AC3E}">
        <p14:creationId xmlns:p14="http://schemas.microsoft.com/office/powerpoint/2010/main" val="219309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492B8-0CC8-4185-A0CB-13273B9DC17D}"/>
              </a:ext>
            </a:extLst>
          </p:cNvPr>
          <p:cNvSpPr>
            <a:spLocks noGrp="1"/>
          </p:cNvSpPr>
          <p:nvPr>
            <p:ph type="title"/>
          </p:nvPr>
        </p:nvSpPr>
        <p:spPr/>
        <p:txBody>
          <a:bodyPr/>
          <a:lstStyle/>
          <a:p>
            <a:r>
              <a:rPr lang="en-GB" dirty="0"/>
              <a:t>Unconscious Bias Examples</a:t>
            </a:r>
          </a:p>
        </p:txBody>
      </p:sp>
      <p:sp>
        <p:nvSpPr>
          <p:cNvPr id="3" name="Content Placeholder 2">
            <a:extLst>
              <a:ext uri="{FF2B5EF4-FFF2-40B4-BE49-F238E27FC236}">
                <a16:creationId xmlns:a16="http://schemas.microsoft.com/office/drawing/2014/main" id="{536E964E-7504-4C9A-AA2E-DAF1511F5E1C}"/>
              </a:ext>
            </a:extLst>
          </p:cNvPr>
          <p:cNvSpPr>
            <a:spLocks noGrp="1"/>
          </p:cNvSpPr>
          <p:nvPr>
            <p:ph idx="1"/>
          </p:nvPr>
        </p:nvSpPr>
        <p:spPr/>
        <p:txBody>
          <a:bodyPr>
            <a:normAutofit/>
          </a:bodyPr>
          <a:lstStyle/>
          <a:p>
            <a:r>
              <a:rPr lang="en-GB" sz="2400" b="1" dirty="0">
                <a:solidFill>
                  <a:schemeClr val="accent3">
                    <a:lumMod val="75000"/>
                  </a:schemeClr>
                </a:solidFill>
              </a:rPr>
              <a:t>Affinity Bias</a:t>
            </a:r>
            <a:r>
              <a:rPr lang="en-GB" sz="2400" dirty="0"/>
              <a:t>: preferring people with similar </a:t>
            </a:r>
            <a:r>
              <a:rPr lang="en-GB" sz="2400" dirty="0">
                <a:solidFill>
                  <a:schemeClr val="accent2">
                    <a:lumMod val="75000"/>
                  </a:schemeClr>
                </a:solidFill>
              </a:rPr>
              <a:t>interests</a:t>
            </a:r>
            <a:r>
              <a:rPr lang="en-GB" sz="2400" dirty="0"/>
              <a:t> and </a:t>
            </a:r>
            <a:r>
              <a:rPr lang="en-GB" sz="2400" dirty="0">
                <a:solidFill>
                  <a:schemeClr val="accent2">
                    <a:lumMod val="75000"/>
                  </a:schemeClr>
                </a:solidFill>
              </a:rPr>
              <a:t>backgrounds </a:t>
            </a:r>
            <a:r>
              <a:rPr lang="en-GB" sz="2400" dirty="0"/>
              <a:t>– hiring for “culture fit”</a:t>
            </a:r>
          </a:p>
          <a:p>
            <a:r>
              <a:rPr lang="en-GB" sz="2400" b="1" dirty="0">
                <a:solidFill>
                  <a:schemeClr val="accent3">
                    <a:lumMod val="75000"/>
                  </a:schemeClr>
                </a:solidFill>
              </a:rPr>
              <a:t>Confirmation Bias</a:t>
            </a:r>
            <a:r>
              <a:rPr lang="en-GB" sz="2400" dirty="0"/>
              <a:t>: drawing conclusions about a situation or person based on your </a:t>
            </a:r>
            <a:r>
              <a:rPr lang="en-GB" sz="2400" dirty="0">
                <a:solidFill>
                  <a:schemeClr val="accent2">
                    <a:lumMod val="75000"/>
                  </a:schemeClr>
                </a:solidFill>
              </a:rPr>
              <a:t>personal desires, beliefs and prejudices </a:t>
            </a:r>
            <a:r>
              <a:rPr lang="en-GB" sz="2400" dirty="0"/>
              <a:t>rather than on unbiased merit</a:t>
            </a:r>
          </a:p>
          <a:p>
            <a:pPr lvl="1"/>
            <a:r>
              <a:rPr lang="en-GB" sz="2200" dirty="0"/>
              <a:t>.e.g. name, where they live, which school they went to</a:t>
            </a:r>
          </a:p>
          <a:p>
            <a:r>
              <a:rPr lang="en-GB" sz="2400" b="1" dirty="0">
                <a:solidFill>
                  <a:schemeClr val="accent3">
                    <a:lumMod val="75000"/>
                  </a:schemeClr>
                </a:solidFill>
              </a:rPr>
              <a:t>The Halo Effect</a:t>
            </a:r>
            <a:r>
              <a:rPr lang="en-GB" sz="2400" dirty="0"/>
              <a:t>: placing another person on a pedestal after learning something </a:t>
            </a:r>
            <a:r>
              <a:rPr lang="en-GB" sz="2400" dirty="0">
                <a:solidFill>
                  <a:schemeClr val="accent2">
                    <a:lumMod val="75000"/>
                  </a:schemeClr>
                </a:solidFill>
              </a:rPr>
              <a:t>impressive</a:t>
            </a:r>
            <a:r>
              <a:rPr lang="en-GB" sz="2400" dirty="0"/>
              <a:t> about them</a:t>
            </a:r>
          </a:p>
          <a:p>
            <a:endParaRPr lang="en-GB" sz="2400" dirty="0"/>
          </a:p>
        </p:txBody>
      </p:sp>
    </p:spTree>
    <p:extLst>
      <p:ext uri="{BB962C8B-B14F-4D97-AF65-F5344CB8AC3E}">
        <p14:creationId xmlns:p14="http://schemas.microsoft.com/office/powerpoint/2010/main" val="147697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8FEEE-CFF0-4C4C-864D-6A82CE2F7514}"/>
              </a:ext>
            </a:extLst>
          </p:cNvPr>
          <p:cNvSpPr>
            <a:spLocks noGrp="1"/>
          </p:cNvSpPr>
          <p:nvPr>
            <p:ph type="title"/>
          </p:nvPr>
        </p:nvSpPr>
        <p:spPr/>
        <p:txBody>
          <a:bodyPr/>
          <a:lstStyle/>
          <a:p>
            <a:r>
              <a:rPr lang="en-GB" dirty="0">
                <a:solidFill>
                  <a:schemeClr val="accent3">
                    <a:lumMod val="75000"/>
                  </a:schemeClr>
                </a:solidFill>
              </a:rPr>
              <a:t>Discussion: </a:t>
            </a:r>
            <a:r>
              <a:rPr lang="en-GB" dirty="0"/>
              <a:t>How much is TMI?</a:t>
            </a:r>
          </a:p>
        </p:txBody>
      </p:sp>
      <p:sp>
        <p:nvSpPr>
          <p:cNvPr id="3" name="Content Placeholder 2">
            <a:extLst>
              <a:ext uri="{FF2B5EF4-FFF2-40B4-BE49-F238E27FC236}">
                <a16:creationId xmlns:a16="http://schemas.microsoft.com/office/drawing/2014/main" id="{9BD1DDE2-5D94-4E5D-8100-4B8164B8A2C2}"/>
              </a:ext>
            </a:extLst>
          </p:cNvPr>
          <p:cNvSpPr>
            <a:spLocks noGrp="1"/>
          </p:cNvSpPr>
          <p:nvPr>
            <p:ph idx="1"/>
          </p:nvPr>
        </p:nvSpPr>
        <p:spPr/>
        <p:txBody>
          <a:bodyPr>
            <a:normAutofit/>
          </a:bodyPr>
          <a:lstStyle/>
          <a:p>
            <a:r>
              <a:rPr lang="en-GB" sz="3200" dirty="0"/>
              <a:t>Name</a:t>
            </a:r>
          </a:p>
          <a:p>
            <a:r>
              <a:rPr lang="en-GB" sz="3200" dirty="0"/>
              <a:t>Date of birth</a:t>
            </a:r>
          </a:p>
          <a:p>
            <a:r>
              <a:rPr lang="en-GB" sz="3200" dirty="0"/>
              <a:t>Nationality</a:t>
            </a:r>
          </a:p>
          <a:p>
            <a:r>
              <a:rPr lang="en-GB" sz="3200" dirty="0"/>
              <a:t>Contact details</a:t>
            </a:r>
          </a:p>
          <a:p>
            <a:r>
              <a:rPr lang="en-GB" sz="3200" dirty="0"/>
              <a:t>Hobbies and interests</a:t>
            </a:r>
          </a:p>
          <a:p>
            <a:r>
              <a:rPr lang="en-GB" sz="3200" dirty="0"/>
              <a:t>Photo </a:t>
            </a:r>
          </a:p>
        </p:txBody>
      </p:sp>
      <p:sp>
        <p:nvSpPr>
          <p:cNvPr id="4" name="Speech Bubble: Rectangle 3">
            <a:extLst>
              <a:ext uri="{FF2B5EF4-FFF2-40B4-BE49-F238E27FC236}">
                <a16:creationId xmlns:a16="http://schemas.microsoft.com/office/drawing/2014/main" id="{6A4A286F-E701-4AA9-B673-1718B0CCDF2D}"/>
              </a:ext>
            </a:extLst>
          </p:cNvPr>
          <p:cNvSpPr/>
          <p:nvPr/>
        </p:nvSpPr>
        <p:spPr>
          <a:xfrm>
            <a:off x="3035808" y="2029812"/>
            <a:ext cx="7668768" cy="470916"/>
          </a:xfrm>
          <a:prstGeom prst="wedgeRectCallout">
            <a:avLst>
              <a:gd name="adj1" fmla="val -54734"/>
              <a:gd name="adj2" fmla="val 412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Useful for contact – but risk of (unconscious) discrimination…</a:t>
            </a:r>
          </a:p>
        </p:txBody>
      </p:sp>
      <p:sp>
        <p:nvSpPr>
          <p:cNvPr id="5" name="Speech Bubble: Rectangle 4">
            <a:extLst>
              <a:ext uri="{FF2B5EF4-FFF2-40B4-BE49-F238E27FC236}">
                <a16:creationId xmlns:a16="http://schemas.microsoft.com/office/drawing/2014/main" id="{D378B548-726F-4181-A0C1-6F1D54A694C9}"/>
              </a:ext>
            </a:extLst>
          </p:cNvPr>
          <p:cNvSpPr/>
          <p:nvPr/>
        </p:nvSpPr>
        <p:spPr>
          <a:xfrm>
            <a:off x="4017840" y="2722242"/>
            <a:ext cx="7784016" cy="470916"/>
          </a:xfrm>
          <a:prstGeom prst="wedgeRectCallout">
            <a:avLst>
              <a:gd name="adj1" fmla="val -53057"/>
              <a:gd name="adj2" fmla="val -2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Age discrimination is illegal, but is this information necessary?</a:t>
            </a:r>
          </a:p>
        </p:txBody>
      </p:sp>
      <p:sp>
        <p:nvSpPr>
          <p:cNvPr id="6" name="Speech Bubble: Rectangle 5">
            <a:extLst>
              <a:ext uri="{FF2B5EF4-FFF2-40B4-BE49-F238E27FC236}">
                <a16:creationId xmlns:a16="http://schemas.microsoft.com/office/drawing/2014/main" id="{FF8FED99-B6DB-47C7-A9AE-1AD49FB42A95}"/>
              </a:ext>
            </a:extLst>
          </p:cNvPr>
          <p:cNvSpPr/>
          <p:nvPr/>
        </p:nvSpPr>
        <p:spPr>
          <a:xfrm>
            <a:off x="3773424" y="3414672"/>
            <a:ext cx="7784016" cy="470916"/>
          </a:xfrm>
          <a:prstGeom prst="wedgeRectCallout">
            <a:avLst>
              <a:gd name="adj1" fmla="val -53876"/>
              <a:gd name="adj2" fmla="val 204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Best not to include, but do mention visa status/right to work</a:t>
            </a:r>
          </a:p>
        </p:txBody>
      </p:sp>
      <p:sp>
        <p:nvSpPr>
          <p:cNvPr id="7" name="Speech Bubble: Rectangle 6">
            <a:extLst>
              <a:ext uri="{FF2B5EF4-FFF2-40B4-BE49-F238E27FC236}">
                <a16:creationId xmlns:a16="http://schemas.microsoft.com/office/drawing/2014/main" id="{667ACFDD-12C2-410E-9DFD-BBE6AF6BBC1C}"/>
              </a:ext>
            </a:extLst>
          </p:cNvPr>
          <p:cNvSpPr/>
          <p:nvPr/>
        </p:nvSpPr>
        <p:spPr>
          <a:xfrm>
            <a:off x="4712208" y="4102035"/>
            <a:ext cx="7089648" cy="470916"/>
          </a:xfrm>
          <a:prstGeom prst="wedgeRectCallout">
            <a:avLst>
              <a:gd name="adj1" fmla="val -53539"/>
              <a:gd name="adj2" fmla="val -15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Essential but keep them professional; maybe anonymise</a:t>
            </a:r>
          </a:p>
        </p:txBody>
      </p:sp>
      <p:sp>
        <p:nvSpPr>
          <p:cNvPr id="8" name="Speech Bubble: Rectangle 7">
            <a:extLst>
              <a:ext uri="{FF2B5EF4-FFF2-40B4-BE49-F238E27FC236}">
                <a16:creationId xmlns:a16="http://schemas.microsoft.com/office/drawing/2014/main" id="{D20E91B4-F1AD-40BF-BDDA-9E93D88CDABC}"/>
              </a:ext>
            </a:extLst>
          </p:cNvPr>
          <p:cNvSpPr/>
          <p:nvPr/>
        </p:nvSpPr>
        <p:spPr>
          <a:xfrm>
            <a:off x="5916168" y="4789398"/>
            <a:ext cx="4474464" cy="470916"/>
          </a:xfrm>
          <a:prstGeom prst="wedgeRectCallout">
            <a:avLst>
              <a:gd name="adj1" fmla="val -55718"/>
              <a:gd name="adj2" fmla="val -2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Focus on skills relevant to the job</a:t>
            </a:r>
          </a:p>
        </p:txBody>
      </p:sp>
      <p:sp>
        <p:nvSpPr>
          <p:cNvPr id="9" name="Speech Bubble: Rectangle 8">
            <a:extLst>
              <a:ext uri="{FF2B5EF4-FFF2-40B4-BE49-F238E27FC236}">
                <a16:creationId xmlns:a16="http://schemas.microsoft.com/office/drawing/2014/main" id="{15DDE609-797B-4919-A134-F3B08439EDBE}"/>
              </a:ext>
            </a:extLst>
          </p:cNvPr>
          <p:cNvSpPr/>
          <p:nvPr/>
        </p:nvSpPr>
        <p:spPr>
          <a:xfrm>
            <a:off x="2935224" y="5476761"/>
            <a:ext cx="3270504" cy="470916"/>
          </a:xfrm>
          <a:prstGeom prst="wedgeRectCallout">
            <a:avLst>
              <a:gd name="adj1" fmla="val -60192"/>
              <a:gd name="adj2" fmla="val 75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Probably not relevant…</a:t>
            </a:r>
          </a:p>
        </p:txBody>
      </p:sp>
    </p:spTree>
    <p:extLst>
      <p:ext uri="{BB962C8B-B14F-4D97-AF65-F5344CB8AC3E}">
        <p14:creationId xmlns:p14="http://schemas.microsoft.com/office/powerpoint/2010/main" val="145631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1+#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1+#ppt_w/2"/>
                                          </p:val>
                                        </p:tav>
                                        <p:tav tm="100000">
                                          <p:val>
                                            <p:strVal val="#ppt_x"/>
                                          </p:val>
                                        </p:tav>
                                      </p:tavLst>
                                    </p:anim>
                                    <p:anim calcmode="lin" valueType="num">
                                      <p:cBhvr additive="base">
                                        <p:cTn id="3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1+#ppt_w/2"/>
                                          </p:val>
                                        </p:tav>
                                        <p:tav tm="100000">
                                          <p:val>
                                            <p:strVal val="#ppt_x"/>
                                          </p:val>
                                        </p:tav>
                                      </p:tavLst>
                                    </p:anim>
                                    <p:anim calcmode="lin" valueType="num">
                                      <p:cBhvr additive="base">
                                        <p:cTn id="4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fade">
                                      <p:cBhvr>
                                        <p:cTn id="51" dur="500"/>
                                        <p:tgtEl>
                                          <p:spTgt spid="3">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additive="base">
                                        <p:cTn id="56" dur="500" fill="hold"/>
                                        <p:tgtEl>
                                          <p:spTgt spid="8"/>
                                        </p:tgtEl>
                                        <p:attrNameLst>
                                          <p:attrName>ppt_x</p:attrName>
                                        </p:attrNameLst>
                                      </p:cBhvr>
                                      <p:tavLst>
                                        <p:tav tm="0">
                                          <p:val>
                                            <p:strVal val="1+#ppt_w/2"/>
                                          </p:val>
                                        </p:tav>
                                        <p:tav tm="100000">
                                          <p:val>
                                            <p:strVal val="#ppt_x"/>
                                          </p:val>
                                        </p:tav>
                                      </p:tavLst>
                                    </p:anim>
                                    <p:anim calcmode="lin" valueType="num">
                                      <p:cBhvr additive="base">
                                        <p:cTn id="57"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500" fill="hold"/>
                                        <p:tgtEl>
                                          <p:spTgt spid="9"/>
                                        </p:tgtEl>
                                        <p:attrNameLst>
                                          <p:attrName>ppt_x</p:attrName>
                                        </p:attrNameLst>
                                      </p:cBhvr>
                                      <p:tavLst>
                                        <p:tav tm="0">
                                          <p:val>
                                            <p:strVal val="1+#ppt_w/2"/>
                                          </p:val>
                                        </p:tav>
                                        <p:tav tm="100000">
                                          <p:val>
                                            <p:strVal val="#ppt_x"/>
                                          </p:val>
                                        </p:tav>
                                      </p:tavLst>
                                    </p:anim>
                                    <p:anim calcmode="lin" valueType="num">
                                      <p:cBhvr additive="base">
                                        <p:cTn id="6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7325-7756-434F-A72A-E9360ACFBED2}"/>
              </a:ext>
            </a:extLst>
          </p:cNvPr>
          <p:cNvSpPr>
            <a:spLocks noGrp="1"/>
          </p:cNvSpPr>
          <p:nvPr>
            <p:ph type="title"/>
          </p:nvPr>
        </p:nvSpPr>
        <p:spPr/>
        <p:txBody>
          <a:bodyPr/>
          <a:lstStyle/>
          <a:p>
            <a:r>
              <a:rPr lang="en-GB" dirty="0"/>
              <a:t>Portfolio vs. CV vs. LinkedIn</a:t>
            </a:r>
          </a:p>
        </p:txBody>
      </p:sp>
      <p:sp>
        <p:nvSpPr>
          <p:cNvPr id="11" name="Text Placeholder 10">
            <a:extLst>
              <a:ext uri="{FF2B5EF4-FFF2-40B4-BE49-F238E27FC236}">
                <a16:creationId xmlns:a16="http://schemas.microsoft.com/office/drawing/2014/main" id="{42B89C84-E04E-4AE8-9CEB-BEEC83FE2AF1}"/>
              </a:ext>
            </a:extLst>
          </p:cNvPr>
          <p:cNvSpPr>
            <a:spLocks noGrp="1"/>
          </p:cNvSpPr>
          <p:nvPr>
            <p:ph type="body" idx="1"/>
          </p:nvPr>
        </p:nvSpPr>
        <p:spPr>
          <a:xfrm>
            <a:off x="1069848" y="2074334"/>
            <a:ext cx="3270504" cy="640080"/>
          </a:xfrm>
        </p:spPr>
        <p:txBody>
          <a:bodyPr>
            <a:normAutofit/>
          </a:bodyPr>
          <a:lstStyle/>
          <a:p>
            <a:r>
              <a:rPr lang="en-GB" sz="2400" dirty="0" err="1"/>
              <a:t>Porfolio</a:t>
            </a:r>
            <a:endParaRPr lang="en-GB" sz="2400" dirty="0"/>
          </a:p>
        </p:txBody>
      </p:sp>
      <p:sp>
        <p:nvSpPr>
          <p:cNvPr id="12" name="Content Placeholder 11">
            <a:extLst>
              <a:ext uri="{FF2B5EF4-FFF2-40B4-BE49-F238E27FC236}">
                <a16:creationId xmlns:a16="http://schemas.microsoft.com/office/drawing/2014/main" id="{6D108C66-A208-478D-A36B-6099288FB874}"/>
              </a:ext>
            </a:extLst>
          </p:cNvPr>
          <p:cNvSpPr>
            <a:spLocks noGrp="1"/>
          </p:cNvSpPr>
          <p:nvPr>
            <p:ph sz="half" idx="2"/>
          </p:nvPr>
        </p:nvSpPr>
        <p:spPr>
          <a:xfrm>
            <a:off x="1069848" y="2792472"/>
            <a:ext cx="3270504" cy="3163825"/>
          </a:xfrm>
        </p:spPr>
        <p:txBody>
          <a:bodyPr>
            <a:normAutofit/>
          </a:bodyPr>
          <a:lstStyle/>
          <a:p>
            <a:r>
              <a:rPr lang="en-GB" sz="2400" dirty="0"/>
              <a:t>Showcase for projects/</a:t>
            </a:r>
            <a:br>
              <a:rPr lang="en-GB" sz="2400" dirty="0"/>
            </a:br>
            <a:r>
              <a:rPr lang="en-GB" sz="2400" dirty="0"/>
              <a:t>achievements</a:t>
            </a:r>
          </a:p>
          <a:p>
            <a:r>
              <a:rPr lang="en-GB" sz="2400" dirty="0"/>
              <a:t>Can include pictures, video etc.</a:t>
            </a:r>
          </a:p>
          <a:p>
            <a:r>
              <a:rPr lang="en-GB" sz="2400" dirty="0"/>
              <a:t>No hard limit on length</a:t>
            </a:r>
          </a:p>
        </p:txBody>
      </p:sp>
      <p:sp>
        <p:nvSpPr>
          <p:cNvPr id="13" name="Text Placeholder 12">
            <a:extLst>
              <a:ext uri="{FF2B5EF4-FFF2-40B4-BE49-F238E27FC236}">
                <a16:creationId xmlns:a16="http://schemas.microsoft.com/office/drawing/2014/main" id="{F04B2084-A0EC-4E71-9983-FA9ACE7A5557}"/>
              </a:ext>
            </a:extLst>
          </p:cNvPr>
          <p:cNvSpPr>
            <a:spLocks noGrp="1"/>
          </p:cNvSpPr>
          <p:nvPr>
            <p:ph type="body" sz="quarter" idx="3"/>
          </p:nvPr>
        </p:nvSpPr>
        <p:spPr>
          <a:xfrm>
            <a:off x="4581146" y="2074662"/>
            <a:ext cx="3270504" cy="640080"/>
          </a:xfrm>
        </p:spPr>
        <p:txBody>
          <a:bodyPr>
            <a:normAutofit/>
          </a:bodyPr>
          <a:lstStyle/>
          <a:p>
            <a:r>
              <a:rPr lang="en-GB" sz="2400" dirty="0"/>
              <a:t>CV</a:t>
            </a:r>
          </a:p>
        </p:txBody>
      </p:sp>
      <p:sp>
        <p:nvSpPr>
          <p:cNvPr id="14" name="Content Placeholder 13">
            <a:extLst>
              <a:ext uri="{FF2B5EF4-FFF2-40B4-BE49-F238E27FC236}">
                <a16:creationId xmlns:a16="http://schemas.microsoft.com/office/drawing/2014/main" id="{384A53E8-0E94-4845-9D7B-968E16952E2F}"/>
              </a:ext>
            </a:extLst>
          </p:cNvPr>
          <p:cNvSpPr>
            <a:spLocks noGrp="1"/>
          </p:cNvSpPr>
          <p:nvPr>
            <p:ph sz="quarter" idx="4"/>
          </p:nvPr>
        </p:nvSpPr>
        <p:spPr>
          <a:xfrm>
            <a:off x="4581146" y="2792799"/>
            <a:ext cx="3270504" cy="3164509"/>
          </a:xfrm>
        </p:spPr>
        <p:txBody>
          <a:bodyPr>
            <a:normAutofit/>
          </a:bodyPr>
          <a:lstStyle/>
          <a:p>
            <a:r>
              <a:rPr lang="en-GB" sz="2400" dirty="0"/>
              <a:t>Concise summary of work and education history</a:t>
            </a:r>
          </a:p>
          <a:p>
            <a:r>
              <a:rPr lang="en-GB" sz="2400" dirty="0"/>
              <a:t>Should be no more than 2 A4 pages</a:t>
            </a:r>
          </a:p>
          <a:p>
            <a:r>
              <a:rPr lang="en-GB" sz="2400" dirty="0"/>
              <a:t>Include dates and job titles</a:t>
            </a:r>
          </a:p>
        </p:txBody>
      </p:sp>
      <p:sp>
        <p:nvSpPr>
          <p:cNvPr id="15" name="Text Placeholder 12">
            <a:extLst>
              <a:ext uri="{FF2B5EF4-FFF2-40B4-BE49-F238E27FC236}">
                <a16:creationId xmlns:a16="http://schemas.microsoft.com/office/drawing/2014/main" id="{9585393D-6073-4F20-B429-902A97ED38DA}"/>
              </a:ext>
            </a:extLst>
          </p:cNvPr>
          <p:cNvSpPr txBox="1">
            <a:spLocks/>
          </p:cNvSpPr>
          <p:nvPr/>
        </p:nvSpPr>
        <p:spPr>
          <a:xfrm>
            <a:off x="8092444" y="2074334"/>
            <a:ext cx="3270504" cy="640080"/>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900" b="1"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r>
              <a:rPr lang="en-GB" sz="2400" dirty="0"/>
              <a:t>LinkedIn</a:t>
            </a:r>
          </a:p>
        </p:txBody>
      </p:sp>
      <p:sp>
        <p:nvSpPr>
          <p:cNvPr id="16" name="Content Placeholder 13">
            <a:extLst>
              <a:ext uri="{FF2B5EF4-FFF2-40B4-BE49-F238E27FC236}">
                <a16:creationId xmlns:a16="http://schemas.microsoft.com/office/drawing/2014/main" id="{FD386FB7-0D7B-4D3F-AAD7-130C97AE6EFA}"/>
              </a:ext>
            </a:extLst>
          </p:cNvPr>
          <p:cNvSpPr txBox="1">
            <a:spLocks/>
          </p:cNvSpPr>
          <p:nvPr/>
        </p:nvSpPr>
        <p:spPr>
          <a:xfrm>
            <a:off x="8092444" y="2792471"/>
            <a:ext cx="3270504" cy="316450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sz="2400" dirty="0"/>
              <a:t>Expanded CV: same information but with more detail</a:t>
            </a:r>
          </a:p>
          <a:p>
            <a:r>
              <a:rPr lang="en-GB" sz="2400" dirty="0"/>
              <a:t>Searchable and interactive: social network</a:t>
            </a:r>
          </a:p>
        </p:txBody>
      </p:sp>
      <p:sp>
        <p:nvSpPr>
          <p:cNvPr id="9" name="Speech Bubble: Rectangle 8">
            <a:extLst>
              <a:ext uri="{FF2B5EF4-FFF2-40B4-BE49-F238E27FC236}">
                <a16:creationId xmlns:a16="http://schemas.microsoft.com/office/drawing/2014/main" id="{095DE912-446B-4143-8EF5-4B67635C4952}"/>
              </a:ext>
            </a:extLst>
          </p:cNvPr>
          <p:cNvSpPr/>
          <p:nvPr/>
        </p:nvSpPr>
        <p:spPr>
          <a:xfrm>
            <a:off x="1310644" y="5956297"/>
            <a:ext cx="2625851" cy="640080"/>
          </a:xfrm>
          <a:prstGeom prst="wedgeRectCallout">
            <a:avLst>
              <a:gd name="adj1" fmla="val 2338"/>
              <a:gd name="adj2" fmla="val -1029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Can be reasonably anonymous</a:t>
            </a:r>
          </a:p>
        </p:txBody>
      </p:sp>
      <p:sp>
        <p:nvSpPr>
          <p:cNvPr id="18" name="Speech Bubble: Rectangle 17">
            <a:extLst>
              <a:ext uri="{FF2B5EF4-FFF2-40B4-BE49-F238E27FC236}">
                <a16:creationId xmlns:a16="http://schemas.microsoft.com/office/drawing/2014/main" id="{90F64864-5A2B-4590-BF17-4020969858DD}"/>
              </a:ext>
            </a:extLst>
          </p:cNvPr>
          <p:cNvSpPr/>
          <p:nvPr/>
        </p:nvSpPr>
        <p:spPr>
          <a:xfrm>
            <a:off x="4903471" y="5956297"/>
            <a:ext cx="2625851" cy="640080"/>
          </a:xfrm>
          <a:prstGeom prst="wedgeRectCallout">
            <a:avLst>
              <a:gd name="adj1" fmla="val 2338"/>
              <a:gd name="adj2" fmla="val -1029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Needs name &amp; contact details</a:t>
            </a:r>
          </a:p>
        </p:txBody>
      </p:sp>
      <p:sp>
        <p:nvSpPr>
          <p:cNvPr id="19" name="Speech Bubble: Rectangle 18">
            <a:extLst>
              <a:ext uri="{FF2B5EF4-FFF2-40B4-BE49-F238E27FC236}">
                <a16:creationId xmlns:a16="http://schemas.microsoft.com/office/drawing/2014/main" id="{65434E67-B1ED-4D7E-AD1C-381C79E8DD2F}"/>
              </a:ext>
            </a:extLst>
          </p:cNvPr>
          <p:cNvSpPr/>
          <p:nvPr/>
        </p:nvSpPr>
        <p:spPr>
          <a:xfrm>
            <a:off x="8414770" y="5956297"/>
            <a:ext cx="2625851" cy="640080"/>
          </a:xfrm>
          <a:prstGeom prst="wedgeRectCallout">
            <a:avLst>
              <a:gd name="adj1" fmla="val 2338"/>
              <a:gd name="adj2" fmla="val -1029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Can hide (most) personal info</a:t>
            </a:r>
          </a:p>
        </p:txBody>
      </p:sp>
    </p:spTree>
    <p:extLst>
      <p:ext uri="{BB962C8B-B14F-4D97-AF65-F5344CB8AC3E}">
        <p14:creationId xmlns:p14="http://schemas.microsoft.com/office/powerpoint/2010/main" val="111856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Effect transition="in" filter="fade">
                                      <p:cBhvr>
                                        <p:cTn id="28" dur="500"/>
                                        <p:tgtEl>
                                          <p:spTgt spid="1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xEl>
                                              <p:pRg st="1" end="1"/>
                                            </p:txEl>
                                          </p:spTgt>
                                        </p:tgtEl>
                                        <p:attrNameLst>
                                          <p:attrName>style.visibility</p:attrName>
                                        </p:attrNameLst>
                                      </p:cBhvr>
                                      <p:to>
                                        <p:strVal val="visible"/>
                                      </p:to>
                                    </p:set>
                                    <p:animEffect transition="in" filter="fade">
                                      <p:cBhvr>
                                        <p:cTn id="33" dur="500"/>
                                        <p:tgtEl>
                                          <p:spTgt spid="14">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xEl>
                                              <p:pRg st="2" end="2"/>
                                            </p:txEl>
                                          </p:spTgt>
                                        </p:tgtEl>
                                        <p:attrNameLst>
                                          <p:attrName>style.visibility</p:attrName>
                                        </p:attrNameLst>
                                      </p:cBhvr>
                                      <p:to>
                                        <p:strVal val="visible"/>
                                      </p:to>
                                    </p:set>
                                    <p:animEffect transition="in" filter="fade">
                                      <p:cBhvr>
                                        <p:cTn id="38" dur="500"/>
                                        <p:tgtEl>
                                          <p:spTgt spid="14">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Effect transition="in" filter="fade">
                                      <p:cBhvr>
                                        <p:cTn id="49" dur="500"/>
                                        <p:tgtEl>
                                          <p:spTgt spid="16">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6">
                                            <p:txEl>
                                              <p:pRg st="1" end="1"/>
                                            </p:txEl>
                                          </p:spTgt>
                                        </p:tgtEl>
                                        <p:attrNameLst>
                                          <p:attrName>style.visibility</p:attrName>
                                        </p:attrNameLst>
                                      </p:cBhvr>
                                      <p:to>
                                        <p:strVal val="visible"/>
                                      </p:to>
                                    </p:set>
                                    <p:animEffect transition="in" filter="fade">
                                      <p:cBhvr>
                                        <p:cTn id="54" dur="500"/>
                                        <p:tgtEl>
                                          <p:spTgt spid="16">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P spid="16" grpId="0" build="p"/>
      <p:bldP spid="9"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6482-F9DC-43C4-B887-1A22B1AC3BB4}"/>
              </a:ext>
            </a:extLst>
          </p:cNvPr>
          <p:cNvSpPr>
            <a:spLocks noGrp="1"/>
          </p:cNvSpPr>
          <p:nvPr>
            <p:ph type="title"/>
          </p:nvPr>
        </p:nvSpPr>
        <p:spPr/>
        <p:txBody>
          <a:bodyPr/>
          <a:lstStyle/>
          <a:p>
            <a:r>
              <a:rPr lang="en-GB" dirty="0">
                <a:solidFill>
                  <a:schemeClr val="accent3">
                    <a:lumMod val="75000"/>
                  </a:schemeClr>
                </a:solidFill>
              </a:rPr>
              <a:t>Activity</a:t>
            </a:r>
            <a:r>
              <a:rPr lang="en-GB" dirty="0"/>
              <a:t>: Introductions</a:t>
            </a:r>
          </a:p>
        </p:txBody>
      </p:sp>
      <p:sp>
        <p:nvSpPr>
          <p:cNvPr id="3" name="Content Placeholder 2">
            <a:extLst>
              <a:ext uri="{FF2B5EF4-FFF2-40B4-BE49-F238E27FC236}">
                <a16:creationId xmlns:a16="http://schemas.microsoft.com/office/drawing/2014/main" id="{65AFE936-5A0D-4A2B-83C4-BA17219B832B}"/>
              </a:ext>
            </a:extLst>
          </p:cNvPr>
          <p:cNvSpPr>
            <a:spLocks noGrp="1"/>
          </p:cNvSpPr>
          <p:nvPr>
            <p:ph idx="1"/>
          </p:nvPr>
        </p:nvSpPr>
        <p:spPr/>
        <p:txBody>
          <a:bodyPr>
            <a:normAutofit/>
          </a:bodyPr>
          <a:lstStyle/>
          <a:p>
            <a:r>
              <a:rPr lang="en-GB" sz="2400" dirty="0"/>
              <a:t>In your breakout pairs/groups, take turns to </a:t>
            </a:r>
            <a:r>
              <a:rPr lang="en-GB" sz="2400" dirty="0">
                <a:solidFill>
                  <a:schemeClr val="accent2">
                    <a:lumMod val="75000"/>
                  </a:schemeClr>
                </a:solidFill>
              </a:rPr>
              <a:t>introduce yourselves </a:t>
            </a:r>
            <a:r>
              <a:rPr lang="en-GB" sz="2400" dirty="0"/>
              <a:t>with some facts, e.g.:</a:t>
            </a:r>
          </a:p>
          <a:p>
            <a:pPr lvl="1"/>
            <a:r>
              <a:rPr lang="en-GB" sz="2200" dirty="0"/>
              <a:t>Your favourite video game (and </a:t>
            </a:r>
            <a:r>
              <a:rPr lang="en-GB" sz="2200" dirty="0">
                <a:solidFill>
                  <a:schemeClr val="accent3">
                    <a:lumMod val="75000"/>
                  </a:schemeClr>
                </a:solidFill>
              </a:rPr>
              <a:t>why</a:t>
            </a:r>
            <a:r>
              <a:rPr lang="en-GB" sz="2200" dirty="0"/>
              <a:t>)</a:t>
            </a:r>
          </a:p>
          <a:p>
            <a:pPr lvl="1"/>
            <a:r>
              <a:rPr lang="en-GB" sz="2200" dirty="0"/>
              <a:t>The </a:t>
            </a:r>
            <a:r>
              <a:rPr lang="en-GB" sz="2200" dirty="0">
                <a:solidFill>
                  <a:schemeClr val="accent3">
                    <a:lumMod val="75000"/>
                  </a:schemeClr>
                </a:solidFill>
              </a:rPr>
              <a:t>main reason </a:t>
            </a:r>
            <a:r>
              <a:rPr lang="en-GB" sz="2200" dirty="0"/>
              <a:t>you want to make games</a:t>
            </a:r>
          </a:p>
          <a:p>
            <a:pPr lvl="1"/>
            <a:r>
              <a:rPr lang="en-GB" sz="2200" dirty="0"/>
              <a:t>Your proudest (professionally relevant) </a:t>
            </a:r>
            <a:r>
              <a:rPr lang="en-GB" sz="2200" dirty="0">
                <a:solidFill>
                  <a:schemeClr val="accent3">
                    <a:lumMod val="75000"/>
                  </a:schemeClr>
                </a:solidFill>
              </a:rPr>
              <a:t>achievement</a:t>
            </a:r>
            <a:r>
              <a:rPr lang="en-GB" sz="2200" dirty="0"/>
              <a:t>(s)</a:t>
            </a:r>
          </a:p>
          <a:p>
            <a:pPr lvl="1"/>
            <a:r>
              <a:rPr lang="en-GB" sz="2200" dirty="0"/>
              <a:t>Your (professionally relevant) </a:t>
            </a:r>
            <a:r>
              <a:rPr lang="en-GB" sz="2200" dirty="0">
                <a:solidFill>
                  <a:schemeClr val="accent3">
                    <a:lumMod val="75000"/>
                  </a:schemeClr>
                </a:solidFill>
              </a:rPr>
              <a:t>hobbies/interests</a:t>
            </a:r>
          </a:p>
          <a:p>
            <a:r>
              <a:rPr lang="en-GB" sz="2400" dirty="0"/>
              <a:t>After the introductions, say what you found the </a:t>
            </a:r>
            <a:r>
              <a:rPr lang="en-GB" sz="2400" dirty="0">
                <a:solidFill>
                  <a:schemeClr val="accent2">
                    <a:lumMod val="75000"/>
                  </a:schemeClr>
                </a:solidFill>
              </a:rPr>
              <a:t>most interesting </a:t>
            </a:r>
            <a:r>
              <a:rPr lang="en-GB" sz="2400" dirty="0"/>
              <a:t>about the other members of your group.</a:t>
            </a:r>
          </a:p>
          <a:p>
            <a:pPr lvl="1"/>
            <a:r>
              <a:rPr lang="en-GB" sz="2200" dirty="0"/>
              <a:t>From the perspective of a </a:t>
            </a:r>
            <a:r>
              <a:rPr lang="en-GB" sz="2200" dirty="0">
                <a:solidFill>
                  <a:schemeClr val="accent3">
                    <a:lumMod val="75000"/>
                  </a:schemeClr>
                </a:solidFill>
              </a:rPr>
              <a:t>potential employer </a:t>
            </a:r>
            <a:r>
              <a:rPr lang="en-GB" sz="2200" dirty="0"/>
              <a:t>or </a:t>
            </a:r>
            <a:r>
              <a:rPr lang="en-GB" sz="2200" dirty="0" err="1">
                <a:solidFill>
                  <a:schemeClr val="accent3">
                    <a:lumMod val="75000"/>
                  </a:schemeClr>
                </a:solidFill>
              </a:rPr>
              <a:t>coworker</a:t>
            </a:r>
            <a:r>
              <a:rPr lang="en-GB" sz="2200" dirty="0"/>
              <a:t>…</a:t>
            </a:r>
          </a:p>
        </p:txBody>
      </p:sp>
      <p:sp>
        <p:nvSpPr>
          <p:cNvPr id="4" name="Speech Bubble: Rectangle 3">
            <a:extLst>
              <a:ext uri="{FF2B5EF4-FFF2-40B4-BE49-F238E27FC236}">
                <a16:creationId xmlns:a16="http://schemas.microsoft.com/office/drawing/2014/main" id="{482D140E-2F02-4451-B104-1CC1C78EB5BF}"/>
              </a:ext>
            </a:extLst>
          </p:cNvPr>
          <p:cNvSpPr/>
          <p:nvPr/>
        </p:nvSpPr>
        <p:spPr>
          <a:xfrm>
            <a:off x="4815840" y="5952744"/>
            <a:ext cx="6705600" cy="640080"/>
          </a:xfrm>
          <a:prstGeom prst="wedgeRectCallout">
            <a:avLst>
              <a:gd name="adj1" fmla="val 29309"/>
              <a:gd name="adj2" fmla="val -705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Why is it interesting? Is there potential for any </a:t>
            </a:r>
            <a:r>
              <a:rPr lang="en-GB" sz="2000" dirty="0">
                <a:solidFill>
                  <a:srgbClr val="FFFF00"/>
                </a:solidFill>
              </a:rPr>
              <a:t>bias</a:t>
            </a:r>
            <a:r>
              <a:rPr lang="en-GB" sz="2000" dirty="0"/>
              <a:t>?</a:t>
            </a:r>
          </a:p>
        </p:txBody>
      </p:sp>
    </p:spTree>
    <p:extLst>
      <p:ext uri="{BB962C8B-B14F-4D97-AF65-F5344CB8AC3E}">
        <p14:creationId xmlns:p14="http://schemas.microsoft.com/office/powerpoint/2010/main" val="100890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827</Words>
  <Application>Microsoft Office PowerPoint</Application>
  <PresentationFormat>Widescreen</PresentationFormat>
  <Paragraphs>96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Gothic</vt:lpstr>
      <vt:lpstr>Garamond</vt:lpstr>
      <vt:lpstr>SavonVTI</vt:lpstr>
      <vt:lpstr>COMP2x0/VR220 Portfolio Development/ Worksheet Support  Week 11: Presenting Yourself Online</vt:lpstr>
      <vt:lpstr>Reminder</vt:lpstr>
      <vt:lpstr>Personal Details</vt:lpstr>
      <vt:lpstr>The Equality Act 2010</vt:lpstr>
      <vt:lpstr>Beware Unconscious Bias</vt:lpstr>
      <vt:lpstr>Unconscious Bias Examples</vt:lpstr>
      <vt:lpstr>Discussion: How much is TMI?</vt:lpstr>
      <vt:lpstr>Portfolio vs. CV vs. LinkedIn</vt:lpstr>
      <vt:lpstr>Activity: Introductions</vt:lpstr>
      <vt:lpstr>Asynchronous Task: About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2021-03-07T20:58:45Z</dcterms:created>
  <dcterms:modified xsi:type="dcterms:W3CDTF">2021-04-15T15:16:48Z</dcterms:modified>
</cp:coreProperties>
</file>