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2"/>
  </p:notesMasterIdLst>
  <p:sldIdLst>
    <p:sldId id="257" r:id="rId2"/>
    <p:sldId id="271" r:id="rId3"/>
    <p:sldId id="277" r:id="rId4"/>
    <p:sldId id="272" r:id="rId5"/>
    <p:sldId id="276" r:id="rId6"/>
    <p:sldId id="274" r:id="rId7"/>
    <p:sldId id="278" r:id="rId8"/>
    <p:sldId id="279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5994" autoAdjust="0"/>
  </p:normalViewPr>
  <p:slideViewPr>
    <p:cSldViewPr snapToGrid="0">
      <p:cViewPr varScale="1">
        <p:scale>
          <a:sx n="66" d="100"/>
          <a:sy n="66" d="100"/>
        </p:scale>
        <p:origin x="1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48FE4-9BAA-4CB6-AB5A-CDA7BF3D637C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184CC-757C-430A-BCEC-6F22F2E9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93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84CC-757C-430A-BCEC-6F22F2E9805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2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should it be based 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you want (to do/be)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you’re good at (strengths and accomplishments)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Provide evidence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you enjoy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84CC-757C-430A-BCEC-6F22F2E9805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goldiechan/2018/11/08/10-golden-rules-personal-branding/" TargetMode="External"/><Relationship Id="rId2" Type="http://schemas.openxmlformats.org/officeDocument/2006/relationships/hyperlink" Target="https://www.springboard.com/blog/programmer-portfol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mjobs.com/programmer-portfolio/" TargetMode="External"/><Relationship Id="rId4" Type="http://schemas.openxmlformats.org/officeDocument/2006/relationships/hyperlink" Target="https://www.mcvuk.com/business-news/mobile/jobs-in-games-how-to-build-a-portfolio-for-programmer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infogeek.com/personal-website-examples/#student-website-examples" TargetMode="External"/><Relationship Id="rId2" Type="http://schemas.openxmlformats.org/officeDocument/2006/relationships/hyperlink" Target="https://padlet.com/katebergel1/2u81brvo2w2w76l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sonal_brand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alue_proposi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r.org/2011/11/a-value-proposition-for-your-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nnel/19%3a905a5877642b47fbb4b7ccd5adc3e1ae%40thread.tacv2/Week%25204%2520-%2520Personal%2520Brands?groupId=63ab06e5-a909-4c07-90d0-d69a24088354&amp;tenantId=550beeb3-6a3d-4646-a111-f89d0177792e" TargetMode="External"/><Relationship Id="rId2" Type="http://schemas.openxmlformats.org/officeDocument/2006/relationships/hyperlink" Target="https://medium.com/@matt.tanner/use-a-personal-value-proposition-to-land-your-next-job-ef8855c608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9F8117-D316-4054-BA8D-4B688942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5: Portfolios &amp; Personal Branding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17F8-4A41-4E74-AFF9-BF1FFC63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35BF-AD6D-405F-A43C-DAF8C555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Ultimate Guide to Creating a Programmer Portfolio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4"/>
              </a:rPr>
              <a:t>Jobs in Games: how to build a portfolio for programmers</a:t>
            </a:r>
            <a:endParaRPr lang="en-GB" sz="2400" dirty="0"/>
          </a:p>
          <a:p>
            <a:r>
              <a:rPr lang="en-GB" sz="2400" dirty="0">
                <a:hlinkClick r:id="rId5"/>
              </a:rPr>
              <a:t>8 Bits of Advice for your Programmer Portfolio</a:t>
            </a:r>
            <a:endParaRPr lang="en-GB" sz="2400" dirty="0"/>
          </a:p>
          <a:p>
            <a:r>
              <a:rPr lang="en-GB" sz="2400" dirty="0">
                <a:hlinkClick r:id="rId3"/>
              </a:rPr>
              <a:t>10 Golden Rules of Personal Branding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4223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5E034-4A64-4FA2-B0E1-2A225B58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51" y="1328394"/>
            <a:ext cx="5939884" cy="442471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7F2280-F2F7-4EA4-B812-7C59DEA3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6395" y="2520176"/>
            <a:ext cx="5077118" cy="9088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EA35AD3D-FC09-4B9A-8DFB-7F202A6B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8565" y="1899437"/>
            <a:ext cx="8229600" cy="735496"/>
          </a:xfrm>
          <a:prstGeom prst="mathMultiply">
            <a:avLst>
              <a:gd name="adj1" fmla="val 1135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8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BF754-2D0A-4B96-8072-E1823C6F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D8C4C-9CB5-475B-BDFB-6C38D801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Showcase your </a:t>
            </a:r>
            <a:r>
              <a:rPr lang="en-GB" sz="3200" dirty="0">
                <a:solidFill>
                  <a:schemeClr val="accent3">
                    <a:lumMod val="75000"/>
                  </a:schemeClr>
                </a:solidFill>
              </a:rPr>
              <a:t>talents</a:t>
            </a:r>
            <a:r>
              <a:rPr lang="en-GB" sz="3200" dirty="0"/>
              <a:t>!</a:t>
            </a:r>
          </a:p>
          <a:p>
            <a:r>
              <a:rPr lang="en-GB" sz="3200" dirty="0"/>
              <a:t>To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demonstrate</a:t>
            </a:r>
            <a:r>
              <a:rPr lang="en-GB" sz="3200" dirty="0"/>
              <a:t> to a prospective employer or client:</a:t>
            </a:r>
          </a:p>
          <a:p>
            <a:pPr lvl="1"/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Who</a:t>
            </a:r>
            <a:r>
              <a:rPr lang="en-GB" sz="2800" dirty="0"/>
              <a:t> you are</a:t>
            </a:r>
          </a:p>
          <a:p>
            <a:pPr lvl="1"/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What</a:t>
            </a:r>
            <a:r>
              <a:rPr lang="en-GB" sz="2800" dirty="0"/>
              <a:t> you can do</a:t>
            </a:r>
          </a:p>
          <a:p>
            <a:pPr lvl="1"/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en-GB" sz="2800" dirty="0"/>
              <a:t> you want to go</a:t>
            </a:r>
          </a:p>
          <a:p>
            <a:pPr lvl="1"/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Why</a:t>
            </a:r>
            <a:r>
              <a:rPr lang="en-GB" sz="2800" dirty="0"/>
              <a:t> they should hire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you</a:t>
            </a:r>
            <a:endParaRPr lang="en-GB" sz="3200" dirty="0"/>
          </a:p>
          <a:p>
            <a:endParaRPr lang="en-GB" sz="28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9FD912-508F-4B47-87ED-B6B943B5D544}"/>
              </a:ext>
            </a:extLst>
          </p:cNvPr>
          <p:cNvSpPr/>
          <p:nvPr/>
        </p:nvSpPr>
        <p:spPr>
          <a:xfrm>
            <a:off x="3814941" y="3365228"/>
            <a:ext cx="1631639" cy="545808"/>
          </a:xfrm>
          <a:prstGeom prst="wedgeRectCallout">
            <a:avLst>
              <a:gd name="adj1" fmla="val -46171"/>
              <a:gd name="adj2" fmla="val 7920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story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AFDD299-F777-4213-AB34-0F5AE0DCCA2A}"/>
              </a:ext>
            </a:extLst>
          </p:cNvPr>
          <p:cNvSpPr/>
          <p:nvPr/>
        </p:nvSpPr>
        <p:spPr>
          <a:xfrm>
            <a:off x="5446580" y="4027932"/>
            <a:ext cx="3192447" cy="888049"/>
          </a:xfrm>
          <a:prstGeom prst="wedgeRectCallout">
            <a:avLst>
              <a:gd name="adj1" fmla="val -70272"/>
              <a:gd name="adj2" fmla="val 2076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Evidence your skills through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applicaton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08324BE-6EB2-4FC9-A8A6-890A2DE6836F}"/>
              </a:ext>
            </a:extLst>
          </p:cNvPr>
          <p:cNvSpPr/>
          <p:nvPr/>
        </p:nvSpPr>
        <p:spPr>
          <a:xfrm>
            <a:off x="6387621" y="5032877"/>
            <a:ext cx="1891406" cy="545808"/>
          </a:xfrm>
          <a:prstGeom prst="wedgeRectCallout">
            <a:avLst>
              <a:gd name="adj1" fmla="val -93209"/>
              <a:gd name="adj2" fmla="val -204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goals</a:t>
            </a:r>
          </a:p>
        </p:txBody>
      </p:sp>
    </p:spTree>
    <p:extLst>
      <p:ext uri="{BB962C8B-B14F-4D97-AF65-F5344CB8AC3E}">
        <p14:creationId xmlns:p14="http://schemas.microsoft.com/office/powerpoint/2010/main" val="14240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0FF2-7066-4344-8AA3-811C2A1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Activity:</a:t>
            </a:r>
            <a:r>
              <a:rPr lang="en-GB" dirty="0"/>
              <a:t> Portfolio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1BC9-7A41-4B41-8685-7BDFCCCA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Take a look at the example portfolios on the </a:t>
            </a:r>
            <a:r>
              <a:rPr lang="en-GB" sz="2800" dirty="0">
                <a:hlinkClick r:id="rId2"/>
              </a:rPr>
              <a:t>Padlet</a:t>
            </a:r>
            <a:endParaRPr lang="en-GB" sz="2800" dirty="0"/>
          </a:p>
          <a:p>
            <a:r>
              <a:rPr lang="en-GB" sz="2800" dirty="0"/>
              <a:t>Leave comments/attach posts to note:</a:t>
            </a:r>
          </a:p>
          <a:p>
            <a:pPr lvl="1"/>
            <a:r>
              <a:rPr lang="en-GB" sz="2400" dirty="0"/>
              <a:t>What 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impression</a:t>
            </a:r>
            <a:r>
              <a:rPr lang="en-GB" sz="2400" dirty="0"/>
              <a:t> does the site give of the person?</a:t>
            </a:r>
          </a:p>
          <a:p>
            <a:pPr lvl="1"/>
            <a:r>
              <a:rPr lang="en-GB" sz="2400" dirty="0"/>
              <a:t>Does it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focus</a:t>
            </a:r>
            <a:r>
              <a:rPr lang="en-GB" sz="2400" dirty="0"/>
              <a:t> on any particular 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specialisms</a:t>
            </a:r>
            <a:r>
              <a:rPr lang="en-GB" sz="2400" dirty="0"/>
              <a:t>?</a:t>
            </a:r>
          </a:p>
          <a:p>
            <a:pPr lvl="1"/>
            <a:r>
              <a:rPr lang="en-GB" sz="2400" dirty="0"/>
              <a:t>What 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information</a:t>
            </a:r>
            <a:r>
              <a:rPr lang="en-GB" sz="2400" dirty="0"/>
              <a:t> have they included?</a:t>
            </a:r>
          </a:p>
          <a:p>
            <a:pPr lvl="1"/>
            <a:r>
              <a:rPr lang="en-GB" sz="2400" dirty="0"/>
              <a:t>What do you think of how the information is 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presented</a:t>
            </a:r>
            <a:r>
              <a:rPr lang="en-GB" sz="2400" dirty="0"/>
              <a:t>?</a:t>
            </a:r>
          </a:p>
          <a:p>
            <a:r>
              <a:rPr lang="en-GB" sz="2800" dirty="0"/>
              <a:t>Review “</a:t>
            </a:r>
            <a:r>
              <a:rPr lang="en-GB" sz="2800" dirty="0">
                <a:hlinkClick r:id="rId3"/>
              </a:rPr>
              <a:t>50 of the Best Personal Website and Portfolio Examples</a:t>
            </a:r>
            <a:r>
              <a:rPr lang="en-GB" sz="2800" dirty="0"/>
              <a:t>” to see further examples with commentary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7281956-FE81-41C7-AD71-A396056EB6ED}"/>
              </a:ext>
            </a:extLst>
          </p:cNvPr>
          <p:cNvSpPr/>
          <p:nvPr/>
        </p:nvSpPr>
        <p:spPr>
          <a:xfrm>
            <a:off x="9375228" y="905256"/>
            <a:ext cx="2009698" cy="951621"/>
          </a:xfrm>
          <a:prstGeom prst="wedgeRectCallout">
            <a:avLst>
              <a:gd name="adj1" fmla="val -46171"/>
              <a:gd name="adj2" fmla="val 7920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Feel free to add more!</a:t>
            </a:r>
          </a:p>
        </p:txBody>
      </p:sp>
    </p:spTree>
    <p:extLst>
      <p:ext uri="{BB962C8B-B14F-4D97-AF65-F5344CB8AC3E}">
        <p14:creationId xmlns:p14="http://schemas.microsoft.com/office/powerpoint/2010/main" val="13489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7B93-1B79-44DB-94E7-EEEF309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Discussion: </a:t>
            </a:r>
            <a:r>
              <a:rPr lang="en-GB" dirty="0"/>
              <a:t>What makes an impression?</a:t>
            </a:r>
          </a:p>
        </p:txBody>
      </p:sp>
    </p:spTree>
    <p:extLst>
      <p:ext uri="{BB962C8B-B14F-4D97-AF65-F5344CB8AC3E}">
        <p14:creationId xmlns:p14="http://schemas.microsoft.com/office/powerpoint/2010/main" val="35601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37D4-E84C-4804-911D-801F5FFA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59C8-D89C-4BC5-83AA-FF873545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2600" dirty="0"/>
              <a:t>“</a:t>
            </a:r>
            <a:r>
              <a:rPr lang="en-GB" sz="2600" b="1" dirty="0">
                <a:solidFill>
                  <a:schemeClr val="accent2">
                    <a:lumMod val="75000"/>
                  </a:schemeClr>
                </a:solidFill>
              </a:rPr>
              <a:t>Personal branding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GB" sz="2600" dirty="0"/>
              <a:t>is the conscious and intentional effort to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create</a:t>
            </a:r>
            <a:r>
              <a:rPr lang="en-GB" sz="2600" dirty="0"/>
              <a:t> and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influence</a:t>
            </a:r>
            <a:r>
              <a:rPr lang="en-GB" sz="2600" dirty="0"/>
              <a:t> </a:t>
            </a:r>
            <a:r>
              <a:rPr lang="en-GB" sz="2600" b="1" dirty="0">
                <a:solidFill>
                  <a:schemeClr val="accent3">
                    <a:lumMod val="75000"/>
                  </a:schemeClr>
                </a:solidFill>
              </a:rPr>
              <a:t>public perception </a:t>
            </a:r>
            <a:r>
              <a:rPr lang="en-GB" sz="2600" dirty="0"/>
              <a:t>of an individual by positioning them as an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authority</a:t>
            </a:r>
            <a:r>
              <a:rPr lang="en-GB" sz="2600" dirty="0"/>
              <a:t> in their industry, elevating their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credibility</a:t>
            </a:r>
            <a:r>
              <a:rPr lang="en-GB" sz="2600" dirty="0"/>
              <a:t>, and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differentiating</a:t>
            </a:r>
            <a:r>
              <a:rPr lang="en-GB" sz="2600" dirty="0"/>
              <a:t> themselves from the competition, to ultimately advance their career, increase their circle of influence, and have a larger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impact</a:t>
            </a:r>
            <a:r>
              <a:rPr lang="en-GB" sz="2600" dirty="0"/>
              <a:t>.</a:t>
            </a:r>
          </a:p>
          <a:p>
            <a:pPr marL="0" indent="0" algn="ctr">
              <a:buNone/>
            </a:pPr>
            <a:r>
              <a:rPr lang="en-GB" sz="2600" dirty="0"/>
              <a:t>“The process of personal branding involves finding your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uniqueness</a:t>
            </a:r>
            <a:r>
              <a:rPr lang="en-GB" sz="2600" dirty="0"/>
              <a:t>, building a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reputation</a:t>
            </a:r>
            <a:r>
              <a:rPr lang="en-GB" sz="2600" dirty="0"/>
              <a:t> on the things you want to be known for, and then allowing yourself to be known for them.”</a:t>
            </a:r>
          </a:p>
          <a:p>
            <a:pPr marL="0" indent="0" algn="r">
              <a:buNone/>
            </a:pPr>
            <a:r>
              <a:rPr lang="en-GB" sz="2200" dirty="0">
                <a:hlinkClick r:id="rId2"/>
              </a:rPr>
              <a:t>https://en.wikipedia.org/wiki/Personal_branding</a:t>
            </a:r>
            <a:endParaRPr lang="en-GB" sz="22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185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DF6E-3C43-4A76-87D6-A15B9B64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1BBA-BF46-4891-A995-28DE097C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2400" dirty="0"/>
              <a:t>“</a:t>
            </a:r>
            <a:r>
              <a:rPr lang="en-GB" sz="2600" dirty="0"/>
              <a:t>Executives set </a:t>
            </a:r>
            <a:r>
              <a:rPr lang="en-GB" sz="2600" dirty="0">
                <a:hlinkClick r:id="rId3"/>
              </a:rPr>
              <a:t>value propositions</a:t>
            </a:r>
            <a:r>
              <a:rPr lang="en-GB" sz="2600" dirty="0"/>
              <a:t> for their products — the target market segments, the </a:t>
            </a:r>
            <a:r>
              <a:rPr lang="en-GB" sz="2600" b="1" dirty="0">
                <a:solidFill>
                  <a:schemeClr val="accent3">
                    <a:lumMod val="75000"/>
                  </a:schemeClr>
                </a:solidFill>
              </a:rPr>
              <a:t>benefits</a:t>
            </a:r>
            <a:r>
              <a:rPr lang="en-GB" sz="2600" dirty="0"/>
              <a:t> they provide, and their prices. It’s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why</a:t>
            </a:r>
            <a:r>
              <a:rPr lang="en-GB" sz="2600" dirty="0"/>
              <a:t> a target customer should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buy the product</a:t>
            </a:r>
            <a:r>
              <a:rPr lang="en-GB" sz="2600" dirty="0"/>
              <a:t>.</a:t>
            </a:r>
          </a:p>
          <a:p>
            <a:pPr marL="0" indent="0" algn="ctr">
              <a:buNone/>
            </a:pPr>
            <a:r>
              <a:rPr lang="en-GB" sz="2600" dirty="0"/>
              <a:t>“But value propositions go beyond just products. Your </a:t>
            </a:r>
            <a:r>
              <a:rPr lang="en-GB" sz="2600" b="1" dirty="0">
                <a:solidFill>
                  <a:schemeClr val="accent2">
                    <a:lumMod val="75000"/>
                  </a:schemeClr>
                </a:solidFill>
              </a:rPr>
              <a:t>personal value proposition (PVP)</a:t>
            </a:r>
            <a:r>
              <a:rPr lang="en-GB" sz="2600" dirty="0"/>
              <a:t> is at the heart of your career strategy. It’s the foundation for everything in a job search and career progression —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targeting</a:t>
            </a:r>
            <a:r>
              <a:rPr lang="en-GB" sz="2600" dirty="0"/>
              <a:t> potential employers,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attracting</a:t>
            </a:r>
            <a:r>
              <a:rPr lang="en-GB" sz="2600" dirty="0"/>
              <a:t> the help of others, and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explaining</a:t>
            </a:r>
            <a:r>
              <a:rPr lang="en-GB" sz="2600" dirty="0"/>
              <a:t> why you’re the one to pick. It’s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why to hire you</a:t>
            </a:r>
            <a:r>
              <a:rPr lang="en-GB" sz="2600" dirty="0"/>
              <a:t>, not someone else.”</a:t>
            </a:r>
          </a:p>
          <a:p>
            <a:pPr marL="0" indent="0" algn="r">
              <a:buNone/>
            </a:pPr>
            <a:r>
              <a:rPr lang="en-GB" sz="2200" dirty="0">
                <a:hlinkClick r:id="rId4"/>
              </a:rPr>
              <a:t>https://hbr.org/2011/11/a-value-proposition-for-your-c</a:t>
            </a:r>
            <a:endParaRPr lang="en-GB" sz="2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61CE2F3-8F7F-4A88-8C10-C7C5747EDBBA}"/>
              </a:ext>
            </a:extLst>
          </p:cNvPr>
          <p:cNvSpPr/>
          <p:nvPr/>
        </p:nvSpPr>
        <p:spPr>
          <a:xfrm>
            <a:off x="8472403" y="451251"/>
            <a:ext cx="3218028" cy="1562943"/>
          </a:xfrm>
          <a:prstGeom prst="wedgeRectCallout">
            <a:avLst>
              <a:gd name="adj1" fmla="val -73147"/>
              <a:gd name="adj2" fmla="val 505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Convey not only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what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do, but the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bring by doing it.</a:t>
            </a:r>
          </a:p>
        </p:txBody>
      </p:sp>
    </p:spTree>
    <p:extLst>
      <p:ext uri="{BB962C8B-B14F-4D97-AF65-F5344CB8AC3E}">
        <p14:creationId xmlns:p14="http://schemas.microsoft.com/office/powerpoint/2010/main" val="18514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0ECA-FB82-4FD7-951B-6FAC081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Discussion: </a:t>
            </a:r>
            <a:r>
              <a:rPr lang="en-GB" dirty="0"/>
              <a:t>How to Find your Brand/PVP</a:t>
            </a:r>
          </a:p>
        </p:txBody>
      </p:sp>
    </p:spTree>
    <p:extLst>
      <p:ext uri="{BB962C8B-B14F-4D97-AF65-F5344CB8AC3E}">
        <p14:creationId xmlns:p14="http://schemas.microsoft.com/office/powerpoint/2010/main" val="21256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F874-D835-46C3-81A7-6EA7098E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Asynchronous Task: </a:t>
            </a:r>
            <a:r>
              <a:rPr lang="en-GB" dirty="0"/>
              <a:t>Personal 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2918-0459-424C-8BC7-AEF334BC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Read how to  </a:t>
            </a:r>
            <a:r>
              <a:rPr lang="en-GB" sz="2800" dirty="0">
                <a:hlinkClick r:id="rId2"/>
              </a:rPr>
              <a:t>Use a Personal Value Proposition to Land Your Next Job</a:t>
            </a:r>
            <a:endParaRPr lang="en-GB" sz="2800" dirty="0"/>
          </a:p>
          <a:p>
            <a:r>
              <a:rPr lang="en-GB" sz="2800" dirty="0"/>
              <a:t>Decide how you’d like to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present yourself </a:t>
            </a:r>
            <a:r>
              <a:rPr lang="en-GB" sz="2800" dirty="0"/>
              <a:t>online:</a:t>
            </a:r>
          </a:p>
          <a:p>
            <a:pPr lvl="1"/>
            <a:r>
              <a:rPr lang="en-GB" sz="2600" dirty="0"/>
              <a:t>Identify your strengths/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USPs</a:t>
            </a:r>
            <a:endParaRPr lang="en-GB" sz="2600" dirty="0"/>
          </a:p>
          <a:p>
            <a:pPr lvl="1"/>
            <a:r>
              <a:rPr lang="en-GB" sz="2600" dirty="0"/>
              <a:t>Write an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elevator pitch </a:t>
            </a:r>
            <a:r>
              <a:rPr lang="en-GB" sz="2600" dirty="0"/>
              <a:t>(or PVP) for yourself.</a:t>
            </a:r>
          </a:p>
          <a:p>
            <a:pPr lvl="1"/>
            <a:r>
              <a:rPr lang="en-GB" sz="2600" dirty="0"/>
              <a:t>Use it to “introduce yourself” </a:t>
            </a:r>
            <a:r>
              <a:rPr lang="en-GB" sz="2400" dirty="0"/>
              <a:t>on this week’s </a:t>
            </a:r>
            <a:r>
              <a:rPr lang="en-GB" sz="2400" dirty="0">
                <a:hlinkClick r:id="rId3"/>
              </a:rPr>
              <a:t>Teams channel</a:t>
            </a:r>
            <a:r>
              <a:rPr lang="en-GB" sz="2400" dirty="0"/>
              <a:t>.</a:t>
            </a:r>
            <a:endParaRPr lang="en-GB" sz="2600" dirty="0"/>
          </a:p>
          <a:p>
            <a:r>
              <a:rPr lang="en-GB" sz="2800" dirty="0"/>
              <a:t>Collect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examples of your work </a:t>
            </a:r>
            <a:r>
              <a:rPr lang="en-GB" sz="2800" dirty="0"/>
              <a:t>that support your brand.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DF4818C-1608-4232-89B8-DA34314F1F48}"/>
              </a:ext>
            </a:extLst>
          </p:cNvPr>
          <p:cNvSpPr/>
          <p:nvPr/>
        </p:nvSpPr>
        <p:spPr>
          <a:xfrm>
            <a:off x="2345254" y="5664767"/>
            <a:ext cx="7501491" cy="753805"/>
          </a:xfrm>
          <a:prstGeom prst="wedgeRectCallout">
            <a:avLst>
              <a:gd name="adj1" fmla="val -21094"/>
              <a:gd name="adj2" fmla="val -6095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week: we’ll look at how to design a website to present your portfolio</a:t>
            </a:r>
          </a:p>
        </p:txBody>
      </p:sp>
    </p:spTree>
    <p:extLst>
      <p:ext uri="{BB962C8B-B14F-4D97-AF65-F5344CB8AC3E}">
        <p14:creationId xmlns:p14="http://schemas.microsoft.com/office/powerpoint/2010/main" val="18234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539</Words>
  <Application>Microsoft Office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SavonVTI</vt:lpstr>
      <vt:lpstr>COMP2x0/VR220 Portfolio Development/ Worksheet Support  Week 5: Portfolios &amp; Personal Branding</vt:lpstr>
      <vt:lpstr>Timeline</vt:lpstr>
      <vt:lpstr>Portfolio Purpose</vt:lpstr>
      <vt:lpstr>Activity: Portfolio Examples</vt:lpstr>
      <vt:lpstr>Discussion: What makes an impression?</vt:lpstr>
      <vt:lpstr>Personal Branding</vt:lpstr>
      <vt:lpstr>Personal Value Proposition</vt:lpstr>
      <vt:lpstr>Discussion: How to Find your Brand/PVP</vt:lpstr>
      <vt:lpstr>Asynchronous Task: Personal Brand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2021-02-21T16:07:52Z</dcterms:modified>
</cp:coreProperties>
</file>