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8"/>
  </p:notesMasterIdLst>
  <p:sldIdLst>
    <p:sldId id="257" r:id="rId2"/>
    <p:sldId id="293" r:id="rId3"/>
    <p:sldId id="295" r:id="rId4"/>
    <p:sldId id="297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39333A-D7FC-4BFF-8816-8EEB896C95CF}">
          <p14:sldIdLst>
            <p14:sldId id="257"/>
            <p14:sldId id="293"/>
            <p14:sldId id="295"/>
            <p14:sldId id="297"/>
            <p14:sldId id="294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9EE"/>
    <a:srgbClr val="A2BACA"/>
    <a:srgbClr val="F68C80"/>
    <a:srgbClr val="F8D22F"/>
    <a:srgbClr val="344529"/>
    <a:srgbClr val="2B3922"/>
    <a:srgbClr val="2E3722"/>
    <a:srgbClr val="FCF7F1"/>
    <a:srgbClr val="B8D233"/>
    <a:srgbClr val="5CC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7" autoAdjust="0"/>
    <p:restoredTop sz="82493" autoAdjust="0"/>
  </p:normalViewPr>
  <p:slideViewPr>
    <p:cSldViewPr snapToGrid="0">
      <p:cViewPr varScale="1">
        <p:scale>
          <a:sx n="59" d="100"/>
          <a:sy n="59" d="100"/>
        </p:scale>
        <p:origin x="9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9B2C4-D577-4D7E-BA89-96BE17853360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F52DA-34D7-4189-BF8D-525E6204A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3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F52DA-34D7-4189-BF8D-525E6204A27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169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F52DA-34D7-4189-BF8D-525E6204A27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727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F52DA-34D7-4189-BF8D-525E6204A27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661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F52DA-34D7-4189-BF8D-525E6204A27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87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4/20/2021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dlet.com/katebergel1/n3le7ws9vxbk8za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c0az-5rjrfOBJk4vQV2OdK9cR907S4fy_yLVYHirdSrmSN4A/viewanalytics?usp=form_confirm" TargetMode="External"/><Relationship Id="rId2" Type="http://schemas.openxmlformats.org/officeDocument/2006/relationships/hyperlink" Target="https://forms.gle/1Jm97b8QfPr32Ug9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1E859-EFB5-439A-8D15-3ECAC83B8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9526" y="2202873"/>
            <a:ext cx="7765316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097C1B4-BDAC-4184-955C-D0B3F0A21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057400"/>
            <a:ext cx="4775075" cy="2686050"/>
          </a:xfrm>
        </p:spPr>
        <p:txBody>
          <a:bodyPr>
            <a:normAutofit fontScale="90000"/>
          </a:bodyPr>
          <a:lstStyle/>
          <a:p>
            <a:r>
              <a:rPr lang="en-US" sz="4000" cap="none" dirty="0">
                <a:solidFill>
                  <a:schemeClr val="accent5"/>
                </a:solidFill>
              </a:rPr>
              <a:t>COMP2</a:t>
            </a:r>
            <a:r>
              <a:rPr lang="en-US" sz="4000" i="1" cap="none" dirty="0">
                <a:solidFill>
                  <a:schemeClr val="accent5"/>
                </a:solidFill>
              </a:rPr>
              <a:t>x</a:t>
            </a:r>
            <a:r>
              <a:rPr lang="en-US" sz="4000" cap="none" dirty="0">
                <a:solidFill>
                  <a:schemeClr val="accent5"/>
                </a:solidFill>
              </a:rPr>
              <a:t>0/VR220</a:t>
            </a:r>
            <a:br>
              <a:rPr lang="en-US" sz="4400" cap="none" dirty="0">
                <a:solidFill>
                  <a:schemeClr val="tx1"/>
                </a:solidFill>
              </a:rPr>
            </a:br>
            <a:r>
              <a:rPr lang="en-US" sz="3600" cap="none" dirty="0">
                <a:solidFill>
                  <a:schemeClr val="tx1"/>
                </a:solidFill>
              </a:rPr>
              <a:t>Portfolio Development/</a:t>
            </a:r>
            <a:br>
              <a:rPr lang="en-US" sz="3600" cap="none" dirty="0">
                <a:solidFill>
                  <a:schemeClr val="tx1"/>
                </a:solidFill>
              </a:rPr>
            </a:br>
            <a:r>
              <a:rPr lang="en-US" sz="3600" cap="none" dirty="0">
                <a:solidFill>
                  <a:schemeClr val="tx1"/>
                </a:solidFill>
              </a:rPr>
              <a:t>Worksheet Support</a:t>
            </a:r>
            <a:br>
              <a:rPr lang="en-US" sz="3600" cap="none" dirty="0">
                <a:solidFill>
                  <a:schemeClr val="tx1"/>
                </a:solidFill>
              </a:rPr>
            </a:br>
            <a:br>
              <a:rPr lang="en-US" sz="4400" cap="none" dirty="0">
                <a:solidFill>
                  <a:schemeClr val="tx1"/>
                </a:solidFill>
              </a:rPr>
            </a:br>
            <a:r>
              <a:rPr lang="en-US" sz="4400" b="1" cap="non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Week 12: </a:t>
            </a:r>
            <a:r>
              <a:rPr lang="en-US" sz="4000" b="1" cap="non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Reflection</a:t>
            </a:r>
            <a:endParaRPr lang="en-US" sz="4400" b="1" cap="non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910D-92B8-454B-B56E-3773A7CD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301F2-28FE-46F3-BD95-D963B71E8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800" dirty="0"/>
              <a:t>Please complete your </a:t>
            </a:r>
            <a:r>
              <a:rPr lang="en-GB" sz="4800" dirty="0">
                <a:solidFill>
                  <a:schemeClr val="accent3">
                    <a:lumMod val="75000"/>
                  </a:schemeClr>
                </a:solidFill>
              </a:rPr>
              <a:t>Module Evaluations </a:t>
            </a:r>
            <a:r>
              <a:rPr lang="en-GB" sz="4800" dirty="0"/>
              <a:t>for Study Block 2 before </a:t>
            </a:r>
            <a:r>
              <a:rPr lang="en-GB" sz="4800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en-GB" sz="4800" baseline="30000" dirty="0">
                <a:solidFill>
                  <a:schemeClr val="accent2">
                    <a:lumMod val="75000"/>
                  </a:schemeClr>
                </a:solidFill>
              </a:rPr>
              <a:t>th</a:t>
            </a:r>
            <a:r>
              <a:rPr lang="en-GB" sz="4800" dirty="0">
                <a:solidFill>
                  <a:schemeClr val="accent2">
                    <a:lumMod val="75000"/>
                  </a:schemeClr>
                </a:solidFill>
              </a:rPr>
              <a:t> June</a:t>
            </a:r>
            <a:r>
              <a:rPr lang="en-GB" sz="4800" dirty="0"/>
              <a:t>!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8092D3B-F0A8-487E-AE9F-D560727FB5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05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5BE84C-B95B-466A-BC75-12FA13C6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Portfolio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A99041-AA9B-4F60-82B6-CA99A9D63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Week 5: Personal Branding</a:t>
            </a:r>
          </a:p>
          <a:p>
            <a:pPr lvl="1"/>
            <a:r>
              <a:rPr lang="en-GB" sz="2400" dirty="0"/>
              <a:t>What are the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key aspects</a:t>
            </a:r>
            <a:r>
              <a:rPr lang="en-GB" sz="2400" dirty="0"/>
              <a:t> of yourself you’d like to highlight?</a:t>
            </a:r>
          </a:p>
          <a:p>
            <a:pPr lvl="1"/>
            <a:r>
              <a:rPr lang="en-GB" sz="2400" dirty="0"/>
              <a:t>What do you have to offer a prospective employer/client?</a:t>
            </a:r>
          </a:p>
          <a:p>
            <a:r>
              <a:rPr lang="en-GB" sz="2800" dirty="0"/>
              <a:t>Week 7: Portfolio Design</a:t>
            </a:r>
          </a:p>
          <a:p>
            <a:pPr lvl="1"/>
            <a:r>
              <a:rPr lang="en-GB" sz="2400" dirty="0"/>
              <a:t>Main sections: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About You</a:t>
            </a:r>
            <a:r>
              <a:rPr lang="en-GB" sz="2400" dirty="0"/>
              <a:t>,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Projects</a:t>
            </a:r>
            <a:r>
              <a:rPr lang="en-GB" sz="2400" dirty="0"/>
              <a:t>, Contact Info</a:t>
            </a:r>
          </a:p>
          <a:p>
            <a:pPr lvl="1"/>
            <a:r>
              <a:rPr lang="en-GB" sz="2400" dirty="0"/>
              <a:t>Visual impact and choosing a platform</a:t>
            </a:r>
          </a:p>
          <a:p>
            <a:r>
              <a:rPr lang="en-GB" sz="2800" dirty="0"/>
              <a:t>Week 9: Talking about your Work</a:t>
            </a:r>
          </a:p>
          <a:p>
            <a:pPr lvl="1"/>
            <a:r>
              <a:rPr lang="en-GB" sz="2400" dirty="0"/>
              <a:t>Telling the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story</a:t>
            </a:r>
            <a:r>
              <a:rPr lang="en-GB" sz="2400" dirty="0"/>
              <a:t> of your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4460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5BE84C-B95B-466A-BC75-12FA13C6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Portfolio Recap cont.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A99041-AA9B-4F60-82B6-CA99A9D63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Week 10: Talking about Yourself</a:t>
            </a:r>
          </a:p>
          <a:p>
            <a:pPr lvl="1"/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Beyond</a:t>
            </a:r>
            <a:r>
              <a:rPr lang="en-GB" sz="2400" dirty="0"/>
              <a:t> your studies/games development…</a:t>
            </a:r>
          </a:p>
          <a:p>
            <a:r>
              <a:rPr lang="en-GB" sz="2800" dirty="0"/>
              <a:t>Week 11: Presenting Yourself Online</a:t>
            </a:r>
          </a:p>
          <a:p>
            <a:pPr lvl="1"/>
            <a:r>
              <a:rPr lang="en-GB" sz="2400" dirty="0"/>
              <a:t>Discrimination, the Equality Act 2010 and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unconscious bias</a:t>
            </a:r>
          </a:p>
          <a:p>
            <a:pPr lvl="1"/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How much information </a:t>
            </a:r>
            <a:r>
              <a:rPr lang="en-GB" sz="2400" dirty="0"/>
              <a:t>should you broadcast? What is actually relevant?</a:t>
            </a:r>
          </a:p>
          <a:p>
            <a:pPr lvl="1"/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04481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C735-86EC-4A58-A5A8-5C545703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Discussion: </a:t>
            </a:r>
            <a:r>
              <a:rPr lang="en-GB" dirty="0"/>
              <a:t>Reflection on the past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52B63-EE15-4DE9-A6D3-36A37CF59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285488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What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topics</a:t>
            </a:r>
            <a:r>
              <a:rPr lang="en-GB" sz="2400" dirty="0"/>
              <a:t> did you cover in your modules/assignments?</a:t>
            </a:r>
          </a:p>
          <a:p>
            <a:r>
              <a:rPr lang="en-GB" sz="2400" dirty="0"/>
              <a:t>Which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skills</a:t>
            </a:r>
            <a:r>
              <a:rPr lang="en-GB" sz="2400" dirty="0"/>
              <a:t> have you learnt or improved?</a:t>
            </a:r>
          </a:p>
          <a:p>
            <a:r>
              <a:rPr lang="en-GB" sz="2400" dirty="0"/>
              <a:t>What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challenges</a:t>
            </a:r>
            <a:r>
              <a:rPr lang="en-GB" sz="2400" dirty="0"/>
              <a:t> have you overcome?</a:t>
            </a:r>
          </a:p>
          <a:p>
            <a:r>
              <a:rPr lang="en-GB" sz="2400" dirty="0"/>
              <a:t>What have you learnt about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yourself</a:t>
            </a:r>
            <a:r>
              <a:rPr lang="en-GB" sz="2400" dirty="0"/>
              <a:t>?</a:t>
            </a:r>
          </a:p>
          <a:p>
            <a:r>
              <a:rPr lang="en-GB" sz="2400" dirty="0"/>
              <a:t>What have been your main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achievements</a:t>
            </a:r>
            <a:r>
              <a:rPr lang="en-GB" sz="2400" dirty="0"/>
              <a:t>?</a:t>
            </a:r>
            <a:br>
              <a:rPr lang="en-GB" sz="2400" dirty="0"/>
            </a:b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We’ll collect thoughts on the </a:t>
            </a:r>
            <a:r>
              <a:rPr lang="en-GB" sz="2400" dirty="0">
                <a:hlinkClick r:id="rId3"/>
              </a:rPr>
              <a:t>Padlet</a:t>
            </a:r>
            <a:r>
              <a:rPr lang="en-GB" sz="2400" dirty="0"/>
              <a:t>…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EC55876F-EBF5-46F8-A068-58412CC40328}"/>
              </a:ext>
            </a:extLst>
          </p:cNvPr>
          <p:cNvSpPr/>
          <p:nvPr/>
        </p:nvSpPr>
        <p:spPr>
          <a:xfrm>
            <a:off x="8680704" y="2480692"/>
            <a:ext cx="3139440" cy="1628394"/>
          </a:xfrm>
          <a:prstGeom prst="cloudCallout">
            <a:avLst>
              <a:gd name="adj1" fmla="val -72748"/>
              <a:gd name="adj2" fmla="val -19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What has been the </a:t>
            </a:r>
            <a:r>
              <a:rPr lang="en-GB" sz="2400" b="1" dirty="0"/>
              <a:t>most useful</a:t>
            </a:r>
            <a:r>
              <a:rPr lang="en-GB" sz="2400" dirty="0"/>
              <a:t>?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1CF4586B-E962-4E03-87C2-E22296A325D0}"/>
              </a:ext>
            </a:extLst>
          </p:cNvPr>
          <p:cNvSpPr/>
          <p:nvPr/>
        </p:nvSpPr>
        <p:spPr>
          <a:xfrm>
            <a:off x="1228344" y="4572000"/>
            <a:ext cx="5501640" cy="1207008"/>
          </a:xfrm>
          <a:prstGeom prst="cloudCallout">
            <a:avLst>
              <a:gd name="adj1" fmla="val 46708"/>
              <a:gd name="adj2" fmla="val -538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What would </a:t>
            </a:r>
            <a:r>
              <a:rPr lang="en-GB" sz="2400" b="1" dirty="0"/>
              <a:t>look good </a:t>
            </a:r>
            <a:r>
              <a:rPr lang="en-GB" sz="2400" dirty="0"/>
              <a:t>on your portfolio?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CF522199-BA6B-4A4A-8205-87E76E2ABBDA}"/>
              </a:ext>
            </a:extLst>
          </p:cNvPr>
          <p:cNvSpPr/>
          <p:nvPr/>
        </p:nvSpPr>
        <p:spPr>
          <a:xfrm>
            <a:off x="8613648" y="4486658"/>
            <a:ext cx="3139440" cy="2106320"/>
          </a:xfrm>
          <a:prstGeom prst="cloudCallout">
            <a:avLst>
              <a:gd name="adj1" fmla="val -78930"/>
              <a:gd name="adj2" fmla="val -830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How have these affected your </a:t>
            </a:r>
            <a:r>
              <a:rPr lang="en-GB" sz="2400" b="1" dirty="0"/>
              <a:t>goals</a:t>
            </a:r>
            <a:r>
              <a:rPr lang="en-GB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9240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D3C38-ED17-4B04-958F-4D74B2E9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Asynchronous Task: </a:t>
            </a:r>
            <a:r>
              <a:rPr lang="en-GB" dirty="0"/>
              <a:t>Personal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A3D1C-C442-4944-AB1E-9DD2172AC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Complete the questions at </a:t>
            </a:r>
            <a:r>
              <a:rPr lang="en-GB" sz="2400" dirty="0">
                <a:hlinkClick r:id="rId2"/>
              </a:rPr>
              <a:t>https://forms.gle/1Jm97b8QfPr32Ug9A</a:t>
            </a:r>
            <a:r>
              <a:rPr lang="en-GB" sz="2400" dirty="0"/>
              <a:t> to help you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reflect</a:t>
            </a:r>
            <a:r>
              <a:rPr lang="en-GB" sz="2400" dirty="0"/>
              <a:t> on the past year.</a:t>
            </a:r>
          </a:p>
          <a:p>
            <a:pPr lvl="1"/>
            <a:r>
              <a:rPr lang="en-GB" sz="2200" dirty="0"/>
              <a:t>You should be able to see the responses </a:t>
            </a:r>
            <a:r>
              <a:rPr lang="en-GB" sz="2200" dirty="0">
                <a:hlinkClick r:id="rId3"/>
              </a:rPr>
              <a:t>here</a:t>
            </a:r>
            <a:r>
              <a:rPr lang="en-GB" sz="2200" dirty="0"/>
              <a:t> after submitting.</a:t>
            </a:r>
          </a:p>
          <a:p>
            <a:r>
              <a:rPr lang="en-GB" sz="2400" dirty="0"/>
              <a:t>Continue developing your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portfolio</a:t>
            </a:r>
            <a:r>
              <a:rPr lang="en-GB" sz="2400" dirty="0"/>
              <a:t>, including any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achievements, skills etc</a:t>
            </a:r>
            <a:r>
              <a:rPr lang="en-GB" sz="2400" dirty="0"/>
              <a:t>. you identified through the reflection.</a:t>
            </a:r>
          </a:p>
        </p:txBody>
      </p:sp>
    </p:spTree>
    <p:extLst>
      <p:ext uri="{BB962C8B-B14F-4D97-AF65-F5344CB8AC3E}">
        <p14:creationId xmlns:p14="http://schemas.microsoft.com/office/powerpoint/2010/main" val="269242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Widescreen</PresentationFormat>
  <Paragraphs>38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Garamond</vt:lpstr>
      <vt:lpstr>SavonVTI</vt:lpstr>
      <vt:lpstr>COMP2x0/VR220 Portfolio Development/ Worksheet Support  Week 12: Reflection</vt:lpstr>
      <vt:lpstr>Reminder</vt:lpstr>
      <vt:lpstr>Portfolio Recap</vt:lpstr>
      <vt:lpstr>Portfolio Recap cont.</vt:lpstr>
      <vt:lpstr>Discussion: Reflection on the past year</vt:lpstr>
      <vt:lpstr>Asynchronous Task: Personal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2021-03-07T20:58:45Z</dcterms:created>
  <dcterms:modified xsi:type="dcterms:W3CDTF">2021-04-21T11:22:26Z</dcterms:modified>
</cp:coreProperties>
</file>