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79" r:id="rId3"/>
    <p:sldId id="281" r:id="rId4"/>
    <p:sldId id="267" r:id="rId5"/>
    <p:sldId id="270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344529"/>
    <a:srgbClr val="2B3922"/>
    <a:srgbClr val="2E3722"/>
    <a:srgbClr val="FCF7F1"/>
    <a:srgbClr val="B8D233"/>
    <a:srgbClr val="5CC6D6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77" d="100"/>
          <a:sy n="77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3/13/2021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kesigns.com/tutorial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1E859-EFB5-439A-8D15-3ECAC83B8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9526" y="2202873"/>
            <a:ext cx="7765316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C2953F2-F1A8-432F-A243-7AE36E8B3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057400"/>
            <a:ext cx="4775075" cy="2686050"/>
          </a:xfrm>
        </p:spPr>
        <p:txBody>
          <a:bodyPr>
            <a:normAutofit fontScale="90000"/>
          </a:bodyPr>
          <a:lstStyle/>
          <a:p>
            <a:r>
              <a:rPr lang="en-US" sz="4000" cap="none" dirty="0">
                <a:solidFill>
                  <a:schemeClr val="accent5"/>
                </a:solidFill>
              </a:rPr>
              <a:t>COMP2</a:t>
            </a:r>
            <a:r>
              <a:rPr lang="en-US" sz="4000" i="1" cap="none" dirty="0">
                <a:solidFill>
                  <a:schemeClr val="accent5"/>
                </a:solidFill>
              </a:rPr>
              <a:t>x</a:t>
            </a:r>
            <a:r>
              <a:rPr lang="en-US" sz="4000" cap="none" dirty="0">
                <a:solidFill>
                  <a:schemeClr val="accent5"/>
                </a:solidFill>
              </a:rPr>
              <a:t>0/VR220</a:t>
            </a:r>
            <a:br>
              <a:rPr lang="en-US" sz="4400" cap="none" dirty="0">
                <a:solidFill>
                  <a:schemeClr val="tx1"/>
                </a:solidFill>
              </a:rPr>
            </a:br>
            <a:r>
              <a:rPr lang="en-US" sz="3600" cap="none" dirty="0">
                <a:solidFill>
                  <a:schemeClr val="tx1"/>
                </a:solidFill>
              </a:rPr>
              <a:t>Portfolio Development/</a:t>
            </a:r>
            <a:br>
              <a:rPr lang="en-US" sz="3600" cap="none" dirty="0">
                <a:solidFill>
                  <a:schemeClr val="tx1"/>
                </a:solidFill>
              </a:rPr>
            </a:br>
            <a:r>
              <a:rPr lang="en-US" sz="3600" cap="none" dirty="0">
                <a:solidFill>
                  <a:schemeClr val="tx1"/>
                </a:solidFill>
              </a:rPr>
              <a:t>Worksheet Support</a:t>
            </a:r>
            <a:br>
              <a:rPr lang="en-US" sz="3600" cap="none" dirty="0">
                <a:solidFill>
                  <a:schemeClr val="tx1"/>
                </a:solidFill>
              </a:rPr>
            </a:br>
            <a:br>
              <a:rPr lang="en-US" sz="4400" cap="none" dirty="0">
                <a:solidFill>
                  <a:schemeClr val="tx1"/>
                </a:solidFill>
              </a:rPr>
            </a:br>
            <a:r>
              <a:rPr lang="en-US" sz="4400" b="1" cap="non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Week 8: Posters Peer Review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AFCC-3409-4D1F-A6F5-21523676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5E034-4A64-4FA2-B0E1-2A225B584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551" y="1328394"/>
            <a:ext cx="5939884" cy="442471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17F2280-F2F7-4EA4-B812-7C59DEA3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87370" y="3891777"/>
            <a:ext cx="5077118" cy="189033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DC1ABD7-9DFF-463E-87AC-0F3E2899B8F3}"/>
              </a:ext>
            </a:extLst>
          </p:cNvPr>
          <p:cNvGrpSpPr/>
          <p:nvPr/>
        </p:nvGrpSpPr>
        <p:grpSpPr>
          <a:xfrm>
            <a:off x="2278565" y="1899437"/>
            <a:ext cx="8229600" cy="2216433"/>
            <a:chOff x="2278565" y="1899437"/>
            <a:chExt cx="8229600" cy="2216433"/>
          </a:xfrm>
        </p:grpSpPr>
        <p:sp>
          <p:nvSpPr>
            <p:cNvPr id="4" name="Multiplication Sign 3">
              <a:extLst>
                <a:ext uri="{FF2B5EF4-FFF2-40B4-BE49-F238E27FC236}">
                  <a16:creationId xmlns:a16="http://schemas.microsoft.com/office/drawing/2014/main" id="{EA35AD3D-FC09-4B9A-8DFB-7F202A6B0507}"/>
                </a:ext>
              </a:extLst>
            </p:cNvPr>
            <p:cNvSpPr/>
            <p:nvPr/>
          </p:nvSpPr>
          <p:spPr>
            <a:xfrm>
              <a:off x="2278565" y="1899437"/>
              <a:ext cx="8229600" cy="735496"/>
            </a:xfrm>
            <a:prstGeom prst="mathMultiply">
              <a:avLst>
                <a:gd name="adj1" fmla="val 1135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Multiplication Sign 5">
              <a:extLst>
                <a:ext uri="{FF2B5EF4-FFF2-40B4-BE49-F238E27FC236}">
                  <a16:creationId xmlns:a16="http://schemas.microsoft.com/office/drawing/2014/main" id="{DF15E6AC-311C-4EE5-BDB3-07A882A785AA}"/>
                </a:ext>
              </a:extLst>
            </p:cNvPr>
            <p:cNvSpPr/>
            <p:nvPr/>
          </p:nvSpPr>
          <p:spPr>
            <a:xfrm>
              <a:off x="2278565" y="3380374"/>
              <a:ext cx="8229600" cy="735496"/>
            </a:xfrm>
            <a:prstGeom prst="mathMultiply">
              <a:avLst>
                <a:gd name="adj1" fmla="val 1135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Multiplication Sign 6">
              <a:extLst>
                <a:ext uri="{FF2B5EF4-FFF2-40B4-BE49-F238E27FC236}">
                  <a16:creationId xmlns:a16="http://schemas.microsoft.com/office/drawing/2014/main" id="{A57F07A2-84D8-4045-A380-98CCC8F6C04D}"/>
                </a:ext>
              </a:extLst>
            </p:cNvPr>
            <p:cNvSpPr/>
            <p:nvPr/>
          </p:nvSpPr>
          <p:spPr>
            <a:xfrm>
              <a:off x="2278565" y="2663928"/>
              <a:ext cx="8229600" cy="735496"/>
            </a:xfrm>
            <a:prstGeom prst="mathMultiply">
              <a:avLst>
                <a:gd name="adj1" fmla="val 1135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6888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9E43-743E-47F7-A26A-95EF850D5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Portfolio Roadmap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A1C59F-6CE9-4F01-93B2-36A1FEF5C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31373"/>
              </p:ext>
            </p:extLst>
          </p:nvPr>
        </p:nvGraphicFramePr>
        <p:xfrm>
          <a:off x="2853082" y="2020684"/>
          <a:ext cx="648583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271">
                  <a:extLst>
                    <a:ext uri="{9D8B030D-6E8A-4147-A177-3AD203B41FA5}">
                      <a16:colId xmlns:a16="http://schemas.microsoft.com/office/drawing/2014/main" val="1114425776"/>
                    </a:ext>
                  </a:extLst>
                </a:gridCol>
                <a:gridCol w="4855564">
                  <a:extLst>
                    <a:ext uri="{9D8B030D-6E8A-4147-A177-3AD203B41FA5}">
                      <a16:colId xmlns:a16="http://schemas.microsoft.com/office/drawing/2014/main" val="193575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16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Defining yourself: what is your USP?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43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Portfolio design and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64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Posters peer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19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Talking about your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69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Talking about yourself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188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Online presence: CV/LinkedIn?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538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Portfolio peer reviews?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03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01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862C-94C4-4E9A-B81F-E294D297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A713F-B4FE-47EB-AFED-CD90BD1A6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solidFill>
                  <a:schemeClr val="accent3">
                    <a:lumMod val="75000"/>
                  </a:schemeClr>
                </a:solidFill>
              </a:rPr>
              <a:t>Describe</a:t>
            </a:r>
            <a:r>
              <a:rPr lang="en-GB" sz="2800" dirty="0"/>
              <a:t> your artefact</a:t>
            </a:r>
          </a:p>
          <a:p>
            <a:r>
              <a:rPr lang="en-GB" sz="2800" b="1" dirty="0">
                <a:solidFill>
                  <a:schemeClr val="accent3">
                    <a:lumMod val="75000"/>
                  </a:schemeClr>
                </a:solidFill>
              </a:rPr>
              <a:t>Illustrate</a:t>
            </a:r>
            <a:r>
              <a:rPr lang="en-GB" sz="2800" dirty="0"/>
              <a:t> the </a:t>
            </a:r>
            <a:r>
              <a:rPr lang="en-GB" sz="2800" dirty="0">
                <a:solidFill>
                  <a:schemeClr val="accent2">
                    <a:lumMod val="75000"/>
                  </a:schemeClr>
                </a:solidFill>
              </a:rPr>
              <a:t>architecture</a:t>
            </a:r>
            <a:r>
              <a:rPr lang="en-GB" sz="2800" dirty="0"/>
              <a:t> of your artefact</a:t>
            </a:r>
          </a:p>
          <a:p>
            <a:r>
              <a:rPr lang="en-GB" sz="2800" b="1" dirty="0">
                <a:solidFill>
                  <a:schemeClr val="accent3">
                    <a:lumMod val="75000"/>
                  </a:schemeClr>
                </a:solidFill>
              </a:rPr>
              <a:t>Justify</a:t>
            </a:r>
            <a:r>
              <a:rPr lang="en-GB" sz="2800" dirty="0"/>
              <a:t> key </a:t>
            </a:r>
            <a:r>
              <a:rPr lang="en-GB" sz="2800" dirty="0">
                <a:solidFill>
                  <a:schemeClr val="accent2">
                    <a:lumMod val="75000"/>
                  </a:schemeClr>
                </a:solidFill>
              </a:rPr>
              <a:t>development choices </a:t>
            </a:r>
            <a:r>
              <a:rPr lang="en-GB" sz="2800" dirty="0"/>
              <a:t>and </a:t>
            </a:r>
            <a:r>
              <a:rPr lang="en-GB" sz="2800" dirty="0">
                <a:solidFill>
                  <a:schemeClr val="accent2">
                    <a:lumMod val="75000"/>
                  </a:schemeClr>
                </a:solidFill>
              </a:rPr>
              <a:t>design decisions</a:t>
            </a:r>
          </a:p>
          <a:p>
            <a:r>
              <a:rPr lang="en-GB" sz="2800" dirty="0"/>
              <a:t>Don’t forget your </a:t>
            </a:r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name</a:t>
            </a:r>
            <a:r>
              <a:rPr lang="en-GB" sz="2800" dirty="0"/>
              <a:t> and </a:t>
            </a:r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project title</a:t>
            </a:r>
            <a:r>
              <a:rPr lang="en-GB" sz="2800" dirty="0"/>
              <a:t>!</a:t>
            </a:r>
          </a:p>
          <a:p>
            <a:r>
              <a:rPr lang="en-GB" sz="2800" dirty="0"/>
              <a:t>Format: </a:t>
            </a:r>
            <a:r>
              <a:rPr lang="en-GB" sz="2800" b="1" dirty="0">
                <a:solidFill>
                  <a:schemeClr val="accent2">
                    <a:lumMod val="75000"/>
                  </a:schemeClr>
                </a:solidFill>
              </a:rPr>
              <a:t>Portrait A3 </a:t>
            </a:r>
            <a:r>
              <a:rPr lang="en-GB" sz="2800" b="1" dirty="0"/>
              <a:t>PDF</a:t>
            </a:r>
            <a:r>
              <a:rPr lang="en-GB" sz="2800" dirty="0"/>
              <a:t> document</a:t>
            </a:r>
            <a:endParaRPr lang="en-GB" sz="2600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A31CD031-9CF2-40A3-844A-B4F9BF68FC69}"/>
              </a:ext>
            </a:extLst>
          </p:cNvPr>
          <p:cNvSpPr/>
          <p:nvPr/>
        </p:nvSpPr>
        <p:spPr>
          <a:xfrm>
            <a:off x="6414051" y="905256"/>
            <a:ext cx="4588565" cy="1697328"/>
          </a:xfrm>
          <a:prstGeom prst="wedgeRectCallout">
            <a:avLst>
              <a:gd name="adj1" fmla="val -74431"/>
              <a:gd name="adj2" fmla="val 61096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 components, patterns, data structures…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least one 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UML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diagram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(COMP2x0)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9504757-5DFF-4B81-B4E4-6662B294F6E5}"/>
              </a:ext>
            </a:extLst>
          </p:cNvPr>
          <p:cNvSpPr/>
          <p:nvPr/>
        </p:nvSpPr>
        <p:spPr>
          <a:xfrm>
            <a:off x="8955156" y="4036702"/>
            <a:ext cx="2419573" cy="885751"/>
          </a:xfrm>
          <a:prstGeom prst="wedgeRectCallout">
            <a:avLst>
              <a:gd name="adj1" fmla="val -36186"/>
              <a:gd name="adj2" fmla="val -774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merits and flaws</a:t>
            </a:r>
          </a:p>
        </p:txBody>
      </p:sp>
    </p:spTree>
    <p:extLst>
      <p:ext uri="{BB962C8B-B14F-4D97-AF65-F5344CB8AC3E}">
        <p14:creationId xmlns:p14="http://schemas.microsoft.com/office/powerpoint/2010/main" val="294286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Poster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5853024" cy="4112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600" b="1" dirty="0"/>
              <a:t>Style/layout</a:t>
            </a:r>
            <a:r>
              <a:rPr lang="en-GB" sz="2600" dirty="0"/>
              <a:t>: </a:t>
            </a:r>
            <a:r>
              <a:rPr lang="en-GB" sz="2600" dirty="0">
                <a:solidFill>
                  <a:schemeClr val="accent3">
                    <a:lumMod val="75000"/>
                  </a:schemeClr>
                </a:solidFill>
              </a:rPr>
              <a:t>simple</a:t>
            </a:r>
            <a:r>
              <a:rPr lang="en-GB" sz="2600" dirty="0"/>
              <a:t>, clear, readable – concentrate on </a:t>
            </a:r>
            <a:r>
              <a:rPr lang="en-GB" sz="2600" dirty="0">
                <a:solidFill>
                  <a:schemeClr val="accent2">
                    <a:lumMod val="75000"/>
                  </a:schemeClr>
                </a:solidFill>
              </a:rPr>
              <a:t>key details</a:t>
            </a:r>
            <a:r>
              <a:rPr lang="en-GB" sz="2600" dirty="0"/>
              <a:t> and favour </a:t>
            </a:r>
            <a:r>
              <a:rPr lang="en-GB" sz="2600" dirty="0">
                <a:solidFill>
                  <a:schemeClr val="accent3">
                    <a:lumMod val="75000"/>
                  </a:schemeClr>
                </a:solidFill>
              </a:rPr>
              <a:t>images</a:t>
            </a:r>
            <a:r>
              <a:rPr lang="en-GB" sz="2600" dirty="0"/>
              <a:t> over text.</a:t>
            </a:r>
          </a:p>
          <a:p>
            <a:r>
              <a:rPr lang="en-GB" sz="2400" dirty="0"/>
              <a:t>More info/guidelines:</a:t>
            </a:r>
            <a:r>
              <a:rPr lang="en-GB" sz="2400" dirty="0">
                <a:solidFill>
                  <a:srgbClr val="00B0F0"/>
                </a:solidFill>
              </a:rPr>
              <a:t> </a:t>
            </a:r>
            <a:r>
              <a:rPr lang="en-GB" sz="1800" dirty="0">
                <a:hlinkClick r:id="rId2"/>
              </a:rPr>
              <a:t>https://www.makesigns.com/tutorials</a:t>
            </a:r>
            <a:endParaRPr lang="en-GB" sz="2400" dirty="0">
              <a:solidFill>
                <a:srgbClr val="00B0F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AB03B7-0F7D-4ED3-B10A-0E66DE48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7056427" y="522733"/>
            <a:ext cx="4068773" cy="5812533"/>
            <a:chOff x="1187624" y="2636912"/>
            <a:chExt cx="3888432" cy="27363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645C99-0C0E-4673-A0C2-098229179DE2}"/>
                </a:ext>
              </a:extLst>
            </p:cNvPr>
            <p:cNvSpPr/>
            <p:nvPr/>
          </p:nvSpPr>
          <p:spPr>
            <a:xfrm>
              <a:off x="1187624" y="2636912"/>
              <a:ext cx="3888432" cy="27363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oogle Shape;54;p13">
              <a:extLst>
                <a:ext uri="{FF2B5EF4-FFF2-40B4-BE49-F238E27FC236}">
                  <a16:creationId xmlns:a16="http://schemas.microsoft.com/office/drawing/2014/main" id="{99E84B9C-1753-472B-9950-17CC27FE297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59632" y="2708920"/>
              <a:ext cx="3723975" cy="2582400"/>
              <a:chOff x="66750" y="157025"/>
              <a:chExt cx="7447950" cy="10329600"/>
            </a:xfrm>
          </p:grpSpPr>
          <p:sp>
            <p:nvSpPr>
              <p:cNvPr id="7" name="Google Shape;55;p13">
                <a:extLst>
                  <a:ext uri="{FF2B5EF4-FFF2-40B4-BE49-F238E27FC236}">
                    <a16:creationId xmlns:a16="http://schemas.microsoft.com/office/drawing/2014/main" id="{314E0DF5-1C4E-42EC-96D7-3DC59995F46F}"/>
                  </a:ext>
                </a:extLst>
              </p:cNvPr>
              <p:cNvSpPr/>
              <p:nvPr/>
            </p:nvSpPr>
            <p:spPr>
              <a:xfrm>
                <a:off x="66750" y="159725"/>
                <a:ext cx="54939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5A6B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TITLE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" name="Google Shape;56;p13">
                <a:extLst>
                  <a:ext uri="{FF2B5EF4-FFF2-40B4-BE49-F238E27FC236}">
                    <a16:creationId xmlns:a16="http://schemas.microsoft.com/office/drawing/2014/main" id="{B9EC7801-3F3A-47BC-B8A2-2AA18896F871}"/>
                  </a:ext>
                </a:extLst>
              </p:cNvPr>
              <p:cNvSpPr/>
              <p:nvPr/>
            </p:nvSpPr>
            <p:spPr>
              <a:xfrm>
                <a:off x="76200" y="1376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WHAT IS THE PROBLEM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57;p13">
                <a:extLst>
                  <a:ext uri="{FF2B5EF4-FFF2-40B4-BE49-F238E27FC236}">
                    <a16:creationId xmlns:a16="http://schemas.microsoft.com/office/drawing/2014/main" id="{A25D7CEE-ACAF-4E1E-9E01-F0273D1C9497}"/>
                  </a:ext>
                </a:extLst>
              </p:cNvPr>
              <p:cNvSpPr/>
              <p:nvPr/>
            </p:nvSpPr>
            <p:spPr>
              <a:xfrm>
                <a:off x="3789000" y="1376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WHY IS IT AN ISSUE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58;p13">
                <a:extLst>
                  <a:ext uri="{FF2B5EF4-FFF2-40B4-BE49-F238E27FC236}">
                    <a16:creationId xmlns:a16="http://schemas.microsoft.com/office/drawing/2014/main" id="{B36FAA24-3D72-471E-AA8F-63801908AFAC}"/>
                  </a:ext>
                </a:extLst>
              </p:cNvPr>
              <p:cNvSpPr/>
              <p:nvPr/>
            </p:nvSpPr>
            <p:spPr>
              <a:xfrm>
                <a:off x="76200" y="2519225"/>
                <a:ext cx="3649500" cy="6692400"/>
              </a:xfrm>
              <a:prstGeom prst="roundRect">
                <a:avLst>
                  <a:gd name="adj" fmla="val 16667"/>
                </a:avLst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WHAT IS THE SOLUTION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59;p13">
                <a:extLst>
                  <a:ext uri="{FF2B5EF4-FFF2-40B4-BE49-F238E27FC236}">
                    <a16:creationId xmlns:a16="http://schemas.microsoft.com/office/drawing/2014/main" id="{00E93853-D67B-410B-AEA9-6EFF540CB478}"/>
                  </a:ext>
                </a:extLst>
              </p:cNvPr>
              <p:cNvSpPr/>
              <p:nvPr/>
            </p:nvSpPr>
            <p:spPr>
              <a:xfrm>
                <a:off x="76200" y="94534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D7E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WHAT WORKED WELL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60;p13">
                <a:extLst>
                  <a:ext uri="{FF2B5EF4-FFF2-40B4-BE49-F238E27FC236}">
                    <a16:creationId xmlns:a16="http://schemas.microsoft.com/office/drawing/2014/main" id="{41B13401-CA20-4B70-ACB0-794EB94697EC}"/>
                  </a:ext>
                </a:extLst>
              </p:cNvPr>
              <p:cNvSpPr/>
              <p:nvPr/>
            </p:nvSpPr>
            <p:spPr>
              <a:xfrm>
                <a:off x="3865200" y="94534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D7E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 dirty="0">
                    <a:latin typeface="Calibri"/>
                    <a:ea typeface="Calibri"/>
                    <a:cs typeface="Calibri"/>
                    <a:sym typeface="Calibri"/>
                  </a:rPr>
                  <a:t>WHAT IS THE SCOPE FOR IMPROVEMENT(S)</a:t>
                </a:r>
                <a:endParaRPr sz="1100" b="1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61;p13">
                <a:extLst>
                  <a:ext uri="{FF2B5EF4-FFF2-40B4-BE49-F238E27FC236}">
                    <a16:creationId xmlns:a16="http://schemas.microsoft.com/office/drawing/2014/main" id="{B09499D2-23DD-47FE-83B0-260EA172805A}"/>
                  </a:ext>
                </a:extLst>
              </p:cNvPr>
              <p:cNvSpPr/>
              <p:nvPr/>
            </p:nvSpPr>
            <p:spPr>
              <a:xfrm>
                <a:off x="3789000" y="2519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USE-CASES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62;p13">
                <a:extLst>
                  <a:ext uri="{FF2B5EF4-FFF2-40B4-BE49-F238E27FC236}">
                    <a16:creationId xmlns:a16="http://schemas.microsoft.com/office/drawing/2014/main" id="{BC0E8C7E-E50E-4640-95C5-0615CFF9D118}"/>
                  </a:ext>
                </a:extLst>
              </p:cNvPr>
              <p:cNvSpPr/>
              <p:nvPr/>
            </p:nvSpPr>
            <p:spPr>
              <a:xfrm>
                <a:off x="3789000" y="3662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CLASS HIERARCHY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63;p13">
                <a:extLst>
                  <a:ext uri="{FF2B5EF4-FFF2-40B4-BE49-F238E27FC236}">
                    <a16:creationId xmlns:a16="http://schemas.microsoft.com/office/drawing/2014/main" id="{2672C3A5-E018-46E0-8D4D-9FC0960B26D3}"/>
                  </a:ext>
                </a:extLst>
              </p:cNvPr>
              <p:cNvSpPr/>
              <p:nvPr/>
            </p:nvSpPr>
            <p:spPr>
              <a:xfrm>
                <a:off x="3789000" y="4805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STATE MACHINE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64;p13">
                <a:extLst>
                  <a:ext uri="{FF2B5EF4-FFF2-40B4-BE49-F238E27FC236}">
                    <a16:creationId xmlns:a16="http://schemas.microsoft.com/office/drawing/2014/main" id="{416DD816-F4D9-4FB0-AFEE-3846512FBF4C}"/>
                  </a:ext>
                </a:extLst>
              </p:cNvPr>
              <p:cNvSpPr/>
              <p:nvPr/>
            </p:nvSpPr>
            <p:spPr>
              <a:xfrm>
                <a:off x="3789000" y="5948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FLOW CHART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65;p13">
                <a:extLst>
                  <a:ext uri="{FF2B5EF4-FFF2-40B4-BE49-F238E27FC236}">
                    <a16:creationId xmlns:a16="http://schemas.microsoft.com/office/drawing/2014/main" id="{5D7B0971-2003-41FC-984C-26311A1CB5B0}"/>
                  </a:ext>
                </a:extLst>
              </p:cNvPr>
              <p:cNvSpPr/>
              <p:nvPr/>
            </p:nvSpPr>
            <p:spPr>
              <a:xfrm>
                <a:off x="3789000" y="7091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PSEUDO CODE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66;p13">
                <a:extLst>
                  <a:ext uri="{FF2B5EF4-FFF2-40B4-BE49-F238E27FC236}">
                    <a16:creationId xmlns:a16="http://schemas.microsoft.com/office/drawing/2014/main" id="{8CC61A42-585B-412A-B9E1-80FD4FF2F4A9}"/>
                  </a:ext>
                </a:extLst>
              </p:cNvPr>
              <p:cNvSpPr/>
              <p:nvPr/>
            </p:nvSpPr>
            <p:spPr>
              <a:xfrm>
                <a:off x="3789000" y="8234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SCREEN CAPS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67;p13">
                <a:extLst>
                  <a:ext uri="{FF2B5EF4-FFF2-40B4-BE49-F238E27FC236}">
                    <a16:creationId xmlns:a16="http://schemas.microsoft.com/office/drawing/2014/main" id="{A54C5E87-8E2B-47A2-BEAA-0505B8F940BE}"/>
                  </a:ext>
                </a:extLst>
              </p:cNvPr>
              <p:cNvSpPr/>
              <p:nvPr/>
            </p:nvSpPr>
            <p:spPr>
              <a:xfrm>
                <a:off x="5729825" y="157025"/>
                <a:ext cx="17088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5A6B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NAME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480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83A8-9D4E-47E0-9A31-F6E00FE4A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Poster marks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0FC95-F41E-4256-A4D1-BB3023495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5029200" cy="4208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COMP2x0</a:t>
            </a:r>
          </a:p>
          <a:p>
            <a:r>
              <a:rPr lang="en-GB" dirty="0"/>
              <a:t>Threshold: 30%</a:t>
            </a:r>
          </a:p>
          <a:p>
            <a:r>
              <a:rPr lang="en-GB" dirty="0"/>
              <a:t>Description of architecture: 10%</a:t>
            </a:r>
          </a:p>
          <a:p>
            <a:r>
              <a:rPr lang="en-GB" dirty="0"/>
              <a:t>UML diagram: 10%</a:t>
            </a:r>
          </a:p>
          <a:p>
            <a:r>
              <a:rPr lang="en-GB" dirty="0"/>
              <a:t>Appropriateness of artefact design: 15%</a:t>
            </a:r>
          </a:p>
          <a:p>
            <a:r>
              <a:rPr lang="en-GB" dirty="0"/>
              <a:t>Context for practice-based research: 10%</a:t>
            </a:r>
          </a:p>
          <a:p>
            <a:r>
              <a:rPr lang="en-GB" dirty="0"/>
              <a:t>Defence of argument: 10%</a:t>
            </a:r>
          </a:p>
          <a:p>
            <a:r>
              <a:rPr lang="en-GB" dirty="0"/>
              <a:t>Appropriateness of practice-based research methods: 10%</a:t>
            </a:r>
          </a:p>
          <a:p>
            <a:r>
              <a:rPr lang="en-GB" dirty="0"/>
              <a:t>Academic conventions: 5%</a:t>
            </a:r>
          </a:p>
          <a:p>
            <a:pPr lvl="1"/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77547-8D70-4157-A946-B66EB661B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4208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VR220</a:t>
            </a:r>
          </a:p>
          <a:p>
            <a:r>
              <a:rPr lang="en-GB" dirty="0"/>
              <a:t>Threshold: 15%</a:t>
            </a:r>
          </a:p>
          <a:p>
            <a:r>
              <a:rPr lang="en-GB" dirty="0"/>
              <a:t>Explanations and discussions of technical elements of the project: 10%</a:t>
            </a:r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dirty="0"/>
              <a:t>Description of project objectives and their justification: 10%</a:t>
            </a:r>
          </a:p>
          <a:p>
            <a:r>
              <a:rPr lang="en-GB" dirty="0"/>
              <a:t>Reflection on the artefact: 15%</a:t>
            </a:r>
          </a:p>
        </p:txBody>
      </p:sp>
    </p:spTree>
    <p:extLst>
      <p:ext uri="{BB962C8B-B14F-4D97-AF65-F5344CB8AC3E}">
        <p14:creationId xmlns:p14="http://schemas.microsoft.com/office/powerpoint/2010/main" val="555098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277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Garamond</vt:lpstr>
      <vt:lpstr>SavonVTI</vt:lpstr>
      <vt:lpstr>COMP2x0/VR220 Portfolio Development/ Worksheet Support  Week 8: Posters Peer Review</vt:lpstr>
      <vt:lpstr>Timeline</vt:lpstr>
      <vt:lpstr>Portfolio Roadmap</vt:lpstr>
      <vt:lpstr>Poster requirements</vt:lpstr>
      <vt:lpstr>Poster layout</vt:lpstr>
      <vt:lpstr>Poster marks allocation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2020-02-02T19:51:49Z</dcterms:created>
  <dcterms:modified xsi:type="dcterms:W3CDTF">2021-03-13T12:06:01Z</dcterms:modified>
</cp:coreProperties>
</file>