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sldIdLst>
    <p:sldId id="257" r:id="rId2"/>
    <p:sldId id="279" r:id="rId3"/>
    <p:sldId id="281" r:id="rId4"/>
    <p:sldId id="278" r:id="rId5"/>
    <p:sldId id="283" r:id="rId6"/>
    <p:sldId id="286" r:id="rId7"/>
    <p:sldId id="288" r:id="rId8"/>
    <p:sldId id="272" r:id="rId9"/>
    <p:sldId id="285" r:id="rId10"/>
    <p:sldId id="284" r:id="rId11"/>
    <p:sldId id="27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2493" autoAdjust="0"/>
  </p:normalViewPr>
  <p:slideViewPr>
    <p:cSldViewPr snapToGrid="0">
      <p:cViewPr varScale="1">
        <p:scale>
          <a:sx n="63" d="100"/>
          <a:sy n="63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B2C4-D577-4D7E-BA89-96BE17853360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52DA-34D7-4189-BF8D-525E6204A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7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features of the examples we looked at before made an impression?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have you included, where have you put it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84CC-757C-430A-BCEC-6F22F2E9805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create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ebly.com/uk" TargetMode="External"/><Relationship Id="rId4" Type="http://schemas.openxmlformats.org/officeDocument/2006/relationships/hyperlink" Target="https://www.wix.com/portfolio-websi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7f8bc39197bd49eda48305470cc1fbe9%40thread.tacv2/Week%25207%2520-%2520Portfolio%2520design?groupId=63ab06e5-a909-4c07-90d0-d69a24088354&amp;tenantId=550beeb3-6a3d-4646-a111-f89d0177792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visual-perception-and-website-design/" TargetMode="External"/><Relationship Id="rId7" Type="http://schemas.openxmlformats.org/officeDocument/2006/relationships/hyperlink" Target="https://welearncode.com/building-a-kickass-portfol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ing.degree/how-to-build-a-coding-portfolio/" TargetMode="External"/><Relationship Id="rId5" Type="http://schemas.openxmlformats.org/officeDocument/2006/relationships/hyperlink" Target="https://warwick.ac.uk/services/its/servicessupport/web/sitebuilder2/goodsites/design" TargetMode="External"/><Relationship Id="rId4" Type="http://schemas.openxmlformats.org/officeDocument/2006/relationships/hyperlink" Target="https://www.startandgrowenterprise.uk/how-to-create-a-visual-impact-onlin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blog/tabid/6307/bid/33423/19-reasons-you-should-include-visual-content-in-your-marketing-data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azyegg.com/blog/visual-perception-and-website-desig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katebergel1/2u81brvo2w2w76l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97C1B4-BDAC-4184-955C-D0B3F0A2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7: Designing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F6D1-2D4F-4A64-B479-2F898895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FBDB-77B5-4024-9F31-DDEA2C6C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GitHub pages</a:t>
            </a:r>
            <a:r>
              <a:rPr lang="en-GB" sz="2400" dirty="0"/>
              <a:t>: create a web page straight from your repo using Markdown or HTML</a:t>
            </a:r>
          </a:p>
          <a:p>
            <a:r>
              <a:rPr lang="en-GB" sz="2400" dirty="0" err="1">
                <a:hlinkClick r:id="rId3"/>
              </a:rPr>
              <a:t>Wordpress</a:t>
            </a:r>
            <a:r>
              <a:rPr lang="en-GB" sz="2400" dirty="0"/>
              <a:t>: has a large selection of (customisable) themes</a:t>
            </a:r>
          </a:p>
          <a:p>
            <a:r>
              <a:rPr lang="en-GB" sz="2400" dirty="0" err="1">
                <a:hlinkClick r:id="rId4"/>
              </a:rPr>
              <a:t>Wix</a:t>
            </a:r>
            <a:r>
              <a:rPr lang="en-GB" sz="2400" dirty="0"/>
              <a:t>: has customisable portfolio templates</a:t>
            </a:r>
          </a:p>
          <a:p>
            <a:r>
              <a:rPr lang="en-GB" sz="2400" dirty="0">
                <a:hlinkClick r:id="rId5"/>
              </a:rPr>
              <a:t>Weebly</a:t>
            </a:r>
            <a:r>
              <a:rPr lang="en-GB" sz="2400" dirty="0"/>
              <a:t>: drag and drop content using themes</a:t>
            </a:r>
          </a:p>
          <a:p>
            <a:r>
              <a:rPr lang="en-GB" sz="2400" dirty="0"/>
              <a:t>DIY HTML (etc.): only recommended if you’re familiar with running a website/arranging hosting etc.</a:t>
            </a:r>
          </a:p>
        </p:txBody>
      </p:sp>
    </p:spTree>
    <p:extLst>
      <p:ext uri="{BB962C8B-B14F-4D97-AF65-F5344CB8AC3E}">
        <p14:creationId xmlns:p14="http://schemas.microsoft.com/office/powerpoint/2010/main" val="4201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F874-D835-46C3-81A7-6EA7098E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Task: </a:t>
            </a:r>
            <a:r>
              <a:rPr lang="en-GB" dirty="0"/>
              <a:t>Finding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2918-0459-424C-8BC7-AEF334BC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Investigate</a:t>
            </a:r>
            <a:r>
              <a:rPr lang="en-GB" sz="2800" dirty="0"/>
              <a:t> one or two of the suggested platforms (or any others you know of):</a:t>
            </a:r>
          </a:p>
          <a:p>
            <a:r>
              <a:rPr lang="en-GB" sz="2800" dirty="0"/>
              <a:t>Create a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basic skeleton site </a:t>
            </a:r>
            <a:r>
              <a:rPr lang="en-GB" sz="2800" dirty="0"/>
              <a:t>with your home page outline and placeholders for other sections</a:t>
            </a:r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Share a link </a:t>
            </a:r>
            <a:r>
              <a:rPr lang="en-GB" sz="2800" dirty="0"/>
              <a:t>to your test site on the </a:t>
            </a:r>
            <a:r>
              <a:rPr lang="en-GB" sz="2800" dirty="0">
                <a:hlinkClick r:id="rId3"/>
              </a:rPr>
              <a:t>Teams channel</a:t>
            </a:r>
            <a:r>
              <a:rPr lang="en-GB" sz="2800" dirty="0"/>
              <a:t> for this week, with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comments</a:t>
            </a:r>
            <a:r>
              <a:rPr lang="en-GB" sz="2800" dirty="0"/>
              <a:t> on how easy it was to set up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Next week</a:t>
            </a:r>
            <a:r>
              <a:rPr lang="en-GB" sz="2800" dirty="0"/>
              <a:t>: we’ll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compare notes </a:t>
            </a:r>
            <a:r>
              <a:rPr lang="en-GB" sz="2800" dirty="0"/>
              <a:t>on the pros and cons of the platforms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34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17F8-4A41-4E74-AFF9-BF1FFC63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35BF-AD6D-405F-A43C-DAF8C555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Visual impact:</a:t>
            </a:r>
          </a:p>
          <a:p>
            <a:pPr lvl="1"/>
            <a:r>
              <a:rPr lang="en-GB" sz="2200" dirty="0">
                <a:hlinkClick r:id="rId3"/>
              </a:rPr>
              <a:t>What You Need to Know About Visual Perception and Website Design</a:t>
            </a:r>
            <a:endParaRPr lang="en-GB" sz="2200" dirty="0"/>
          </a:p>
          <a:p>
            <a:pPr lvl="1"/>
            <a:r>
              <a:rPr lang="en-GB" sz="2200" dirty="0">
                <a:hlinkClick r:id="rId4"/>
              </a:rPr>
              <a:t>How to create visual impact online</a:t>
            </a:r>
            <a:endParaRPr lang="en-GB" sz="2200" dirty="0"/>
          </a:p>
          <a:p>
            <a:pPr lvl="1"/>
            <a:r>
              <a:rPr lang="en-GB" sz="2200" dirty="0">
                <a:hlinkClick r:id="rId5"/>
              </a:rPr>
              <a:t>Home page principles</a:t>
            </a:r>
            <a:endParaRPr lang="en-GB" sz="2200" dirty="0"/>
          </a:p>
          <a:p>
            <a:r>
              <a:rPr lang="en-GB" sz="2400" dirty="0"/>
              <a:t>Tips on portfolio building:</a:t>
            </a:r>
          </a:p>
          <a:p>
            <a:pPr lvl="1"/>
            <a:r>
              <a:rPr lang="en-GB" sz="2200" dirty="0">
                <a:hlinkClick r:id="rId6"/>
              </a:rPr>
              <a:t>How to Build a Coding Portfolio</a:t>
            </a:r>
            <a:r>
              <a:rPr lang="en-GB" sz="2200" dirty="0"/>
              <a:t> (has links to GitHub pages tutorials)</a:t>
            </a:r>
          </a:p>
          <a:p>
            <a:pPr lvl="1"/>
            <a:r>
              <a:rPr lang="en-GB" sz="2200" dirty="0">
                <a:hlinkClick r:id="rId7"/>
              </a:rPr>
              <a:t>Building a Kickass Portfolio </a:t>
            </a:r>
            <a:r>
              <a:rPr lang="en-GB" sz="2200" dirty="0"/>
              <a:t>(describes the process of reviewing and redesigning one of the examples).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422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E034-4A64-4FA2-B0E1-2A225B58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1" y="1328394"/>
            <a:ext cx="5939884" cy="44247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7F2280-F2F7-4EA4-B812-7C59DEA3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47004" y="4050802"/>
            <a:ext cx="5077118" cy="9088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C1ABD7-9DFF-463E-87AC-0F3E2899B8F3}"/>
              </a:ext>
            </a:extLst>
          </p:cNvPr>
          <p:cNvGrpSpPr/>
          <p:nvPr/>
        </p:nvGrpSpPr>
        <p:grpSpPr>
          <a:xfrm>
            <a:off x="2278565" y="1899437"/>
            <a:ext cx="8229600" cy="2216433"/>
            <a:chOff x="2278565" y="1899437"/>
            <a:chExt cx="8229600" cy="2216433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EA35AD3D-FC09-4B9A-8DFB-7F202A6B0507}"/>
                </a:ext>
              </a:extLst>
            </p:cNvPr>
            <p:cNvSpPr/>
            <p:nvPr/>
          </p:nvSpPr>
          <p:spPr>
            <a:xfrm>
              <a:off x="2278565" y="1899437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DF15E6AC-311C-4EE5-BDB3-07A882A785AA}"/>
                </a:ext>
              </a:extLst>
            </p:cNvPr>
            <p:cNvSpPr/>
            <p:nvPr/>
          </p:nvSpPr>
          <p:spPr>
            <a:xfrm>
              <a:off x="2278565" y="3380374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A57F07A2-84D8-4045-A380-98CCC8F6C04D}"/>
                </a:ext>
              </a:extLst>
            </p:cNvPr>
            <p:cNvSpPr/>
            <p:nvPr/>
          </p:nvSpPr>
          <p:spPr>
            <a:xfrm>
              <a:off x="2278565" y="2663928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9E43-743E-47F7-A26A-95EF850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Roadmap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A1C59F-6CE9-4F01-93B2-36A1FEF5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02940"/>
              </p:ext>
            </p:extLst>
          </p:nvPr>
        </p:nvGraphicFramePr>
        <p:xfrm>
          <a:off x="2853082" y="2020684"/>
          <a:ext cx="64858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71">
                  <a:extLst>
                    <a:ext uri="{9D8B030D-6E8A-4147-A177-3AD203B41FA5}">
                      <a16:colId xmlns:a16="http://schemas.microsoft.com/office/drawing/2014/main" val="1114425776"/>
                    </a:ext>
                  </a:extLst>
                </a:gridCol>
                <a:gridCol w="4855564">
                  <a:extLst>
                    <a:ext uri="{9D8B030D-6E8A-4147-A177-3AD203B41FA5}">
                      <a16:colId xmlns:a16="http://schemas.microsoft.com/office/drawing/2014/main" val="19357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Defining yourself: what is your USP?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Portfolio design and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Talking about your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Talking about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Draft portfolio peer reviews?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Portfolio design iteration?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Portfolio peer reviews?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959A-1DC3-4FDD-858A-75E2061C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Design: Essential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143A-4956-462F-B4A5-D8F4026E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A portfolio should contain at least the following sections: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About</a:t>
            </a:r>
            <a:r>
              <a:rPr lang="en-GB" sz="2800" dirty="0"/>
              <a:t> – who are you/where you are now/where you’d like to be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Projects</a:t>
            </a:r>
            <a:r>
              <a:rPr lang="en-GB" sz="2800" dirty="0"/>
              <a:t> – what you’ve done, including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pPr lvl="1"/>
            <a:r>
              <a:rPr lang="en-GB" sz="2400" dirty="0"/>
              <a:t>Include pictures, videos, descriptions, demos – and possibly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reasoned arguments</a:t>
            </a:r>
            <a:r>
              <a:rPr lang="en-GB" sz="2400" i="1" dirty="0"/>
              <a:t>…</a:t>
            </a:r>
            <a:endParaRPr lang="en-GB" sz="2400" i="1" u="sng" dirty="0"/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r>
              <a:rPr lang="en-GB" sz="2800" i="1" dirty="0"/>
              <a:t> – </a:t>
            </a:r>
            <a:r>
              <a:rPr lang="en-GB" sz="2800" dirty="0"/>
              <a:t>details for getting in touch with you (email/contact form – NB beware spammers)</a:t>
            </a:r>
          </a:p>
          <a:p>
            <a:pPr lvl="1"/>
            <a:r>
              <a:rPr lang="en-GB" sz="2400" dirty="0"/>
              <a:t>Links to your profiles on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LinkedIn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58C7283-315D-425F-8D04-77DBC1015E06}"/>
              </a:ext>
            </a:extLst>
          </p:cNvPr>
          <p:cNvSpPr/>
          <p:nvPr/>
        </p:nvSpPr>
        <p:spPr>
          <a:xfrm>
            <a:off x="9942785" y="3080261"/>
            <a:ext cx="1631639" cy="545808"/>
          </a:xfrm>
          <a:prstGeom prst="wedgeRectCallout">
            <a:avLst>
              <a:gd name="adj1" fmla="val -76464"/>
              <a:gd name="adj2" fmla="val -543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story</a:t>
            </a:r>
          </a:p>
        </p:txBody>
      </p:sp>
    </p:spTree>
    <p:extLst>
      <p:ext uri="{BB962C8B-B14F-4D97-AF65-F5344CB8AC3E}">
        <p14:creationId xmlns:p14="http://schemas.microsoft.com/office/powerpoint/2010/main" val="12515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24">
            <a:extLst>
              <a:ext uri="{FF2B5EF4-FFF2-40B4-BE49-F238E27FC236}">
                <a16:creationId xmlns:a16="http://schemas.microsoft.com/office/drawing/2014/main" id="{41A13093-F9BA-428F-9D29-A6DCFB251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5358" y="1626410"/>
            <a:ext cx="8749781" cy="4913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0D9FB12-36B3-4DDC-ADA9-B3905C2D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GB" dirty="0"/>
              <a:t>Portfolio Structure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5402F4-5CD5-4312-A71D-68F705B0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23232" y="1626410"/>
            <a:ext cx="1743456" cy="14843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2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1D22-102D-4190-92DD-11139F6E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CA76-A6EB-4935-ABDC-86178E3D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GB" sz="2400" dirty="0"/>
              <a:t>“</a:t>
            </a:r>
            <a:r>
              <a:rPr lang="en-GB" sz="2400" dirty="0">
                <a:hlinkClick r:id="rId3"/>
              </a:rPr>
              <a:t>46.1% of people</a:t>
            </a:r>
            <a:r>
              <a:rPr lang="en-GB" sz="2400" dirty="0"/>
              <a:t> say a website's design is the number one criterion for discerning the credibility of the company”.</a:t>
            </a:r>
          </a:p>
          <a:p>
            <a:r>
              <a:rPr lang="en-GB" sz="2400" dirty="0"/>
              <a:t>Recruiters are busy people – make a good,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fast</a:t>
            </a:r>
            <a:r>
              <a:rPr lang="en-GB" sz="2400" dirty="0"/>
              <a:t>, first impression!</a:t>
            </a:r>
          </a:p>
          <a:p>
            <a:r>
              <a:rPr lang="en-GB" sz="2400" dirty="0"/>
              <a:t>Use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visual perception </a:t>
            </a:r>
            <a:r>
              <a:rPr lang="en-GB" sz="2400" dirty="0"/>
              <a:t>techniques to make an impact, e.g.:</a:t>
            </a:r>
          </a:p>
          <a:p>
            <a:pPr lvl="1"/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Visual hierarchy </a:t>
            </a:r>
            <a:r>
              <a:rPr lang="en-GB" sz="2200" dirty="0"/>
              <a:t>to show importance and relationship of information; “</a:t>
            </a:r>
            <a:r>
              <a:rPr lang="en-GB" sz="2200" dirty="0">
                <a:hlinkClick r:id="rId4"/>
              </a:rPr>
              <a:t>guide them on a journey that ultimately culminates in a conversion</a:t>
            </a:r>
            <a:r>
              <a:rPr lang="en-GB" sz="2200" dirty="0"/>
              <a:t>”.</a:t>
            </a: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Structure content </a:t>
            </a:r>
            <a:r>
              <a:rPr lang="en-GB" sz="2200" dirty="0"/>
              <a:t>in an F-shape</a:t>
            </a:r>
          </a:p>
          <a:p>
            <a:pPr lvl="1"/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Condense text </a:t>
            </a:r>
            <a:r>
              <a:rPr lang="en-GB" sz="2200" dirty="0"/>
              <a:t>as much as possible</a:t>
            </a:r>
          </a:p>
          <a:p>
            <a:pPr lvl="1"/>
            <a:r>
              <a:rPr lang="en-GB" sz="2200" dirty="0"/>
              <a:t>Include adequate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white space </a:t>
            </a:r>
            <a:r>
              <a:rPr lang="en-GB" sz="2200" dirty="0"/>
              <a:t>and use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contrast</a:t>
            </a:r>
          </a:p>
        </p:txBody>
      </p:sp>
    </p:spTree>
    <p:extLst>
      <p:ext uri="{BB962C8B-B14F-4D97-AF65-F5344CB8AC3E}">
        <p14:creationId xmlns:p14="http://schemas.microsoft.com/office/powerpoint/2010/main" val="16835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CC3A072-13F1-4A0B-A81E-CC365D4B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97152"/>
          </a:xfrm>
        </p:spPr>
        <p:txBody>
          <a:bodyPr/>
          <a:lstStyle/>
          <a:p>
            <a:r>
              <a:rPr lang="en-US" dirty="0"/>
              <a:t>Gestalt Theory</a:t>
            </a:r>
          </a:p>
        </p:txBody>
      </p:sp>
      <p:pic>
        <p:nvPicPr>
          <p:cNvPr id="2050" name="Picture 2" descr="Gestalts principal">
            <a:extLst>
              <a:ext uri="{FF2B5EF4-FFF2-40B4-BE49-F238E27FC236}">
                <a16:creationId xmlns:a16="http://schemas.microsoft.com/office/drawing/2014/main" id="{207FBEFE-2DFD-4EB6-BAC9-7336D586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368" y="-15240"/>
            <a:ext cx="6888480" cy="688848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62847294-B3EA-455C-8F11-CBC5F1CE5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99616"/>
            <a:ext cx="3161963" cy="444398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“Attempts to describe how people tend to organize visual elements into groups or unified wholes when certain principles are applied.”</a:t>
            </a:r>
          </a:p>
        </p:txBody>
      </p:sp>
    </p:spTree>
    <p:extLst>
      <p:ext uri="{BB962C8B-B14F-4D97-AF65-F5344CB8AC3E}">
        <p14:creationId xmlns:p14="http://schemas.microsoft.com/office/powerpoint/2010/main" val="342629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0FF2-7066-4344-8AA3-811C2A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Activity:</a:t>
            </a:r>
            <a:r>
              <a:rPr lang="en-GB" dirty="0"/>
              <a:t> Portfolio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1BC9-7A41-4B41-8685-7BDFCCCA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Revisit the example portfolios on the </a:t>
            </a:r>
            <a:r>
              <a:rPr lang="en-GB" sz="2800" dirty="0">
                <a:hlinkClick r:id="rId2"/>
              </a:rPr>
              <a:t>Padlet</a:t>
            </a:r>
            <a:endParaRPr lang="en-GB" sz="2800" dirty="0"/>
          </a:p>
          <a:p>
            <a:r>
              <a:rPr lang="en-GB" sz="2800" dirty="0"/>
              <a:t>Decide which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elements</a:t>
            </a:r>
            <a:r>
              <a:rPr lang="en-GB" sz="2800" dirty="0"/>
              <a:t> you’d like to include on your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home page</a:t>
            </a:r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Draft </a:t>
            </a:r>
            <a:r>
              <a:rPr lang="en-GB" sz="2800" dirty="0"/>
              <a:t>an outline design for your home page, including:</a:t>
            </a:r>
          </a:p>
          <a:p>
            <a:pPr lvl="1"/>
            <a:r>
              <a:rPr lang="en-GB" sz="2600" dirty="0"/>
              <a:t>Your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elevator pitch </a:t>
            </a:r>
            <a:r>
              <a:rPr lang="en-GB" sz="2600" dirty="0"/>
              <a:t>(from week 5)</a:t>
            </a:r>
          </a:p>
          <a:p>
            <a:pPr lvl="1"/>
            <a:r>
              <a:rPr lang="en-GB" sz="2600" dirty="0"/>
              <a:t>Any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featured demos</a:t>
            </a:r>
          </a:p>
          <a:p>
            <a:pPr lvl="1"/>
            <a:r>
              <a:rPr lang="en-GB" sz="2600" dirty="0"/>
              <a:t>Menu placement etc.</a:t>
            </a:r>
          </a:p>
          <a:p>
            <a:r>
              <a:rPr lang="en-GB" sz="2800" dirty="0"/>
              <a:t>Share your designs in the chat!</a:t>
            </a:r>
          </a:p>
        </p:txBody>
      </p:sp>
    </p:spTree>
    <p:extLst>
      <p:ext uri="{BB962C8B-B14F-4D97-AF65-F5344CB8AC3E}">
        <p14:creationId xmlns:p14="http://schemas.microsoft.com/office/powerpoint/2010/main" val="13489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0ECA-FB82-4FD7-951B-6FAC081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 </a:t>
            </a:r>
            <a:r>
              <a:rPr lang="en-GB" dirty="0"/>
              <a:t>What’s on your Home Page?</a:t>
            </a:r>
          </a:p>
        </p:txBody>
      </p:sp>
    </p:spTree>
    <p:extLst>
      <p:ext uri="{BB962C8B-B14F-4D97-AF65-F5344CB8AC3E}">
        <p14:creationId xmlns:p14="http://schemas.microsoft.com/office/powerpoint/2010/main" val="21256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Widescreen</PresentationFormat>
  <Paragraphs>74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SavonVTI</vt:lpstr>
      <vt:lpstr>COMP2x0/VR220 Portfolio Development/ Worksheet Support  Week 7: Designing your Portfolio</vt:lpstr>
      <vt:lpstr>Timeline</vt:lpstr>
      <vt:lpstr>Portfolio Roadmap</vt:lpstr>
      <vt:lpstr>Portfolio Design: Essential Information</vt:lpstr>
      <vt:lpstr>Portfolio Structure</vt:lpstr>
      <vt:lpstr>Visual Impact</vt:lpstr>
      <vt:lpstr>Gestalt Theory</vt:lpstr>
      <vt:lpstr>Activity: Portfolio Home Page</vt:lpstr>
      <vt:lpstr>Discussion: What’s on your Home Page?</vt:lpstr>
      <vt:lpstr>Portfolio Platform</vt:lpstr>
      <vt:lpstr>Asynchronous Task: Finding a Platform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2021-03-07T20:58:45Z</dcterms:created>
  <dcterms:modified xsi:type="dcterms:W3CDTF">2021-03-07T21:24:31Z</dcterms:modified>
</cp:coreProperties>
</file>