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1"/>
  </p:notesMasterIdLst>
  <p:sldIdLst>
    <p:sldId id="257" r:id="rId2"/>
    <p:sldId id="266" r:id="rId3"/>
    <p:sldId id="270" r:id="rId4"/>
    <p:sldId id="271" r:id="rId5"/>
    <p:sldId id="273" r:id="rId6"/>
    <p:sldId id="272" r:id="rId7"/>
    <p:sldId id="274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5154" autoAdjust="0"/>
  </p:normalViewPr>
  <p:slideViewPr>
    <p:cSldViewPr snapToGrid="0">
      <p:cViewPr varScale="1">
        <p:scale>
          <a:sx n="65" d="100"/>
          <a:sy n="65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FB78-08AB-4B32-9D48-105F453CD8F2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A4A3-7651-427B-A468-1640FB6C2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6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might you be called upon to defend an argument?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Scientific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Research grant/other funding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Debates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4A3-7651-427B-A468-1640FB6C23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0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would you convince someone who disagreed with you that your opinion is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4A3-7651-427B-A468-1640FB6C23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7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other techniques used by the authors to convince the reader?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with interpretation (BAME)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Appeals to emotion (farmers &amp; fishers – “slide towards bankruptcy”)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Sarcasm/belittling (same – “to the best of my knowledge”, “plainly”)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Analogy (same – “if a car design is unsafe”)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Personal experience as evidence of authority (BAME, CS); ~ practice-based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Posing questions (CS – “perhaps it’s more efficient to allow computer scientists to do what we’re best at – writing code - and have other people regulate our products?”: considering alternative and refuting)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Sympathy with opposing views (capitol – “the impulse [to build a fence] is understandable”)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Imagery (capitol – tourists, children playing in the snow)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Ideology (capitol – reference to government as “for the people”, “tangible manifestation”)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4A3-7651-427B-A468-1640FB6C23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as.com/file/62641/download?token=sZT0YGZ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katebergel/e1jsfrx3et84c75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BA5EB1-41D6-4E38-A31A-ACA75E1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3: Defending an Argument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marks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COMP2x0</a:t>
            </a:r>
          </a:p>
          <a:p>
            <a:r>
              <a:rPr lang="en-GB" dirty="0"/>
              <a:t>Threshold: 30%</a:t>
            </a:r>
          </a:p>
          <a:p>
            <a:r>
              <a:rPr lang="en-GB" dirty="0"/>
              <a:t>Description of architecture: 10%</a:t>
            </a:r>
          </a:p>
          <a:p>
            <a:r>
              <a:rPr lang="en-GB" dirty="0"/>
              <a:t>UML diagram: 10%</a:t>
            </a:r>
          </a:p>
          <a:p>
            <a:r>
              <a:rPr lang="en-GB" dirty="0"/>
              <a:t>Appropriateness of artefact design: 15%</a:t>
            </a:r>
          </a:p>
          <a:p>
            <a:r>
              <a:rPr lang="en-GB" dirty="0"/>
              <a:t>Context for practice-based research: 10%</a:t>
            </a:r>
          </a:p>
          <a:p>
            <a:r>
              <a:rPr lang="en-GB" dirty="0"/>
              <a:t>Defence of argument: 10%</a:t>
            </a:r>
          </a:p>
          <a:p>
            <a:r>
              <a:rPr lang="en-GB" dirty="0"/>
              <a:t>Appropriateness of practice-based research methods: 10%</a:t>
            </a:r>
          </a:p>
          <a:p>
            <a:r>
              <a:rPr lang="en-GB" dirty="0"/>
              <a:t>Academic conventions: 5%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VR220</a:t>
            </a:r>
          </a:p>
          <a:p>
            <a:r>
              <a:rPr lang="en-GB" dirty="0"/>
              <a:t>Threshold: 15%</a:t>
            </a:r>
          </a:p>
          <a:p>
            <a:r>
              <a:rPr lang="en-GB" dirty="0"/>
              <a:t>Explanations and discussions of technical elements of the project: 10%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Description of project objectives and their justification: 10%</a:t>
            </a:r>
          </a:p>
          <a:p>
            <a:r>
              <a:rPr lang="en-GB" dirty="0"/>
              <a:t>Reflection on the artefact: 15%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53400C-5B55-4EDA-8F6C-0B384ED1B184}"/>
              </a:ext>
            </a:extLst>
          </p:cNvPr>
          <p:cNvGrpSpPr/>
          <p:nvPr/>
        </p:nvGrpSpPr>
        <p:grpSpPr>
          <a:xfrm>
            <a:off x="1066800" y="2842592"/>
            <a:ext cx="8931965" cy="2628898"/>
            <a:chOff x="834887" y="3637723"/>
            <a:chExt cx="8931965" cy="26288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FE843A-5A95-49BC-AB8B-845D713EF918}"/>
                </a:ext>
              </a:extLst>
            </p:cNvPr>
            <p:cNvSpPr/>
            <p:nvPr/>
          </p:nvSpPr>
          <p:spPr>
            <a:xfrm>
              <a:off x="834887" y="4512365"/>
              <a:ext cx="2232991" cy="5068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D5F6BC-9271-4E42-8647-4AF99A86D60D}"/>
                </a:ext>
              </a:extLst>
            </p:cNvPr>
            <p:cNvSpPr/>
            <p:nvPr/>
          </p:nvSpPr>
          <p:spPr>
            <a:xfrm>
              <a:off x="6096000" y="3637723"/>
              <a:ext cx="3670852" cy="56653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63BE23-493F-49EA-9AE7-9E79558F5A0E}"/>
                </a:ext>
              </a:extLst>
            </p:cNvPr>
            <p:cNvSpPr/>
            <p:nvPr/>
          </p:nvSpPr>
          <p:spPr>
            <a:xfrm>
              <a:off x="834887" y="5759725"/>
              <a:ext cx="2232991" cy="5068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3B6038-028F-4DF8-ABCF-ED629D83F917}"/>
              </a:ext>
            </a:extLst>
          </p:cNvPr>
          <p:cNvGrpSpPr/>
          <p:nvPr/>
        </p:nvGrpSpPr>
        <p:grpSpPr>
          <a:xfrm>
            <a:off x="834887" y="4084983"/>
            <a:ext cx="10522226" cy="1003852"/>
            <a:chOff x="834887" y="4084983"/>
            <a:chExt cx="10522226" cy="10038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79B96A-B7F3-443F-BB1F-6FD1A680EE58}"/>
                </a:ext>
              </a:extLst>
            </p:cNvPr>
            <p:cNvSpPr/>
            <p:nvPr/>
          </p:nvSpPr>
          <p:spPr>
            <a:xfrm>
              <a:off x="834887" y="4512365"/>
              <a:ext cx="3766930" cy="50689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153D23-AFDC-4380-9DF4-31BA582059A6}"/>
                </a:ext>
              </a:extLst>
            </p:cNvPr>
            <p:cNvSpPr/>
            <p:nvPr/>
          </p:nvSpPr>
          <p:spPr>
            <a:xfrm>
              <a:off x="6095999" y="4084983"/>
              <a:ext cx="5261114" cy="1003852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BA31-1ADF-48CB-98DB-8160D3E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Argument?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0C52-0291-4955-95CA-5D9DA455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400" b="1" dirty="0"/>
              <a:t>“</a:t>
            </a:r>
            <a:r>
              <a:rPr lang="en-GB" sz="2400" dirty="0"/>
              <a:t>An </a:t>
            </a:r>
            <a:r>
              <a:rPr lang="en-GB" sz="2400" b="1" dirty="0"/>
              <a:t>argument</a:t>
            </a:r>
            <a:r>
              <a:rPr lang="en-GB" sz="2400" dirty="0"/>
              <a:t> is 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statement or set of statements </a:t>
            </a:r>
            <a:r>
              <a:rPr lang="en-GB" sz="2400" dirty="0"/>
              <a:t>that you use in order to try to 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convince</a:t>
            </a:r>
            <a:r>
              <a:rPr lang="en-GB" sz="2400" dirty="0"/>
              <a:t> people that your opinion about something is correct.</a:t>
            </a:r>
            <a:r>
              <a:rPr lang="en-GB" sz="2400" b="1" dirty="0"/>
              <a:t>”</a:t>
            </a:r>
          </a:p>
          <a:p>
            <a:pPr marL="0" indent="0" algn="r">
              <a:buNone/>
            </a:pPr>
            <a:r>
              <a:rPr lang="en-GB" sz="2400" i="1" dirty="0"/>
              <a:t>Collins English Dictionary</a:t>
            </a:r>
          </a:p>
          <a:p>
            <a:endParaRPr lang="en-GB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/>
              <a:t>Poster requirements:</a:t>
            </a:r>
            <a:endParaRPr lang="en-GB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Justify</a:t>
            </a:r>
            <a:r>
              <a:rPr lang="en-GB" sz="2400" dirty="0"/>
              <a:t> key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development choices </a:t>
            </a:r>
            <a:r>
              <a:rPr lang="en-GB" sz="2400" dirty="0"/>
              <a:t>and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design decisions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1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D910-FC7B-4A8B-B2A6-95833031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When to get defensive</a:t>
            </a:r>
          </a:p>
        </p:txBody>
      </p:sp>
    </p:spTree>
    <p:extLst>
      <p:ext uri="{BB962C8B-B14F-4D97-AF65-F5344CB8AC3E}">
        <p14:creationId xmlns:p14="http://schemas.microsoft.com/office/powerpoint/2010/main" val="26359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D910-FC7B-4A8B-B2A6-95833031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</a:t>
            </a:r>
            <a:r>
              <a:rPr lang="en-GB" dirty="0"/>
              <a:t> How to convince people</a:t>
            </a:r>
          </a:p>
        </p:txBody>
      </p:sp>
    </p:spTree>
    <p:extLst>
      <p:ext uri="{BB962C8B-B14F-4D97-AF65-F5344CB8AC3E}">
        <p14:creationId xmlns:p14="http://schemas.microsoft.com/office/powerpoint/2010/main" val="367565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57C5-49CD-424C-BA10-335A7C8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 Aims (3 Ps)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C74C-3BB9-4D6C-840F-139E4049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Put forward </a:t>
            </a:r>
            <a:r>
              <a:rPr lang="en-GB" sz="2800" dirty="0"/>
              <a:t>the reasons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en-GB" sz="2800" dirty="0"/>
              <a:t> your claim, backed up with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evidence</a:t>
            </a:r>
          </a:p>
          <a:p>
            <a:r>
              <a:rPr lang="en-GB" sz="2800" b="1" dirty="0"/>
              <a:t>Provide reasons </a:t>
            </a:r>
            <a:r>
              <a:rPr lang="en-GB" sz="2800" dirty="0"/>
              <a:t>for your audience to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reject</a:t>
            </a:r>
            <a:r>
              <a:rPr lang="en-GB" sz="2800" dirty="0"/>
              <a:t> opposing or alternative views</a:t>
            </a:r>
          </a:p>
          <a:p>
            <a:pPr lvl="1"/>
            <a:r>
              <a:rPr lang="en-GB" sz="2600" dirty="0"/>
              <a:t>Consider any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objections</a:t>
            </a:r>
            <a:r>
              <a:rPr lang="en-GB" sz="2600" dirty="0"/>
              <a:t> or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alternatives</a:t>
            </a:r>
            <a:r>
              <a:rPr lang="en-GB" sz="2600" dirty="0"/>
              <a:t> that might be raised to your claim and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refute</a:t>
            </a:r>
            <a:r>
              <a:rPr lang="en-GB" sz="2600" dirty="0"/>
              <a:t> them</a:t>
            </a:r>
          </a:p>
          <a:p>
            <a:r>
              <a:rPr lang="en-GB" sz="2800" b="1" dirty="0"/>
              <a:t>Persuade</a:t>
            </a:r>
            <a:r>
              <a:rPr lang="en-GB" sz="2800" dirty="0"/>
              <a:t> your audience to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accept</a:t>
            </a:r>
            <a:r>
              <a:rPr lang="en-GB" sz="2800" dirty="0"/>
              <a:t> your conclusion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B96AC1C-811A-4429-BA0F-5FAA16F1172D}"/>
              </a:ext>
            </a:extLst>
          </p:cNvPr>
          <p:cNvSpPr/>
          <p:nvPr/>
        </p:nvSpPr>
        <p:spPr>
          <a:xfrm>
            <a:off x="7244861" y="472738"/>
            <a:ext cx="4478216" cy="1541456"/>
          </a:xfrm>
          <a:prstGeom prst="wedgeRectCallout">
            <a:avLst>
              <a:gd name="adj1" fmla="val -26906"/>
              <a:gd name="adj2" fmla="val 6361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 it factual: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evidence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Scientific studies/research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1BC9C3A-8115-4D67-995B-3E3670B44FC7}"/>
              </a:ext>
            </a:extLst>
          </p:cNvPr>
          <p:cNvSpPr/>
          <p:nvPr/>
        </p:nvSpPr>
        <p:spPr>
          <a:xfrm>
            <a:off x="7643446" y="3687709"/>
            <a:ext cx="3915508" cy="514617"/>
          </a:xfrm>
          <a:prstGeom prst="wedgeRectCallout">
            <a:avLst>
              <a:gd name="adj1" fmla="val -77537"/>
              <a:gd name="adj2" fmla="val 4553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 up pros and cons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743DB83-DC28-4DC0-AD12-61FE6EA2FA5D}"/>
              </a:ext>
            </a:extLst>
          </p:cNvPr>
          <p:cNvSpPr/>
          <p:nvPr/>
        </p:nvSpPr>
        <p:spPr>
          <a:xfrm>
            <a:off x="2975351" y="5786915"/>
            <a:ext cx="6940062" cy="514617"/>
          </a:xfrm>
          <a:prstGeom prst="wedgeRectCallout">
            <a:avLst>
              <a:gd name="adj1" fmla="val -50168"/>
              <a:gd name="adj2" fmla="val -8421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Summarise how the good outweighs the 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7BC3C-3377-463D-86B9-B295C05F35DB}"/>
              </a:ext>
            </a:extLst>
          </p:cNvPr>
          <p:cNvSpPr txBox="1"/>
          <p:nvPr/>
        </p:nvSpPr>
        <p:spPr>
          <a:xfrm>
            <a:off x="1066800" y="1689325"/>
            <a:ext cx="627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dirty="0">
                <a:hlinkClick r:id="rId2"/>
              </a:rPr>
              <a:t>https://www.ucas.com/file/62641/download?token=sZT0YGZN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11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2B9E-36A9-4BB0-B509-CAF73542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Activity:</a:t>
            </a:r>
            <a:r>
              <a:rPr lang="en-GB" dirty="0"/>
              <a:t> Evaluating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FEC9-1A9A-4739-80AC-8D36E74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On this week’s </a:t>
            </a:r>
            <a:r>
              <a:rPr lang="en-GB" sz="2800" dirty="0">
                <a:hlinkClick r:id="rId2"/>
              </a:rPr>
              <a:t>Padlet</a:t>
            </a:r>
            <a:r>
              <a:rPr lang="en-GB" sz="2800" dirty="0"/>
              <a:t>:</a:t>
            </a:r>
          </a:p>
          <a:p>
            <a:r>
              <a:rPr lang="en-GB" sz="2800" dirty="0"/>
              <a:t>Read 2-3 of the opinions</a:t>
            </a:r>
          </a:p>
          <a:p>
            <a:r>
              <a:rPr lang="en-GB" sz="2800" dirty="0"/>
              <a:t>Leave a comment/attach a post to say:</a:t>
            </a:r>
          </a:p>
          <a:p>
            <a:pPr lvl="1"/>
            <a:r>
              <a:rPr lang="en-GB" sz="2400" dirty="0"/>
              <a:t>Did the author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convince</a:t>
            </a:r>
            <a:r>
              <a:rPr lang="en-GB" sz="2400" dirty="0"/>
              <a:t> you of their claim?</a:t>
            </a:r>
          </a:p>
          <a:p>
            <a:pPr lvl="1"/>
            <a:r>
              <a:rPr lang="en-GB" sz="2400" dirty="0"/>
              <a:t>What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techniques</a:t>
            </a:r>
            <a:r>
              <a:rPr lang="en-GB" sz="2400" dirty="0"/>
              <a:t> did they use or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reasons</a:t>
            </a:r>
            <a:r>
              <a:rPr lang="en-GB" sz="2400" dirty="0"/>
              <a:t> did they give to support their argument?</a:t>
            </a:r>
          </a:p>
          <a:p>
            <a:pPr lvl="1"/>
            <a:r>
              <a:rPr lang="en-GB" sz="2400" dirty="0"/>
              <a:t>Did they consider any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alternative</a:t>
            </a:r>
            <a:r>
              <a:rPr lang="en-GB" sz="2400" dirty="0"/>
              <a:t> opinions?</a:t>
            </a:r>
          </a:p>
          <a:p>
            <a:pPr lvl="1"/>
            <a:r>
              <a:rPr lang="en-GB" sz="2400" dirty="0"/>
              <a:t>Anything else you noticed.</a:t>
            </a:r>
          </a:p>
        </p:txBody>
      </p:sp>
    </p:spTree>
    <p:extLst>
      <p:ext uri="{BB962C8B-B14F-4D97-AF65-F5344CB8AC3E}">
        <p14:creationId xmlns:p14="http://schemas.microsoft.com/office/powerpoint/2010/main" val="329601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6F-ECCE-4ADF-8ACA-1F388821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Persuasion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45335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2B9E-36A9-4BB0-B509-CAF73542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Defending a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FEC9-1A9A-4739-80AC-8D36E74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Think of an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opinion</a:t>
            </a:r>
            <a:r>
              <a:rPr lang="en-GB" sz="2000" dirty="0"/>
              <a:t> that you hold</a:t>
            </a:r>
          </a:p>
          <a:p>
            <a:pPr lvl="1"/>
            <a:r>
              <a:rPr lang="en-GB" sz="1800" dirty="0"/>
              <a:t>Can be on anything – serious or frivolous!</a:t>
            </a:r>
          </a:p>
          <a:p>
            <a:pPr lvl="1"/>
            <a:r>
              <a:rPr lang="en-GB" sz="1800" dirty="0"/>
              <a:t>The more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</a:rPr>
              <a:t>unpopular</a:t>
            </a:r>
            <a:r>
              <a:rPr lang="en-GB" sz="1800" dirty="0"/>
              <a:t> or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</a:rPr>
              <a:t>uncommon</a:t>
            </a:r>
            <a:r>
              <a:rPr lang="en-GB" sz="1800" dirty="0"/>
              <a:t>, the better</a:t>
            </a:r>
          </a:p>
          <a:p>
            <a:r>
              <a:rPr lang="en-GB" sz="2000" dirty="0"/>
              <a:t>Write a short piece (one or two paragraphs) to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convince</a:t>
            </a:r>
            <a:r>
              <a:rPr lang="en-GB" sz="2000" dirty="0"/>
              <a:t> other people that your opinion has merit</a:t>
            </a:r>
          </a:p>
          <a:p>
            <a:pPr lvl="1"/>
            <a:r>
              <a:rPr lang="en-GB" sz="1800" dirty="0"/>
              <a:t>Use any of the techniques we’ve discussed – with a preference for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</a:rPr>
              <a:t>fact-based reasoning</a:t>
            </a:r>
            <a:r>
              <a:rPr lang="en-GB" sz="1800" dirty="0"/>
              <a:t>!</a:t>
            </a:r>
          </a:p>
          <a:p>
            <a:r>
              <a:rPr lang="en-GB" sz="2000" dirty="0"/>
              <a:t>Post your piece (with your claim as the title) in this week’s Teams channel</a:t>
            </a:r>
          </a:p>
          <a:p>
            <a:r>
              <a:rPr lang="en-GB" sz="2000" dirty="0"/>
              <a:t>Read one or two other people’s arguments (preferably ones you disagree with) and post comments to say whether they have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convinced</a:t>
            </a:r>
            <a:r>
              <a:rPr lang="en-GB" sz="2000" dirty="0"/>
              <a:t> you and/or point out any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objections</a:t>
            </a:r>
            <a:r>
              <a:rPr lang="en-GB" sz="2000" dirty="0"/>
              <a:t> or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</a:rPr>
              <a:t>alternatives</a:t>
            </a:r>
            <a:r>
              <a:rPr lang="en-GB" sz="2000" dirty="0"/>
              <a:t>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2DEC445-8D90-450E-A6EC-C365A4CAA8A2}"/>
              </a:ext>
            </a:extLst>
          </p:cNvPr>
          <p:cNvSpPr/>
          <p:nvPr/>
        </p:nvSpPr>
        <p:spPr>
          <a:xfrm>
            <a:off x="7285891" y="1652954"/>
            <a:ext cx="4402017" cy="1371600"/>
          </a:xfrm>
          <a:prstGeom prst="wedgeRectCallout">
            <a:avLst>
              <a:gd name="adj1" fmla="val -61825"/>
              <a:gd name="adj2" fmla="val 2331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best video game for someone who’s never played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Which is better: Marvel or DC?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PC or Mac?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Which goes on a scone first, jam or cream?</a:t>
            </a:r>
          </a:p>
        </p:txBody>
      </p:sp>
    </p:spTree>
    <p:extLst>
      <p:ext uri="{BB962C8B-B14F-4D97-AF65-F5344CB8AC3E}">
        <p14:creationId xmlns:p14="http://schemas.microsoft.com/office/powerpoint/2010/main" val="24140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Portfolio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416C2F"/>
      </a:hlink>
      <a:folHlink>
        <a:srgbClr val="416C2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669</Words>
  <Application>Microsoft Office PowerPoint</Application>
  <PresentationFormat>Widescreen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COMP2x0/VR220 Portfolio Development/ Worksheet Support  Week 3: Defending an Argument</vt:lpstr>
      <vt:lpstr>Poster marks allocation</vt:lpstr>
      <vt:lpstr>What is an Argument?</vt:lpstr>
      <vt:lpstr>Discussion: When to get defensive</vt:lpstr>
      <vt:lpstr>Discussion: How to convince people</vt:lpstr>
      <vt:lpstr>Argument Aims (3 Ps)</vt:lpstr>
      <vt:lpstr>Activity: Evaluating Arguments</vt:lpstr>
      <vt:lpstr>Discussion: Persuasion Techniques</vt:lpstr>
      <vt:lpstr>Asynchronous Task: Defending a Claim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2021-02-07T18:09:44Z</dcterms:modified>
</cp:coreProperties>
</file>