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notesMasterIdLst>
    <p:notesMasterId r:id="rId14"/>
  </p:notesMasterIdLst>
  <p:sldIdLst>
    <p:sldId id="257" r:id="rId2"/>
    <p:sldId id="268" r:id="rId3"/>
    <p:sldId id="271" r:id="rId4"/>
    <p:sldId id="262" r:id="rId5"/>
    <p:sldId id="267" r:id="rId6"/>
    <p:sldId id="269" r:id="rId7"/>
    <p:sldId id="265" r:id="rId8"/>
    <p:sldId id="270" r:id="rId9"/>
    <p:sldId id="272" r:id="rId10"/>
    <p:sldId id="274" r:id="rId11"/>
    <p:sldId id="275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84252" autoAdjust="0"/>
  </p:normalViewPr>
  <p:slideViewPr>
    <p:cSldViewPr snapToGrid="0">
      <p:cViewPr varScale="1">
        <p:scale>
          <a:sx n="69" d="100"/>
          <a:sy n="69" d="100"/>
        </p:scale>
        <p:origin x="1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6921C-D50A-4313-8838-0527133B73C1}" type="datetimeFigureOut">
              <a:rPr lang="en-GB" smtClean="0"/>
              <a:t>24/01/2021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D4380-0B47-43DA-976F-B551BE8A9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28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4380-0B47-43DA-976F-B551BE8A93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1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4380-0B47-43DA-976F-B551BE8A93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308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 convince an audience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 convince yourself: make sure the project is worthwhile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 assess the feasibility/scope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 refer back to during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4380-0B47-43DA-976F-B551BE8A93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223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Previous related work – do something similar, or different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Games you’ve played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Team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Research papers/journals/conferences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Websites, magazines, blogs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People: ”domain experts”, </a:t>
            </a:r>
            <a:r>
              <a:rPr lang="en-GB" dirty="0" err="1"/>
              <a:t>coursemates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4380-0B47-43DA-976F-B551BE8A932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04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4380-0B47-43DA-976F-B551BE8A932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05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D4380-0B47-43DA-976F-B551BE8A932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11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1/24/2021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dlet.com/katebergel/l981mezd3xk3475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e.rutgers.edu/~marsic/Teaching/SE/proposal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s.microsoft.com/l/channel/19%3a6bd9b5c72d3d4573a2a667ad32c7fb43%40thread.tacv2/Week%25201%2520-%2520Proposals?groupId=63ab06e5-a909-4c07-90d0-d69a24088354&amp;tenantId=550beeb3-6a3d-4646-a111-f89d0177792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8/8/publish-wordpress-static-gitlab-pages-sit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team/19%3a4a74ae6b726a42e983e51b3895a5b604%40thread.tacv2/conversations?groupId=63ab06e5-a909-4c07-90d0-d69a24088354&amp;tenantId=550beeb3-6a3d-4646-a111-f89d0177792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econversation.com/what-would-a-21st-century-education-look-like-under-pm-turnbull-47844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d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45422F-7258-40AC-BD2E-2469AA44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57400"/>
            <a:ext cx="4775075" cy="2686050"/>
          </a:xfrm>
        </p:spPr>
        <p:txBody>
          <a:bodyPr>
            <a:normAutofit fontScale="90000"/>
          </a:bodyPr>
          <a:lstStyle/>
          <a:p>
            <a:r>
              <a:rPr lang="en-US" sz="4000" cap="none" dirty="0">
                <a:solidFill>
                  <a:schemeClr val="accent5"/>
                </a:solidFill>
              </a:rPr>
              <a:t>COMP2</a:t>
            </a:r>
            <a:r>
              <a:rPr lang="en-US" sz="4000" i="1" cap="none" dirty="0">
                <a:solidFill>
                  <a:schemeClr val="accent5"/>
                </a:solidFill>
              </a:rPr>
              <a:t>x</a:t>
            </a:r>
            <a:r>
              <a:rPr lang="en-US" sz="4000" cap="none" dirty="0">
                <a:solidFill>
                  <a:schemeClr val="accent5"/>
                </a:solidFill>
              </a:rPr>
              <a:t>0/VR220</a:t>
            </a: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Portfolio Development/</a:t>
            </a:r>
            <a:br>
              <a:rPr lang="en-US" sz="3600" cap="none" dirty="0">
                <a:solidFill>
                  <a:schemeClr val="tx1"/>
                </a:solidFill>
              </a:rPr>
            </a:br>
            <a:r>
              <a:rPr lang="en-US" sz="3600" cap="none" dirty="0">
                <a:solidFill>
                  <a:schemeClr val="tx1"/>
                </a:solidFill>
              </a:rPr>
              <a:t>Worksheet Support</a:t>
            </a:r>
            <a:br>
              <a:rPr lang="en-US" sz="3600" cap="none" dirty="0">
                <a:solidFill>
                  <a:schemeClr val="tx1"/>
                </a:solidFill>
              </a:rPr>
            </a:br>
            <a:br>
              <a:rPr lang="en-US" sz="4400" cap="none" dirty="0">
                <a:solidFill>
                  <a:schemeClr val="tx1"/>
                </a:solidFill>
              </a:rPr>
            </a:br>
            <a:r>
              <a:rPr lang="en-US" sz="4400" b="1" cap="non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Week 1: Proposals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1E859-EFB5-439A-8D15-3ECAC83B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9526" y="2202873"/>
            <a:ext cx="7765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72B0-0911-4C50-8115-174D1AC3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Discussion: </a:t>
            </a:r>
            <a:r>
              <a:rPr lang="en-GB" dirty="0"/>
              <a:t>Sources of inspiration</a:t>
            </a:r>
          </a:p>
        </p:txBody>
      </p:sp>
    </p:spTree>
    <p:extLst>
      <p:ext uri="{BB962C8B-B14F-4D97-AF65-F5344CB8AC3E}">
        <p14:creationId xmlns:p14="http://schemas.microsoft.com/office/powerpoint/2010/main" val="121971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3C03-B2AB-4036-AA1B-D9D2A3A5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04057-B046-4F42-AE56-3173E52E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Write down on the </a:t>
            </a:r>
            <a:r>
              <a:rPr lang="en-GB" sz="2400" dirty="0">
                <a:hlinkClick r:id="rId3"/>
              </a:rPr>
              <a:t>Padlet</a:t>
            </a:r>
            <a:r>
              <a:rPr lang="en-GB" sz="2400" dirty="0"/>
              <a:t>:</a:t>
            </a:r>
          </a:p>
          <a:p>
            <a:r>
              <a:rPr lang="en-GB" sz="2400" dirty="0"/>
              <a:t>What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most interests </a:t>
            </a:r>
            <a:r>
              <a:rPr lang="en-GB" sz="2400" dirty="0"/>
              <a:t>you about your chosen specialism?</a:t>
            </a:r>
          </a:p>
          <a:p>
            <a:r>
              <a:rPr lang="en-GB" sz="2400" dirty="0"/>
              <a:t>Are there any examples (games played, articles read) that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inspired</a:t>
            </a:r>
            <a:r>
              <a:rPr lang="en-GB" sz="2400" dirty="0"/>
              <a:t> you?</a:t>
            </a:r>
          </a:p>
          <a:p>
            <a:pPr lvl="1"/>
            <a:r>
              <a:rPr lang="en-GB" sz="2400" dirty="0"/>
              <a:t>To emulate</a:t>
            </a:r>
          </a:p>
          <a:p>
            <a:pPr lvl="1"/>
            <a:r>
              <a:rPr lang="en-GB" sz="2400" dirty="0"/>
              <a:t>To improve</a:t>
            </a:r>
          </a:p>
          <a:p>
            <a:r>
              <a:rPr lang="en-GB" sz="2400" dirty="0"/>
              <a:t>Is there anything in particular that would be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useful for your game</a:t>
            </a:r>
            <a:r>
              <a:rPr lang="en-GB" sz="2400" dirty="0"/>
              <a:t>?</a:t>
            </a:r>
          </a:p>
          <a:p>
            <a:endParaRPr lang="en-GB" sz="2400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95A5CEF-367C-4803-909D-B3C45DF795CE}"/>
              </a:ext>
            </a:extLst>
          </p:cNvPr>
          <p:cNvSpPr/>
          <p:nvPr/>
        </p:nvSpPr>
        <p:spPr>
          <a:xfrm>
            <a:off x="5306807" y="3695855"/>
            <a:ext cx="3404056" cy="539261"/>
          </a:xfrm>
          <a:prstGeom prst="wedgeRectCallout">
            <a:avLst>
              <a:gd name="adj1" fmla="val -76897"/>
              <a:gd name="adj2" fmla="val -6220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not – look for some!</a:t>
            </a:r>
          </a:p>
        </p:txBody>
      </p:sp>
    </p:spTree>
    <p:extLst>
      <p:ext uri="{BB962C8B-B14F-4D97-AF65-F5344CB8AC3E}">
        <p14:creationId xmlns:p14="http://schemas.microsoft.com/office/powerpoint/2010/main" val="36979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1625-F0AE-4523-BEE5-F4C8600A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Asynchronous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C9CB-C9CB-4054-BE65-F4B9C21C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 fontScale="70000" lnSpcReduction="20000"/>
          </a:bodyPr>
          <a:lstStyle/>
          <a:p>
            <a:r>
              <a:rPr lang="en-GB" sz="3100" dirty="0"/>
              <a:t>Read guidance on writing a software proposal in sections 2-3 of</a:t>
            </a:r>
            <a:r>
              <a:rPr lang="en-GB" sz="2400" dirty="0"/>
              <a:t> </a:t>
            </a:r>
            <a:r>
              <a:rPr lang="en-GB" sz="2400" dirty="0">
                <a:hlinkClick r:id="rId3"/>
              </a:rPr>
              <a:t>https://www.ece.rutgers.edu/~marsic/Teaching/SE/proposal.html</a:t>
            </a:r>
            <a:endParaRPr lang="en-GB" sz="2400" dirty="0"/>
          </a:p>
          <a:p>
            <a:r>
              <a:rPr lang="en-GB" sz="3100" dirty="0"/>
              <a:t>Using your notes from the class activity and independent research, write down </a:t>
            </a:r>
            <a:r>
              <a:rPr lang="en-GB" sz="3100" b="1" dirty="0"/>
              <a:t>a sentence </a:t>
            </a:r>
            <a:r>
              <a:rPr lang="en-GB" sz="3100" dirty="0"/>
              <a:t>to describe each of: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3100" dirty="0"/>
              <a:t>A </a:t>
            </a:r>
            <a:r>
              <a:rPr lang="en-GB" sz="3100" dirty="0">
                <a:solidFill>
                  <a:schemeClr val="accent5">
                    <a:lumMod val="50000"/>
                  </a:schemeClr>
                </a:solidFill>
              </a:rPr>
              <a:t>problem</a:t>
            </a:r>
            <a:r>
              <a:rPr lang="en-GB" sz="3100" dirty="0"/>
              <a:t> or </a:t>
            </a:r>
            <a:r>
              <a:rPr lang="en-GB" sz="3100" dirty="0">
                <a:solidFill>
                  <a:schemeClr val="accent5">
                    <a:lumMod val="50000"/>
                  </a:schemeClr>
                </a:solidFill>
              </a:rPr>
              <a:t>area for improvement </a:t>
            </a:r>
            <a:r>
              <a:rPr lang="en-GB" sz="3100" dirty="0"/>
              <a:t>that exists within your specialism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3100" dirty="0"/>
              <a:t>One or more </a:t>
            </a:r>
            <a:r>
              <a:rPr lang="en-GB" sz="3100" dirty="0">
                <a:solidFill>
                  <a:schemeClr val="accent5">
                    <a:lumMod val="50000"/>
                  </a:schemeClr>
                </a:solidFill>
              </a:rPr>
              <a:t>approaches to addressing </a:t>
            </a:r>
            <a:r>
              <a:rPr lang="en-GB" sz="3100" dirty="0"/>
              <a:t>the problem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3100" dirty="0"/>
              <a:t>The </a:t>
            </a:r>
            <a:r>
              <a:rPr lang="en-GB" sz="3100" dirty="0">
                <a:solidFill>
                  <a:schemeClr val="accent5">
                    <a:lumMod val="50000"/>
                  </a:schemeClr>
                </a:solidFill>
              </a:rPr>
              <a:t>benefits</a:t>
            </a:r>
            <a:r>
              <a:rPr lang="en-GB" sz="3100" dirty="0"/>
              <a:t> of your suggested approach(es)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GB" sz="3100" dirty="0"/>
              <a:t>Any </a:t>
            </a:r>
            <a:r>
              <a:rPr lang="en-GB" sz="3100" dirty="0">
                <a:solidFill>
                  <a:schemeClr val="accent5">
                    <a:lumMod val="50000"/>
                  </a:schemeClr>
                </a:solidFill>
              </a:rPr>
              <a:t>challenges</a:t>
            </a:r>
            <a:r>
              <a:rPr lang="en-GB" sz="3100" dirty="0"/>
              <a:t> you can foresee with implementing your approach(es)</a:t>
            </a:r>
          </a:p>
          <a:p>
            <a:r>
              <a:rPr lang="en-GB" sz="3100" dirty="0"/>
              <a:t>Post your response as a </a:t>
            </a:r>
            <a:r>
              <a:rPr lang="en-GB" sz="3100" dirty="0">
                <a:solidFill>
                  <a:schemeClr val="accent4">
                    <a:lumMod val="50000"/>
                  </a:schemeClr>
                </a:solidFill>
              </a:rPr>
              <a:t>new thread </a:t>
            </a:r>
            <a:r>
              <a:rPr lang="en-GB" sz="3100" dirty="0"/>
              <a:t>in the </a:t>
            </a:r>
            <a:r>
              <a:rPr lang="en-GB" sz="3100" dirty="0">
                <a:hlinkClick r:id="rId4"/>
              </a:rPr>
              <a:t>Proposals</a:t>
            </a:r>
            <a:r>
              <a:rPr lang="en-GB" sz="3100" dirty="0"/>
              <a:t> channel on Teams</a:t>
            </a:r>
          </a:p>
          <a:p>
            <a:r>
              <a:rPr lang="en-GB" sz="3100" dirty="0">
                <a:solidFill>
                  <a:schemeClr val="accent4">
                    <a:lumMod val="50000"/>
                  </a:schemeClr>
                </a:solidFill>
              </a:rPr>
              <a:t>Read and comment </a:t>
            </a:r>
            <a:r>
              <a:rPr lang="en-GB" sz="3100" dirty="0"/>
              <a:t>on at least one other post in the channel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2DA8B98-9A1B-4969-B661-8B6CA962EB8D}"/>
              </a:ext>
            </a:extLst>
          </p:cNvPr>
          <p:cNvSpPr/>
          <p:nvPr/>
        </p:nvSpPr>
        <p:spPr>
          <a:xfrm>
            <a:off x="6735336" y="405621"/>
            <a:ext cx="4902820" cy="1608573"/>
          </a:xfrm>
          <a:prstGeom prst="wedgeRectCallout">
            <a:avLst>
              <a:gd name="adj1" fmla="val 1651"/>
              <a:gd name="adj2" fmla="val 59292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“What is important in a software proposal”</a:t>
            </a: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“How to write a software engineering proposal”</a:t>
            </a:r>
          </a:p>
        </p:txBody>
      </p:sp>
    </p:spTree>
    <p:extLst>
      <p:ext uri="{BB962C8B-B14F-4D97-AF65-F5344CB8AC3E}">
        <p14:creationId xmlns:p14="http://schemas.microsoft.com/office/powerpoint/2010/main" val="185800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1D7CD-6ED2-493C-BF7D-C02B070F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1E6C-B29F-439D-8209-566EEDD2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To </a:t>
            </a:r>
            <a:r>
              <a:rPr lang="en-GB" sz="2400" b="1" dirty="0"/>
              <a:t>support</a:t>
            </a:r>
            <a:r>
              <a:rPr lang="en-GB" sz="2400" dirty="0"/>
              <a:t> your work in the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specialist modules </a:t>
            </a:r>
            <a:r>
              <a:rPr lang="en-GB" sz="2400" dirty="0"/>
              <a:t>– for Assignment 2 in particular</a:t>
            </a:r>
          </a:p>
          <a:p>
            <a:r>
              <a:rPr lang="en-GB" sz="2400" dirty="0"/>
              <a:t>To </a:t>
            </a:r>
            <a:r>
              <a:rPr lang="en-GB" sz="2400" b="1" dirty="0"/>
              <a:t>encourage</a:t>
            </a:r>
            <a:r>
              <a:rPr lang="en-GB" sz="2400" dirty="0"/>
              <a:t> development of an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online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portfolio</a:t>
            </a:r>
            <a:r>
              <a:rPr lang="en-GB" sz="2400" dirty="0"/>
              <a:t> for showcasing your skills and achievements to prospective employers/clients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331064-49D2-464D-8228-888B75346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11144" y="4180978"/>
            <a:ext cx="3614056" cy="2229488"/>
            <a:chOff x="3619500" y="2038350"/>
            <a:chExt cx="4953000" cy="3055472"/>
          </a:xfrm>
        </p:grpSpPr>
        <p:pic>
          <p:nvPicPr>
            <p:cNvPr id="5" name="Picture 4" descr="A picture containing text, clipart, display&#10;&#10;Description automatically generated">
              <a:extLst>
                <a:ext uri="{FF2B5EF4-FFF2-40B4-BE49-F238E27FC236}">
                  <a16:creationId xmlns:a16="http://schemas.microsoft.com/office/drawing/2014/main" id="{8A6DF7FF-9259-40B8-8650-7D60D1137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619500" y="2038350"/>
              <a:ext cx="4953000" cy="27813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01A375-6012-464A-AD38-42F28E2F1EAA}"/>
                </a:ext>
              </a:extLst>
            </p:cNvPr>
            <p:cNvSpPr txBox="1"/>
            <p:nvPr/>
          </p:nvSpPr>
          <p:spPr>
            <a:xfrm>
              <a:off x="3619500" y="4819650"/>
              <a:ext cx="4953000" cy="274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hlinkClick r:id="rId3" tooltip="https://opensource.com/article/18/8/publish-wordpress-static-gitlab-pages-site"/>
                </a:rPr>
                <a:t>This Photo</a:t>
              </a:r>
              <a:r>
                <a:rPr lang="en-GB" sz="700" dirty="0"/>
                <a:t> by Unknown Author is licensed under </a:t>
              </a:r>
              <a:r>
                <a:rPr lang="en-GB" sz="700" dirty="0">
                  <a:hlinkClick r:id="rId4" tooltip="https://creativecommons.org/licenses/by-sa/3.0/"/>
                </a:rPr>
                <a:t>CC BY-SA</a:t>
              </a:r>
              <a:endParaRPr lang="en-GB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8757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F06B-EFDD-4CF9-8ACE-A2523695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BCC7-8305-44A9-867D-D3568271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Synchronous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activities</a:t>
            </a:r>
            <a:r>
              <a:rPr lang="en-GB" sz="2400" dirty="0"/>
              <a:t> – individual and group</a:t>
            </a:r>
          </a:p>
          <a:p>
            <a:pPr lvl="1"/>
            <a:r>
              <a:rPr lang="en-GB" sz="2400" dirty="0"/>
              <a:t>Guided informal </a:t>
            </a: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</a:rPr>
              <a:t>discussions</a:t>
            </a:r>
          </a:p>
          <a:p>
            <a:pPr lvl="2"/>
            <a:r>
              <a:rPr lang="en-GB" sz="2400" dirty="0"/>
              <a:t>Please raise your (virtual) hand to participate</a:t>
            </a:r>
            <a:endParaRPr lang="en-GB" sz="2800" dirty="0"/>
          </a:p>
          <a:p>
            <a:r>
              <a:rPr lang="en-GB" sz="2400" b="1" dirty="0"/>
              <a:t>Asynchronous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tasks to complete</a:t>
            </a:r>
            <a:r>
              <a:rPr lang="en-GB" sz="2400" dirty="0"/>
              <a:t> during the following week</a:t>
            </a:r>
          </a:p>
          <a:p>
            <a:r>
              <a:rPr lang="en-GB" sz="2400" dirty="0"/>
              <a:t>All activities will take place on </a:t>
            </a:r>
            <a:r>
              <a:rPr lang="en-GB" sz="2400" dirty="0">
                <a:hlinkClick r:id="rId3"/>
              </a:rPr>
              <a:t>Teams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2876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50B6-2F4B-4CB3-AD12-0B600210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0865-275F-434E-BDEB-2C12161D3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5029200" cy="3749040"/>
          </a:xfrm>
        </p:spPr>
        <p:txBody>
          <a:bodyPr>
            <a:normAutofit fontScale="92500"/>
          </a:bodyPr>
          <a:lstStyle/>
          <a:p>
            <a:r>
              <a:rPr lang="en-GB" sz="2800" b="1" dirty="0"/>
              <a:t>Computing artefact: 70%</a:t>
            </a:r>
          </a:p>
          <a:p>
            <a:pPr lvl="1"/>
            <a:r>
              <a:rPr lang="en-GB" sz="2600" dirty="0"/>
              <a:t>Tailored to your specialism</a:t>
            </a:r>
          </a:p>
          <a:p>
            <a:pPr lvl="1"/>
            <a:r>
              <a:rPr lang="en-GB" sz="2600" dirty="0"/>
              <a:t>Assessed on quality of code, implementation and working practices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CAA1A-6C7B-467E-9C9B-49B066C2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2459549"/>
          </a:xfrm>
        </p:spPr>
        <p:txBody>
          <a:bodyPr>
            <a:normAutofit fontScale="92500"/>
          </a:bodyPr>
          <a:lstStyle/>
          <a:p>
            <a:r>
              <a:rPr lang="en-GB" sz="2800" b="1" dirty="0"/>
              <a:t>Technical report: 30%</a:t>
            </a:r>
          </a:p>
          <a:p>
            <a:pPr lvl="1"/>
            <a:r>
              <a:rPr lang="en-GB" sz="2600" dirty="0"/>
              <a:t>Common to all specialisms</a:t>
            </a:r>
          </a:p>
          <a:p>
            <a:pPr lvl="1"/>
            <a:r>
              <a:rPr lang="en-GB" sz="2600" dirty="0"/>
              <a:t>Technical poster</a:t>
            </a:r>
          </a:p>
          <a:p>
            <a:pPr lvl="1"/>
            <a:r>
              <a:rPr lang="en-GB" sz="2600" dirty="0"/>
              <a:t>Also requires a </a:t>
            </a:r>
            <a:r>
              <a:rPr lang="en-GB" sz="2600" b="1" dirty="0">
                <a:solidFill>
                  <a:schemeClr val="accent3"/>
                </a:solidFill>
              </a:rPr>
              <a:t>proposal</a:t>
            </a:r>
            <a:endParaRPr lang="en-GB" sz="2600" dirty="0"/>
          </a:p>
          <a:p>
            <a:pPr lvl="2"/>
            <a:r>
              <a:rPr lang="en-GB" sz="2600" dirty="0"/>
              <a:t>Due in </a:t>
            </a:r>
            <a:r>
              <a:rPr lang="en-GB" sz="2600" b="1" dirty="0">
                <a:solidFill>
                  <a:schemeClr val="accent2">
                    <a:lumMod val="75000"/>
                  </a:schemeClr>
                </a:solidFill>
              </a:rPr>
              <a:t>Week 2</a:t>
            </a:r>
            <a:r>
              <a:rPr lang="en-GB" sz="2600" dirty="0"/>
              <a:t>!</a:t>
            </a:r>
          </a:p>
          <a:p>
            <a:pPr lvl="2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22CBD7-CEF6-4AF5-9124-3E3779923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60100" y="4313480"/>
            <a:ext cx="2851004" cy="2121906"/>
            <a:chOff x="1336965" y="3429000"/>
            <a:chExt cx="3702132" cy="2755373"/>
          </a:xfrm>
        </p:grpSpPr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2C9BFA26-6659-4696-832F-FF875BAE2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1336965" y="3429000"/>
              <a:ext cx="3702132" cy="24663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725F28-0472-434D-AB10-F3FA031CDA5B}"/>
                </a:ext>
              </a:extLst>
            </p:cNvPr>
            <p:cNvSpPr txBox="1"/>
            <p:nvPr/>
          </p:nvSpPr>
          <p:spPr>
            <a:xfrm>
              <a:off x="1370576" y="5924594"/>
              <a:ext cx="3500813" cy="259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700" dirty="0">
                  <a:hlinkClick r:id="rId3" tooltip="http://theconversation.com/what-would-a-21st-century-education-look-like-under-pm-turnbull-47844"/>
                </a:rPr>
                <a:t>This Photo</a:t>
              </a:r>
              <a:r>
                <a:rPr lang="en-GB" sz="700" dirty="0"/>
                <a:t> by Unknown Author is licensed under </a:t>
              </a:r>
              <a:r>
                <a:rPr lang="en-GB" sz="700" dirty="0">
                  <a:hlinkClick r:id="rId4" tooltip="https://creativecommons.org/licenses/by-nd/3.0/"/>
                </a:rPr>
                <a:t>CC BY-ND</a:t>
              </a:r>
              <a:endParaRPr lang="en-GB" sz="700" dirty="0"/>
            </a:p>
          </p:txBody>
        </p:sp>
      </p:grpSp>
      <p:sp>
        <p:nvSpPr>
          <p:cNvPr id="5" name="Cloud 4">
            <a:extLst>
              <a:ext uri="{FF2B5EF4-FFF2-40B4-BE49-F238E27FC236}">
                <a16:creationId xmlns:a16="http://schemas.microsoft.com/office/drawing/2014/main" id="{9DE707C3-CA0B-4E4F-9973-00322503BACC}"/>
              </a:ext>
            </a:extLst>
          </p:cNvPr>
          <p:cNvSpPr/>
          <p:nvPr/>
        </p:nvSpPr>
        <p:spPr>
          <a:xfrm>
            <a:off x="7788828" y="4313480"/>
            <a:ext cx="3702132" cy="2303274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Demo piece </a:t>
            </a:r>
            <a:r>
              <a:rPr lang="en-GB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your 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11718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AFCC-3409-4D1F-A6F5-21523676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5E034-4A64-4FA2-B0E1-2A225B58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551" y="1328394"/>
            <a:ext cx="5939884" cy="442471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17F2280-F2F7-4EA4-B812-7C59DEA3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6395" y="1791170"/>
            <a:ext cx="4248615" cy="9088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6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E7F9-EDF7-44D5-AA67-00AA787C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C118-8CD9-4797-8899-A20CFC8E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Recall</a:t>
            </a:r>
            <a:r>
              <a:rPr lang="en-GB" sz="2400" dirty="0"/>
              <a:t> the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purpose(s)</a:t>
            </a:r>
            <a:r>
              <a:rPr lang="en-GB" sz="2400" dirty="0"/>
              <a:t> of a software proposal document</a:t>
            </a:r>
          </a:p>
          <a:p>
            <a:r>
              <a:rPr lang="en-GB" sz="2400" b="1" dirty="0"/>
              <a:t>Discover</a:t>
            </a:r>
            <a:r>
              <a:rPr lang="en-GB" sz="2400" dirty="0"/>
              <a:t> methods for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finding inspiration </a:t>
            </a:r>
            <a:r>
              <a:rPr lang="en-GB" sz="2400" dirty="0"/>
              <a:t>and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generating ideas</a:t>
            </a:r>
          </a:p>
          <a:p>
            <a:r>
              <a:rPr lang="en-GB" sz="2400" b="1" dirty="0"/>
              <a:t>Produce</a:t>
            </a:r>
            <a:r>
              <a:rPr lang="en-GB" sz="2400" dirty="0"/>
              <a:t> a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proposal outline </a:t>
            </a:r>
            <a:r>
              <a:rPr lang="en-GB" sz="2400" dirty="0"/>
              <a:t>for your specialist artefact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89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B9A9-5430-43CA-A076-1B33A322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5FB3A-DBC2-49E7-B8E9-76B44D37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r>
              <a:rPr lang="en-GB" sz="2400" b="1" dirty="0"/>
              <a:t>Outline </a:t>
            </a:r>
            <a:r>
              <a:rPr lang="en-GB" sz="2400" dirty="0"/>
              <a:t>the computing artefact you intend to create</a:t>
            </a:r>
          </a:p>
          <a:p>
            <a:r>
              <a:rPr lang="en-GB" sz="2400" b="1" dirty="0"/>
              <a:t>Align </a:t>
            </a:r>
            <a:r>
              <a:rPr lang="en-GB" sz="2400" dirty="0"/>
              <a:t>the computing artefact with your specialism</a:t>
            </a:r>
          </a:p>
          <a:p>
            <a:r>
              <a:rPr lang="en-GB" sz="2400" b="1" dirty="0"/>
              <a:t>Identify</a:t>
            </a:r>
            <a:r>
              <a:rPr lang="en-GB" sz="2400" dirty="0"/>
              <a:t> the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broader context </a:t>
            </a:r>
            <a:r>
              <a:rPr lang="en-GB" sz="2400" dirty="0"/>
              <a:t>and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potential application </a:t>
            </a:r>
            <a:r>
              <a:rPr lang="en-GB" sz="2400" dirty="0"/>
              <a:t>of your computing artefact</a:t>
            </a:r>
          </a:p>
          <a:p>
            <a:r>
              <a:rPr lang="en-GB" sz="2400" b="1" dirty="0"/>
              <a:t>Describe</a:t>
            </a:r>
            <a:r>
              <a:rPr lang="en-GB" sz="2400" dirty="0"/>
              <a:t> the work required</a:t>
            </a:r>
          </a:p>
          <a:p>
            <a:r>
              <a:rPr lang="en-GB" sz="2400" b="1" dirty="0"/>
              <a:t>Justify</a:t>
            </a:r>
            <a:r>
              <a:rPr lang="en-GB" sz="2400" dirty="0"/>
              <a:t> that the computing artefact is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feasible</a:t>
            </a:r>
            <a:r>
              <a:rPr lang="en-GB" sz="2400" dirty="0"/>
              <a:t> in scope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D52FDD2-532A-483F-9C1C-9DFB8BBA5869}"/>
              </a:ext>
            </a:extLst>
          </p:cNvPr>
          <p:cNvSpPr/>
          <p:nvPr/>
        </p:nvSpPr>
        <p:spPr>
          <a:xfrm>
            <a:off x="7002967" y="430721"/>
            <a:ext cx="3888058" cy="1465270"/>
          </a:xfrm>
          <a:prstGeom prst="wedgeRectCallout">
            <a:avLst>
              <a:gd name="adj1" fmla="val -35173"/>
              <a:gd name="adj2" fmla="val 6706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its high concept?</a:t>
            </a:r>
          </a:p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functionality will it include?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E2E2627-1202-4DAE-A187-476A9A34188D}"/>
              </a:ext>
            </a:extLst>
          </p:cNvPr>
          <p:cNvSpPr/>
          <p:nvPr/>
        </p:nvSpPr>
        <p:spPr>
          <a:xfrm>
            <a:off x="7828156" y="3619642"/>
            <a:ext cx="3757961" cy="989201"/>
          </a:xfrm>
          <a:prstGeom prst="wedgeRectCallout">
            <a:avLst>
              <a:gd name="adj1" fmla="val -96202"/>
              <a:gd name="adj2" fmla="val -4679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is it needed?</a:t>
            </a:r>
          </a:p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would it be useful?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9BD6BA8-94E3-4F9E-BEAE-096E5ED7AF0A}"/>
              </a:ext>
            </a:extLst>
          </p:cNvPr>
          <p:cNvSpPr/>
          <p:nvPr/>
        </p:nvSpPr>
        <p:spPr>
          <a:xfrm>
            <a:off x="1293541" y="5307980"/>
            <a:ext cx="9831659" cy="1119299"/>
          </a:xfrm>
          <a:prstGeom prst="wedgeRectCallout">
            <a:avLst>
              <a:gd name="adj1" fmla="val 11171"/>
              <a:gd name="adj2" fmla="val -8145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key components?</a:t>
            </a:r>
          </a:p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long will it take to implement them?</a:t>
            </a:r>
          </a:p>
          <a:p>
            <a:pPr algn="ctr"/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will you address the architect and research requirement?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97C71D-CDA5-4C80-8B39-F26F0AF7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1569" y="1827744"/>
            <a:ext cx="1195224" cy="3064114"/>
            <a:chOff x="311569" y="1827744"/>
            <a:chExt cx="1195224" cy="30641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1D1626-134E-43A3-890D-48C9107A6F79}"/>
                </a:ext>
              </a:extLst>
            </p:cNvPr>
            <p:cNvSpPr txBox="1"/>
            <p:nvPr/>
          </p:nvSpPr>
          <p:spPr>
            <a:xfrm rot="20093347">
              <a:off x="312235" y="1827744"/>
              <a:ext cx="11945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>
                  <a:solidFill>
                    <a:schemeClr val="accent2">
                      <a:lumMod val="75000"/>
                    </a:schemeClr>
                  </a:solidFill>
                </a:rPr>
                <a:t>What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2C112D-1DAD-4AFF-8ACD-F16BD5205B16}"/>
                </a:ext>
              </a:extLst>
            </p:cNvPr>
            <p:cNvSpPr txBox="1"/>
            <p:nvPr/>
          </p:nvSpPr>
          <p:spPr>
            <a:xfrm rot="20093347">
              <a:off x="319584" y="2906172"/>
              <a:ext cx="10390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>
                  <a:solidFill>
                    <a:schemeClr val="accent2">
                      <a:lumMod val="75000"/>
                    </a:schemeClr>
                  </a:solidFill>
                </a:rPr>
                <a:t>Why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209534-21AB-4F57-AC4A-B14EA075DA5E}"/>
                </a:ext>
              </a:extLst>
            </p:cNvPr>
            <p:cNvSpPr txBox="1"/>
            <p:nvPr/>
          </p:nvSpPr>
          <p:spPr>
            <a:xfrm rot="20093347">
              <a:off x="311569" y="4307083"/>
              <a:ext cx="10550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>
                  <a:solidFill>
                    <a:schemeClr val="accent2">
                      <a:lumMod val="75000"/>
                    </a:schemeClr>
                  </a:solidFill>
                </a:rPr>
                <a:t>How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72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4F14-5D3C-42A4-A0B5-36403C65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/>
                </a:solidFill>
              </a:rPr>
              <a:t>Discussion: </a:t>
            </a:r>
            <a:r>
              <a:rPr lang="en-GB" dirty="0"/>
              <a:t>Why write a proposal?</a:t>
            </a:r>
          </a:p>
        </p:txBody>
      </p:sp>
    </p:spTree>
    <p:extLst>
      <p:ext uri="{BB962C8B-B14F-4D97-AF65-F5344CB8AC3E}">
        <p14:creationId xmlns:p14="http://schemas.microsoft.com/office/powerpoint/2010/main" val="253459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4CF8-F9C5-43DE-8BA0-1A5773F8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propose?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6547-1619-44D1-8717-AE90341E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Identify</a:t>
            </a:r>
            <a:r>
              <a:rPr lang="en-GB" sz="2400" dirty="0"/>
              <a:t> a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need</a:t>
            </a:r>
            <a:r>
              <a:rPr lang="en-GB" sz="2400" dirty="0"/>
              <a:t> or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problem</a:t>
            </a:r>
          </a:p>
          <a:p>
            <a:r>
              <a:rPr lang="en-GB" sz="2400" b="1" dirty="0"/>
              <a:t>Consider</a:t>
            </a:r>
            <a:r>
              <a:rPr lang="en-GB" sz="2400" dirty="0"/>
              <a:t> possible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solutions</a:t>
            </a:r>
          </a:p>
          <a:p>
            <a:r>
              <a:rPr lang="en-GB" sz="2400" b="1" dirty="0"/>
              <a:t>Determine</a:t>
            </a:r>
            <a:r>
              <a:rPr lang="en-GB" sz="2400" dirty="0"/>
              <a:t> the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feasibility</a:t>
            </a:r>
            <a:r>
              <a:rPr lang="en-GB" sz="2400" dirty="0"/>
              <a:t> of implementing the solution</a:t>
            </a:r>
          </a:p>
          <a:p>
            <a:endParaRPr lang="en-GB" sz="2400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76D14FA-C1BC-4B2B-8B46-BBE7DFD70AA5}"/>
              </a:ext>
            </a:extLst>
          </p:cNvPr>
          <p:cNvSpPr/>
          <p:nvPr/>
        </p:nvSpPr>
        <p:spPr>
          <a:xfrm>
            <a:off x="6010508" y="642594"/>
            <a:ext cx="5423209" cy="1371600"/>
          </a:xfrm>
          <a:prstGeom prst="wedgeRectCallout">
            <a:avLst>
              <a:gd name="adj1" fmla="val -65400"/>
              <a:gd name="adj2" fmla="val 60996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experience (in your team game, perhaps).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reading around the subject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7C2D7132-5960-4A95-9357-88DCAC6E9E07}"/>
              </a:ext>
            </a:extLst>
          </p:cNvPr>
          <p:cNvSpPr/>
          <p:nvPr/>
        </p:nvSpPr>
        <p:spPr>
          <a:xfrm>
            <a:off x="6010507" y="2103120"/>
            <a:ext cx="5423210" cy="964803"/>
          </a:xfrm>
          <a:prstGeom prst="wedgeRectCallout">
            <a:avLst>
              <a:gd name="adj1" fmla="val -62726"/>
              <a:gd name="adj2" fmla="val 2892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on an existing technique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Something entirely new…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F9310C4-FEA7-41AB-83E5-B2F2DB7CEB8D}"/>
              </a:ext>
            </a:extLst>
          </p:cNvPr>
          <p:cNvSpPr/>
          <p:nvPr/>
        </p:nvSpPr>
        <p:spPr>
          <a:xfrm>
            <a:off x="3189249" y="4148478"/>
            <a:ext cx="6162908" cy="1659300"/>
          </a:xfrm>
          <a:prstGeom prst="wedgeRectCallout">
            <a:avLst>
              <a:gd name="adj1" fmla="val -35897"/>
              <a:gd name="adj2" fmla="val -8212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long will it take to develop?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resources are available to help? (Tutorials, reference material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it something you’re interested in?</a:t>
            </a:r>
          </a:p>
        </p:txBody>
      </p:sp>
    </p:spTree>
    <p:extLst>
      <p:ext uri="{BB962C8B-B14F-4D97-AF65-F5344CB8AC3E}">
        <p14:creationId xmlns:p14="http://schemas.microsoft.com/office/powerpoint/2010/main" val="9753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Portfolio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416C2F"/>
      </a:hlink>
      <a:folHlink>
        <a:srgbClr val="416C2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612</Words>
  <Application>Microsoft Office PowerPoint</Application>
  <PresentationFormat>Widescreen</PresentationFormat>
  <Paragraphs>91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SavonVTI</vt:lpstr>
      <vt:lpstr>COMP2x0/VR220 Portfolio Development/ Worksheet Support  Week 1: Proposals</vt:lpstr>
      <vt:lpstr>Workshop function</vt:lpstr>
      <vt:lpstr>Workshop format</vt:lpstr>
      <vt:lpstr>Assessment breakdown</vt:lpstr>
      <vt:lpstr>Timeline</vt:lpstr>
      <vt:lpstr>Session aims</vt:lpstr>
      <vt:lpstr>Proposal requirements</vt:lpstr>
      <vt:lpstr>Discussion: Why write a proposal?</vt:lpstr>
      <vt:lpstr>What to propose?</vt:lpstr>
      <vt:lpstr>Discussion: Sources of inspiration</vt:lpstr>
      <vt:lpstr>Activity</vt:lpstr>
      <vt:lpstr>Asynchronous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2020-02-02T19:51:49Z</dcterms:created>
  <dcterms:modified xsi:type="dcterms:W3CDTF">2021-01-24T14:45:39Z</dcterms:modified>
</cp:coreProperties>
</file>