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4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what-would-a-21st-century-education-look-like-under-pm-turnbull-4784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17681B6-2165-47EB-AFF9-F0C7410F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2: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50B6-2F4B-4CB3-AD12-0B600210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0865-275F-434E-BDEB-2C12161D3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Computing artefact: 50%</a:t>
            </a:r>
          </a:p>
          <a:p>
            <a:pPr lvl="1"/>
            <a:r>
              <a:rPr lang="en-GB" dirty="0"/>
              <a:t>Tailored to your specialism</a:t>
            </a:r>
          </a:p>
          <a:p>
            <a:pPr lvl="1"/>
            <a:r>
              <a:rPr lang="en-GB" dirty="0"/>
              <a:t>Assessed on quality of code, implementation and working practices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CAA1A-6C7B-467E-9C9B-49B066C27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Technical report: 50%</a:t>
            </a:r>
          </a:p>
          <a:p>
            <a:pPr lvl="1"/>
            <a:r>
              <a:rPr lang="en-GB" dirty="0"/>
              <a:t>Common to all specialisms</a:t>
            </a:r>
          </a:p>
          <a:p>
            <a:pPr lvl="1"/>
            <a:r>
              <a:rPr lang="en-GB" dirty="0"/>
              <a:t>Two (main) components:</a:t>
            </a:r>
          </a:p>
          <a:p>
            <a:pPr lvl="2"/>
            <a:r>
              <a:rPr lang="en-GB" dirty="0"/>
              <a:t>Technical poster (50%)</a:t>
            </a:r>
          </a:p>
          <a:p>
            <a:pPr lvl="2"/>
            <a:r>
              <a:rPr lang="en-GB" dirty="0"/>
              <a:t>Written report, presented as a web page (50%)</a:t>
            </a:r>
          </a:p>
          <a:p>
            <a:pPr lvl="1"/>
            <a:r>
              <a:rPr lang="en-GB" dirty="0"/>
              <a:t>Also requires a proposal – due </a:t>
            </a:r>
            <a:r>
              <a:rPr lang="en-GB" u="sng" dirty="0"/>
              <a:t>this week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Expected to form the basis for a portfolio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22CBD7-CEF6-4AF5-9124-3E3779923F2F}"/>
              </a:ext>
            </a:extLst>
          </p:cNvPr>
          <p:cNvGrpSpPr/>
          <p:nvPr/>
        </p:nvGrpSpPr>
        <p:grpSpPr>
          <a:xfrm>
            <a:off x="1336965" y="3429000"/>
            <a:ext cx="4035135" cy="2830454"/>
            <a:chOff x="1336965" y="3429000"/>
            <a:chExt cx="4035135" cy="2830454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C9BFA26-6659-4696-832F-FF875BAE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36965" y="3429000"/>
              <a:ext cx="3702132" cy="24663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25F28-0472-434D-AB10-F3FA031CDA5B}"/>
                </a:ext>
              </a:extLst>
            </p:cNvPr>
            <p:cNvSpPr txBox="1"/>
            <p:nvPr/>
          </p:nvSpPr>
          <p:spPr>
            <a:xfrm>
              <a:off x="1601585" y="6028622"/>
              <a:ext cx="3770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hlinkClick r:id="rId3" tooltip="http://theconversation.com/what-would-a-21st-century-education-look-like-under-pm-turnbull-47844"/>
                </a:rPr>
                <a:t>This Photo</a:t>
              </a:r>
              <a:r>
                <a:rPr lang="en-GB" sz="900" dirty="0"/>
                <a:t> by Unknown Author is licensed under </a:t>
              </a:r>
              <a:r>
                <a:rPr lang="en-GB" sz="900" dirty="0">
                  <a:hlinkClick r:id="rId4" tooltip="https://creativecommons.org/licenses/by-nd/3.0/"/>
                </a:rPr>
                <a:t>CC BY-ND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3A8-9D4E-47E0-9A31-F6E00FE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report: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C95-F41E-4256-A4D1-BB3023495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Poster</a:t>
            </a:r>
          </a:p>
          <a:p>
            <a:pPr lvl="1"/>
            <a:r>
              <a:rPr lang="en-GB" dirty="0"/>
              <a:t>Contents</a:t>
            </a:r>
            <a:r>
              <a:rPr lang="en-GB" b="1" dirty="0"/>
              <a:t>:</a:t>
            </a:r>
          </a:p>
          <a:p>
            <a:pPr lvl="2"/>
            <a:r>
              <a:rPr lang="en-GB" dirty="0"/>
              <a:t>Name and project title</a:t>
            </a:r>
          </a:p>
          <a:p>
            <a:pPr lvl="2"/>
            <a:r>
              <a:rPr lang="en-GB" b="1" dirty="0"/>
              <a:t>Description</a:t>
            </a:r>
            <a:r>
              <a:rPr lang="en-GB" dirty="0"/>
              <a:t> of the artefact</a:t>
            </a:r>
          </a:p>
          <a:p>
            <a:pPr lvl="2"/>
            <a:r>
              <a:rPr lang="en-GB" b="1" dirty="0"/>
              <a:t>Illustration</a:t>
            </a:r>
            <a:r>
              <a:rPr lang="en-GB" dirty="0"/>
              <a:t> of its architecture</a:t>
            </a:r>
          </a:p>
          <a:p>
            <a:pPr lvl="3"/>
            <a:r>
              <a:rPr lang="en-GB" dirty="0"/>
              <a:t>At least 1 UML diagram</a:t>
            </a:r>
          </a:p>
          <a:p>
            <a:pPr lvl="3"/>
            <a:r>
              <a:rPr lang="en-GB" dirty="0"/>
              <a:t>Key system components, patterns, data structures</a:t>
            </a:r>
          </a:p>
          <a:p>
            <a:pPr lvl="2"/>
            <a:r>
              <a:rPr lang="en-GB" b="1" dirty="0"/>
              <a:t>Justification</a:t>
            </a:r>
            <a:r>
              <a:rPr lang="en-GB" dirty="0"/>
              <a:t> of</a:t>
            </a:r>
            <a:r>
              <a:rPr lang="en-GB" b="1" dirty="0"/>
              <a:t> </a:t>
            </a:r>
            <a:r>
              <a:rPr lang="en-GB" dirty="0"/>
              <a:t>key design decisions</a:t>
            </a:r>
          </a:p>
          <a:p>
            <a:pPr lvl="3"/>
            <a:r>
              <a:rPr lang="en-GB" dirty="0"/>
              <a:t>Analyse merits and flaws</a:t>
            </a:r>
          </a:p>
          <a:p>
            <a:pPr lvl="1"/>
            <a:r>
              <a:rPr lang="en-GB" dirty="0"/>
              <a:t>Format: Portrait A3 document</a:t>
            </a:r>
          </a:p>
          <a:p>
            <a:pPr lvl="1"/>
            <a:r>
              <a:rPr lang="en-GB" dirty="0"/>
              <a:t>Submission: printed and PDF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7547-8D70-4157-A946-B66EB661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Report</a:t>
            </a:r>
          </a:p>
          <a:p>
            <a:pPr lvl="1"/>
            <a:r>
              <a:rPr lang="en-GB" dirty="0"/>
              <a:t>Contents</a:t>
            </a:r>
            <a:r>
              <a:rPr lang="en-GB" b="1" dirty="0"/>
              <a:t>:</a:t>
            </a:r>
          </a:p>
          <a:p>
            <a:pPr lvl="2"/>
            <a:r>
              <a:rPr lang="en-GB" b="1" dirty="0"/>
              <a:t>Description </a:t>
            </a:r>
            <a:r>
              <a:rPr lang="en-GB" dirty="0"/>
              <a:t>of</a:t>
            </a:r>
            <a:r>
              <a:rPr lang="en-GB" b="1" dirty="0"/>
              <a:t> </a:t>
            </a:r>
            <a:r>
              <a:rPr lang="en-GB" dirty="0"/>
              <a:t>the artefact</a:t>
            </a:r>
          </a:p>
          <a:p>
            <a:pPr lvl="2"/>
            <a:r>
              <a:rPr lang="en-GB" b="1" dirty="0"/>
              <a:t>Illustration </a:t>
            </a:r>
            <a:r>
              <a:rPr lang="en-GB" dirty="0"/>
              <a:t>of its architecture</a:t>
            </a:r>
          </a:p>
          <a:p>
            <a:pPr lvl="2"/>
            <a:r>
              <a:rPr lang="en-GB" b="1" dirty="0"/>
              <a:t>Embedded</a:t>
            </a:r>
            <a:r>
              <a:rPr lang="en-GB" dirty="0"/>
              <a:t> video of the artefact</a:t>
            </a:r>
          </a:p>
          <a:p>
            <a:pPr lvl="2"/>
            <a:r>
              <a:rPr lang="en-GB" b="1" dirty="0"/>
              <a:t>Communication</a:t>
            </a:r>
            <a:r>
              <a:rPr lang="en-GB" dirty="0"/>
              <a:t> of</a:t>
            </a:r>
            <a:r>
              <a:rPr lang="en-GB" b="1" dirty="0"/>
              <a:t> </a:t>
            </a:r>
            <a:r>
              <a:rPr lang="en-GB" dirty="0"/>
              <a:t>practice-based research</a:t>
            </a:r>
          </a:p>
          <a:p>
            <a:pPr lvl="2"/>
            <a:r>
              <a:rPr lang="en-GB" b="1" dirty="0"/>
              <a:t>Defence</a:t>
            </a:r>
            <a:r>
              <a:rPr lang="en-GB" dirty="0"/>
              <a:t> of an argument related to the outcome of this research</a:t>
            </a:r>
          </a:p>
          <a:p>
            <a:pPr lvl="1"/>
            <a:r>
              <a:rPr lang="en-GB" dirty="0"/>
              <a:t>Format: web page, ideally part of a portfolio site</a:t>
            </a:r>
          </a:p>
          <a:p>
            <a:pPr lvl="1"/>
            <a:r>
              <a:rPr lang="en-GB" dirty="0"/>
              <a:t>Submission: upload zip of html site</a:t>
            </a:r>
          </a:p>
        </p:txBody>
      </p:sp>
    </p:spTree>
    <p:extLst>
      <p:ext uri="{BB962C8B-B14F-4D97-AF65-F5344CB8AC3E}">
        <p14:creationId xmlns:p14="http://schemas.microsoft.com/office/powerpoint/2010/main" val="97539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3A8-9D4E-47E0-9A31-F6E00FE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report: mark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C95-F41E-4256-A4D1-BB3023495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Poster</a:t>
            </a:r>
          </a:p>
          <a:p>
            <a:pPr lvl="1"/>
            <a:r>
              <a:rPr lang="en-GB" dirty="0"/>
              <a:t>Completion: 15%</a:t>
            </a:r>
          </a:p>
          <a:p>
            <a:pPr lvl="1"/>
            <a:r>
              <a:rPr lang="en-GB" dirty="0"/>
              <a:t>Description of architecture: 10%</a:t>
            </a:r>
          </a:p>
          <a:p>
            <a:pPr lvl="1"/>
            <a:r>
              <a:rPr lang="en-GB" dirty="0"/>
              <a:t>UML diagram: 15%</a:t>
            </a:r>
          </a:p>
          <a:p>
            <a:pPr lvl="1"/>
            <a:r>
              <a:rPr lang="en-GB" dirty="0"/>
              <a:t>Context for practice-based research: 10%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7547-8D70-4157-A946-B66EB661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Report</a:t>
            </a:r>
          </a:p>
          <a:p>
            <a:pPr lvl="1"/>
            <a:r>
              <a:rPr lang="en-GB" dirty="0"/>
              <a:t>Completion: 15%</a:t>
            </a:r>
          </a:p>
          <a:p>
            <a:pPr lvl="1"/>
            <a:r>
              <a:rPr lang="en-GB" dirty="0"/>
              <a:t>Reflection on the computing artefact: 10%</a:t>
            </a:r>
          </a:p>
          <a:p>
            <a:pPr lvl="1"/>
            <a:r>
              <a:rPr lang="en-GB" dirty="0"/>
              <a:t>Defence of argument: 10%</a:t>
            </a:r>
          </a:p>
          <a:p>
            <a:pPr lvl="1"/>
            <a:r>
              <a:rPr lang="en-GB" dirty="0"/>
              <a:t>Appropriateness of practice-based research methods: 10%</a:t>
            </a:r>
          </a:p>
          <a:p>
            <a:pPr lvl="1"/>
            <a:r>
              <a:rPr lang="en-GB" dirty="0"/>
              <a:t>Application of academic conventions: 5%</a:t>
            </a:r>
          </a:p>
        </p:txBody>
      </p:sp>
    </p:spTree>
    <p:extLst>
      <p:ext uri="{BB962C8B-B14F-4D97-AF65-F5344CB8AC3E}">
        <p14:creationId xmlns:p14="http://schemas.microsoft.com/office/powerpoint/2010/main" val="55509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 fontScale="62500" lnSpcReduction="20000"/>
          </a:bodyPr>
          <a:lstStyle/>
          <a:p>
            <a:r>
              <a:rPr lang="en-GB" sz="3200" b="1" dirty="0"/>
              <a:t>Outline </a:t>
            </a:r>
            <a:r>
              <a:rPr lang="en-GB" sz="3200" dirty="0"/>
              <a:t>the computing artefact you intend to create</a:t>
            </a:r>
          </a:p>
          <a:p>
            <a:pPr lvl="1"/>
            <a:r>
              <a:rPr lang="en-GB" sz="2900" dirty="0"/>
              <a:t>What is its high concept?</a:t>
            </a:r>
          </a:p>
          <a:p>
            <a:pPr lvl="1"/>
            <a:r>
              <a:rPr lang="en-GB" sz="2900" dirty="0"/>
              <a:t>What functionality will it include?</a:t>
            </a:r>
          </a:p>
          <a:p>
            <a:r>
              <a:rPr lang="en-GB" sz="3200" b="1" dirty="0"/>
              <a:t>Align </a:t>
            </a:r>
            <a:r>
              <a:rPr lang="en-GB" sz="3200" dirty="0"/>
              <a:t>the computing artefact with your specialism</a:t>
            </a:r>
          </a:p>
          <a:p>
            <a:r>
              <a:rPr lang="en-GB" sz="3200" b="1" dirty="0"/>
              <a:t>Identify</a:t>
            </a:r>
            <a:r>
              <a:rPr lang="en-GB" sz="3200" dirty="0"/>
              <a:t> the broader context and potential application of your computing artefact</a:t>
            </a:r>
          </a:p>
          <a:p>
            <a:pPr lvl="1"/>
            <a:r>
              <a:rPr lang="en-GB" sz="2900" dirty="0"/>
              <a:t>Why is it needed?/How would it be useful?</a:t>
            </a:r>
          </a:p>
          <a:p>
            <a:r>
              <a:rPr lang="en-GB" sz="3200" b="1" dirty="0"/>
              <a:t>Describe</a:t>
            </a:r>
            <a:r>
              <a:rPr lang="en-GB" sz="3200" dirty="0"/>
              <a:t> the work required</a:t>
            </a:r>
          </a:p>
          <a:p>
            <a:pPr lvl="1"/>
            <a:r>
              <a:rPr lang="en-GB" sz="2900" dirty="0"/>
              <a:t>What are the key components/requirements?</a:t>
            </a:r>
          </a:p>
          <a:p>
            <a:pPr lvl="1"/>
            <a:r>
              <a:rPr lang="en-GB" sz="2900" dirty="0"/>
              <a:t>How will you address the architect and research requirement?</a:t>
            </a:r>
          </a:p>
          <a:p>
            <a:r>
              <a:rPr lang="en-GB" sz="3200" b="1" dirty="0"/>
              <a:t>Justify</a:t>
            </a:r>
            <a:r>
              <a:rPr lang="en-GB" sz="3200" dirty="0"/>
              <a:t> that the computing artefact is feasible in scope</a:t>
            </a:r>
          </a:p>
          <a:p>
            <a:pPr lvl="1"/>
            <a:r>
              <a:rPr lang="en-GB" sz="2600" dirty="0"/>
              <a:t>How </a:t>
            </a:r>
            <a:r>
              <a:rPr lang="en-GB" sz="2600"/>
              <a:t>long do </a:t>
            </a:r>
            <a:r>
              <a:rPr lang="en-GB" sz="2600" dirty="0"/>
              <a:t>you expect it to take to implement each part?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351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COMP2x0/VR220 Portfolio Development/ Worksheet Support  Week 2:</vt:lpstr>
      <vt:lpstr>Assessment breakdown</vt:lpstr>
      <vt:lpstr>Technical report: components</vt:lpstr>
      <vt:lpstr>Technical report: mark allocation</vt:lpstr>
      <vt:lpstr>Timeline</vt:lpstr>
      <vt:lpstr>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2021-01-21T15:02:03Z</dcterms:modified>
</cp:coreProperties>
</file>