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7" r:id="rId3"/>
    <p:sldId id="265" r:id="rId4"/>
    <p:sldId id="269" r:id="rId5"/>
    <p:sldId id="271" r:id="rId6"/>
    <p:sldId id="272" r:id="rId7"/>
    <p:sldId id="273" r:id="rId8"/>
    <p:sldId id="274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344529"/>
    <a:srgbClr val="2B3922"/>
    <a:srgbClr val="2E3722"/>
    <a:srgbClr val="FCF7F1"/>
    <a:srgbClr val="B8D233"/>
    <a:srgbClr val="5CC6D6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80" d="100"/>
          <a:sy n="80" d="100"/>
        </p:scale>
        <p:origin x="6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hub.fxplus.ac.uk/file/243" TargetMode="External"/><Relationship Id="rId2" Type="http://schemas.openxmlformats.org/officeDocument/2006/relationships/hyperlink" Target="https://studyhub.fxplus.ac.uk/writing-science/science-essay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hub.fxplus.ac.uk/written-assignments/reports" TargetMode="External"/><Relationship Id="rId2" Type="http://schemas.openxmlformats.org/officeDocument/2006/relationships/hyperlink" Target="https://studyhub.fxplus.ac.uk/essays-dissertations/introduction-academic-writ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hub.fxplus.ac.uk/written-assignments/essays-dissertations" TargetMode="External"/><Relationship Id="rId2" Type="http://schemas.openxmlformats.org/officeDocument/2006/relationships/hyperlink" Target="https://studyhub.fxplus.ac.uk/file/24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lmouth-Games-Academy/COMP2x0-workshop-slides" TargetMode="External"/><Relationship Id="rId2" Type="http://schemas.openxmlformats.org/officeDocument/2006/relationships/hyperlink" Target="https://studyhub.fxplus.ac.uk/written-assignmen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1E859-EFB5-439A-8D15-3ECAC83B8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9526" y="2202873"/>
            <a:ext cx="7765316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097C1B4-BDAC-4184-955C-D0B3F0A21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057400"/>
            <a:ext cx="4775075" cy="2686050"/>
          </a:xfrm>
        </p:spPr>
        <p:txBody>
          <a:bodyPr>
            <a:normAutofit fontScale="90000"/>
          </a:bodyPr>
          <a:lstStyle/>
          <a:p>
            <a:r>
              <a:rPr lang="en-US" sz="4000" cap="none" dirty="0">
                <a:solidFill>
                  <a:schemeClr val="accent5"/>
                </a:solidFill>
              </a:rPr>
              <a:t>COMP2</a:t>
            </a:r>
            <a:r>
              <a:rPr lang="en-US" sz="4000" i="1" cap="none" dirty="0">
                <a:solidFill>
                  <a:schemeClr val="accent5"/>
                </a:solidFill>
              </a:rPr>
              <a:t>x</a:t>
            </a:r>
            <a:r>
              <a:rPr lang="en-US" sz="4000" cap="none" dirty="0">
                <a:solidFill>
                  <a:schemeClr val="accent5"/>
                </a:solidFill>
              </a:rPr>
              <a:t>0/VR220</a:t>
            </a:r>
            <a:br>
              <a:rPr lang="en-US" sz="4400" cap="none" dirty="0">
                <a:solidFill>
                  <a:schemeClr val="tx1"/>
                </a:solidFill>
              </a:rPr>
            </a:br>
            <a:r>
              <a:rPr lang="en-US" sz="3600" cap="none" dirty="0">
                <a:solidFill>
                  <a:schemeClr val="tx1"/>
                </a:solidFill>
              </a:rPr>
              <a:t>Portfolio Development/</a:t>
            </a:r>
            <a:br>
              <a:rPr lang="en-US" sz="3600" cap="none" dirty="0">
                <a:solidFill>
                  <a:schemeClr val="tx1"/>
                </a:solidFill>
              </a:rPr>
            </a:br>
            <a:r>
              <a:rPr lang="en-US" sz="3600" cap="none" dirty="0">
                <a:solidFill>
                  <a:schemeClr val="tx1"/>
                </a:solidFill>
              </a:rPr>
              <a:t>Worksheet Support</a:t>
            </a:r>
            <a:br>
              <a:rPr lang="en-US" sz="3600" cap="none" dirty="0">
                <a:solidFill>
                  <a:schemeClr val="tx1"/>
                </a:solidFill>
              </a:rPr>
            </a:br>
            <a:br>
              <a:rPr lang="en-US" sz="4400" cap="none" dirty="0">
                <a:solidFill>
                  <a:schemeClr val="tx1"/>
                </a:solidFill>
              </a:rPr>
            </a:br>
            <a:r>
              <a:rPr lang="en-US" sz="4400" b="1" cap="none">
                <a:solidFill>
                  <a:schemeClr val="accent4">
                    <a:lumMod val="60000"/>
                    <a:lumOff val="40000"/>
                  </a:schemeClr>
                </a:solidFill>
              </a:rPr>
              <a:t>Week 7:</a:t>
            </a:r>
            <a:endParaRPr lang="en-US" sz="4400" b="1" cap="non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1683AF-E17D-41F3-A73D-95BB33BBF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171" y="491545"/>
            <a:ext cx="4327658" cy="5874910"/>
          </a:xfrm>
          <a:prstGeom prst="rect">
            <a:avLst/>
          </a:prstGeom>
        </p:spPr>
      </p:pic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A4D42ADB-A734-41D6-A61A-A9762DCCE796}"/>
              </a:ext>
            </a:extLst>
          </p:cNvPr>
          <p:cNvSpPr/>
          <p:nvPr/>
        </p:nvSpPr>
        <p:spPr>
          <a:xfrm>
            <a:off x="3522518" y="1442152"/>
            <a:ext cx="4327658" cy="834004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8AFCC-3409-4D1F-A6F5-21523676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</a:t>
            </a:r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16A6878F-C78B-47FC-A40D-FF141A7B3FE8}"/>
              </a:ext>
            </a:extLst>
          </p:cNvPr>
          <p:cNvSpPr/>
          <p:nvPr/>
        </p:nvSpPr>
        <p:spPr>
          <a:xfrm>
            <a:off x="3522518" y="779318"/>
            <a:ext cx="4327658" cy="834004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53622E-8DB9-4035-83D9-2544AD885C33}"/>
              </a:ext>
            </a:extLst>
          </p:cNvPr>
          <p:cNvSpPr/>
          <p:nvPr/>
        </p:nvSpPr>
        <p:spPr>
          <a:xfrm>
            <a:off x="3932171" y="2865158"/>
            <a:ext cx="4327658" cy="1150502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3C8254-6171-4221-AD8A-7610647A6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469" y="514363"/>
            <a:ext cx="3810092" cy="2663466"/>
          </a:xfrm>
          <a:prstGeom prst="rect">
            <a:avLst/>
          </a:prstGeom>
          <a:ln w="76200">
            <a:solidFill>
              <a:srgbClr val="FFC000"/>
            </a:solidFill>
          </a:ln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BE8D471-5588-4D98-B8CF-30BA52A066CE}"/>
              </a:ext>
            </a:extLst>
          </p:cNvPr>
          <p:cNvSpPr/>
          <p:nvPr/>
        </p:nvSpPr>
        <p:spPr>
          <a:xfrm>
            <a:off x="4016612" y="4015660"/>
            <a:ext cx="3948544" cy="550718"/>
          </a:xfrm>
          <a:prstGeom prst="ellipse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177EF-C2EF-4C17-81D4-AF06BC06E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006" y="3276279"/>
            <a:ext cx="3810093" cy="1328383"/>
          </a:xfrm>
          <a:prstGeom prst="rect">
            <a:avLst/>
          </a:prstGeom>
          <a:ln w="76200">
            <a:solidFill>
              <a:srgbClr val="FFC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C39E0F-FB9B-4C39-9111-31B997C56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01" y="4253370"/>
            <a:ext cx="3281870" cy="1962036"/>
          </a:xfrm>
          <a:prstGeom prst="rect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</p:pic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831D3668-26E1-45DC-8C0D-168B702DD691}"/>
              </a:ext>
            </a:extLst>
          </p:cNvPr>
          <p:cNvSpPr/>
          <p:nvPr/>
        </p:nvSpPr>
        <p:spPr>
          <a:xfrm>
            <a:off x="3522518" y="2142425"/>
            <a:ext cx="4327658" cy="834004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63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Writing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r>
              <a:rPr lang="en-GB" sz="2400" b="1" dirty="0"/>
              <a:t>Purpose</a:t>
            </a:r>
            <a:r>
              <a:rPr lang="en-GB" sz="2400" dirty="0"/>
              <a:t>: </a:t>
            </a:r>
          </a:p>
          <a:p>
            <a:pPr lvl="1"/>
            <a:r>
              <a:rPr lang="en-GB" sz="2400" dirty="0"/>
              <a:t>To demonstrate your knowledge and analytical skills to a remote audience (examiner, interviewer etc.)</a:t>
            </a:r>
          </a:p>
          <a:p>
            <a:pPr lvl="1"/>
            <a:r>
              <a:rPr lang="en-GB" sz="2400" dirty="0"/>
              <a:t>To preserve a record of your work</a:t>
            </a:r>
          </a:p>
          <a:p>
            <a:pPr lvl="1"/>
            <a:r>
              <a:rPr lang="en-GB" sz="2400" dirty="0"/>
              <a:t>To act as a reference for your own, or other people’s, future work</a:t>
            </a:r>
          </a:p>
          <a:p>
            <a:pPr lvl="1"/>
            <a:r>
              <a:rPr lang="en-GB" sz="2400" dirty="0"/>
              <a:t>To give 25% of your grades…</a:t>
            </a:r>
          </a:p>
        </p:txBody>
      </p:sp>
    </p:spTree>
    <p:extLst>
      <p:ext uri="{BB962C8B-B14F-4D97-AF65-F5344CB8AC3E}">
        <p14:creationId xmlns:p14="http://schemas.microsoft.com/office/powerpoint/2010/main" val="298720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Writing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r>
              <a:rPr lang="en-GB" sz="2400" b="1" dirty="0"/>
              <a:t>Content:</a:t>
            </a:r>
          </a:p>
          <a:p>
            <a:pPr lvl="1"/>
            <a:r>
              <a:rPr lang="en-GB" sz="2200" b="1" i="1" dirty="0"/>
              <a:t>Description</a:t>
            </a:r>
            <a:r>
              <a:rPr lang="en-GB" sz="2200" dirty="0"/>
              <a:t> of your computing artefact</a:t>
            </a:r>
          </a:p>
          <a:p>
            <a:pPr lvl="1"/>
            <a:r>
              <a:rPr lang="en-GB" sz="2200" b="1" i="1" dirty="0"/>
              <a:t>Illustration</a:t>
            </a:r>
            <a:r>
              <a:rPr lang="en-GB" sz="2200" dirty="0"/>
              <a:t> of the architecture of your computing artefact</a:t>
            </a:r>
          </a:p>
          <a:p>
            <a:pPr lvl="1"/>
            <a:r>
              <a:rPr lang="en-GB" sz="2200" b="1" i="1" dirty="0"/>
              <a:t>Embedded</a:t>
            </a:r>
            <a:r>
              <a:rPr lang="en-GB" sz="2200" b="1" dirty="0"/>
              <a:t> video</a:t>
            </a:r>
            <a:r>
              <a:rPr lang="en-GB" sz="2200" dirty="0"/>
              <a:t> of your computing artefact</a:t>
            </a:r>
          </a:p>
          <a:p>
            <a:pPr lvl="1"/>
            <a:r>
              <a:rPr lang="en-GB" sz="2200" b="1" i="1" dirty="0"/>
              <a:t>Communication</a:t>
            </a:r>
            <a:r>
              <a:rPr lang="en-GB" sz="2200" b="1" dirty="0"/>
              <a:t> </a:t>
            </a:r>
            <a:r>
              <a:rPr lang="en-GB" sz="2200" dirty="0"/>
              <a:t>of your practice-based research</a:t>
            </a:r>
          </a:p>
          <a:p>
            <a:pPr lvl="2"/>
            <a:r>
              <a:rPr lang="en-GB" sz="2100" i="1" dirty="0"/>
              <a:t>i.e. how you found out what to try, what worked and what didn’t</a:t>
            </a:r>
          </a:p>
          <a:p>
            <a:pPr lvl="1"/>
            <a:r>
              <a:rPr lang="en-GB" sz="2200" b="1" i="1" dirty="0"/>
              <a:t>Defence </a:t>
            </a:r>
            <a:r>
              <a:rPr lang="en-GB" sz="2200" dirty="0"/>
              <a:t>of an argument related to the outcome of this research</a:t>
            </a:r>
          </a:p>
          <a:p>
            <a:pPr lvl="2"/>
            <a:r>
              <a:rPr lang="en-GB" sz="2100" i="1" dirty="0"/>
              <a:t>i.e. why you chose to try what you tried</a:t>
            </a:r>
          </a:p>
        </p:txBody>
      </p:sp>
    </p:spTree>
    <p:extLst>
      <p:ext uri="{BB962C8B-B14F-4D97-AF65-F5344CB8AC3E}">
        <p14:creationId xmlns:p14="http://schemas.microsoft.com/office/powerpoint/2010/main" val="62872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Writing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r>
              <a:rPr lang="en-GB" sz="2400" b="1" dirty="0"/>
              <a:t>Audience:</a:t>
            </a:r>
          </a:p>
          <a:p>
            <a:pPr lvl="1"/>
            <a:r>
              <a:rPr lang="en-GB" sz="2200" dirty="0"/>
              <a:t>Supervisors/teaching staff</a:t>
            </a:r>
          </a:p>
          <a:p>
            <a:pPr lvl="1"/>
            <a:r>
              <a:rPr lang="en-GB" sz="2200" dirty="0"/>
              <a:t>Potential employers/interviewers</a:t>
            </a:r>
          </a:p>
          <a:p>
            <a:pPr lvl="1"/>
            <a:r>
              <a:rPr lang="en-GB" sz="2200" dirty="0"/>
              <a:t>Anyone with an internet connection, and some interest in your specialist area…</a:t>
            </a:r>
          </a:p>
          <a:p>
            <a:pPr lvl="1"/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53419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Writing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r>
              <a:rPr lang="en-GB" sz="2400" b="1" dirty="0"/>
              <a:t>Structure:</a:t>
            </a:r>
          </a:p>
          <a:p>
            <a:pPr lvl="1"/>
            <a:r>
              <a:rPr lang="en-GB" sz="2200" b="1" i="1" dirty="0"/>
              <a:t>Introduction: </a:t>
            </a:r>
            <a:r>
              <a:rPr lang="en-GB" sz="2200" dirty="0"/>
              <a:t>what you planned to do, and why</a:t>
            </a:r>
            <a:endParaRPr lang="en-GB" sz="2200" b="1" i="1" dirty="0"/>
          </a:p>
          <a:p>
            <a:pPr lvl="2"/>
            <a:r>
              <a:rPr lang="en-GB" sz="2000" dirty="0"/>
              <a:t>Aim and context; statement of your argument</a:t>
            </a:r>
          </a:p>
          <a:p>
            <a:pPr lvl="1"/>
            <a:r>
              <a:rPr lang="en-GB" sz="2200" b="1" i="1" dirty="0"/>
              <a:t>Body:</a:t>
            </a:r>
            <a:r>
              <a:rPr lang="en-GB" sz="2200" dirty="0"/>
              <a:t> what you did, and how</a:t>
            </a:r>
            <a:endParaRPr lang="en-GB" sz="2200" b="1" i="1" dirty="0"/>
          </a:p>
          <a:p>
            <a:pPr lvl="2"/>
            <a:r>
              <a:rPr lang="en-GB" sz="2000" dirty="0"/>
              <a:t>Implementation details, with justification/defence of argument</a:t>
            </a:r>
          </a:p>
          <a:p>
            <a:pPr lvl="2"/>
            <a:r>
              <a:rPr lang="en-GB" sz="2000" dirty="0"/>
              <a:t>Description of practice-based research</a:t>
            </a:r>
          </a:p>
          <a:p>
            <a:pPr lvl="1"/>
            <a:r>
              <a:rPr lang="en-GB" sz="2200" b="1" i="1" dirty="0"/>
              <a:t>Results: </a:t>
            </a:r>
            <a:r>
              <a:rPr lang="en-GB" sz="2200" dirty="0"/>
              <a:t>how well you did it</a:t>
            </a:r>
          </a:p>
          <a:p>
            <a:pPr lvl="2"/>
            <a:r>
              <a:rPr lang="en-GB" sz="2000" dirty="0"/>
              <a:t>Measurements, screen shots, video etc.</a:t>
            </a:r>
          </a:p>
          <a:p>
            <a:pPr lvl="1"/>
            <a:r>
              <a:rPr lang="en-GB" sz="2200" b="1" i="1" dirty="0"/>
              <a:t>Conclusion: </a:t>
            </a:r>
            <a:r>
              <a:rPr lang="en-GB" sz="2200" dirty="0"/>
              <a:t>what it means</a:t>
            </a:r>
          </a:p>
          <a:p>
            <a:pPr lvl="2"/>
            <a:r>
              <a:rPr lang="en-GB" sz="2000" dirty="0"/>
              <a:t>Did you achieve your aim? What more would you need to do?</a:t>
            </a:r>
          </a:p>
          <a:p>
            <a:pPr marL="0" indent="0">
              <a:buNone/>
            </a:pPr>
            <a:r>
              <a:rPr lang="en-GB" sz="1800" dirty="0"/>
              <a:t>More info: </a:t>
            </a:r>
            <a:r>
              <a:rPr lang="en-GB" sz="1800" dirty="0">
                <a:hlinkClick r:id="rId2"/>
              </a:rPr>
              <a:t>https://studyhub.fxplus.ac.uk/writing-science/science-essays</a:t>
            </a:r>
            <a:br>
              <a:rPr lang="en-GB" sz="1800" dirty="0"/>
            </a:br>
            <a:r>
              <a:rPr lang="en-GB" sz="1800" dirty="0">
                <a:hlinkClick r:id="rId3"/>
              </a:rPr>
              <a:t>https://studyhub.fxplus.ac.uk/file/243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57748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Writing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r>
              <a:rPr lang="en-GB" sz="2400" b="1" dirty="0"/>
              <a:t>Style:</a:t>
            </a:r>
          </a:p>
          <a:p>
            <a:pPr lvl="1"/>
            <a:r>
              <a:rPr lang="en-GB" sz="2200" dirty="0"/>
              <a:t>Formal, objective tone – state facts, not opinions</a:t>
            </a:r>
          </a:p>
          <a:p>
            <a:pPr lvl="1"/>
            <a:r>
              <a:rPr lang="en-GB" sz="2200" dirty="0"/>
              <a:t>Concise and precise: use as few words as possible, avoid vague intensifiers (“really”, “very” etc.)</a:t>
            </a:r>
          </a:p>
          <a:p>
            <a:pPr lvl="1"/>
            <a:r>
              <a:rPr lang="en-GB" sz="2200" dirty="0"/>
              <a:t>References – can(/should?) be hyperlinks</a:t>
            </a:r>
          </a:p>
          <a:p>
            <a:pPr lvl="1"/>
            <a:r>
              <a:rPr lang="en-GB" sz="2200" dirty="0"/>
              <a:t>Clear layout, using subheadings and bullet points where appropriate</a:t>
            </a:r>
          </a:p>
          <a:p>
            <a:pPr lvl="1"/>
            <a:r>
              <a:rPr lang="en-GB" sz="2200" dirty="0"/>
              <a:t>Use images and diagrams to enhance your explanations</a:t>
            </a:r>
          </a:p>
          <a:p>
            <a:pPr lvl="1"/>
            <a:endParaRPr lang="en-GB" sz="2200" dirty="0"/>
          </a:p>
          <a:p>
            <a:pPr marL="274320" lvl="1" indent="0">
              <a:buNone/>
            </a:pPr>
            <a:r>
              <a:rPr lang="en-GB" sz="1800" dirty="0"/>
              <a:t>An introduction to academic writing:</a:t>
            </a:r>
            <a:br>
              <a:rPr lang="en-GB" sz="1800" dirty="0"/>
            </a:br>
            <a:r>
              <a:rPr lang="en-GB" sz="1800" dirty="0">
                <a:hlinkClick r:id="rId2"/>
              </a:rPr>
              <a:t>https://studyhub.fxplus.ac.uk/essays-dissertations/introduction-academic-writing</a:t>
            </a:r>
            <a:endParaRPr lang="en-GB" sz="1800" dirty="0"/>
          </a:p>
          <a:p>
            <a:pPr marL="274320" lvl="1" indent="0">
              <a:buNone/>
            </a:pPr>
            <a:r>
              <a:rPr lang="en-GB" sz="1800" dirty="0"/>
              <a:t>Guide for writing reports and essays:</a:t>
            </a:r>
            <a:br>
              <a:rPr lang="en-GB" sz="1800" dirty="0"/>
            </a:br>
            <a:r>
              <a:rPr lang="en-GB" sz="1800" dirty="0">
                <a:hlinkClick r:id="rId3"/>
              </a:rPr>
              <a:t>https://studyhub.fxplus.ac.uk/written-assignments/reports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72516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Writing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r>
              <a:rPr lang="en-GB" sz="2400" b="1" dirty="0"/>
              <a:t>Stages: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sz="2200" b="1" i="1" dirty="0"/>
              <a:t>Planning</a:t>
            </a:r>
            <a:br>
              <a:rPr lang="en-GB" sz="2200" b="1" i="1" dirty="0"/>
            </a:br>
            <a:r>
              <a:rPr lang="en-GB" sz="2000" dirty="0"/>
              <a:t>Project proposal; also creating a time plan for the remaining stages</a:t>
            </a:r>
            <a:endParaRPr lang="en-GB" sz="2000" b="1" i="1" dirty="0"/>
          </a:p>
          <a:p>
            <a:pPr marL="731520" lvl="1" indent="-457200">
              <a:buFont typeface="+mj-lt"/>
              <a:buAutoNum type="arabicPeriod"/>
            </a:pPr>
            <a:r>
              <a:rPr lang="en-GB" sz="2200" b="1" i="1" dirty="0"/>
              <a:t>Researching</a:t>
            </a:r>
            <a:br>
              <a:rPr lang="en-GB" sz="2200" b="1" i="1" dirty="0"/>
            </a:br>
            <a:r>
              <a:rPr lang="en-GB" sz="2000" dirty="0"/>
              <a:t>Reviewing sources and making notes</a:t>
            </a:r>
            <a:endParaRPr lang="en-GB" sz="2000" b="1" i="1" dirty="0"/>
          </a:p>
          <a:p>
            <a:pPr marL="731520" lvl="1" indent="-457200">
              <a:buFont typeface="+mj-lt"/>
              <a:buAutoNum type="arabicPeriod"/>
            </a:pPr>
            <a:r>
              <a:rPr lang="en-GB" sz="2200" b="1" i="1" dirty="0"/>
              <a:t>Organising</a:t>
            </a:r>
            <a:br>
              <a:rPr lang="en-GB" sz="2200" b="1" i="1" dirty="0"/>
            </a:br>
            <a:r>
              <a:rPr lang="en-GB" sz="2000" dirty="0"/>
              <a:t>Group notes by theme to work out your argument</a:t>
            </a:r>
            <a:r>
              <a:rPr lang="en-GB" sz="2200" dirty="0"/>
              <a:t> (</a:t>
            </a:r>
            <a:r>
              <a:rPr lang="en-GB" sz="1800" dirty="0">
                <a:hlinkClick r:id="rId2"/>
              </a:rPr>
              <a:t>https://studyhub.fxplus.ac.uk/file/240</a:t>
            </a:r>
            <a:r>
              <a:rPr lang="en-GB" sz="2200" dirty="0"/>
              <a:t>)</a:t>
            </a:r>
            <a:endParaRPr lang="en-GB" sz="2200" b="1" i="1" dirty="0"/>
          </a:p>
          <a:p>
            <a:pPr marL="731520" lvl="1" indent="-457200">
              <a:buFont typeface="+mj-lt"/>
              <a:buAutoNum type="arabicPeriod"/>
            </a:pPr>
            <a:r>
              <a:rPr lang="en-GB" sz="2200" b="1" i="1" dirty="0"/>
              <a:t>Drafting</a:t>
            </a:r>
            <a:br>
              <a:rPr lang="en-GB" sz="2200" b="1" i="1" dirty="0"/>
            </a:br>
            <a:r>
              <a:rPr lang="en-GB" sz="2000" dirty="0"/>
              <a:t>Including outlining the “shape” of the report</a:t>
            </a:r>
            <a:endParaRPr lang="en-GB" sz="2000" b="1" i="1" dirty="0"/>
          </a:p>
          <a:p>
            <a:pPr marL="731520" lvl="1" indent="-457200">
              <a:buFont typeface="+mj-lt"/>
              <a:buAutoNum type="arabicPeriod"/>
            </a:pPr>
            <a:r>
              <a:rPr lang="en-GB" sz="2200" b="1" i="1" dirty="0"/>
              <a:t>Reviewing</a:t>
            </a:r>
          </a:p>
          <a:p>
            <a:pPr marL="0" indent="0">
              <a:buNone/>
            </a:pPr>
            <a:r>
              <a:rPr lang="en-GB" sz="1800" dirty="0"/>
              <a:t>More info: </a:t>
            </a:r>
            <a:r>
              <a:rPr lang="en-GB" sz="1800" dirty="0">
                <a:hlinkClick r:id="rId3"/>
              </a:rPr>
              <a:t>https://studyhub.fxplus.ac.uk/written-assignments/essays-dissertations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18284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Suggested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400" dirty="0"/>
              <a:t>Review resources for written assignments linked from these slides/at </a:t>
            </a:r>
            <a:r>
              <a:rPr lang="en-GB" sz="2400" dirty="0">
                <a:hlinkClick r:id="rId2"/>
              </a:rPr>
              <a:t>https://studyhub.fxplus.ac.uk/written-assignments</a:t>
            </a:r>
            <a:endParaRPr lang="en-GB" sz="2400" dirty="0"/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If you haven’t done so already, create: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GB" sz="2000" dirty="0"/>
              <a:t>A time plan for writing your report, and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GB" sz="2000" dirty="0"/>
              <a:t>An outline of your report’s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Continue work on </a:t>
            </a:r>
            <a:r>
              <a:rPr lang="en-GB" sz="2400"/>
              <a:t>your poster (see week 5 slides for tips).</a:t>
            </a:r>
            <a:endParaRPr lang="en-GB" sz="2400" dirty="0"/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Continue work on your artefact.</a:t>
            </a:r>
          </a:p>
          <a:p>
            <a:pPr marL="514350" indent="-514350">
              <a:buFont typeface="+mj-lt"/>
              <a:buAutoNum type="arabicPeriod"/>
            </a:pPr>
            <a:endParaRPr lang="en-GB" sz="800" b="1" dirty="0"/>
          </a:p>
          <a:p>
            <a:pPr marL="0" indent="0">
              <a:buNone/>
            </a:pPr>
            <a:r>
              <a:rPr lang="en-GB" sz="1800" dirty="0"/>
              <a:t>Find these slides online at: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https://github.com/Falmouth-Games-Academy/</a:t>
            </a:r>
            <a:r>
              <a:rPr lang="en-GB" sz="1800" b="1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COMP2x0-workshop-slides</a:t>
            </a:r>
            <a:endParaRPr lang="en-GB" sz="1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23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532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Garamond</vt:lpstr>
      <vt:lpstr>SavonVTI</vt:lpstr>
      <vt:lpstr>COMP2x0/VR220 Portfolio Development/ Worksheet Support  Week 7:</vt:lpstr>
      <vt:lpstr>Timeline</vt:lpstr>
      <vt:lpstr>Writing reports</vt:lpstr>
      <vt:lpstr>Writing reports</vt:lpstr>
      <vt:lpstr>Writing reports</vt:lpstr>
      <vt:lpstr>Writing reports</vt:lpstr>
      <vt:lpstr>Writing reports</vt:lpstr>
      <vt:lpstr>Writing reports</vt:lpstr>
      <vt:lpstr>Suggested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2020-02-02T19:51:49Z</dcterms:created>
  <dcterms:modified xsi:type="dcterms:W3CDTF">2021-01-21T15:03:39Z</dcterms:modified>
</cp:coreProperties>
</file>