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6"/>
  </p:notesMasterIdLst>
  <p:sldIdLst>
    <p:sldId id="257" r:id="rId2"/>
    <p:sldId id="269" r:id="rId3"/>
    <p:sldId id="272" r:id="rId4"/>
    <p:sldId id="267" r:id="rId5"/>
    <p:sldId id="266" r:id="rId6"/>
    <p:sldId id="271" r:id="rId7"/>
    <p:sldId id="270" r:id="rId8"/>
    <p:sldId id="273" r:id="rId9"/>
    <p:sldId id="274" r:id="rId10"/>
    <p:sldId id="275" r:id="rId11"/>
    <p:sldId id="276" r:id="rId12"/>
    <p:sldId id="277" r:id="rId13"/>
    <p:sldId id="27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85574" autoAdjust="0"/>
  </p:normalViewPr>
  <p:slideViewPr>
    <p:cSldViewPr snapToGrid="0">
      <p:cViewPr varScale="1">
        <p:scale>
          <a:sx n="66" d="100"/>
          <a:sy n="66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501A-CBDB-41FA-BD77-3353F96EAC9B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9013E-D64D-4FD7-A7C7-DC269952A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60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Displayed at conferences – attract passers-by and create interest in/convey information about your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Visual 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Articulate technical information in a concise manner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9013E-D64D-4FD7-A7C7-DC269952AB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9013E-D64D-4FD7-A7C7-DC269952AB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6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9013E-D64D-4FD7-A7C7-DC269952ABA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Development process: what you did, how, why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Design decisions made with research to justify – keep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9013E-D64D-4FD7-A7C7-DC269952ABA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9013E-D64D-4FD7-A7C7-DC269952ABA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7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adlet.com/katebergel/eniuam3w83qhjeb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.atomicobject.com/2014/10/13/keeping-development-journal/" TargetMode="External"/><Relationship Id="rId7" Type="http://schemas.openxmlformats.org/officeDocument/2006/relationships/hyperlink" Target="https://support.microsoft.com/en-us/office/create-or-customize-page-templates-2c92ef65-06aa-4b01-9bae-4fc2e736180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lmouthac.sharepoint.com/sites/COMP2PortfolioDevelopment/_layouts/15/Doc.aspx?sourcedoc=%7bd605226f-9377-46f8-8375-d9feee544a4b%7d&amp;action=edit&amp;wd=target%28_Content%20Library%2FDevelopment%20journal%20template%20example.one%7C1b586462-72d7-46ce-83cc-88cdae040fff%2FDevelopment%20journal%20entry%20%5BSAMPLE%5D%7C2895b7ba-210a-4024-9d2c-b5575c88922e%2F%29&amp;wdorigin=703" TargetMode="External"/><Relationship Id="rId5" Type="http://schemas.openxmlformats.org/officeDocument/2006/relationships/hyperlink" Target="https://teams.microsoft.com/l/channel/19%3a4a74ae6b726a42e983e51b3895a5b604%40thread.tacv2/General?groupId=63ab06e5-a909-4c07-90d0-d69a24088354&amp;tenantId=550beeb3-6a3d-4646-a111-f89d0177792e" TargetMode="External"/><Relationship Id="rId4" Type="http://schemas.openxmlformats.org/officeDocument/2006/relationships/hyperlink" Target="https://falmouthac.sharepoint.com/sites/COMP2PortfolioDevelopment/_layouts/15/Doc.aspx?sourcedoc=%7bd605226f-9377-46f8-8375-d9feee544a4b%7d&amp;action=edit&amp;wd=target%28Welcome.one%7C6581c2cc-0500-48b4-be14-00a42b51fbd9%2FWelcome%20to%20Class%20Notebook%7C8b83bf90-d9d0-4bca-b577-a32fe62d84f5%2F%2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signs.com/tutori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17681B6-2165-47EB-AFF9-F0C7410F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2183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2: Technical Posters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Poster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64129"/>
            <a:ext cx="5853025" cy="411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/>
              <a:t>Modelling tools</a:t>
            </a:r>
            <a:r>
              <a:rPr lang="en-GB" sz="2600" dirty="0"/>
              <a:t>: a selection of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visual tools </a:t>
            </a:r>
            <a:r>
              <a:rPr lang="en-GB" sz="2600" dirty="0"/>
              <a:t>for articulating your solution</a:t>
            </a:r>
          </a:p>
          <a:p>
            <a:r>
              <a:rPr lang="en-GB" sz="2400" dirty="0"/>
              <a:t>Don’t use all of them, just the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most appropriate </a:t>
            </a:r>
            <a:r>
              <a:rPr lang="en-GB" sz="2400" dirty="0"/>
              <a:t>ones for your problem!</a:t>
            </a:r>
          </a:p>
          <a:p>
            <a:r>
              <a:rPr lang="en-GB" sz="2400" dirty="0"/>
              <a:t>Don’t need to include all the details; an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r>
              <a:rPr lang="en-GB" sz="2400" dirty="0"/>
              <a:t> may be clearer</a:t>
            </a:r>
          </a:p>
          <a:p>
            <a:r>
              <a:rPr lang="en-GB" sz="2400" dirty="0"/>
              <a:t>No Blueprints screenshots!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6984" y="3133868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3150507-2DC7-4FCA-B78B-021E0CE92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8011" y="1959790"/>
            <a:ext cx="378088" cy="3554046"/>
          </a:xfrm>
          <a:prstGeom prst="leftBrace">
            <a:avLst>
              <a:gd name="adj1" fmla="val 8333"/>
              <a:gd name="adj2" fmla="val 38017"/>
            </a:avLst>
          </a:pr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5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Poster conclusion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5853024" cy="411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/>
              <a:t>Outcome and impact</a:t>
            </a:r>
            <a:r>
              <a:rPr lang="en-GB" sz="2600" dirty="0"/>
              <a:t>:</a:t>
            </a:r>
            <a:r>
              <a:rPr lang="en-GB" sz="2600" b="1" dirty="0"/>
              <a:t> </a:t>
            </a:r>
            <a:r>
              <a:rPr lang="en-GB" sz="2600" dirty="0"/>
              <a:t>o</a:t>
            </a:r>
            <a:r>
              <a:rPr lang="en-GB" sz="2400" dirty="0"/>
              <a:t>pportunity for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reflection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constructive criticism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8822" y="5722000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67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EBED-7E7B-4BBC-92F2-BAFE818D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Activity: </a:t>
            </a:r>
            <a:r>
              <a:rPr lang="en-GB" dirty="0"/>
              <a:t>poster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BDFB-1307-442C-962F-2EB37723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This week’s </a:t>
            </a:r>
            <a:r>
              <a:rPr lang="en-GB" sz="2800" dirty="0">
                <a:hlinkClick r:id="rId2"/>
              </a:rPr>
              <a:t>Padlet</a:t>
            </a:r>
            <a:r>
              <a:rPr lang="en-GB" sz="2800" dirty="0"/>
              <a:t> has some example posters on it; choose 2-3 that catch your eye and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review</a:t>
            </a:r>
            <a:r>
              <a:rPr lang="en-GB" sz="2800" dirty="0"/>
              <a:t> them!</a:t>
            </a:r>
          </a:p>
          <a:p>
            <a:pPr marL="0" indent="0">
              <a:buNone/>
            </a:pPr>
            <a:r>
              <a:rPr lang="en-GB" sz="2800" dirty="0"/>
              <a:t>Add comments (or connect boxes) to state:</a:t>
            </a:r>
          </a:p>
          <a:p>
            <a:r>
              <a:rPr lang="en-GB" sz="2800" dirty="0"/>
              <a:t>How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effectively</a:t>
            </a:r>
            <a:r>
              <a:rPr lang="en-GB" sz="2800" dirty="0"/>
              <a:t> does it convey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information</a:t>
            </a:r>
            <a:r>
              <a:rPr lang="en-GB" sz="2800" dirty="0"/>
              <a:t>?</a:t>
            </a:r>
          </a:p>
          <a:p>
            <a:r>
              <a:rPr lang="en-GB" sz="2800" dirty="0"/>
              <a:t>Has it covered the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key points </a:t>
            </a:r>
            <a:r>
              <a:rPr lang="en-GB" sz="2800" dirty="0"/>
              <a:t>from the requirements?</a:t>
            </a:r>
          </a:p>
          <a:p>
            <a:r>
              <a:rPr lang="en-GB" sz="2800" dirty="0"/>
              <a:t>What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details</a:t>
            </a:r>
            <a:r>
              <a:rPr lang="en-GB" sz="2800" dirty="0"/>
              <a:t> about the project does it include?</a:t>
            </a:r>
          </a:p>
        </p:txBody>
      </p:sp>
    </p:spTree>
    <p:extLst>
      <p:ext uri="{BB962C8B-B14F-4D97-AF65-F5344CB8AC3E}">
        <p14:creationId xmlns:p14="http://schemas.microsoft.com/office/powerpoint/2010/main" val="18041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B84E-B0DD-4D24-A79B-A193CB86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Discussion:</a:t>
            </a:r>
            <a:r>
              <a:rPr lang="en-GB" dirty="0"/>
              <a:t> key information</a:t>
            </a:r>
          </a:p>
        </p:txBody>
      </p:sp>
    </p:spTree>
    <p:extLst>
      <p:ext uri="{BB962C8B-B14F-4D97-AF65-F5344CB8AC3E}">
        <p14:creationId xmlns:p14="http://schemas.microsoft.com/office/powerpoint/2010/main" val="240677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B635-8A94-453C-B177-FCCFD27A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Asynchronous task: </a:t>
            </a:r>
            <a:r>
              <a:rPr lang="en-GB" dirty="0"/>
              <a:t>journal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9422-6B17-4327-AE3F-47B82193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8"/>
            <a:ext cx="10058400" cy="4552325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Read the advice on keeping a development journal here: </a:t>
            </a:r>
            <a:r>
              <a:rPr lang="en-GB" sz="2000" dirty="0">
                <a:hlinkClick r:id="rId3"/>
              </a:rPr>
              <a:t>https://spin.atomicobject.com/2014/10/13/keeping-development-journal/</a:t>
            </a:r>
            <a:endParaRPr lang="en-GB" sz="2000" dirty="0"/>
          </a:p>
          <a:p>
            <a:r>
              <a:rPr lang="en-GB" sz="2400" dirty="0"/>
              <a:t>Considering the poster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requirements</a:t>
            </a:r>
            <a:r>
              <a:rPr lang="en-GB" sz="2400" dirty="0"/>
              <a:t>,</a:t>
            </a:r>
          </a:p>
          <a:p>
            <a:pPr lvl="1"/>
            <a:r>
              <a:rPr lang="en-GB" sz="2200" dirty="0">
                <a:solidFill>
                  <a:schemeClr val="accent3">
                    <a:lumMod val="75000"/>
                  </a:schemeClr>
                </a:solidFill>
              </a:rPr>
              <a:t>Decide</a:t>
            </a:r>
            <a:r>
              <a:rPr lang="en-GB" sz="2200" dirty="0"/>
              <a:t> what information about your project it would be useful to record (e.g. references, similar work/examples, progress, design decisions…).</a:t>
            </a:r>
          </a:p>
          <a:p>
            <a:pPr lvl="1"/>
            <a:r>
              <a:rPr lang="en-GB" sz="2200" dirty="0"/>
              <a:t>Create a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template journal entry</a:t>
            </a:r>
            <a:r>
              <a:rPr lang="en-GB" sz="2200" dirty="0"/>
              <a:t> page in your </a:t>
            </a:r>
            <a:r>
              <a:rPr lang="en-GB" sz="2200" dirty="0">
                <a:solidFill>
                  <a:schemeClr val="accent3">
                    <a:lumMod val="75000"/>
                  </a:schemeClr>
                </a:solidFill>
              </a:rPr>
              <a:t>notebook</a:t>
            </a:r>
            <a:r>
              <a:rPr lang="en-GB" sz="2200" dirty="0"/>
              <a:t> on the Teams site (in the “</a:t>
            </a:r>
            <a:r>
              <a:rPr lang="en-GB" sz="2200" dirty="0">
                <a:hlinkClick r:id="rId4"/>
              </a:rPr>
              <a:t>Class Notebook</a:t>
            </a:r>
            <a:r>
              <a:rPr lang="en-GB" sz="2200" dirty="0"/>
              <a:t>” tab of the </a:t>
            </a:r>
            <a:r>
              <a:rPr lang="en-GB" sz="2200" dirty="0">
                <a:hlinkClick r:id="rId5"/>
              </a:rPr>
              <a:t>General</a:t>
            </a:r>
            <a:r>
              <a:rPr lang="en-GB" sz="2200" dirty="0"/>
              <a:t> channel).</a:t>
            </a:r>
          </a:p>
          <a:p>
            <a:pPr lvl="2"/>
            <a:r>
              <a:rPr lang="en-GB" sz="2100" dirty="0"/>
              <a:t>This can just be some </a:t>
            </a:r>
            <a:r>
              <a:rPr lang="en-GB" sz="2100" dirty="0">
                <a:hlinkClick r:id="rId6"/>
              </a:rPr>
              <a:t>titles/headings to copy</a:t>
            </a:r>
            <a:r>
              <a:rPr lang="en-GB" sz="2100" dirty="0"/>
              <a:t>, or you can adapt an existing template – instructions available </a:t>
            </a:r>
            <a:r>
              <a:rPr lang="en-GB" sz="2100" dirty="0">
                <a:hlinkClick r:id="rId7"/>
              </a:rPr>
              <a:t>here</a:t>
            </a:r>
            <a:r>
              <a:rPr lang="en-GB" sz="2100" dirty="0"/>
              <a:t> for the app.</a:t>
            </a:r>
          </a:p>
          <a:p>
            <a:r>
              <a:rPr lang="en-GB" sz="2400" dirty="0"/>
              <a:t>Use your template to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create an entry </a:t>
            </a:r>
            <a:r>
              <a:rPr lang="en-GB" sz="2400" dirty="0"/>
              <a:t>for anything you’ve done so far on your assignment (e.g. deciding on an artefact/writing the proposal).</a:t>
            </a:r>
          </a:p>
        </p:txBody>
      </p:sp>
    </p:spTree>
    <p:extLst>
      <p:ext uri="{BB962C8B-B14F-4D97-AF65-F5344CB8AC3E}">
        <p14:creationId xmlns:p14="http://schemas.microsoft.com/office/powerpoint/2010/main" val="39345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E7F9-EDF7-44D5-AA67-00AA787C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C118-8CD9-4797-8899-A20CFC8E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Review</a:t>
            </a:r>
            <a:r>
              <a:rPr lang="en-GB" sz="2400" dirty="0"/>
              <a:t> the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requirements</a:t>
            </a:r>
            <a:r>
              <a:rPr lang="en-GB" sz="2400" dirty="0"/>
              <a:t> of a technical poster</a:t>
            </a:r>
          </a:p>
          <a:p>
            <a:r>
              <a:rPr lang="en-GB" sz="2400" b="1" dirty="0"/>
              <a:t>Identify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key information </a:t>
            </a:r>
            <a:r>
              <a:rPr lang="en-GB" sz="2400" dirty="0"/>
              <a:t>to include and collect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400" b="1" dirty="0"/>
              <a:t>Plan</a:t>
            </a:r>
            <a:r>
              <a:rPr lang="en-GB" sz="2400" dirty="0"/>
              <a:t> a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development journal </a:t>
            </a:r>
            <a:r>
              <a:rPr lang="en-GB" sz="2400" dirty="0"/>
              <a:t>for your specialist artefact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041E-325A-4068-B0BC-05BB2C38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Discussion: </a:t>
            </a:r>
            <a:r>
              <a:rPr lang="en-GB" dirty="0"/>
              <a:t>Why a poster?</a:t>
            </a:r>
          </a:p>
        </p:txBody>
      </p:sp>
    </p:spTree>
    <p:extLst>
      <p:ext uri="{BB962C8B-B14F-4D97-AF65-F5344CB8AC3E}">
        <p14:creationId xmlns:p14="http://schemas.microsoft.com/office/powerpoint/2010/main" val="12191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862C-94C4-4E9A-B81F-E294D297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713F-B4FE-47EB-AFED-CD90BD1A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Describe</a:t>
            </a:r>
            <a:r>
              <a:rPr lang="en-GB" sz="2800" dirty="0"/>
              <a:t> your artefact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Illustrate</a:t>
            </a:r>
            <a:r>
              <a:rPr lang="en-GB" sz="2800" dirty="0"/>
              <a:t> the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architecture</a:t>
            </a:r>
            <a:r>
              <a:rPr lang="en-GB" sz="2800" dirty="0"/>
              <a:t> of your artefact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Justify</a:t>
            </a:r>
            <a:r>
              <a:rPr lang="en-GB" sz="2800" dirty="0"/>
              <a:t> key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development choices </a:t>
            </a:r>
            <a:r>
              <a:rPr lang="en-GB" sz="2800" dirty="0"/>
              <a:t>and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design decisions</a:t>
            </a:r>
          </a:p>
          <a:p>
            <a:r>
              <a:rPr lang="en-GB" sz="2800" dirty="0"/>
              <a:t>Don’t forget your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project title</a:t>
            </a:r>
            <a:r>
              <a:rPr lang="en-GB" sz="2800" dirty="0"/>
              <a:t>!</a:t>
            </a:r>
          </a:p>
          <a:p>
            <a:r>
              <a:rPr lang="en-GB" sz="2800" dirty="0"/>
              <a:t>Format: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Portrait A3 </a:t>
            </a:r>
            <a:r>
              <a:rPr lang="en-GB" sz="2800" b="1" dirty="0"/>
              <a:t>PDF</a:t>
            </a:r>
            <a:r>
              <a:rPr lang="en-GB" sz="2800" dirty="0"/>
              <a:t> document</a:t>
            </a:r>
            <a:endParaRPr lang="en-GB" sz="26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31CD031-9CF2-40A3-844A-B4F9BF68FC69}"/>
              </a:ext>
            </a:extLst>
          </p:cNvPr>
          <p:cNvSpPr/>
          <p:nvPr/>
        </p:nvSpPr>
        <p:spPr>
          <a:xfrm>
            <a:off x="6414051" y="905256"/>
            <a:ext cx="4588565" cy="1697328"/>
          </a:xfrm>
          <a:prstGeom prst="wedgeRectCallout">
            <a:avLst>
              <a:gd name="adj1" fmla="val -74431"/>
              <a:gd name="adj2" fmla="val 6109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components, patterns, data structures…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least one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UML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diagram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(COMP2x0)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504757-5DFF-4B81-B4E4-6662B294F6E5}"/>
              </a:ext>
            </a:extLst>
          </p:cNvPr>
          <p:cNvSpPr/>
          <p:nvPr/>
        </p:nvSpPr>
        <p:spPr>
          <a:xfrm>
            <a:off x="8955156" y="4036702"/>
            <a:ext cx="2419573" cy="885751"/>
          </a:xfrm>
          <a:prstGeom prst="wedgeRectCallout">
            <a:avLst>
              <a:gd name="adj1" fmla="val -36186"/>
              <a:gd name="adj2" fmla="val -774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merits and flaws</a:t>
            </a:r>
          </a:p>
        </p:txBody>
      </p:sp>
    </p:spTree>
    <p:extLst>
      <p:ext uri="{BB962C8B-B14F-4D97-AF65-F5344CB8AC3E}">
        <p14:creationId xmlns:p14="http://schemas.microsoft.com/office/powerpoint/2010/main" val="29428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3A8-9D4E-47E0-9A31-F6E00FE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 marks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FC95-F41E-4256-A4D1-BB3023495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029200" cy="420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COMP2x0</a:t>
            </a:r>
          </a:p>
          <a:p>
            <a:r>
              <a:rPr lang="en-GB" dirty="0"/>
              <a:t>Threshold: 30%</a:t>
            </a:r>
          </a:p>
          <a:p>
            <a:r>
              <a:rPr lang="en-GB" dirty="0"/>
              <a:t>Description of architecture: 10%</a:t>
            </a:r>
          </a:p>
          <a:p>
            <a:r>
              <a:rPr lang="en-GB" dirty="0"/>
              <a:t>UML diagram: 10%</a:t>
            </a:r>
          </a:p>
          <a:p>
            <a:r>
              <a:rPr lang="en-GB" dirty="0"/>
              <a:t>Appropriateness of artefact design: 15%</a:t>
            </a:r>
          </a:p>
          <a:p>
            <a:r>
              <a:rPr lang="en-GB" dirty="0"/>
              <a:t>Context for practice-based research: 10%</a:t>
            </a:r>
          </a:p>
          <a:p>
            <a:r>
              <a:rPr lang="en-GB" dirty="0"/>
              <a:t>Defence of argument: 10%</a:t>
            </a:r>
          </a:p>
          <a:p>
            <a:r>
              <a:rPr lang="en-GB" dirty="0"/>
              <a:t>Appropriateness of practice-based research methods: 10%</a:t>
            </a:r>
          </a:p>
          <a:p>
            <a:r>
              <a:rPr lang="en-GB" dirty="0"/>
              <a:t>Academic conventions: 5%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7547-8D70-4157-A946-B66EB661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420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VR220</a:t>
            </a:r>
          </a:p>
          <a:p>
            <a:r>
              <a:rPr lang="en-GB" dirty="0"/>
              <a:t>Threshold: 15%</a:t>
            </a:r>
          </a:p>
          <a:p>
            <a:r>
              <a:rPr lang="en-GB" dirty="0"/>
              <a:t>Explanations and discussions of technical elements of the project: 10%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Description of project objectives and their justification: 10%</a:t>
            </a:r>
          </a:p>
          <a:p>
            <a:r>
              <a:rPr lang="en-GB" dirty="0"/>
              <a:t>Reflection on the artefact: 15%</a:t>
            </a:r>
          </a:p>
        </p:txBody>
      </p:sp>
    </p:spTree>
    <p:extLst>
      <p:ext uri="{BB962C8B-B14F-4D97-AF65-F5344CB8AC3E}">
        <p14:creationId xmlns:p14="http://schemas.microsoft.com/office/powerpoint/2010/main" val="5550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Technical posters: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Tell a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story</a:t>
            </a:r>
            <a:r>
              <a:rPr lang="en-GB" sz="2400" dirty="0"/>
              <a:t>!</a:t>
            </a:r>
          </a:p>
          <a:p>
            <a:r>
              <a:rPr lang="en-GB" sz="2400" dirty="0"/>
              <a:t>The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problem</a:t>
            </a:r>
            <a:r>
              <a:rPr lang="en-GB" sz="2400" dirty="0"/>
              <a:t> that needed to be addressed, and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why</a:t>
            </a:r>
          </a:p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r>
              <a:rPr lang="en-GB" sz="2400" dirty="0"/>
              <a:t> that worked (and any that didn’t: practice-based research…)</a:t>
            </a:r>
          </a:p>
          <a:p>
            <a:r>
              <a:rPr lang="en-GB" sz="2400" dirty="0"/>
              <a:t>The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outcome</a:t>
            </a:r>
            <a:r>
              <a:rPr lang="en-GB" sz="2400" dirty="0"/>
              <a:t> and its impact – does it:</a:t>
            </a:r>
          </a:p>
          <a:p>
            <a:pPr lvl="1"/>
            <a:r>
              <a:rPr lang="en-GB" sz="2000" dirty="0"/>
              <a:t>Meet the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goals</a:t>
            </a:r>
            <a:r>
              <a:rPr lang="en-GB" sz="2000" dirty="0"/>
              <a:t>?</a:t>
            </a:r>
          </a:p>
          <a:p>
            <a:pPr lvl="1"/>
            <a:r>
              <a:rPr lang="en-GB" sz="2000" dirty="0"/>
              <a:t>Add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en-GB" sz="2000" dirty="0"/>
              <a:t>?</a:t>
            </a:r>
          </a:p>
          <a:p>
            <a:pPr lvl="1"/>
            <a:r>
              <a:rPr lang="en-GB" sz="2000" dirty="0"/>
              <a:t>Open up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new areas </a:t>
            </a:r>
            <a:r>
              <a:rPr lang="en-GB" sz="2000" dirty="0"/>
              <a:t>of interest or approaches?</a:t>
            </a:r>
          </a:p>
          <a:p>
            <a:pPr lvl="1"/>
            <a:r>
              <a:rPr lang="en-GB" sz="2000" dirty="0"/>
              <a:t>Have a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positive impact </a:t>
            </a:r>
            <a:r>
              <a:rPr lang="en-GB" sz="2000" dirty="0"/>
              <a:t>for players/users/developers/</a:t>
            </a:r>
            <a:r>
              <a:rPr lang="en-GB" sz="2000" dirty="0" err="1"/>
              <a:t>coworkers</a:t>
            </a:r>
            <a:r>
              <a:rPr lang="en-GB" sz="2000" dirty="0"/>
              <a:t> etc.?</a:t>
            </a:r>
          </a:p>
          <a:p>
            <a:endParaRPr lang="en-GB" sz="21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F6E6803-E6E7-44FB-BAC8-702B77BB83D7}"/>
              </a:ext>
            </a:extLst>
          </p:cNvPr>
          <p:cNvSpPr/>
          <p:nvPr/>
        </p:nvSpPr>
        <p:spPr>
          <a:xfrm>
            <a:off x="8242640" y="770408"/>
            <a:ext cx="2419573" cy="885751"/>
          </a:xfrm>
          <a:prstGeom prst="wedgeRectCallout">
            <a:avLst>
              <a:gd name="adj1" fmla="val -41448"/>
              <a:gd name="adj2" fmla="val 1237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for journey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F1A8560-9255-4E4F-B29C-E34477C5C679}"/>
              </a:ext>
            </a:extLst>
          </p:cNvPr>
          <p:cNvSpPr/>
          <p:nvPr/>
        </p:nvSpPr>
        <p:spPr>
          <a:xfrm>
            <a:off x="9967731" y="1985417"/>
            <a:ext cx="1759352" cy="858814"/>
          </a:xfrm>
          <a:prstGeom prst="wedgeRectCallout">
            <a:avLst>
              <a:gd name="adj1" fmla="val -75539"/>
              <a:gd name="adj2" fmla="val 6007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Journey progress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BB554C6-4096-41F7-B1BB-5E25925BC3D5}"/>
              </a:ext>
            </a:extLst>
          </p:cNvPr>
          <p:cNvSpPr/>
          <p:nvPr/>
        </p:nvSpPr>
        <p:spPr>
          <a:xfrm>
            <a:off x="8242640" y="3658498"/>
            <a:ext cx="3103944" cy="1503650"/>
          </a:xfrm>
          <a:prstGeom prst="wedgeRectCallout">
            <a:avLst>
              <a:gd name="adj1" fmla="val -88606"/>
              <a:gd name="adj2" fmla="val -91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you arrived and what you discovered on the way</a:t>
            </a:r>
          </a:p>
        </p:txBody>
      </p:sp>
    </p:spTree>
    <p:extLst>
      <p:ext uri="{BB962C8B-B14F-4D97-AF65-F5344CB8AC3E}">
        <p14:creationId xmlns:p14="http://schemas.microsoft.com/office/powerpoint/2010/main" val="7401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5853024" cy="411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/>
              <a:t>Style/layout</a:t>
            </a:r>
            <a:r>
              <a:rPr lang="en-GB" sz="2600" dirty="0"/>
              <a:t>: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simple</a:t>
            </a:r>
            <a:r>
              <a:rPr lang="en-GB" sz="2600" dirty="0"/>
              <a:t>, clear, readable – concentrate on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key details</a:t>
            </a:r>
            <a:r>
              <a:rPr lang="en-GB" sz="2600" dirty="0"/>
              <a:t> and favour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images</a:t>
            </a:r>
            <a:r>
              <a:rPr lang="en-GB" sz="2600" dirty="0"/>
              <a:t> over text.</a:t>
            </a:r>
          </a:p>
          <a:p>
            <a:r>
              <a:rPr lang="en-GB" sz="2400" dirty="0"/>
              <a:t>More info/guidelines:</a:t>
            </a:r>
            <a:r>
              <a:rPr lang="en-GB" sz="2400" dirty="0">
                <a:solidFill>
                  <a:srgbClr val="00B0F0"/>
                </a:solidFill>
              </a:rPr>
              <a:t> </a:t>
            </a:r>
            <a:r>
              <a:rPr lang="en-GB" sz="1800" dirty="0">
                <a:hlinkClick r:id="rId2"/>
              </a:rPr>
              <a:t>https://www.makesigns.com/tutorials</a:t>
            </a:r>
            <a:endParaRPr lang="en-GB" sz="2400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8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Poster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5853024" cy="411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/>
              <a:t>Problem definition</a:t>
            </a:r>
            <a:r>
              <a:rPr lang="en-GB" sz="2600" dirty="0"/>
              <a:t>: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en-GB" sz="2600" dirty="0"/>
              <a:t> it is and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why</a:t>
            </a:r>
            <a:r>
              <a:rPr lang="en-GB" sz="2600" dirty="0"/>
              <a:t> it needs solving.</a:t>
            </a:r>
          </a:p>
          <a:p>
            <a:pPr marL="0" indent="0">
              <a:buNone/>
            </a:pPr>
            <a:r>
              <a:rPr lang="en-GB" sz="2600" dirty="0"/>
              <a:t>Possibly include:</a:t>
            </a:r>
          </a:p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screenshot</a:t>
            </a:r>
          </a:p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use case</a:t>
            </a:r>
          </a:p>
          <a:p>
            <a:r>
              <a:rPr lang="en-GB" sz="2400" dirty="0"/>
              <a:t>Some other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illustration</a:t>
            </a:r>
            <a:r>
              <a:rPr lang="en-GB" sz="2400" dirty="0"/>
              <a:t> of the current state of things...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8822" y="1438193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6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64129"/>
            <a:ext cx="5892891" cy="411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/>
              <a:t>Solution description</a:t>
            </a:r>
            <a:r>
              <a:rPr lang="en-GB" sz="2600" dirty="0"/>
              <a:t>: details of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en-GB" sz="2600" dirty="0"/>
              <a:t> the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r>
              <a:rPr lang="en-GB" sz="2600" dirty="0"/>
              <a:t> is, and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en-GB" sz="2600" dirty="0"/>
              <a:t> it is implemented</a:t>
            </a:r>
          </a:p>
          <a:p>
            <a:r>
              <a:rPr lang="en-GB" sz="2400" dirty="0"/>
              <a:t>Should contain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some text</a:t>
            </a:r>
            <a:r>
              <a:rPr lang="en-GB" sz="2400" dirty="0"/>
              <a:t> – but not too much!</a:t>
            </a:r>
          </a:p>
          <a:p>
            <a:r>
              <a:rPr lang="en-GB" sz="2400" dirty="0"/>
              <a:t>Use references to modelling tools, and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images</a:t>
            </a:r>
            <a:r>
              <a:rPr lang="en-GB" sz="2400" dirty="0"/>
              <a:t> if appropriate…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8822" y="2811499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7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Portfolio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416C2F"/>
      </a:hlink>
      <a:folHlink>
        <a:srgbClr val="416C2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885</Words>
  <Application>Microsoft Office PowerPoint</Application>
  <PresentationFormat>Widescreen</PresentationFormat>
  <Paragraphs>151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SavonVTI</vt:lpstr>
      <vt:lpstr>COMP2x0/VR220 Portfolio Development/ Worksheet Support  Week 2: Technical Posters</vt:lpstr>
      <vt:lpstr>Session aims</vt:lpstr>
      <vt:lpstr>Discussion: Why a poster?</vt:lpstr>
      <vt:lpstr>Poster requirements</vt:lpstr>
      <vt:lpstr>Poster marks allocation</vt:lpstr>
      <vt:lpstr>Technical posters: structure</vt:lpstr>
      <vt:lpstr>Poster layout</vt:lpstr>
      <vt:lpstr>Poster intro</vt:lpstr>
      <vt:lpstr>Poster text</vt:lpstr>
      <vt:lpstr>Poster diagrams</vt:lpstr>
      <vt:lpstr>Poster conclusion</vt:lpstr>
      <vt:lpstr>Activity: poster review</vt:lpstr>
      <vt:lpstr>Discussion: key information</vt:lpstr>
      <vt:lpstr>Asynchronous task: journal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2021-01-31T15:24:41Z</dcterms:modified>
</cp:coreProperties>
</file>