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334" r:id="rId3"/>
    <p:sldId id="297" r:id="rId4"/>
    <p:sldId id="369" r:id="rId5"/>
    <p:sldId id="370" r:id="rId6"/>
    <p:sldId id="371" r:id="rId7"/>
    <p:sldId id="372" r:id="rId8"/>
    <p:sldId id="373" r:id="rId9"/>
    <p:sldId id="391" r:id="rId10"/>
    <p:sldId id="374" r:id="rId11"/>
    <p:sldId id="375" r:id="rId12"/>
    <p:sldId id="376" r:id="rId13"/>
    <p:sldId id="377" r:id="rId14"/>
    <p:sldId id="378" r:id="rId15"/>
    <p:sldId id="379" r:id="rId16"/>
    <p:sldId id="392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68" r:id="rId25"/>
    <p:sldId id="388" r:id="rId26"/>
    <p:sldId id="387" r:id="rId27"/>
    <p:sldId id="389" r:id="rId28"/>
    <p:sldId id="339" r:id="rId29"/>
    <p:sldId id="390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63" autoAdjust="0"/>
    <p:restoredTop sz="77504" autoAdjust="0"/>
  </p:normalViewPr>
  <p:slideViewPr>
    <p:cSldViewPr>
      <p:cViewPr varScale="1">
        <p:scale>
          <a:sx n="85" d="100"/>
          <a:sy n="85" d="100"/>
        </p:scale>
        <p:origin x="18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11/17/19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11/17/19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594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890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289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34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4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Everyone ‘earns’ the same, but ST and director can offset business expenses against revenue.</a:t>
            </a:r>
          </a:p>
          <a:p>
            <a:endParaRPr lang="en-GB" dirty="0"/>
          </a:p>
          <a:p>
            <a:r>
              <a:rPr lang="en-GB" dirty="0"/>
              <a:t>Director takes a nominal salary of £12k against profits and draws dividends to lower NI and tax liabilities.</a:t>
            </a:r>
          </a:p>
          <a:p>
            <a:endParaRPr lang="en-GB" dirty="0"/>
          </a:p>
          <a:p>
            <a:r>
              <a:rPr lang="en-GB" dirty="0"/>
              <a:t>ST and director take home is fairly close. </a:t>
            </a:r>
          </a:p>
          <a:p>
            <a:r>
              <a:rPr lang="en-GB" dirty="0"/>
              <a:t>Employee earns more, but can’t claim costs against salary, so difference is smaller than c£800 suggests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79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12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3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328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035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04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26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805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5020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84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5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628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6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18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696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348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43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265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579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78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4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11/17/19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browse/busines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v.uk/set-up-self-employed" TargetMode="External"/><Relationship Id="rId4" Type="http://schemas.openxmlformats.org/officeDocument/2006/relationships/hyperlink" Target="https://www.gov.uk/browse/business/setting-u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edramk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851920" y="6211669"/>
            <a:ext cx="5292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GAM340: Professional Practice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Calibri" pitchFamily="34" charset="0"/>
              </a:rPr>
              <a:t>Lecture 9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en-GB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Employment, Freelancing </a:t>
            </a:r>
          </a:p>
          <a:p>
            <a:pPr algn="r"/>
            <a:r>
              <a:rPr lang="en-GB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&amp; Entrepreneurship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Employment, freelancing &amp; entrepreneurship</a:t>
            </a:r>
          </a:p>
          <a:p>
            <a:endParaRPr lang="en-GB" dirty="0"/>
          </a:p>
          <a:p>
            <a:pPr lvl="1"/>
            <a:r>
              <a:rPr lang="en-GB" dirty="0"/>
              <a:t>Freelancing (contracting)</a:t>
            </a:r>
          </a:p>
          <a:p>
            <a:pPr lvl="2"/>
            <a:r>
              <a:rPr lang="en-GB" dirty="0"/>
              <a:t>Working for a company based on a contract to provide services</a:t>
            </a:r>
          </a:p>
          <a:p>
            <a:pPr lvl="3"/>
            <a:r>
              <a:rPr lang="en-GB" dirty="0"/>
              <a:t>You are generally ‘free’ to lance elsewhere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Often day rate or fixed rate</a:t>
            </a:r>
          </a:p>
          <a:p>
            <a:pPr lvl="3"/>
            <a:r>
              <a:rPr lang="en-GB" dirty="0"/>
              <a:t>Day rate is great if the project slips ;)</a:t>
            </a:r>
          </a:p>
          <a:p>
            <a:pPr lvl="3"/>
            <a:r>
              <a:rPr lang="en-GB" dirty="0"/>
              <a:t>Fixed rate shows you are taking on risk (IR35)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Often, contracts will get extended</a:t>
            </a:r>
          </a:p>
          <a:p>
            <a:pPr lvl="3"/>
            <a:r>
              <a:rPr lang="en-GB" dirty="0"/>
              <a:t>6month rolling is common</a:t>
            </a:r>
          </a:p>
          <a:p>
            <a:pPr lvl="3"/>
            <a:r>
              <a:rPr lang="en-GB" dirty="0"/>
              <a:t>Need to be aware of acceptance criteria for contract work</a:t>
            </a:r>
          </a:p>
        </p:txBody>
      </p:sp>
    </p:spTree>
    <p:extLst>
      <p:ext uri="{BB962C8B-B14F-4D97-AF65-F5344CB8AC3E}">
        <p14:creationId xmlns:p14="http://schemas.microsoft.com/office/powerpoint/2010/main" val="379456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Employment, freelancing &amp; entrepreneurship</a:t>
            </a:r>
          </a:p>
          <a:p>
            <a:endParaRPr lang="en-GB" dirty="0"/>
          </a:p>
          <a:p>
            <a:pPr lvl="1"/>
            <a:r>
              <a:rPr lang="en-GB" dirty="0"/>
              <a:t>Entrepreneurship</a:t>
            </a:r>
          </a:p>
          <a:p>
            <a:pPr lvl="2"/>
            <a:r>
              <a:rPr lang="en-GB" dirty="0"/>
              <a:t>Typically, ‘a person who sets up a business or businesses, taking on financial risks in the hope of a profit’</a:t>
            </a:r>
          </a:p>
          <a:p>
            <a:pPr lvl="2"/>
            <a:r>
              <a:rPr lang="en-GB" dirty="0"/>
              <a:t>Look to work with businesses (B2B) or customers (B2C)</a:t>
            </a:r>
          </a:p>
          <a:p>
            <a:pPr lvl="3"/>
            <a:r>
              <a:rPr lang="en-GB" dirty="0"/>
              <a:t>Impression is of a start-up making products &amp; services (like Launchpad)</a:t>
            </a:r>
          </a:p>
          <a:p>
            <a:pPr lvl="3"/>
            <a:r>
              <a:rPr lang="en-GB" dirty="0"/>
              <a:t>Your </a:t>
            </a:r>
            <a:r>
              <a:rPr lang="en-GB" i="1" dirty="0"/>
              <a:t>business</a:t>
            </a:r>
            <a:r>
              <a:rPr lang="en-GB" dirty="0"/>
              <a:t> may involve selling your services to companies as a freelancer</a:t>
            </a:r>
          </a:p>
          <a:p>
            <a:pPr lvl="2"/>
            <a:r>
              <a:rPr lang="en-GB" dirty="0"/>
              <a:t>Draw your salary from company profits</a:t>
            </a:r>
          </a:p>
          <a:p>
            <a:pPr lvl="2"/>
            <a:r>
              <a:rPr lang="en-GB" dirty="0"/>
              <a:t>Hire and fire staff</a:t>
            </a:r>
          </a:p>
        </p:txBody>
      </p:sp>
    </p:spTree>
    <p:extLst>
      <p:ext uri="{BB962C8B-B14F-4D97-AF65-F5344CB8AC3E}">
        <p14:creationId xmlns:p14="http://schemas.microsoft.com/office/powerpoint/2010/main" val="70353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Company vehicles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13DB4-E58A-AD44-82D3-4B8CC78FD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1" b="4371"/>
          <a:stretch/>
        </p:blipFill>
        <p:spPr>
          <a:xfrm>
            <a:off x="1331640" y="836713"/>
            <a:ext cx="685973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0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As a freelancer or entrepreneur</a:t>
            </a:r>
          </a:p>
          <a:p>
            <a:pPr lvl="2"/>
            <a:r>
              <a:rPr lang="en-GB" dirty="0"/>
              <a:t>You are required by law (HMRC) to operate as a business</a:t>
            </a:r>
          </a:p>
          <a:p>
            <a:pPr lvl="3"/>
            <a:r>
              <a:rPr lang="en-GB" dirty="0"/>
              <a:t>Sole trader </a:t>
            </a:r>
          </a:p>
          <a:p>
            <a:pPr lvl="3"/>
            <a:r>
              <a:rPr lang="en-GB" dirty="0"/>
              <a:t>Limited Company</a:t>
            </a:r>
          </a:p>
          <a:p>
            <a:pPr lvl="3"/>
            <a:r>
              <a:rPr lang="en-GB" dirty="0"/>
              <a:t>(business partnership of traders)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Both have strengths and weaknesses depending on what you want to achieve with your business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392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Sole Trader</a:t>
            </a:r>
          </a:p>
          <a:p>
            <a:pPr lvl="2"/>
            <a:r>
              <a:rPr lang="en-GB" i="1" dirty="0"/>
              <a:t>You are the business</a:t>
            </a:r>
          </a:p>
          <a:p>
            <a:pPr lvl="2"/>
            <a:r>
              <a:rPr lang="en-GB" dirty="0"/>
              <a:t>The defining difference between sole trader and limited companies, is that you are the business.</a:t>
            </a:r>
          </a:p>
          <a:p>
            <a:pPr lvl="3"/>
            <a:r>
              <a:rPr lang="en-GB" dirty="0"/>
              <a:t>All profits in the business are taxed at personal rates</a:t>
            </a:r>
          </a:p>
          <a:p>
            <a:pPr lvl="3"/>
            <a:r>
              <a:rPr lang="en-GB" dirty="0"/>
              <a:t>You are responsible for all risks (financial)</a:t>
            </a:r>
          </a:p>
          <a:p>
            <a:pPr lvl="3"/>
            <a:r>
              <a:rPr lang="en-GB" dirty="0"/>
              <a:t>Designed for companies that don’t have a lot of residual profits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Model</a:t>
            </a:r>
          </a:p>
          <a:p>
            <a:pPr lvl="3"/>
            <a:r>
              <a:rPr lang="en-GB" dirty="0"/>
              <a:t>Revenue – costs = pre-tax profit</a:t>
            </a:r>
          </a:p>
          <a:p>
            <a:pPr lvl="3"/>
            <a:r>
              <a:rPr lang="en-GB" dirty="0"/>
              <a:t>HMRC(pre-tax profit) = your income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Reporting</a:t>
            </a:r>
          </a:p>
          <a:p>
            <a:pPr lvl="3"/>
            <a:r>
              <a:rPr lang="en-GB" dirty="0"/>
              <a:t>Simple book keeping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77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Limited (liability) company</a:t>
            </a:r>
          </a:p>
          <a:p>
            <a:pPr lvl="2"/>
            <a:r>
              <a:rPr lang="en-GB" i="1" dirty="0"/>
              <a:t>You are a director in the business</a:t>
            </a:r>
          </a:p>
          <a:p>
            <a:pPr lvl="2"/>
            <a:r>
              <a:rPr lang="en-GB" dirty="0"/>
              <a:t>Business is an entity in its own rights</a:t>
            </a:r>
          </a:p>
          <a:p>
            <a:pPr lvl="3"/>
            <a:r>
              <a:rPr lang="en-GB" dirty="0"/>
              <a:t>All profits in the business are taxed at corporation rates</a:t>
            </a:r>
          </a:p>
          <a:p>
            <a:pPr lvl="3"/>
            <a:r>
              <a:rPr lang="en-GB" dirty="0"/>
              <a:t>Business is responsible for all risks (financial)</a:t>
            </a:r>
          </a:p>
          <a:p>
            <a:pPr lvl="3"/>
            <a:r>
              <a:rPr lang="en-GB" dirty="0"/>
              <a:t>Designed for companies that do have a lot of residual profits</a:t>
            </a:r>
          </a:p>
          <a:p>
            <a:pPr lvl="3"/>
            <a:r>
              <a:rPr lang="en-GB" dirty="0"/>
              <a:t>Can have multiple ownership (shares &amp; directors)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Model</a:t>
            </a:r>
          </a:p>
          <a:p>
            <a:pPr lvl="3"/>
            <a:r>
              <a:rPr lang="en-GB" dirty="0"/>
              <a:t>Revenue – costs = pre-tax profit</a:t>
            </a:r>
          </a:p>
          <a:p>
            <a:pPr lvl="3"/>
            <a:r>
              <a:rPr lang="en-GB" dirty="0"/>
              <a:t>HMRC(pre-tax profit) = company profit</a:t>
            </a:r>
          </a:p>
          <a:p>
            <a:pPr lvl="3"/>
            <a:r>
              <a:rPr lang="en-GB" dirty="0"/>
              <a:t>Draw profits as a director through company dividends</a:t>
            </a:r>
          </a:p>
          <a:p>
            <a:pPr lvl="4"/>
            <a:r>
              <a:rPr lang="en-GB" dirty="0"/>
              <a:t>Pay personal tax at dividend rates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Reporting</a:t>
            </a:r>
          </a:p>
          <a:p>
            <a:pPr lvl="3"/>
            <a:r>
              <a:rPr lang="en-GB" dirty="0"/>
              <a:t>Full published accounts through accountants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05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Company vehicles</a:t>
            </a:r>
          </a:p>
          <a:p>
            <a:pPr lvl="2"/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47D0B-FD0D-C04F-BA48-578B23308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389" y="1340768"/>
            <a:ext cx="560322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9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Why?</a:t>
            </a:r>
          </a:p>
          <a:p>
            <a:pPr lvl="2"/>
            <a:r>
              <a:rPr lang="en-GB" dirty="0"/>
              <a:t>Sole trader works well when:</a:t>
            </a:r>
          </a:p>
          <a:p>
            <a:pPr lvl="3"/>
            <a:r>
              <a:rPr lang="en-GB" dirty="0"/>
              <a:t>You’re the only boss</a:t>
            </a:r>
          </a:p>
          <a:p>
            <a:pPr lvl="3"/>
            <a:r>
              <a:rPr lang="en-GB" dirty="0"/>
              <a:t>There’s little money in the business and you want to keep what you make</a:t>
            </a:r>
          </a:p>
          <a:p>
            <a:pPr lvl="3"/>
            <a:r>
              <a:rPr lang="en-GB" dirty="0"/>
              <a:t>There’s little risk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Limited companies work well when:</a:t>
            </a:r>
          </a:p>
          <a:p>
            <a:pPr lvl="3"/>
            <a:r>
              <a:rPr lang="en-GB" dirty="0"/>
              <a:t>There’s multiple directors that want to draw income from the business (like a start-up games business)</a:t>
            </a:r>
          </a:p>
          <a:p>
            <a:pPr lvl="3"/>
            <a:r>
              <a:rPr lang="en-GB" dirty="0"/>
              <a:t>There’s scope for lots of money to go through the company</a:t>
            </a:r>
          </a:p>
          <a:p>
            <a:pPr lvl="3"/>
            <a:r>
              <a:rPr lang="en-GB" dirty="0"/>
              <a:t>You want to keep profit inside the company</a:t>
            </a:r>
          </a:p>
          <a:p>
            <a:pPr lvl="3"/>
            <a:r>
              <a:rPr lang="en-GB" dirty="0"/>
              <a:t>There’s a lot of risk (start-up, game dev etc)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9609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Freelancing / contracting</a:t>
            </a:r>
          </a:p>
          <a:p>
            <a:pPr lvl="2"/>
            <a:r>
              <a:rPr lang="en-GB" dirty="0"/>
              <a:t>Typically, if you freelance you will be expected to provide a business to freelance through</a:t>
            </a:r>
          </a:p>
          <a:p>
            <a:pPr lvl="3"/>
            <a:r>
              <a:rPr lang="en-GB" dirty="0"/>
              <a:t>Sole trader or Limited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HMRC are cracking down on </a:t>
            </a:r>
            <a:r>
              <a:rPr lang="en-GB" i="1" dirty="0"/>
              <a:t>disguised employees</a:t>
            </a:r>
            <a:r>
              <a:rPr lang="en-GB" dirty="0"/>
              <a:t> that freelance through Ltd company vehicles (IR35)</a:t>
            </a:r>
          </a:p>
          <a:p>
            <a:pPr lvl="3"/>
            <a:r>
              <a:rPr lang="en-GB" dirty="0"/>
              <a:t>Criteria:</a:t>
            </a:r>
          </a:p>
          <a:p>
            <a:pPr lvl="4"/>
            <a:r>
              <a:rPr lang="en-GB" dirty="0"/>
              <a:t>Taking on risk of business</a:t>
            </a:r>
          </a:p>
          <a:p>
            <a:pPr lvl="4"/>
            <a:r>
              <a:rPr lang="en-GB" dirty="0"/>
              <a:t>Right of substitution</a:t>
            </a:r>
          </a:p>
          <a:p>
            <a:pPr lvl="4"/>
            <a:r>
              <a:rPr lang="en-GB" dirty="0"/>
              <a:t>Provision of equipment</a:t>
            </a:r>
          </a:p>
          <a:p>
            <a:pPr lvl="4"/>
            <a:r>
              <a:rPr lang="en-GB" dirty="0"/>
              <a:t>Time-bound / feature-bound contract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006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Freelancing / contracting</a:t>
            </a:r>
          </a:p>
          <a:p>
            <a:pPr lvl="2"/>
            <a:r>
              <a:rPr lang="en-GB" dirty="0"/>
              <a:t>Typically, if you freelance you will be expected to provide a business to freelance through</a:t>
            </a:r>
          </a:p>
          <a:p>
            <a:pPr lvl="3"/>
            <a:r>
              <a:rPr lang="en-GB" dirty="0"/>
              <a:t>Sole trader or Limited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HMRC are cracking down on </a:t>
            </a:r>
            <a:r>
              <a:rPr lang="en-GB" i="1" dirty="0"/>
              <a:t>disguised employees</a:t>
            </a:r>
            <a:r>
              <a:rPr lang="en-GB" dirty="0"/>
              <a:t> that freelance through Ltd company vehicles (IR35)</a:t>
            </a:r>
          </a:p>
          <a:p>
            <a:pPr lvl="3"/>
            <a:r>
              <a:rPr lang="en-GB" dirty="0"/>
              <a:t>Criteria:</a:t>
            </a:r>
          </a:p>
          <a:p>
            <a:pPr lvl="4"/>
            <a:r>
              <a:rPr lang="en-GB" dirty="0"/>
              <a:t>Taking on risk of business</a:t>
            </a:r>
          </a:p>
          <a:p>
            <a:pPr lvl="5"/>
            <a:r>
              <a:rPr lang="en-GB" dirty="0"/>
              <a:t>You run the risk of losing money if the project slips</a:t>
            </a:r>
          </a:p>
          <a:p>
            <a:pPr lvl="4"/>
            <a:r>
              <a:rPr lang="en-GB" dirty="0"/>
              <a:t>Right of substitution</a:t>
            </a:r>
          </a:p>
          <a:p>
            <a:pPr lvl="4"/>
            <a:r>
              <a:rPr lang="en-GB" dirty="0"/>
              <a:t>Provision of equipment</a:t>
            </a:r>
          </a:p>
          <a:p>
            <a:pPr lvl="4"/>
            <a:r>
              <a:rPr lang="en-GB" dirty="0"/>
              <a:t>Time-bound / feature-bound contract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83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Learning Outcomes</a:t>
            </a:r>
          </a:p>
          <a:p>
            <a:pPr lvl="1"/>
            <a:r>
              <a:rPr lang="en-GB" b="1" dirty="0"/>
              <a:t>Describe</a:t>
            </a:r>
            <a:r>
              <a:rPr lang="en-GB" dirty="0"/>
              <a:t> the differences between employee, employer and director roles</a:t>
            </a:r>
          </a:p>
          <a:p>
            <a:pPr lvl="1"/>
            <a:r>
              <a:rPr lang="en-GB" b="1" dirty="0"/>
              <a:t>Assess </a:t>
            </a:r>
            <a:r>
              <a:rPr lang="en-GB" dirty="0"/>
              <a:t>the pros and cons of different models of work</a:t>
            </a:r>
          </a:p>
          <a:p>
            <a:pPr lvl="1"/>
            <a:r>
              <a:rPr lang="en-GB" b="1" dirty="0"/>
              <a:t>Determine </a:t>
            </a:r>
            <a:r>
              <a:rPr lang="en-GB" dirty="0"/>
              <a:t>which models could work for you, given your earlier interests, goals and ambitions (week 2)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971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Freelancing / contracting</a:t>
            </a:r>
          </a:p>
          <a:p>
            <a:pPr lvl="2"/>
            <a:r>
              <a:rPr lang="en-GB" dirty="0"/>
              <a:t>Typically, if you freelance you will be expected to provide a business to freelance through</a:t>
            </a:r>
          </a:p>
          <a:p>
            <a:pPr lvl="3"/>
            <a:r>
              <a:rPr lang="en-GB" dirty="0"/>
              <a:t>Sole trader or Limited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HMRC are cracking down on </a:t>
            </a:r>
            <a:r>
              <a:rPr lang="en-GB" i="1" dirty="0"/>
              <a:t>disguised employees</a:t>
            </a:r>
            <a:r>
              <a:rPr lang="en-GB" dirty="0"/>
              <a:t> that freelance through Ltd company vehicles (IR35)</a:t>
            </a:r>
          </a:p>
          <a:p>
            <a:pPr lvl="3"/>
            <a:r>
              <a:rPr lang="en-GB" dirty="0"/>
              <a:t>Criteria:</a:t>
            </a:r>
          </a:p>
          <a:p>
            <a:pPr lvl="4"/>
            <a:r>
              <a:rPr lang="en-GB" dirty="0"/>
              <a:t>Taking on risk of business</a:t>
            </a:r>
          </a:p>
          <a:p>
            <a:pPr lvl="4"/>
            <a:r>
              <a:rPr lang="en-GB" dirty="0"/>
              <a:t>Right of substitution</a:t>
            </a:r>
          </a:p>
          <a:p>
            <a:pPr lvl="5"/>
            <a:r>
              <a:rPr lang="en-GB" dirty="0"/>
              <a:t>The contract doesn’t name you as the explicit contractor.</a:t>
            </a:r>
          </a:p>
          <a:p>
            <a:pPr lvl="5"/>
            <a:r>
              <a:rPr lang="en-GB" dirty="0"/>
              <a:t>Your business will provide staff to do the job</a:t>
            </a:r>
          </a:p>
          <a:p>
            <a:pPr lvl="4"/>
            <a:r>
              <a:rPr lang="en-GB" dirty="0"/>
              <a:t>Provision of equipment</a:t>
            </a:r>
          </a:p>
          <a:p>
            <a:pPr lvl="4"/>
            <a:r>
              <a:rPr lang="en-GB" dirty="0"/>
              <a:t>Time-bound / feature-bound contract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700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Freelancing / contracting</a:t>
            </a:r>
          </a:p>
          <a:p>
            <a:pPr lvl="2"/>
            <a:r>
              <a:rPr lang="en-GB" dirty="0"/>
              <a:t>Typically, if you freelance you will be expected to provide a business to freelance through</a:t>
            </a:r>
          </a:p>
          <a:p>
            <a:pPr lvl="3"/>
            <a:r>
              <a:rPr lang="en-GB" dirty="0"/>
              <a:t>Sole trader or Limited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HMRC are cracking down on </a:t>
            </a:r>
            <a:r>
              <a:rPr lang="en-GB" i="1" dirty="0"/>
              <a:t>disguised employees</a:t>
            </a:r>
            <a:r>
              <a:rPr lang="en-GB" dirty="0"/>
              <a:t> that freelance through Ltd company vehicles (IR35)</a:t>
            </a:r>
          </a:p>
          <a:p>
            <a:pPr lvl="3"/>
            <a:r>
              <a:rPr lang="en-GB" dirty="0"/>
              <a:t>Criteria:</a:t>
            </a:r>
          </a:p>
          <a:p>
            <a:pPr lvl="4"/>
            <a:r>
              <a:rPr lang="en-GB" dirty="0"/>
              <a:t>Taking on risk of business</a:t>
            </a:r>
          </a:p>
          <a:p>
            <a:pPr lvl="4"/>
            <a:r>
              <a:rPr lang="en-GB" dirty="0"/>
              <a:t>Right of substitution</a:t>
            </a:r>
          </a:p>
          <a:p>
            <a:pPr lvl="4"/>
            <a:r>
              <a:rPr lang="en-GB" dirty="0"/>
              <a:t>Provision of equipment</a:t>
            </a:r>
          </a:p>
          <a:p>
            <a:pPr lvl="5"/>
            <a:r>
              <a:rPr lang="en-GB" dirty="0"/>
              <a:t>You provide the equipment and licences to work, not the business you are contracting to</a:t>
            </a:r>
          </a:p>
          <a:p>
            <a:pPr lvl="4"/>
            <a:r>
              <a:rPr lang="en-GB" dirty="0"/>
              <a:t>Time-bound / feature-bound contract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20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Freelancing / contracting</a:t>
            </a:r>
          </a:p>
          <a:p>
            <a:pPr lvl="2"/>
            <a:r>
              <a:rPr lang="en-GB" dirty="0"/>
              <a:t>Typically, if you freelance you will be expected to provide a business to freelance through</a:t>
            </a:r>
          </a:p>
          <a:p>
            <a:pPr lvl="3"/>
            <a:r>
              <a:rPr lang="en-GB" dirty="0"/>
              <a:t>Sole trader or Limited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HMRC are cracking down on </a:t>
            </a:r>
            <a:r>
              <a:rPr lang="en-GB" i="1" dirty="0"/>
              <a:t>disguised employees</a:t>
            </a:r>
            <a:r>
              <a:rPr lang="en-GB" dirty="0"/>
              <a:t> that freelance through Ltd company vehicles (IR35)</a:t>
            </a:r>
          </a:p>
          <a:p>
            <a:pPr lvl="3"/>
            <a:r>
              <a:rPr lang="en-GB" dirty="0"/>
              <a:t>Criteria:</a:t>
            </a:r>
          </a:p>
          <a:p>
            <a:pPr lvl="4"/>
            <a:r>
              <a:rPr lang="en-GB" dirty="0"/>
              <a:t>Taking on risk of business</a:t>
            </a:r>
          </a:p>
          <a:p>
            <a:pPr lvl="4"/>
            <a:r>
              <a:rPr lang="en-GB" dirty="0"/>
              <a:t>Right of substitution</a:t>
            </a:r>
          </a:p>
          <a:p>
            <a:pPr lvl="4"/>
            <a:r>
              <a:rPr lang="en-GB" dirty="0"/>
              <a:t>Provision of equipment</a:t>
            </a:r>
          </a:p>
          <a:p>
            <a:pPr lvl="4"/>
            <a:r>
              <a:rPr lang="en-GB" dirty="0"/>
              <a:t>Time-bound / feature-bound contract</a:t>
            </a:r>
          </a:p>
          <a:p>
            <a:pPr lvl="5"/>
            <a:r>
              <a:rPr lang="en-GB" dirty="0"/>
              <a:t>You are contracted to deliver something, not just body shopping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563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Company vehicles</a:t>
            </a:r>
          </a:p>
          <a:p>
            <a:pPr lvl="1"/>
            <a:r>
              <a:rPr lang="en-GB" dirty="0"/>
              <a:t>Freelancing / contracting</a:t>
            </a:r>
          </a:p>
          <a:p>
            <a:pPr lvl="2"/>
            <a:r>
              <a:rPr lang="en-GB" dirty="0"/>
              <a:t>Typically, if you freelance you will be expected to provide a business to freelance through</a:t>
            </a:r>
          </a:p>
          <a:p>
            <a:pPr lvl="3"/>
            <a:r>
              <a:rPr lang="en-GB" dirty="0"/>
              <a:t>Sole trader or Limited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Sole traders are exempt from IR35 </a:t>
            </a:r>
            <a:r>
              <a:rPr lang="en-GB" dirty="0">
                <a:sym typeface="Wingdings" pitchFamily="2" charset="2"/>
              </a:rPr>
              <a:t></a:t>
            </a: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316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Wrap-up</a:t>
            </a:r>
          </a:p>
          <a:p>
            <a:pPr lvl="1"/>
            <a:r>
              <a:rPr lang="en-GB" dirty="0"/>
              <a:t>There are many routes to work</a:t>
            </a:r>
          </a:p>
          <a:p>
            <a:pPr lvl="2"/>
            <a:r>
              <a:rPr lang="en-GB" dirty="0"/>
              <a:t>You need to find what suits you</a:t>
            </a:r>
          </a:p>
          <a:p>
            <a:pPr lvl="2"/>
            <a:r>
              <a:rPr lang="en-GB" dirty="0"/>
              <a:t>And be aware of the issues of different approaches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Support is available for whatever you want to do</a:t>
            </a:r>
          </a:p>
          <a:p>
            <a:pPr lvl="2"/>
            <a:r>
              <a:rPr lang="en-GB" dirty="0"/>
              <a:t>Need to be aware of the alternatives before you end up in a final interview being asked to commit to something you didn’t understand</a:t>
            </a:r>
          </a:p>
          <a:p>
            <a:pPr lvl="3"/>
            <a:r>
              <a:rPr lang="en-GB" dirty="0">
                <a:hlinkClick r:id="rId3"/>
              </a:rPr>
              <a:t>https://www.gov.uk/browse/business</a:t>
            </a:r>
            <a:endParaRPr lang="en-GB" dirty="0"/>
          </a:p>
          <a:p>
            <a:pPr lvl="3"/>
            <a:r>
              <a:rPr lang="en-GB" dirty="0">
                <a:hlinkClick r:id="rId4"/>
              </a:rPr>
              <a:t>https://www.gov.uk/browse/business/setting-up</a:t>
            </a:r>
            <a:endParaRPr lang="en-GB" dirty="0"/>
          </a:p>
          <a:p>
            <a:pPr lvl="3"/>
            <a:r>
              <a:rPr lang="en-GB" dirty="0">
                <a:hlinkClick r:id="rId5"/>
              </a:rPr>
              <a:t>https://www.gov.uk/set-up-self-employed</a:t>
            </a:r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076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Module wrap-up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38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Module wrap-up</a:t>
            </a:r>
          </a:p>
          <a:p>
            <a:pPr lvl="1"/>
            <a:r>
              <a:rPr lang="en-GB" dirty="0"/>
              <a:t>Over the last 9 weeks we’ve looked at different aspects of professional practice: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Determining what you find interesting</a:t>
            </a:r>
          </a:p>
          <a:p>
            <a:pPr lvl="2"/>
            <a:r>
              <a:rPr lang="en-GB" dirty="0"/>
              <a:t>Creating portfolios to develop and showcase your work</a:t>
            </a:r>
          </a:p>
          <a:p>
            <a:pPr lvl="2"/>
            <a:r>
              <a:rPr lang="en-GB" dirty="0"/>
              <a:t>Creating resumé and social media to detail your experiences and channel people to your portfolio</a:t>
            </a:r>
          </a:p>
          <a:p>
            <a:pPr lvl="2"/>
            <a:r>
              <a:rPr lang="en-GB" dirty="0"/>
              <a:t>Applying for jobs </a:t>
            </a:r>
          </a:p>
          <a:p>
            <a:pPr lvl="2"/>
            <a:r>
              <a:rPr lang="en-GB" dirty="0"/>
              <a:t>Attending different types of interviews &amp; selection processes</a:t>
            </a:r>
          </a:p>
          <a:p>
            <a:pPr lvl="2"/>
            <a:r>
              <a:rPr lang="en-GB" dirty="0"/>
              <a:t>Evaluating different ways of working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3389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Module wrap-up</a:t>
            </a:r>
          </a:p>
          <a:p>
            <a:pPr lvl="1"/>
            <a:r>
              <a:rPr lang="en-GB" dirty="0"/>
              <a:t>To a large degree, what you end up doing in the games industry will be driven by what drives you</a:t>
            </a:r>
          </a:p>
          <a:p>
            <a:pPr lvl="1"/>
            <a:endParaRPr lang="en-GB" dirty="0"/>
          </a:p>
          <a:p>
            <a:pPr lvl="2"/>
            <a:r>
              <a:rPr lang="en-GB" dirty="0"/>
              <a:t>This can be a very tough industry to get into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It often feels like the axe can fall at any moment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There’s always a job out there, if you are prepared to do it.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Eventually, good things will come</a:t>
            </a:r>
          </a:p>
          <a:p>
            <a:pPr lvl="3"/>
            <a:r>
              <a:rPr lang="en-GB" dirty="0">
                <a:hlinkClick r:id="rId3"/>
              </a:rPr>
              <a:t>https://www.linkedin.com/in/pedramk/</a:t>
            </a:r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575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GAM340 Assignment 1 ‘</a:t>
            </a:r>
            <a:r>
              <a:rPr lang="en-GB" sz="2800" strike="sngStrike" dirty="0"/>
              <a:t>Professional Practice Report</a:t>
            </a:r>
            <a:r>
              <a:rPr lang="en-GB" sz="2800" dirty="0"/>
              <a:t>’</a:t>
            </a:r>
          </a:p>
          <a:p>
            <a:pPr lvl="1"/>
            <a:r>
              <a:rPr lang="en-GB" sz="2400" dirty="0"/>
              <a:t>Hero piece(s)</a:t>
            </a:r>
          </a:p>
          <a:p>
            <a:pPr lvl="1"/>
            <a:endParaRPr lang="en-GB" sz="2400" dirty="0"/>
          </a:p>
          <a:p>
            <a:pPr lvl="1"/>
            <a:r>
              <a:rPr lang="en-GB" dirty="0"/>
              <a:t>Peer Review, week 9</a:t>
            </a:r>
          </a:p>
          <a:p>
            <a:pPr lvl="2"/>
            <a:r>
              <a:rPr lang="en-GB" dirty="0"/>
              <a:t>Discipline led, done in review sessions</a:t>
            </a:r>
          </a:p>
          <a:p>
            <a:pPr lvl="2"/>
            <a:r>
              <a:rPr lang="en-GB" dirty="0"/>
              <a:t>Done in Learning Space</a:t>
            </a:r>
          </a:p>
          <a:p>
            <a:pPr lvl="2"/>
            <a:r>
              <a:rPr lang="en-GB" dirty="0"/>
              <a:t>Make sure you have some content for review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Due 12/12/2019 (week 12)</a:t>
            </a:r>
          </a:p>
          <a:p>
            <a:pPr lvl="2"/>
            <a:r>
              <a:rPr lang="en-GB" dirty="0"/>
              <a:t>Hero content for your portfolio</a:t>
            </a:r>
          </a:p>
          <a:p>
            <a:pPr lvl="2"/>
            <a:r>
              <a:rPr lang="en-GB" dirty="0"/>
              <a:t>Submit a link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-Showcase after </a:t>
            </a:r>
            <a:r>
              <a:rPr lang="en-GB" dirty="0" err="1"/>
              <a:t>xmas</a:t>
            </a:r>
            <a:r>
              <a:rPr lang="en-GB" dirty="0"/>
              <a:t> (week 13)</a:t>
            </a:r>
          </a:p>
          <a:p>
            <a:pPr marL="857250" lvl="2" indent="0">
              <a:buNone/>
            </a:pPr>
            <a:r>
              <a:rPr lang="en-GB" dirty="0"/>
              <a:t>Non-UK students can phone this in (skype) if they can’t make the dates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5736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 you have any questions for me?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3"/>
            <a:endParaRPr lang="en-GB" dirty="0"/>
          </a:p>
        </p:txBody>
      </p:sp>
      <p:pic>
        <p:nvPicPr>
          <p:cNvPr id="4" name="Picture 2" descr="https://lh6.googleusercontent.com/elutrZxRj6ydizw7WOO-9KtDsISaGOqMlPXvIoia73kwQMSwrx9taUBR4uvRFtoBC7Yg_PT-Ge882yWiRjJYw_enpGEM1OXadH3HAwHp0ZDCktqk8iuFRn21P4D-OqQQI5BXArKt">
            <a:extLst>
              <a:ext uri="{FF2B5EF4-FFF2-40B4-BE49-F238E27FC236}">
                <a16:creationId xmlns:a16="http://schemas.microsoft.com/office/drawing/2014/main" id="{EF9C8BC6-0C39-4946-A5DF-947BC7821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0667"/>
          <a:stretch>
            <a:fillRect/>
          </a:stretch>
        </p:blipFill>
        <p:spPr bwMode="auto">
          <a:xfrm>
            <a:off x="2159732" y="1392220"/>
            <a:ext cx="4824536" cy="4073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763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Employment, freelancing &amp; entrepreneurship</a:t>
            </a:r>
          </a:p>
        </p:txBody>
      </p:sp>
    </p:spTree>
    <p:extLst>
      <p:ext uri="{BB962C8B-B14F-4D97-AF65-F5344CB8AC3E}">
        <p14:creationId xmlns:p14="http://schemas.microsoft.com/office/powerpoint/2010/main" val="99312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Employment, freelancing &amp; entrepreneurship</a:t>
            </a:r>
          </a:p>
          <a:p>
            <a:pPr lvl="1"/>
            <a:r>
              <a:rPr lang="en-GB" dirty="0"/>
              <a:t>These terms are often interchangeable</a:t>
            </a:r>
          </a:p>
          <a:p>
            <a:pPr lvl="1"/>
            <a:r>
              <a:rPr lang="en-GB" dirty="0"/>
              <a:t>What do they really mean</a:t>
            </a:r>
          </a:p>
          <a:p>
            <a:pPr lvl="1"/>
            <a:r>
              <a:rPr lang="en-GB" dirty="0"/>
              <a:t>And what impact will it have on your work</a:t>
            </a:r>
          </a:p>
        </p:txBody>
      </p:sp>
    </p:spTree>
    <p:extLst>
      <p:ext uri="{BB962C8B-B14F-4D97-AF65-F5344CB8AC3E}">
        <p14:creationId xmlns:p14="http://schemas.microsoft.com/office/powerpoint/2010/main" val="409282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309320"/>
          </a:xfrm>
        </p:spPr>
        <p:txBody>
          <a:bodyPr>
            <a:normAutofit/>
          </a:bodyPr>
          <a:lstStyle/>
          <a:p>
            <a:r>
              <a:rPr lang="en-GB" dirty="0"/>
              <a:t>Employment, freelancing &amp; entrepreneurship</a:t>
            </a:r>
          </a:p>
          <a:p>
            <a:endParaRPr lang="en-GB" dirty="0"/>
          </a:p>
          <a:p>
            <a:pPr lvl="1"/>
            <a:r>
              <a:rPr lang="en-GB" dirty="0"/>
              <a:t>Employment</a:t>
            </a:r>
          </a:p>
          <a:p>
            <a:pPr lvl="2"/>
            <a:r>
              <a:rPr lang="en-GB" dirty="0"/>
              <a:t>Typically you are an employee of some organisation</a:t>
            </a:r>
          </a:p>
          <a:p>
            <a:pPr lvl="2"/>
            <a:r>
              <a:rPr lang="en-GB" dirty="0"/>
              <a:t>You have</a:t>
            </a:r>
          </a:p>
          <a:p>
            <a:pPr lvl="3"/>
            <a:r>
              <a:rPr lang="en-GB" dirty="0"/>
              <a:t>Contract</a:t>
            </a:r>
          </a:p>
          <a:p>
            <a:pPr lvl="3"/>
            <a:r>
              <a:rPr lang="en-GB" dirty="0"/>
              <a:t>Rights</a:t>
            </a:r>
          </a:p>
          <a:p>
            <a:pPr lvl="4"/>
            <a:r>
              <a:rPr lang="en-GB" dirty="0"/>
              <a:t>Covered by employment law</a:t>
            </a:r>
          </a:p>
          <a:p>
            <a:pPr lvl="4"/>
            <a:r>
              <a:rPr lang="en-GB" dirty="0"/>
              <a:t>And whatever company wants to put in place over and above that </a:t>
            </a:r>
          </a:p>
          <a:p>
            <a:pPr lvl="5"/>
            <a:r>
              <a:rPr lang="en-GB" dirty="0"/>
              <a:t>Or less, see WTD opt outs</a:t>
            </a:r>
          </a:p>
          <a:p>
            <a:pPr lvl="3"/>
            <a:r>
              <a:rPr lang="en-GB" dirty="0"/>
              <a:t>Often</a:t>
            </a:r>
          </a:p>
          <a:p>
            <a:pPr lvl="4"/>
            <a:r>
              <a:rPr lang="en-GB" dirty="0"/>
              <a:t>Blocked from working for others, or yourself</a:t>
            </a:r>
          </a:p>
          <a:p>
            <a:pPr lvl="5"/>
            <a:r>
              <a:rPr lang="en-GB" dirty="0"/>
              <a:t>IP rights assignment in contract of employment</a:t>
            </a:r>
          </a:p>
          <a:p>
            <a:pPr lvl="2"/>
            <a:r>
              <a:rPr lang="en-GB" dirty="0"/>
              <a:t>PAYE salaried</a:t>
            </a:r>
          </a:p>
        </p:txBody>
      </p:sp>
    </p:spTree>
    <p:extLst>
      <p:ext uri="{BB962C8B-B14F-4D97-AF65-F5344CB8AC3E}">
        <p14:creationId xmlns:p14="http://schemas.microsoft.com/office/powerpoint/2010/main" val="201740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Employment, freelancing &amp; entrepreneurship</a:t>
            </a:r>
          </a:p>
          <a:p>
            <a:endParaRPr lang="en-GB" dirty="0"/>
          </a:p>
          <a:p>
            <a:pPr lvl="1"/>
            <a:r>
              <a:rPr lang="en-GB" dirty="0"/>
              <a:t>Employment</a:t>
            </a:r>
          </a:p>
          <a:p>
            <a:pPr lvl="2"/>
            <a:r>
              <a:rPr lang="en-GB" dirty="0"/>
              <a:t>Notion that employment is a long-term activity</a:t>
            </a:r>
          </a:p>
          <a:p>
            <a:pPr lvl="2"/>
            <a:r>
              <a:rPr lang="en-GB" dirty="0"/>
              <a:t>Games companies have a </a:t>
            </a:r>
            <a:r>
              <a:rPr lang="en-GB" i="1" dirty="0"/>
              <a:t>typical</a:t>
            </a:r>
            <a:r>
              <a:rPr lang="en-GB" dirty="0"/>
              <a:t> lifespan of 6 years</a:t>
            </a:r>
          </a:p>
          <a:p>
            <a:pPr lvl="3"/>
            <a:r>
              <a:rPr lang="en-GB" dirty="0"/>
              <a:t>Either</a:t>
            </a:r>
          </a:p>
          <a:p>
            <a:pPr lvl="4"/>
            <a:r>
              <a:rPr lang="en-GB" dirty="0"/>
              <a:t>Collapse</a:t>
            </a:r>
          </a:p>
          <a:p>
            <a:pPr lvl="4"/>
            <a:r>
              <a:rPr lang="en-GB" dirty="0"/>
              <a:t>Closedown</a:t>
            </a:r>
          </a:p>
          <a:p>
            <a:pPr lvl="4"/>
            <a:r>
              <a:rPr lang="en-GB" dirty="0"/>
              <a:t>Get bought out</a:t>
            </a:r>
          </a:p>
          <a:p>
            <a:pPr lvl="4"/>
            <a:endParaRPr lang="en-GB" dirty="0"/>
          </a:p>
          <a:p>
            <a:pPr lvl="4"/>
            <a:endParaRPr lang="en-GB" dirty="0"/>
          </a:p>
          <a:p>
            <a:pPr lvl="2"/>
            <a:r>
              <a:rPr lang="en-GB" dirty="0"/>
              <a:t>Don’t plan for your retirement at company X just yet</a:t>
            </a:r>
          </a:p>
        </p:txBody>
      </p:sp>
    </p:spTree>
    <p:extLst>
      <p:ext uri="{BB962C8B-B14F-4D97-AF65-F5344CB8AC3E}">
        <p14:creationId xmlns:p14="http://schemas.microsoft.com/office/powerpoint/2010/main" val="21961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Employment, freelancing &amp; entrepreneurship</a:t>
            </a:r>
          </a:p>
          <a:p>
            <a:endParaRPr lang="en-GB" dirty="0"/>
          </a:p>
          <a:p>
            <a:pPr lvl="1"/>
            <a:r>
              <a:rPr lang="en-GB" dirty="0"/>
              <a:t>Employment</a:t>
            </a:r>
          </a:p>
          <a:p>
            <a:pPr lvl="2"/>
            <a:r>
              <a:rPr lang="en-GB" dirty="0"/>
              <a:t>Notion that employment is a long-term activity</a:t>
            </a:r>
          </a:p>
          <a:p>
            <a:pPr lvl="2"/>
            <a:r>
              <a:rPr lang="en-GB" dirty="0"/>
              <a:t>Employment contracts are often temporary</a:t>
            </a:r>
          </a:p>
          <a:p>
            <a:pPr lvl="3"/>
            <a:r>
              <a:rPr lang="en-GB" dirty="0"/>
              <a:t>Zero hours</a:t>
            </a:r>
          </a:p>
          <a:p>
            <a:pPr lvl="3"/>
            <a:r>
              <a:rPr lang="en-GB" dirty="0"/>
              <a:t>Fixed term</a:t>
            </a:r>
          </a:p>
          <a:p>
            <a:pPr lvl="4"/>
            <a:r>
              <a:rPr lang="en-GB" dirty="0"/>
              <a:t>Fixed term contracts are very common in game dev</a:t>
            </a:r>
          </a:p>
          <a:p>
            <a:pPr lvl="4"/>
            <a:r>
              <a:rPr lang="en-GB" dirty="0"/>
              <a:t>Games are projects</a:t>
            </a:r>
          </a:p>
          <a:p>
            <a:pPr lvl="4"/>
            <a:r>
              <a:rPr lang="en-GB" dirty="0"/>
              <a:t>Projects require a lot of talented people </a:t>
            </a:r>
            <a:r>
              <a:rPr lang="en-GB" i="1" dirty="0"/>
              <a:t>for a relatively short time</a:t>
            </a:r>
            <a:endParaRPr lang="en-GB" dirty="0"/>
          </a:p>
          <a:p>
            <a:pPr lvl="4"/>
            <a:r>
              <a:rPr lang="en-GB" dirty="0"/>
              <a:t>Staff are usually costed at £5-6kpppm</a:t>
            </a:r>
          </a:p>
          <a:p>
            <a:pPr lvl="5"/>
            <a:r>
              <a:rPr lang="en-GB" dirty="0"/>
              <a:t>This will burn a lot of cash if not on a project</a:t>
            </a:r>
          </a:p>
        </p:txBody>
      </p:sp>
    </p:spTree>
    <p:extLst>
      <p:ext uri="{BB962C8B-B14F-4D97-AF65-F5344CB8AC3E}">
        <p14:creationId xmlns:p14="http://schemas.microsoft.com/office/powerpoint/2010/main" val="96662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Employment, freelancing &amp; entrepreneurship</a:t>
            </a:r>
          </a:p>
          <a:p>
            <a:endParaRPr lang="en-GB" dirty="0"/>
          </a:p>
          <a:p>
            <a:pPr lvl="1"/>
            <a:r>
              <a:rPr lang="en-GB" dirty="0"/>
              <a:t>Employment</a:t>
            </a:r>
          </a:p>
          <a:p>
            <a:pPr lvl="2"/>
            <a:r>
              <a:rPr lang="en-GB" dirty="0"/>
              <a:t>Employment contracts are often temporary</a:t>
            </a:r>
          </a:p>
          <a:p>
            <a:pPr lvl="3"/>
            <a:r>
              <a:rPr lang="en-GB" dirty="0"/>
              <a:t>Project-based contracts</a:t>
            </a:r>
          </a:p>
          <a:p>
            <a:pPr lvl="4"/>
            <a:r>
              <a:rPr lang="en-GB" dirty="0"/>
              <a:t>Senior staff, typically </a:t>
            </a:r>
            <a:r>
              <a:rPr lang="en-GB" i="1" dirty="0"/>
              <a:t>cradle to grave</a:t>
            </a:r>
          </a:p>
          <a:p>
            <a:pPr lvl="4"/>
            <a:r>
              <a:rPr lang="en-GB" dirty="0"/>
              <a:t>Junior / specialist staff often only in production phase</a:t>
            </a:r>
          </a:p>
          <a:p>
            <a:pPr lvl="4"/>
            <a:endParaRPr lang="en-GB" dirty="0"/>
          </a:p>
          <a:p>
            <a:pPr lvl="3"/>
            <a:r>
              <a:rPr lang="en-GB" dirty="0"/>
              <a:t>Companies will often use a mixture of </a:t>
            </a:r>
            <a:r>
              <a:rPr lang="en-GB" i="1" dirty="0"/>
              <a:t>fixed term </a:t>
            </a:r>
            <a:r>
              <a:rPr lang="en-GB" dirty="0"/>
              <a:t>and </a:t>
            </a:r>
            <a:r>
              <a:rPr lang="en-GB" i="1" dirty="0"/>
              <a:t>freelance</a:t>
            </a:r>
            <a:r>
              <a:rPr lang="en-GB" dirty="0"/>
              <a:t> roles for a project</a:t>
            </a:r>
          </a:p>
          <a:p>
            <a:pPr lvl="4"/>
            <a:r>
              <a:rPr lang="en-GB" dirty="0"/>
              <a:t>Fixed term as PAYE employment contract for a period</a:t>
            </a:r>
          </a:p>
          <a:p>
            <a:pPr lvl="4"/>
            <a:r>
              <a:rPr lang="en-GB" dirty="0"/>
              <a:t>Freelance services contract for work/period</a:t>
            </a:r>
          </a:p>
        </p:txBody>
      </p:sp>
    </p:spTree>
    <p:extLst>
      <p:ext uri="{BB962C8B-B14F-4D97-AF65-F5344CB8AC3E}">
        <p14:creationId xmlns:p14="http://schemas.microsoft.com/office/powerpoint/2010/main" val="301019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76664"/>
          </a:xfrm>
        </p:spPr>
        <p:txBody>
          <a:bodyPr>
            <a:normAutofit/>
          </a:bodyPr>
          <a:lstStyle/>
          <a:p>
            <a:r>
              <a:rPr lang="en-GB" dirty="0"/>
              <a:t>Employment, freelancing &amp; entrepreneurship</a:t>
            </a:r>
          </a:p>
          <a:p>
            <a:endParaRPr lang="en-GB" dirty="0"/>
          </a:p>
          <a:p>
            <a:pPr lvl="1"/>
            <a:r>
              <a:rPr lang="en-GB" dirty="0"/>
              <a:t>Employment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87F685-C60B-D348-B418-F8CEC1178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0" y="2348880"/>
            <a:ext cx="6732240" cy="36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5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15258</TotalTime>
  <Words>1518</Words>
  <Application>Microsoft Macintosh PowerPoint</Application>
  <PresentationFormat>On-screen Show (4:3)</PresentationFormat>
  <Paragraphs>323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901</cp:revision>
  <cp:lastPrinted>2019-09-27T12:33:46Z</cp:lastPrinted>
  <dcterms:created xsi:type="dcterms:W3CDTF">2008-11-22T10:38:31Z</dcterms:created>
  <dcterms:modified xsi:type="dcterms:W3CDTF">2019-11-17T17:29:01Z</dcterms:modified>
</cp:coreProperties>
</file>