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7" r:id="rId2"/>
    <p:sldId id="443" r:id="rId3"/>
    <p:sldId id="258" r:id="rId4"/>
    <p:sldId id="33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64" r:id="rId21"/>
    <p:sldId id="459" r:id="rId22"/>
    <p:sldId id="460" r:id="rId23"/>
    <p:sldId id="461" r:id="rId24"/>
    <p:sldId id="462" r:id="rId25"/>
    <p:sldId id="463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51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507" r:id="rId70"/>
    <p:sldId id="508" r:id="rId71"/>
    <p:sldId id="510" r:id="rId72"/>
    <p:sldId id="509" r:id="rId73"/>
    <p:sldId id="329" r:id="rId74"/>
    <p:sldId id="442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97475" autoAdjust="0"/>
  </p:normalViewPr>
  <p:slideViewPr>
    <p:cSldViewPr>
      <p:cViewPr>
        <p:scale>
          <a:sx n="110" d="100"/>
          <a:sy n="110" d="100"/>
        </p:scale>
        <p:origin x="-156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eth-falmouth/super-test-project-gam150.git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GAM150: Game Programming Essentials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 Game Development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2: Making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Platform Games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ptII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Unity Physics</a:t>
            </a:r>
          </a:p>
          <a:p>
            <a:pPr lvl="2"/>
            <a:r>
              <a:rPr lang="en-GB" dirty="0" smtClean="0"/>
              <a:t>When we talk about physics in games we are normally talking about two things:</a:t>
            </a:r>
          </a:p>
          <a:p>
            <a:pPr lvl="3"/>
            <a:r>
              <a:rPr lang="en-GB" dirty="0" smtClean="0"/>
              <a:t>Collision detection</a:t>
            </a:r>
          </a:p>
          <a:p>
            <a:pPr lvl="3"/>
            <a:r>
              <a:rPr lang="en-GB" dirty="0" smtClean="0"/>
              <a:t>Conservation of momentum 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The work we do with the 2D </a:t>
            </a:r>
            <a:r>
              <a:rPr lang="en-GB" dirty="0" err="1" smtClean="0"/>
              <a:t>platformer</a:t>
            </a:r>
            <a:r>
              <a:rPr lang="en-GB" dirty="0" smtClean="0"/>
              <a:t> is largely concerned with collision detection</a:t>
            </a:r>
          </a:p>
          <a:p>
            <a:pPr lvl="3"/>
            <a:r>
              <a:rPr lang="en-GB" dirty="0" smtClean="0"/>
              <a:t>We can use this for driving </a:t>
            </a:r>
            <a:r>
              <a:rPr lang="en-GB" dirty="0" err="1" smtClean="0"/>
              <a:t>gameplay</a:t>
            </a:r>
            <a:r>
              <a:rPr lang="en-GB" dirty="0" smtClean="0"/>
              <a:t> design</a:t>
            </a:r>
          </a:p>
          <a:p>
            <a:pPr lvl="3"/>
            <a:r>
              <a:rPr lang="en-GB" dirty="0" smtClean="0"/>
              <a:t>i.e. What should happen when object A hits object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Colliders as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2"/>
            <a:r>
              <a:rPr lang="en-GB" dirty="0" smtClean="0"/>
              <a:t>In Unity, we can set colliders to have triggers with the ‘Is Trigger’ flag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Setting this will stop objects from being managed by physics, but will generate collision messages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2514600"/>
            <a:ext cx="5391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Colliders as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2"/>
            <a:r>
              <a:rPr lang="en-GB" dirty="0" smtClean="0"/>
              <a:t>02. Simple Trigger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Colliders as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2"/>
            <a:r>
              <a:rPr lang="en-GB" dirty="0" smtClean="0"/>
              <a:t>To detect the collisions, we can write functions in the player controller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36912"/>
            <a:ext cx="4752528" cy="356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Colliders as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2"/>
            <a:r>
              <a:rPr lang="en-GB" dirty="0" smtClean="0"/>
              <a:t>To detect the collisions, we can write functions in the player controller</a:t>
            </a:r>
          </a:p>
          <a:p>
            <a:pPr lvl="3"/>
            <a:r>
              <a:rPr lang="en-GB" dirty="0" smtClean="0"/>
              <a:t>The messages will come up in the console window</a:t>
            </a:r>
          </a:p>
          <a:p>
            <a:pPr lvl="3"/>
            <a:r>
              <a:rPr lang="en-GB" dirty="0" smtClean="0"/>
              <a:t>Make sure the warning toggle is enabled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Every </a:t>
            </a:r>
            <a:r>
              <a:rPr lang="en-GB" dirty="0" err="1" smtClean="0"/>
              <a:t>gameobject</a:t>
            </a:r>
            <a:r>
              <a:rPr lang="en-GB" dirty="0" smtClean="0"/>
              <a:t> in unity has a name</a:t>
            </a:r>
          </a:p>
          <a:p>
            <a:pPr lvl="4"/>
            <a:r>
              <a:rPr lang="en-GB" dirty="0" smtClean="0"/>
              <a:t>We can use this to work out what the player has hit (and how to react)</a:t>
            </a:r>
          </a:p>
          <a:p>
            <a:pPr lvl="4"/>
            <a:r>
              <a:rPr lang="en-GB" dirty="0" smtClean="0"/>
              <a:t>Name conventions are now very important!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3284984"/>
            <a:ext cx="4358630" cy="1368152"/>
            <a:chOff x="984895" y="3284984"/>
            <a:chExt cx="4358630" cy="136815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00475" y="3284984"/>
              <a:ext cx="154305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4895" y="3291061"/>
              <a:ext cx="2867025" cy="136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Colliders as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2"/>
            <a:r>
              <a:rPr lang="en-GB" dirty="0" smtClean="0"/>
              <a:t>As game developers, we can now start to think about games as the relationship between ‘characters’ (entities, actors, </a:t>
            </a:r>
            <a:r>
              <a:rPr lang="en-GB" dirty="0" err="1" smtClean="0"/>
              <a:t>gameobjects</a:t>
            </a:r>
            <a:r>
              <a:rPr lang="en-GB" dirty="0" smtClean="0"/>
              <a:t> etc)</a:t>
            </a:r>
          </a:p>
          <a:p>
            <a:pPr lvl="3"/>
            <a:r>
              <a:rPr lang="en-GB" dirty="0" smtClean="0"/>
              <a:t>i.e. What should happen when object A hits object B</a:t>
            </a:r>
          </a:p>
          <a:p>
            <a:pPr lvl="3"/>
            <a:r>
              <a:rPr lang="en-GB" dirty="0" smtClean="0"/>
              <a:t>&amp; how does that drive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4"/>
            <a:r>
              <a:rPr lang="en-GB" dirty="0" smtClean="0"/>
              <a:t>Do I take damage</a:t>
            </a:r>
          </a:p>
          <a:p>
            <a:pPr lvl="4"/>
            <a:r>
              <a:rPr lang="en-GB" dirty="0" smtClean="0"/>
              <a:t>Do I die</a:t>
            </a:r>
          </a:p>
          <a:p>
            <a:pPr lvl="4"/>
            <a:r>
              <a:rPr lang="en-GB" dirty="0" smtClean="0"/>
              <a:t>Do I get score points</a:t>
            </a:r>
          </a:p>
          <a:p>
            <a:pPr lvl="4"/>
            <a:r>
              <a:rPr lang="en-GB" dirty="0" smtClean="0"/>
              <a:t>Do I get items</a:t>
            </a:r>
          </a:p>
          <a:p>
            <a:pPr lvl="4"/>
            <a:r>
              <a:rPr lang="en-GB" dirty="0" smtClean="0"/>
              <a:t>Do I do damage</a:t>
            </a:r>
          </a:p>
          <a:p>
            <a:pPr lvl="4"/>
            <a:r>
              <a:rPr lang="en-GB" dirty="0" smtClean="0"/>
              <a:t>Do I kill something</a:t>
            </a:r>
          </a:p>
          <a:p>
            <a:pPr lvl="4"/>
            <a:r>
              <a:rPr lang="en-GB" dirty="0" smtClean="0"/>
              <a:t>Have I won</a:t>
            </a:r>
          </a:p>
          <a:p>
            <a:pPr lvl="4"/>
            <a:r>
              <a:rPr lang="en-GB" dirty="0" smtClean="0"/>
              <a:t>Have I lost</a:t>
            </a:r>
          </a:p>
          <a:p>
            <a:pPr lvl="4"/>
            <a:r>
              <a:rPr lang="en-GB" dirty="0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</a:t>
            </a:r>
          </a:p>
          <a:p>
            <a:pPr lvl="2"/>
            <a:r>
              <a:rPr lang="en-GB" dirty="0" smtClean="0"/>
              <a:t>A good starting point for </a:t>
            </a:r>
            <a:r>
              <a:rPr lang="en-GB" dirty="0" err="1" smtClean="0"/>
              <a:t>gameplay</a:t>
            </a:r>
            <a:r>
              <a:rPr lang="en-GB" dirty="0" smtClean="0"/>
              <a:t> is player death</a:t>
            </a:r>
          </a:p>
          <a:p>
            <a:pPr lvl="3"/>
            <a:r>
              <a:rPr lang="en-GB" dirty="0" smtClean="0"/>
              <a:t>Creates the notions of jeopardy risk for the player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We can implement death when the player touches our trigger</a:t>
            </a:r>
          </a:p>
          <a:p>
            <a:pPr lvl="3"/>
            <a:r>
              <a:rPr lang="en-GB" dirty="0" smtClean="0"/>
              <a:t>The ‘simplest’ form of death is to restart the level</a:t>
            </a:r>
          </a:p>
          <a:p>
            <a:pPr lvl="3"/>
            <a:r>
              <a:rPr lang="en-GB" dirty="0" smtClean="0"/>
              <a:t>We can do this in unity by reloading the scene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</a:t>
            </a:r>
          </a:p>
          <a:p>
            <a:pPr lvl="2"/>
            <a:r>
              <a:rPr lang="en-GB" dirty="0" smtClean="0"/>
              <a:t>We can implement death when the player touches our trigger</a:t>
            </a:r>
          </a:p>
          <a:p>
            <a:pPr lvl="3"/>
            <a:r>
              <a:rPr lang="en-GB" dirty="0" smtClean="0"/>
              <a:t>Extend the </a:t>
            </a:r>
            <a:r>
              <a:rPr lang="en-GB" dirty="0" err="1" smtClean="0"/>
              <a:t>playerController</a:t>
            </a:r>
            <a:r>
              <a:rPr lang="en-GB" dirty="0" smtClean="0"/>
              <a:t> class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However, we need to add a using instruction as the </a:t>
            </a:r>
            <a:r>
              <a:rPr lang="en-GB" dirty="0" err="1" smtClean="0"/>
              <a:t>SceneManager</a:t>
            </a:r>
            <a:r>
              <a:rPr lang="en-GB" dirty="0" smtClean="0"/>
              <a:t> is in the </a:t>
            </a:r>
            <a:r>
              <a:rPr lang="en-GB" dirty="0" err="1" smtClean="0"/>
              <a:t>UnityEngine.SceneManagement</a:t>
            </a:r>
            <a:r>
              <a:rPr lang="en-GB" dirty="0" smtClean="0"/>
              <a:t> namespace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4"/>
            <a:r>
              <a:rPr lang="en-GB" dirty="0" smtClean="0"/>
              <a:t>You can also add </a:t>
            </a:r>
            <a:r>
              <a:rPr lang="en-GB" dirty="0" err="1" smtClean="0"/>
              <a:t>UnityEngine.SceneManagement</a:t>
            </a:r>
            <a:r>
              <a:rPr lang="en-GB" dirty="0" smtClean="0"/>
              <a:t> to </a:t>
            </a:r>
            <a:r>
              <a:rPr lang="en-GB" dirty="0" err="1" smtClean="0"/>
              <a:t>SceneManager</a:t>
            </a:r>
            <a:r>
              <a:rPr lang="en-GB" dirty="0" smtClean="0"/>
              <a:t> but it’s more typing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924944"/>
            <a:ext cx="4552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7757" y="4941168"/>
            <a:ext cx="348038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</a:t>
            </a:r>
          </a:p>
          <a:p>
            <a:pPr lvl="2"/>
            <a:r>
              <a:rPr lang="en-GB" dirty="0" smtClean="0"/>
              <a:t>Killing the player gives us a lot of scope to make interesting and annoying challenges for the player that result in death when the player fails.</a:t>
            </a:r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Last time:</a:t>
            </a:r>
          </a:p>
          <a:p>
            <a:pPr lvl="1"/>
            <a:r>
              <a:rPr lang="en-GB" dirty="0" smtClean="0"/>
              <a:t>Introduction to Unity, building platform levels &amp; player control</a:t>
            </a:r>
          </a:p>
          <a:p>
            <a:pPr lvl="2"/>
            <a:r>
              <a:rPr lang="en-GB" dirty="0" smtClean="0"/>
              <a:t>Any issues to report</a:t>
            </a:r>
            <a:r>
              <a:rPr lang="en-GB" dirty="0" smtClean="0"/>
              <a:t>?</a:t>
            </a:r>
          </a:p>
          <a:p>
            <a:pPr lvl="3"/>
            <a:r>
              <a:rPr lang="en-GB" dirty="0" smtClean="0"/>
              <a:t>Camera needs to be in front of the scene</a:t>
            </a:r>
          </a:p>
          <a:p>
            <a:pPr lvl="3"/>
            <a:r>
              <a:rPr lang="en-GB" dirty="0" smtClean="0"/>
              <a:t>Scene </a:t>
            </a:r>
            <a:r>
              <a:rPr lang="en-GB" dirty="0" err="1" smtClean="0"/>
              <a:t>gameobjects</a:t>
            </a:r>
            <a:r>
              <a:rPr lang="en-GB" dirty="0" smtClean="0"/>
              <a:t> shouldn’t be children of the camera</a:t>
            </a:r>
          </a:p>
          <a:p>
            <a:pPr lvl="3"/>
            <a:r>
              <a:rPr lang="en-GB" dirty="0" smtClean="0"/>
              <a:t>Don’t give your classes the same names as unity classes (trial and error)</a:t>
            </a:r>
          </a:p>
          <a:p>
            <a:pPr lvl="3"/>
            <a:r>
              <a:rPr lang="en-GB" dirty="0" smtClean="0"/>
              <a:t>Make sure your script filenames and class names are the same and the SAME </a:t>
            </a:r>
            <a:r>
              <a:rPr lang="en-GB" dirty="0" err="1" smtClean="0"/>
              <a:t>CaSe</a:t>
            </a:r>
            <a:endParaRPr lang="en-GB" dirty="0" smtClean="0"/>
          </a:p>
          <a:p>
            <a:pPr lvl="3"/>
            <a:r>
              <a:rPr lang="en-GB" dirty="0" smtClean="0"/>
              <a:t>If it all goes very wrong, start a new project and redo what you’ve done</a:t>
            </a:r>
          </a:p>
          <a:p>
            <a:pPr lvl="3"/>
            <a:r>
              <a:rPr lang="en-GB" dirty="0" smtClean="0"/>
              <a:t>Things going wron</a:t>
            </a:r>
            <a:r>
              <a:rPr lang="en-GB" dirty="0" smtClean="0"/>
              <a:t>g is very normal for games development</a:t>
            </a:r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</a:t>
            </a:r>
          </a:p>
          <a:p>
            <a:pPr lvl="2"/>
            <a:r>
              <a:rPr lang="en-GB" dirty="0" smtClean="0"/>
              <a:t>03. death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 (Pit of Death)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916832"/>
            <a:ext cx="419840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76056" y="1916832"/>
            <a:ext cx="3744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Remove part of the level floor and add a dro</a:t>
            </a:r>
            <a:r>
              <a:rPr lang="en-GB" dirty="0" smtClean="0">
                <a:solidFill>
                  <a:schemeClr val="bg1"/>
                </a:solidFill>
              </a:rPr>
              <a:t>p with a trigger collider at the bottom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NB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With this approach, make sure the collider at the base is deep enough to detect the player.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This is a common physics issue with colliders not being large enough to detect whe</a:t>
            </a:r>
            <a:r>
              <a:rPr lang="en-GB" dirty="0" smtClean="0">
                <a:solidFill>
                  <a:schemeClr val="bg1"/>
                </a:solidFill>
              </a:rPr>
              <a:t>n a fast moving object collides with it.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Death (Lake of Death)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Add a coloured region with a collider after a jump to indicate risk.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This is something that can be ranked up as the player progresses in the game, e.g. Multiple lakes with small platforms to jump between, moving platforms etc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4515676" cy="278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Hazards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Hazards</a:t>
            </a:r>
          </a:p>
          <a:p>
            <a:pPr lvl="2"/>
            <a:r>
              <a:rPr lang="en-GB" dirty="0" smtClean="0"/>
              <a:t>We can define hazards as anything that the player will find of risk to their progress through a level</a:t>
            </a:r>
          </a:p>
          <a:p>
            <a:pPr lvl="2"/>
            <a:r>
              <a:rPr lang="en-GB" dirty="0" smtClean="0"/>
              <a:t>We can break them down into:</a:t>
            </a:r>
          </a:p>
          <a:p>
            <a:pPr lvl="3"/>
            <a:r>
              <a:rPr lang="en-GB" dirty="0" smtClean="0"/>
              <a:t>Static hazards</a:t>
            </a:r>
          </a:p>
          <a:p>
            <a:pPr lvl="4"/>
            <a:r>
              <a:rPr lang="en-GB" dirty="0" smtClean="0"/>
              <a:t>Things like the pit of death and the lake of death</a:t>
            </a:r>
          </a:p>
          <a:p>
            <a:pPr lvl="3"/>
            <a:r>
              <a:rPr lang="en-GB" dirty="0" smtClean="0"/>
              <a:t>Dynamic hazards</a:t>
            </a:r>
          </a:p>
          <a:p>
            <a:pPr lvl="4"/>
            <a:r>
              <a:rPr lang="en-GB" dirty="0" smtClean="0"/>
              <a:t>Things that move that require the player to time their actions and/or wait for a free path</a:t>
            </a:r>
          </a:p>
          <a:p>
            <a:pPr lvl="4"/>
            <a:r>
              <a:rPr lang="en-GB" dirty="0" smtClean="0"/>
              <a:t>Things that ‘just’ block player progression (</a:t>
            </a:r>
            <a:r>
              <a:rPr lang="en-GB" dirty="0" err="1" smtClean="0"/>
              <a:t>IsTrigger</a:t>
            </a:r>
            <a:r>
              <a:rPr lang="en-GB" dirty="0" smtClean="0"/>
              <a:t>=false)</a:t>
            </a:r>
          </a:p>
          <a:p>
            <a:pPr lvl="5"/>
            <a:r>
              <a:rPr lang="en-GB" dirty="0" smtClean="0"/>
              <a:t>Lock &amp; Key puzzles</a:t>
            </a:r>
          </a:p>
          <a:p>
            <a:pPr lvl="4"/>
            <a:r>
              <a:rPr lang="en-GB" dirty="0" smtClean="0"/>
              <a:t>Things that will kill the player (</a:t>
            </a:r>
            <a:r>
              <a:rPr lang="en-GB" dirty="0" err="1" smtClean="0"/>
              <a:t>isTrigger</a:t>
            </a:r>
            <a:r>
              <a:rPr lang="en-GB" dirty="0" smtClean="0"/>
              <a:t>=true)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04. Player </a:t>
            </a:r>
            <a:r>
              <a:rPr lang="en-GB" dirty="0" err="1" smtClean="0"/>
              <a:t>Squisher</a:t>
            </a:r>
            <a:r>
              <a:rPr lang="en-GB" dirty="0" smtClean="0"/>
              <a:t>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64246"/>
            <a:ext cx="6469063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The first thing we want to do for this is to create our 3D cube differently</a:t>
            </a:r>
          </a:p>
          <a:p>
            <a:pPr lvl="3"/>
            <a:r>
              <a:rPr lang="en-GB" dirty="0" smtClean="0"/>
              <a:t>If I make it the child of a </a:t>
            </a:r>
            <a:r>
              <a:rPr lang="en-GB" dirty="0" err="1" smtClean="0"/>
              <a:t>gameobject</a:t>
            </a:r>
            <a:r>
              <a:rPr lang="en-GB" dirty="0" smtClean="0"/>
              <a:t> and offset it so that it’s y position is at positive half its size</a:t>
            </a:r>
          </a:p>
          <a:p>
            <a:pPr lvl="3"/>
            <a:r>
              <a:rPr lang="en-GB" dirty="0" smtClean="0"/>
              <a:t>We can scale the root </a:t>
            </a:r>
            <a:r>
              <a:rPr lang="en-GB" dirty="0" err="1" smtClean="0"/>
              <a:t>gameobject</a:t>
            </a:r>
            <a:r>
              <a:rPr lang="en-GB" dirty="0" smtClean="0"/>
              <a:t> and the actual cube will scale from its floor rather than its middle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To do this:</a:t>
            </a:r>
          </a:p>
          <a:p>
            <a:pPr lvl="4"/>
            <a:r>
              <a:rPr lang="en-GB" dirty="0" smtClean="0"/>
              <a:t>Create a </a:t>
            </a:r>
            <a:r>
              <a:rPr lang="en-GB" dirty="0" err="1" smtClean="0"/>
              <a:t>gameobject</a:t>
            </a:r>
            <a:r>
              <a:rPr lang="en-GB" dirty="0" smtClean="0"/>
              <a:t> and position it at (0,0,0)</a:t>
            </a:r>
          </a:p>
          <a:p>
            <a:pPr lvl="4"/>
            <a:r>
              <a:rPr lang="en-GB" dirty="0" smtClean="0"/>
              <a:t>Add a cube as a child of the game object and position it at (0,0.5,0)</a:t>
            </a:r>
          </a:p>
          <a:p>
            <a:pPr lvl="4"/>
            <a:r>
              <a:rPr lang="en-GB" dirty="0" smtClean="0"/>
              <a:t>Scale the </a:t>
            </a:r>
            <a:r>
              <a:rPr lang="en-GB" dirty="0" err="1" smtClean="0"/>
              <a:t>gameobject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Next, we need to scale the </a:t>
            </a:r>
            <a:r>
              <a:rPr lang="en-GB" dirty="0" err="1" smtClean="0"/>
              <a:t>squisher</a:t>
            </a:r>
            <a:r>
              <a:rPr lang="en-GB" dirty="0" smtClean="0"/>
              <a:t> over time</a:t>
            </a:r>
          </a:p>
          <a:p>
            <a:pPr lvl="3"/>
            <a:r>
              <a:rPr lang="en-GB" dirty="0" smtClean="0"/>
              <a:t>We can use </a:t>
            </a:r>
            <a:r>
              <a:rPr lang="en-GB" dirty="0" err="1" smtClean="0"/>
              <a:t>Time.deltaTime</a:t>
            </a:r>
            <a:r>
              <a:rPr lang="en-GB" dirty="0" smtClean="0"/>
              <a:t> for time</a:t>
            </a:r>
          </a:p>
          <a:p>
            <a:pPr lvl="3"/>
            <a:r>
              <a:rPr lang="en-GB" dirty="0" smtClean="0"/>
              <a:t>And </a:t>
            </a:r>
            <a:r>
              <a:rPr lang="en-GB" dirty="0" err="1" smtClean="0"/>
              <a:t>Mathf.Lerp</a:t>
            </a:r>
            <a:r>
              <a:rPr lang="en-GB" dirty="0" smtClean="0"/>
              <a:t> to control the scale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The </a:t>
            </a:r>
            <a:r>
              <a:rPr lang="en-GB" dirty="0" err="1" smtClean="0"/>
              <a:t>squisher</a:t>
            </a:r>
            <a:r>
              <a:rPr lang="en-GB" dirty="0" smtClean="0"/>
              <a:t> can go from very small to very big over time</a:t>
            </a:r>
          </a:p>
          <a:p>
            <a:pPr lvl="2"/>
            <a:r>
              <a:rPr lang="en-GB" dirty="0" smtClean="0"/>
              <a:t>And then from very big to very small</a:t>
            </a:r>
          </a:p>
          <a:p>
            <a:pPr lvl="3"/>
            <a:r>
              <a:rPr lang="en-GB" dirty="0" smtClean="0"/>
              <a:t>So we need to work out if it’s getting bigger or smaller with a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All of this needs to be wrapped up in a 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3703" b="65406"/>
          <a:stretch>
            <a:fillRect/>
          </a:stretch>
        </p:blipFill>
        <p:spPr bwMode="auto">
          <a:xfrm>
            <a:off x="1619672" y="2348880"/>
            <a:ext cx="3327585" cy="239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All of this needs to be wrapped up in a 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5298"/>
          <a:stretch>
            <a:fillRect/>
          </a:stretch>
        </p:blipFill>
        <p:spPr bwMode="auto">
          <a:xfrm>
            <a:off x="179512" y="2132856"/>
            <a:ext cx="5019675" cy="44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92080" y="212878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Take a copy of the </a:t>
            </a:r>
            <a:r>
              <a:rPr lang="en-GB" dirty="0" err="1" smtClean="0">
                <a:solidFill>
                  <a:schemeClr val="bg1"/>
                </a:solidFill>
              </a:rPr>
              <a:t>localScale</a:t>
            </a:r>
            <a:r>
              <a:rPr lang="en-GB" dirty="0" smtClean="0">
                <a:solidFill>
                  <a:schemeClr val="bg1"/>
                </a:solidFill>
              </a:rPr>
              <a:t> so we can change its values and write it back in one go.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We can’t do things like 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localScale.y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new_val</a:t>
            </a:r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As </a:t>
            </a:r>
            <a:r>
              <a:rPr lang="en-GB" dirty="0" err="1" smtClean="0">
                <a:solidFill>
                  <a:schemeClr val="bg1"/>
                </a:solidFill>
              </a:rPr>
              <a:t>localScale</a:t>
            </a:r>
            <a:r>
              <a:rPr lang="en-GB" dirty="0" smtClean="0">
                <a:solidFill>
                  <a:schemeClr val="bg1"/>
                </a:solidFill>
              </a:rPr>
              <a:t> is defined as an </a:t>
            </a:r>
            <a:r>
              <a:rPr lang="en-GB" dirty="0" err="1" smtClean="0">
                <a:solidFill>
                  <a:schemeClr val="bg1"/>
                </a:solidFill>
              </a:rPr>
              <a:t>accessor</a:t>
            </a:r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Today’s session:</a:t>
            </a:r>
          </a:p>
          <a:p>
            <a:pPr lvl="1"/>
            <a:r>
              <a:rPr lang="en-GB" dirty="0" smtClean="0"/>
              <a:t>Platform games pt. II</a:t>
            </a:r>
          </a:p>
          <a:p>
            <a:pPr lvl="2"/>
            <a:r>
              <a:rPr lang="en-GB" dirty="0" smtClean="0"/>
              <a:t>Unity Physics</a:t>
            </a:r>
            <a:endParaRPr lang="en-GB" dirty="0" smtClean="0"/>
          </a:p>
          <a:p>
            <a:pPr lvl="2"/>
            <a:r>
              <a:rPr lang="en-GB" dirty="0" smtClean="0"/>
              <a:t>Colliders </a:t>
            </a:r>
            <a:r>
              <a:rPr lang="en-GB" dirty="0" smtClean="0"/>
              <a:t>as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2"/>
            <a:r>
              <a:rPr lang="en-GB" dirty="0" smtClean="0"/>
              <a:t>Implementing Death</a:t>
            </a:r>
          </a:p>
          <a:p>
            <a:pPr lvl="2"/>
            <a:r>
              <a:rPr lang="en-GB" dirty="0" smtClean="0"/>
              <a:t>Hazards</a:t>
            </a:r>
          </a:p>
          <a:p>
            <a:pPr lvl="2"/>
            <a:r>
              <a:rPr lang="en-GB" dirty="0" smtClean="0"/>
              <a:t>Platforms</a:t>
            </a:r>
            <a:endParaRPr lang="en-GB" dirty="0" smtClean="0"/>
          </a:p>
          <a:p>
            <a:pPr lvl="1"/>
            <a:r>
              <a:rPr lang="en-GB" dirty="0" smtClean="0"/>
              <a:t>Break</a:t>
            </a:r>
          </a:p>
          <a:p>
            <a:pPr lvl="1"/>
            <a:r>
              <a:rPr lang="en-GB" dirty="0" smtClean="0"/>
              <a:t>Slack &amp; Version </a:t>
            </a:r>
            <a:r>
              <a:rPr lang="en-GB" dirty="0" smtClean="0"/>
              <a:t>Control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All of this needs to be wrapped up in a 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5298"/>
          <a:stretch>
            <a:fillRect/>
          </a:stretch>
        </p:blipFill>
        <p:spPr bwMode="auto">
          <a:xfrm>
            <a:off x="179512" y="2132856"/>
            <a:ext cx="5019675" cy="44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92080" y="212878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Lerp will interpolate between two values using a parametric value (0..1), so we need to express time passed as a parametric value</a:t>
            </a:r>
          </a:p>
          <a:p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currentTime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totalTime</a:t>
            </a:r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will give us this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All of this needs to be wrapped up in a 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5298"/>
          <a:stretch>
            <a:fillRect/>
          </a:stretch>
        </p:blipFill>
        <p:spPr bwMode="auto">
          <a:xfrm>
            <a:off x="179512" y="2132856"/>
            <a:ext cx="5019675" cy="44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92080" y="212878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if/else logic below will add or remove delta time based on whether we are scaling up or down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We need to remember that colliders don’t like –</a:t>
            </a:r>
            <a:r>
              <a:rPr lang="en-GB" dirty="0" err="1" smtClean="0"/>
              <a:t>ve</a:t>
            </a:r>
            <a:r>
              <a:rPr lang="en-GB" dirty="0" smtClean="0"/>
              <a:t> scales</a:t>
            </a:r>
          </a:p>
          <a:p>
            <a:pPr lvl="3"/>
            <a:r>
              <a:rPr lang="en-GB" dirty="0" smtClean="0"/>
              <a:t>Unity will complain when you have them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To get round this, we can rotate the root game object so that the scale is always +</a:t>
            </a:r>
            <a:r>
              <a:rPr lang="en-GB" dirty="0" err="1" smtClean="0"/>
              <a:t>ve</a:t>
            </a:r>
            <a:endParaRPr lang="en-GB" dirty="0" smtClean="0"/>
          </a:p>
          <a:p>
            <a:pPr lvl="4"/>
            <a:r>
              <a:rPr lang="en-GB" dirty="0" smtClean="0"/>
              <a:t>In this example, rotate the </a:t>
            </a:r>
            <a:r>
              <a:rPr lang="en-GB" dirty="0" err="1" smtClean="0"/>
              <a:t>squisher</a:t>
            </a:r>
            <a:r>
              <a:rPr lang="en-GB" dirty="0" smtClean="0"/>
              <a:t> in Z (the axis coming out of the screen) to rotate it in the X/Y plane of the game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3057525"/>
            <a:ext cx="58880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Dynamic Hazards (Player </a:t>
            </a:r>
            <a:r>
              <a:rPr lang="en-GB" dirty="0" err="1" smtClean="0"/>
              <a:t>Squisher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We can make the </a:t>
            </a:r>
            <a:r>
              <a:rPr lang="en-GB" dirty="0" err="1" smtClean="0"/>
              <a:t>squisher</a:t>
            </a:r>
            <a:r>
              <a:rPr lang="en-GB" dirty="0" smtClean="0"/>
              <a:t> more complex by splitting its behaviour into states that do different things, e.g.</a:t>
            </a:r>
          </a:p>
          <a:p>
            <a:pPr lvl="3"/>
            <a:r>
              <a:rPr lang="en-GB" dirty="0" smtClean="0"/>
              <a:t>Extend</a:t>
            </a:r>
          </a:p>
          <a:p>
            <a:pPr lvl="3"/>
            <a:r>
              <a:rPr lang="en-GB" dirty="0" smtClean="0"/>
              <a:t>Wait</a:t>
            </a:r>
          </a:p>
          <a:p>
            <a:pPr lvl="3"/>
            <a:r>
              <a:rPr lang="en-GB" dirty="0" smtClean="0"/>
              <a:t>Retract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However, the code for this quickly becomes complex and it’s easier to implement these behaviours with animations</a:t>
            </a:r>
          </a:p>
          <a:p>
            <a:pPr lvl="3"/>
            <a:r>
              <a:rPr lang="en-GB" dirty="0" smtClean="0"/>
              <a:t>We’ll look at this in week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There’s several ‘rules’ associated with platforms in platform games</a:t>
            </a:r>
          </a:p>
          <a:p>
            <a:pPr lvl="3"/>
            <a:r>
              <a:rPr lang="en-GB" dirty="0" smtClean="0"/>
              <a:t>These generally come from ‘good’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3"/>
            <a:r>
              <a:rPr lang="en-GB" dirty="0" smtClean="0"/>
              <a:t>See this when players jumping up will go through a platform</a:t>
            </a:r>
          </a:p>
          <a:p>
            <a:pPr lvl="3"/>
            <a:r>
              <a:rPr lang="en-GB" dirty="0" smtClean="0"/>
              <a:t>Player falling down will hit a platform</a:t>
            </a:r>
          </a:p>
          <a:p>
            <a:pPr lvl="4"/>
            <a:r>
              <a:rPr lang="en-GB" dirty="0" smtClean="0"/>
              <a:t>Generally makes control nicer and easier to traverse platforms</a:t>
            </a:r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3"/>
            <a:r>
              <a:rPr lang="en-GB" dirty="0" smtClean="0"/>
              <a:t>This will be hard to traverse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88226"/>
            <a:ext cx="5009555" cy="297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3"/>
            <a:r>
              <a:rPr lang="en-GB" dirty="0" smtClean="0"/>
              <a:t>Jumping through the platforms will make it easy to traverse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717" y="2688226"/>
            <a:ext cx="5009555" cy="297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3"/>
            <a:r>
              <a:rPr lang="en-GB" dirty="0" smtClean="0"/>
              <a:t>05. situational physics for platforms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3"/>
            <a:r>
              <a:rPr lang="en-GB" dirty="0" smtClean="0"/>
              <a:t>Our condition for physics will depend on whether the player is jumping up or falling down</a:t>
            </a:r>
          </a:p>
          <a:p>
            <a:pPr lvl="4"/>
            <a:r>
              <a:rPr lang="en-GB" dirty="0" smtClean="0"/>
              <a:t>When the player is going up, we’ll disable the physics of the platforms</a:t>
            </a:r>
          </a:p>
          <a:p>
            <a:pPr lvl="4"/>
            <a:r>
              <a:rPr lang="en-GB" dirty="0" smtClean="0"/>
              <a:t>When the player isn’t going up, we’ll enable the physics of the platforms</a:t>
            </a:r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We know what the platforms are, as I’ve labelled them as ‘platform’ and I can check their names 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II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3"/>
            <a:r>
              <a:rPr lang="en-GB" dirty="0" smtClean="0"/>
              <a:t>We can use this: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4"/>
            <a:r>
              <a:rPr lang="en-GB" dirty="0" smtClean="0"/>
              <a:t>To give us an array of all of the </a:t>
            </a:r>
            <a:r>
              <a:rPr lang="en-GB" dirty="0" err="1" smtClean="0"/>
              <a:t>gameobjects</a:t>
            </a:r>
            <a:r>
              <a:rPr lang="en-GB" dirty="0" smtClean="0"/>
              <a:t> in the scene</a:t>
            </a:r>
          </a:p>
          <a:p>
            <a:pPr lvl="3"/>
            <a:r>
              <a:rPr lang="en-GB" dirty="0" smtClean="0"/>
              <a:t>We can then go through that array and set the collision of each object depending on:</a:t>
            </a:r>
          </a:p>
          <a:p>
            <a:pPr lvl="4"/>
            <a:r>
              <a:rPr lang="en-GB" dirty="0" smtClean="0"/>
              <a:t>Whether the object is a platform or not</a:t>
            </a:r>
          </a:p>
          <a:p>
            <a:pPr lvl="4"/>
            <a:r>
              <a:rPr lang="en-GB" dirty="0" smtClean="0"/>
              <a:t>Whether the player’s </a:t>
            </a:r>
            <a:r>
              <a:rPr lang="en-GB" dirty="0" err="1" smtClean="0"/>
              <a:t>velocity.y</a:t>
            </a:r>
            <a:r>
              <a:rPr lang="en-GB" dirty="0" smtClean="0"/>
              <a:t> is going up or down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852936"/>
            <a:ext cx="501938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3"/>
            <a:r>
              <a:rPr lang="en-GB" dirty="0" smtClean="0"/>
              <a:t>We can then go through that array and set the collision of each object depending on:</a:t>
            </a:r>
          </a:p>
          <a:p>
            <a:pPr lvl="4"/>
            <a:r>
              <a:rPr lang="en-GB" dirty="0" smtClean="0"/>
              <a:t>Whether the object is a platform or not</a:t>
            </a:r>
          </a:p>
          <a:p>
            <a:pPr lvl="4"/>
            <a:r>
              <a:rPr lang="en-GB" dirty="0" smtClean="0"/>
              <a:t>Whether the player’s </a:t>
            </a:r>
            <a:r>
              <a:rPr lang="en-GB" dirty="0" err="1" smtClean="0"/>
              <a:t>velocity.y</a:t>
            </a:r>
            <a:r>
              <a:rPr lang="en-GB" dirty="0" smtClean="0"/>
              <a:t> is going up or down 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Always good to compare names in lower case and use contains rather than == (equals)</a:t>
            </a:r>
          </a:p>
          <a:p>
            <a:pPr lvl="5"/>
            <a:r>
              <a:rPr lang="en-GB" dirty="0" smtClean="0"/>
              <a:t>Spelling and CAPS may be off ;)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63" y="3899892"/>
            <a:ext cx="826928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#1: Collision on platform can depend on what the player is doing</a:t>
            </a:r>
          </a:p>
          <a:p>
            <a:pPr lvl="3"/>
            <a:r>
              <a:rPr lang="en-GB" dirty="0" smtClean="0"/>
              <a:t>05. situational physics for platforms example</a:t>
            </a:r>
          </a:p>
          <a:p>
            <a:pPr lvl="4"/>
            <a:r>
              <a:rPr lang="en-GB" dirty="0" smtClean="0"/>
              <a:t>Can use ‘Respect Physics’ to toggle this behaviour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56992"/>
            <a:ext cx="6811863" cy="2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Have platforms that move</a:t>
            </a:r>
          </a:p>
          <a:p>
            <a:pPr lvl="3"/>
            <a:r>
              <a:rPr lang="en-GB" dirty="0" smtClean="0"/>
              <a:t>Make it so the player will move with the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Have platforms that move</a:t>
            </a:r>
          </a:p>
          <a:p>
            <a:pPr lvl="4"/>
            <a:r>
              <a:rPr lang="en-GB" dirty="0" smtClean="0"/>
              <a:t>We can use exactly the same approach as the player </a:t>
            </a:r>
            <a:r>
              <a:rPr lang="en-GB" dirty="0" err="1" smtClean="0"/>
              <a:t>squisher</a:t>
            </a:r>
            <a:endParaRPr lang="en-GB" dirty="0" smtClean="0"/>
          </a:p>
          <a:p>
            <a:pPr lvl="5"/>
            <a:r>
              <a:rPr lang="en-GB" dirty="0" smtClean="0"/>
              <a:t>Rather than lerp a scale, we can lerp a position between two extremes</a:t>
            </a:r>
          </a:p>
          <a:p>
            <a:pPr lvl="6"/>
            <a:r>
              <a:rPr lang="en-GB" dirty="0" smtClean="0"/>
              <a:t>Start &amp; end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Have platforms that move</a:t>
            </a:r>
          </a:p>
          <a:p>
            <a:pPr lvl="4"/>
            <a:r>
              <a:rPr lang="en-GB" dirty="0" smtClean="0"/>
              <a:t>We can use exactly the same approach as the player </a:t>
            </a:r>
            <a:r>
              <a:rPr lang="en-GB" dirty="0" err="1" smtClean="0"/>
              <a:t>squisher</a:t>
            </a:r>
            <a:endParaRPr lang="en-GB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67840"/>
          <a:stretch>
            <a:fillRect/>
          </a:stretch>
        </p:blipFill>
        <p:spPr bwMode="auto">
          <a:xfrm>
            <a:off x="1835696" y="3743049"/>
            <a:ext cx="5476875" cy="242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Have platforms that move</a:t>
            </a:r>
          </a:p>
          <a:p>
            <a:pPr lvl="4"/>
            <a:r>
              <a:rPr lang="en-GB" dirty="0" smtClean="0"/>
              <a:t>We can use exactly the same approach as the player </a:t>
            </a:r>
            <a:r>
              <a:rPr lang="en-GB" dirty="0" err="1" smtClean="0"/>
              <a:t>squisher</a:t>
            </a:r>
            <a:endParaRPr lang="en-GB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31531" b="28665"/>
          <a:stretch>
            <a:fillRect/>
          </a:stretch>
        </p:blipFill>
        <p:spPr bwMode="auto">
          <a:xfrm>
            <a:off x="1403648" y="3717032"/>
            <a:ext cx="5476875" cy="299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06. Moving Platforms example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832" y="2996952"/>
            <a:ext cx="5572472" cy="321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Make it so the player will move with the </a:t>
            </a:r>
            <a:r>
              <a:rPr lang="en-GB" dirty="0" smtClean="0"/>
              <a:t>platform</a:t>
            </a:r>
          </a:p>
          <a:p>
            <a:pPr lvl="4"/>
            <a:r>
              <a:rPr lang="en-GB" dirty="0" smtClean="0"/>
              <a:t>We can use Unity’s hierarchy to solve this by making the player a child of the platform they are on</a:t>
            </a:r>
          </a:p>
          <a:p>
            <a:pPr lvl="5"/>
            <a:r>
              <a:rPr lang="en-GB" dirty="0" smtClean="0"/>
              <a:t>Then the player will inherit the movement of the platform</a:t>
            </a:r>
          </a:p>
          <a:p>
            <a:pPr lvl="4"/>
            <a:r>
              <a:rPr lang="en-GB" dirty="0" smtClean="0"/>
              <a:t>However, we need to make sure we respect the hierarchy</a:t>
            </a:r>
          </a:p>
          <a:p>
            <a:pPr lvl="5"/>
            <a:r>
              <a:rPr lang="en-GB" dirty="0" smtClean="0"/>
              <a:t>When the player comes off the platform, we need to stop it from being a child, else it will keep inheriting the platforms movement (not good)</a:t>
            </a:r>
          </a:p>
          <a:p>
            <a:pPr lvl="5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There’s several different approaches to do this:</a:t>
            </a:r>
          </a:p>
          <a:p>
            <a:pPr lvl="4"/>
            <a:r>
              <a:rPr lang="en-GB" dirty="0" err="1" smtClean="0"/>
              <a:t>OnControllerColliderHit</a:t>
            </a:r>
            <a:r>
              <a:rPr lang="en-GB" dirty="0" smtClean="0"/>
              <a:t>()</a:t>
            </a:r>
          </a:p>
          <a:p>
            <a:pPr lvl="5"/>
            <a:r>
              <a:rPr lang="en-GB" dirty="0" smtClean="0"/>
              <a:t>If you are working with </a:t>
            </a:r>
            <a:r>
              <a:rPr lang="en-GB" dirty="0" err="1" smtClean="0"/>
              <a:t>IsTrigger</a:t>
            </a:r>
            <a:r>
              <a:rPr lang="en-GB" dirty="0" smtClean="0"/>
              <a:t> == false</a:t>
            </a:r>
          </a:p>
          <a:p>
            <a:pPr lvl="4"/>
            <a:r>
              <a:rPr lang="en-GB" dirty="0" err="1" smtClean="0"/>
              <a:t>OnTrigger</a:t>
            </a:r>
            <a:r>
              <a:rPr lang="en-GB" dirty="0" smtClean="0"/>
              <a:t>()</a:t>
            </a:r>
          </a:p>
          <a:p>
            <a:pPr lvl="5"/>
            <a:r>
              <a:rPr lang="en-GB" dirty="0" smtClean="0"/>
              <a:t>If you are working with </a:t>
            </a:r>
            <a:r>
              <a:rPr lang="en-GB" dirty="0" err="1" smtClean="0"/>
              <a:t>IsTrigger</a:t>
            </a:r>
            <a:r>
              <a:rPr lang="en-GB" dirty="0" smtClean="0"/>
              <a:t> == </a:t>
            </a:r>
            <a:r>
              <a:rPr lang="en-GB" dirty="0" smtClean="0"/>
              <a:t>true</a:t>
            </a:r>
          </a:p>
          <a:p>
            <a:pPr lvl="5"/>
            <a:endParaRPr lang="en-GB" dirty="0" smtClean="0"/>
          </a:p>
          <a:p>
            <a:pPr lvl="3"/>
            <a:r>
              <a:rPr lang="en-GB" dirty="0" smtClean="0"/>
              <a:t>However, it can be easy to fall into ‘edge cases’ where things don’t work 100% all of the time</a:t>
            </a:r>
          </a:p>
          <a:p>
            <a:pPr lvl="4"/>
            <a:r>
              <a:rPr lang="en-GB" dirty="0" smtClean="0"/>
              <a:t>Welcome to games development ;)</a:t>
            </a:r>
            <a:endParaRPr lang="en-GB" dirty="0" smtClean="0"/>
          </a:p>
          <a:p>
            <a:pPr lvl="5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Unity Physics</a:t>
            </a:r>
          </a:p>
          <a:p>
            <a:pPr lvl="2"/>
            <a:r>
              <a:rPr lang="en-GB" dirty="0" smtClean="0"/>
              <a:t>Last week we all starting making platform games with player vs. everything collisions</a:t>
            </a:r>
          </a:p>
          <a:p>
            <a:pPr lvl="3"/>
            <a:r>
              <a:rPr lang="en-GB" dirty="0" smtClean="0"/>
              <a:t>Player doesn’t go through walls</a:t>
            </a:r>
          </a:p>
          <a:p>
            <a:pPr lvl="3"/>
            <a:r>
              <a:rPr lang="en-GB" dirty="0" smtClean="0"/>
              <a:t>Player (eventually) doesn’t fall off the floor</a:t>
            </a:r>
          </a:p>
          <a:p>
            <a:pPr lvl="3"/>
            <a:r>
              <a:rPr lang="en-GB" dirty="0" smtClean="0"/>
              <a:t>Player can rest on platforms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Unity makes this kind of stuff easy, so we can concentrate on developing exciting and interesting </a:t>
            </a:r>
            <a:r>
              <a:rPr lang="en-GB" dirty="0" err="1" smtClean="0"/>
              <a:t>gameplay</a:t>
            </a:r>
            <a:r>
              <a:rPr lang="en-GB" dirty="0" smtClean="0"/>
              <a:t> – not re-inventing the wheel!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I’ve added a box collider to the platform </a:t>
            </a:r>
            <a:r>
              <a:rPr lang="en-GB" dirty="0" err="1" smtClean="0"/>
              <a:t>gfx</a:t>
            </a:r>
            <a:r>
              <a:rPr lang="en-GB" dirty="0" smtClean="0"/>
              <a:t> that is offset to determine when the player is on the platform</a:t>
            </a:r>
          </a:p>
          <a:p>
            <a:pPr lvl="4"/>
            <a:r>
              <a:rPr lang="en-GB" dirty="0" smtClean="0"/>
              <a:t>As a </a:t>
            </a:r>
            <a:r>
              <a:rPr lang="en-GB" dirty="0" err="1" smtClean="0"/>
              <a:t>gameobject</a:t>
            </a:r>
            <a:r>
              <a:rPr lang="en-GB" dirty="0" smtClean="0"/>
              <a:t> can only contain 1 component of any type</a:t>
            </a:r>
          </a:p>
          <a:p>
            <a:pPr lvl="5"/>
            <a:r>
              <a:rPr lang="en-GB" sz="1800" dirty="0" smtClean="0"/>
              <a:t>I’ve added a parent with my box collider (</a:t>
            </a:r>
            <a:r>
              <a:rPr lang="en-GB" sz="1800" dirty="0" err="1" smtClean="0"/>
              <a:t>IsTrigger</a:t>
            </a:r>
            <a:r>
              <a:rPr lang="en-GB" sz="1800" dirty="0" smtClean="0"/>
              <a:t>=true)</a:t>
            </a:r>
          </a:p>
          <a:p>
            <a:pPr lvl="5"/>
            <a:r>
              <a:rPr lang="en-GB" sz="1800" dirty="0" smtClean="0"/>
              <a:t>The visual platform is a child</a:t>
            </a:r>
            <a:endParaRPr lang="en-GB" sz="1800" dirty="0" smtClean="0"/>
          </a:p>
          <a:p>
            <a:pPr lvl="5"/>
            <a:endParaRPr lang="en-GB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81128"/>
            <a:ext cx="69453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This means I can use </a:t>
            </a:r>
            <a:r>
              <a:rPr lang="en-GB" dirty="0" err="1" smtClean="0"/>
              <a:t>OnTriggerXX</a:t>
            </a:r>
            <a:r>
              <a:rPr lang="en-GB" dirty="0" smtClean="0"/>
              <a:t>() functions </a:t>
            </a:r>
          </a:p>
          <a:p>
            <a:pPr lvl="4"/>
            <a:r>
              <a:rPr lang="en-GB" dirty="0" err="1" smtClean="0"/>
              <a:t>OnTriggerEnter</a:t>
            </a:r>
            <a:r>
              <a:rPr lang="en-GB" dirty="0" smtClean="0"/>
              <a:t> will make the player a child of the platform (if it is a platform)</a:t>
            </a:r>
            <a:endParaRPr lang="en-GB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859882"/>
            <a:ext cx="48577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This means I can use </a:t>
            </a:r>
            <a:r>
              <a:rPr lang="en-GB" dirty="0" err="1" smtClean="0"/>
              <a:t>OnTriggerXX</a:t>
            </a:r>
            <a:r>
              <a:rPr lang="en-GB" dirty="0" smtClean="0"/>
              <a:t>() functions </a:t>
            </a:r>
          </a:p>
          <a:p>
            <a:pPr lvl="4"/>
            <a:r>
              <a:rPr lang="en-GB" dirty="0" err="1" smtClean="0"/>
              <a:t>OnTriggerExit</a:t>
            </a:r>
            <a:r>
              <a:rPr lang="en-GB" dirty="0" smtClean="0"/>
              <a:t> will reset the player hierarchy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Obviously, be careful if you have the platforms as part of </a:t>
            </a:r>
            <a:r>
              <a:rPr lang="en-GB" smtClean="0"/>
              <a:t>a level prefab</a:t>
            </a:r>
            <a:r>
              <a:rPr lang="en-GB" dirty="0" smtClean="0"/>
              <a:t>, the player may join it ;)</a:t>
            </a:r>
            <a:endParaRPr lang="en-GB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87080"/>
            <a:ext cx="4108250" cy="10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When the player jumps, reset the transform here too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4"/>
            <a:endParaRPr lang="en-GB" sz="1800" dirty="0" smtClean="0"/>
          </a:p>
          <a:p>
            <a:pPr lvl="4"/>
            <a:r>
              <a:rPr lang="en-GB" sz="1800" dirty="0" smtClean="0"/>
              <a:t>Also, I’ve found that jumping was a bit hit and miss when you are on a platform as </a:t>
            </a:r>
            <a:r>
              <a:rPr lang="en-GB" sz="1800" dirty="0" err="1" smtClean="0"/>
              <a:t>isGrounded</a:t>
            </a:r>
            <a:r>
              <a:rPr lang="en-GB" sz="1800" dirty="0" smtClean="0"/>
              <a:t> isn’t always returning the correct values, testing the parent status seems to help with this</a:t>
            </a:r>
          </a:p>
          <a:p>
            <a:pPr lvl="4"/>
            <a:endParaRPr lang="en-GB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878" y="2868141"/>
            <a:ext cx="55054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Platforms</a:t>
            </a:r>
          </a:p>
          <a:p>
            <a:pPr lvl="2"/>
            <a:r>
              <a:rPr lang="en-GB" dirty="0" smtClean="0"/>
              <a:t>Rule #2: Moving platforms add coolness to any platform game</a:t>
            </a:r>
          </a:p>
          <a:p>
            <a:pPr lvl="3"/>
            <a:r>
              <a:rPr lang="en-GB" dirty="0" smtClean="0"/>
              <a:t>06. Moving Platforms example (respect platforms = true)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832" y="2996952"/>
            <a:ext cx="5572472" cy="321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Break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Slack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Slack</a:t>
            </a:r>
          </a:p>
          <a:p>
            <a:pPr lvl="1"/>
            <a:r>
              <a:rPr lang="en-GB" dirty="0" smtClean="0"/>
              <a:t>Slack is an application for communicating with each other</a:t>
            </a:r>
          </a:p>
          <a:p>
            <a:pPr lvl="2"/>
            <a:r>
              <a:rPr lang="en-GB" dirty="0" smtClean="0"/>
              <a:t>Very popular in software development currently</a:t>
            </a:r>
          </a:p>
          <a:p>
            <a:pPr lvl="2"/>
            <a:r>
              <a:rPr lang="en-GB" dirty="0" smtClean="0"/>
              <a:t>Like discord</a:t>
            </a:r>
            <a:endParaRPr lang="en-GB" dirty="0" smtClean="0"/>
          </a:p>
          <a:p>
            <a:pPr lvl="2"/>
            <a:r>
              <a:rPr lang="en-GB" dirty="0" smtClean="0"/>
              <a:t>Go to slack.com and set up an account with your </a:t>
            </a:r>
            <a:r>
              <a:rPr lang="en-GB" dirty="0" err="1" smtClean="0"/>
              <a:t>uni</a:t>
            </a:r>
            <a:r>
              <a:rPr lang="en-GB" dirty="0" smtClean="0"/>
              <a:t> email address.</a:t>
            </a:r>
          </a:p>
          <a:p>
            <a:pPr lvl="2"/>
            <a:r>
              <a:rPr lang="en-GB" dirty="0" smtClean="0"/>
              <a:t>Join </a:t>
            </a:r>
            <a:r>
              <a:rPr lang="en-GB" dirty="0" err="1" smtClean="0"/>
              <a:t>Falmouthgamesacademy</a:t>
            </a:r>
            <a:endParaRPr lang="en-GB" dirty="0" smtClean="0"/>
          </a:p>
          <a:p>
            <a:pPr lvl="3"/>
            <a:r>
              <a:rPr lang="en-GB" dirty="0" smtClean="0"/>
              <a:t>I’ve set up two specific channels for us:</a:t>
            </a:r>
          </a:p>
          <a:p>
            <a:pPr lvl="4"/>
            <a:r>
              <a:rPr lang="en-GB" dirty="0" smtClean="0"/>
              <a:t>#gam150</a:t>
            </a:r>
          </a:p>
          <a:p>
            <a:pPr lvl="4"/>
            <a:r>
              <a:rPr lang="en-GB" dirty="0" smtClean="0"/>
              <a:t>#</a:t>
            </a:r>
            <a:r>
              <a:rPr lang="en-GB" dirty="0" err="1" smtClean="0"/>
              <a:t>gam</a:t>
            </a:r>
            <a:r>
              <a:rPr lang="en-GB" dirty="0" smtClean="0"/>
              <a:t>-general</a:t>
            </a:r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We also use it for all the comp modules, and the other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Slack</a:t>
            </a:r>
          </a:p>
          <a:p>
            <a:pPr lvl="1"/>
            <a:r>
              <a:rPr lang="en-GB" dirty="0" smtClean="0"/>
              <a:t>Feel free to post your issues in here and I’ll do my best to address them</a:t>
            </a:r>
          </a:p>
          <a:p>
            <a:pPr lvl="2"/>
            <a:r>
              <a:rPr lang="en-GB" dirty="0" smtClean="0"/>
              <a:t>Paul, Jamie and Brian are also 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Unity Physics</a:t>
            </a:r>
          </a:p>
          <a:p>
            <a:pPr lvl="2"/>
            <a:r>
              <a:rPr lang="en-GB" dirty="0" smtClean="0"/>
              <a:t>01. Simple level demo</a:t>
            </a:r>
          </a:p>
          <a:p>
            <a:pPr lvl="3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I’m up 2 </a:t>
            </a:r>
            <a:r>
              <a:rPr lang="en-GB" dirty="0" err="1" smtClean="0"/>
              <a:t>usb</a:t>
            </a:r>
            <a:r>
              <a:rPr lang="en-GB" dirty="0" smtClean="0"/>
              <a:t> sticks after the first lecture</a:t>
            </a:r>
          </a:p>
          <a:p>
            <a:pPr lvl="2"/>
            <a:r>
              <a:rPr lang="en-GB" dirty="0" smtClean="0"/>
              <a:t>By the end of the academic year I will be able to retire on the proceeds of my pre-owned </a:t>
            </a:r>
            <a:r>
              <a:rPr lang="en-GB" dirty="0" err="1" smtClean="0"/>
              <a:t>usb</a:t>
            </a:r>
            <a:r>
              <a:rPr lang="en-GB" dirty="0" smtClean="0"/>
              <a:t> stick emporium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If you don’t want to use </a:t>
            </a:r>
            <a:r>
              <a:rPr lang="en-GB" dirty="0" err="1" smtClean="0"/>
              <a:t>usb</a:t>
            </a:r>
            <a:r>
              <a:rPr lang="en-GB" dirty="0" smtClean="0"/>
              <a:t> sticks, we can use the web to store your work with version control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Go to github.com</a:t>
            </a:r>
          </a:p>
          <a:p>
            <a:pPr lvl="2"/>
            <a:r>
              <a:rPr lang="en-GB" dirty="0" smtClean="0"/>
              <a:t>Set up a free account with your </a:t>
            </a:r>
            <a:r>
              <a:rPr lang="en-GB" dirty="0" err="1" smtClean="0"/>
              <a:t>uni</a:t>
            </a:r>
            <a:r>
              <a:rPr lang="en-GB" dirty="0" smtClean="0"/>
              <a:t> email address</a:t>
            </a:r>
          </a:p>
          <a:p>
            <a:pPr lvl="3"/>
            <a:r>
              <a:rPr lang="en-GB" dirty="0" err="1" smtClean="0"/>
              <a:t>Fwiw</a:t>
            </a:r>
            <a:r>
              <a:rPr lang="en-GB" dirty="0" smtClean="0"/>
              <a:t> a .</a:t>
            </a:r>
            <a:r>
              <a:rPr lang="en-GB" dirty="0" err="1" smtClean="0"/>
              <a:t>ac.uk</a:t>
            </a:r>
            <a:r>
              <a:rPr lang="en-GB" dirty="0" smtClean="0"/>
              <a:t> email address will get you heaps of *free* technology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Free </a:t>
            </a:r>
            <a:r>
              <a:rPr lang="en-GB" dirty="0" err="1" smtClean="0"/>
              <a:t>github</a:t>
            </a:r>
            <a:r>
              <a:rPr lang="en-GB" dirty="0" smtClean="0"/>
              <a:t> accounts are not private, so don’t put really important stuff on them (i.e. ground-breaking 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How to use your </a:t>
            </a:r>
            <a:r>
              <a:rPr lang="en-GB" dirty="0" err="1" smtClean="0"/>
              <a:t>github</a:t>
            </a:r>
            <a:r>
              <a:rPr lang="en-GB" dirty="0" smtClean="0"/>
              <a:t> account</a:t>
            </a:r>
          </a:p>
          <a:p>
            <a:pPr lvl="2"/>
            <a:r>
              <a:rPr lang="en-GB" dirty="0" smtClean="0"/>
              <a:t>All your projects will live on the cloud in git</a:t>
            </a:r>
          </a:p>
          <a:p>
            <a:pPr lvl="2"/>
            <a:r>
              <a:rPr lang="en-GB" dirty="0" smtClean="0"/>
              <a:t>You can pull your work onto a pc (or </a:t>
            </a:r>
            <a:r>
              <a:rPr lang="en-GB" dirty="0" err="1" smtClean="0"/>
              <a:t>mac</a:t>
            </a:r>
            <a:r>
              <a:rPr lang="en-GB" dirty="0" smtClean="0"/>
              <a:t>) and work on them</a:t>
            </a:r>
          </a:p>
          <a:p>
            <a:pPr lvl="2"/>
            <a:r>
              <a:rPr lang="en-GB" dirty="0" smtClean="0"/>
              <a:t>As you make changes you can commit and push your work back to the cloud</a:t>
            </a:r>
          </a:p>
          <a:p>
            <a:pPr lvl="2"/>
            <a:r>
              <a:rPr lang="en-GB" dirty="0" smtClean="0"/>
              <a:t>You will have a log of everything you have done</a:t>
            </a:r>
          </a:p>
          <a:p>
            <a:pPr lvl="2"/>
            <a:r>
              <a:rPr lang="en-GB" dirty="0" smtClean="0"/>
              <a:t> </a:t>
            </a:r>
            <a:r>
              <a:rPr lang="en-GB" strike="sngStrike" dirty="0" smtClean="0"/>
              <a:t>If</a:t>
            </a:r>
            <a:r>
              <a:rPr lang="en-GB" dirty="0" smtClean="0"/>
              <a:t> When you screw up something, you can revert your local work back to the cloud</a:t>
            </a:r>
          </a:p>
          <a:p>
            <a:pPr lvl="2"/>
            <a:r>
              <a:rPr lang="en-GB" dirty="0" smtClean="0"/>
              <a:t>You can also commit and revert locally (but it’s easier to do it to the cloud)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Version control makes team-based development do-able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How to use your </a:t>
            </a:r>
            <a:r>
              <a:rPr lang="en-GB" dirty="0" err="1" smtClean="0"/>
              <a:t>github</a:t>
            </a:r>
            <a:r>
              <a:rPr lang="en-GB" dirty="0" smtClean="0"/>
              <a:t> account</a:t>
            </a:r>
          </a:p>
          <a:p>
            <a:pPr lvl="2"/>
            <a:r>
              <a:rPr lang="en-GB" dirty="0" smtClean="0"/>
              <a:t>To work with </a:t>
            </a:r>
            <a:r>
              <a:rPr lang="en-GB" dirty="0" err="1" smtClean="0"/>
              <a:t>github</a:t>
            </a:r>
            <a:r>
              <a:rPr lang="en-GB" dirty="0" smtClean="0"/>
              <a:t>, you need a client</a:t>
            </a:r>
          </a:p>
          <a:p>
            <a:pPr lvl="3"/>
            <a:r>
              <a:rPr lang="en-GB" dirty="0" smtClean="0"/>
              <a:t>We use </a:t>
            </a:r>
            <a:r>
              <a:rPr lang="en-GB" dirty="0" err="1" smtClean="0"/>
              <a:t>tortoiseGIT</a:t>
            </a:r>
            <a:r>
              <a:rPr lang="en-GB" dirty="0" smtClean="0"/>
              <a:t>, it’s on the RMB menu in your explorer</a:t>
            </a:r>
          </a:p>
          <a:p>
            <a:pPr lvl="4"/>
            <a:r>
              <a:rPr lang="en-GB" dirty="0" smtClean="0"/>
              <a:t>Other git clients are available (I prefer </a:t>
            </a:r>
            <a:r>
              <a:rPr lang="en-GB" dirty="0" err="1" smtClean="0"/>
              <a:t>Gitkraken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Go to </a:t>
            </a:r>
            <a:r>
              <a:rPr lang="en-GB" dirty="0" err="1" smtClean="0"/>
              <a:t>github</a:t>
            </a:r>
            <a:r>
              <a:rPr lang="en-GB" dirty="0" smtClean="0"/>
              <a:t> and create a new repo</a:t>
            </a:r>
          </a:p>
          <a:p>
            <a:pPr lvl="2"/>
            <a:r>
              <a:rPr lang="en-GB" dirty="0" smtClean="0"/>
              <a:t>Copy the address of the repo to your clipboard</a:t>
            </a:r>
          </a:p>
          <a:p>
            <a:pPr lvl="2"/>
            <a:endParaRPr lang="en-GB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200" y="2348880"/>
            <a:ext cx="586709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Go to </a:t>
            </a:r>
            <a:r>
              <a:rPr lang="en-GB" dirty="0" err="1" smtClean="0"/>
              <a:t>github</a:t>
            </a:r>
            <a:r>
              <a:rPr lang="en-GB" dirty="0" smtClean="0"/>
              <a:t> and create a new repo</a:t>
            </a:r>
          </a:p>
          <a:p>
            <a:pPr lvl="2"/>
            <a:r>
              <a:rPr lang="en-GB" dirty="0" smtClean="0"/>
              <a:t>Copy the address of the repo to your clipboard</a:t>
            </a:r>
          </a:p>
          <a:p>
            <a:pPr lvl="2"/>
            <a:endParaRPr lang="en-GB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94082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Go onto your pc (where you want the repo to go)</a:t>
            </a:r>
          </a:p>
          <a:p>
            <a:pPr lvl="2"/>
            <a:r>
              <a:rPr lang="en-GB" dirty="0" smtClean="0"/>
              <a:t>RMB and bring up Git Clone ...</a:t>
            </a:r>
          </a:p>
          <a:p>
            <a:pPr lvl="3"/>
            <a:r>
              <a:rPr lang="en-GB" dirty="0" smtClean="0"/>
              <a:t>This will create a clone of your cloud-hosted repo</a:t>
            </a:r>
          </a:p>
          <a:p>
            <a:pPr lvl="2"/>
            <a:endParaRPr lang="en-GB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702" y="2564904"/>
            <a:ext cx="5025554" cy="340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Go onto your pc (where you want the repo to go)</a:t>
            </a:r>
          </a:p>
          <a:p>
            <a:pPr lvl="2"/>
            <a:r>
              <a:rPr lang="en-GB" dirty="0" smtClean="0"/>
              <a:t>RMB and bring up Git Clone ...</a:t>
            </a:r>
          </a:p>
          <a:p>
            <a:pPr lvl="3"/>
            <a:r>
              <a:rPr lang="en-GB" dirty="0" smtClean="0"/>
              <a:t>This will create a clone of your cloud-hosted repo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Click OK and it will set it up</a:t>
            </a:r>
          </a:p>
          <a:p>
            <a:pPr lvl="2"/>
            <a:endParaRPr lang="en-GB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702" y="2564904"/>
            <a:ext cx="5025554" cy="340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Add a new text document file</a:t>
            </a:r>
          </a:p>
          <a:p>
            <a:pPr lvl="1"/>
            <a:r>
              <a:rPr lang="en-GB" dirty="0" smtClean="0"/>
              <a:t>Go to the root folder of the repo and RMB</a:t>
            </a:r>
          </a:p>
          <a:p>
            <a:pPr lvl="2"/>
            <a:r>
              <a:rPr lang="en-GB" dirty="0" smtClean="0"/>
              <a:t>Select Git Commit</a:t>
            </a:r>
          </a:p>
          <a:p>
            <a:pPr lvl="3"/>
            <a:r>
              <a:rPr lang="en-GB" dirty="0" smtClean="0"/>
              <a:t>Add all th</a:t>
            </a:r>
            <a:r>
              <a:rPr lang="en-GB" dirty="0" smtClean="0"/>
              <a:t>e files</a:t>
            </a:r>
          </a:p>
          <a:p>
            <a:pPr lvl="3"/>
            <a:r>
              <a:rPr lang="en-GB" dirty="0" smtClean="0"/>
              <a:t>Write a message for the commit (so you know what you’ve done)</a:t>
            </a:r>
          </a:p>
          <a:p>
            <a:pPr lvl="3"/>
            <a:r>
              <a:rPr lang="en-GB" dirty="0" smtClean="0"/>
              <a:t>Change the ‘commit’ button to ‘commit &amp; push’</a:t>
            </a:r>
          </a:p>
          <a:p>
            <a:pPr lvl="4"/>
            <a:r>
              <a:rPr lang="en-GB" dirty="0" smtClean="0"/>
              <a:t>Commit will store updates locally</a:t>
            </a:r>
          </a:p>
          <a:p>
            <a:pPr lvl="4"/>
            <a:r>
              <a:rPr lang="en-GB" dirty="0" smtClean="0"/>
              <a:t>Push will push them to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3"/>
            <a:r>
              <a:rPr lang="en-GB" dirty="0" smtClean="0"/>
              <a:t>Push your changes back to </a:t>
            </a:r>
            <a:r>
              <a:rPr lang="en-GB" dirty="0" err="1" smtClean="0"/>
              <a:t>github’s</a:t>
            </a:r>
            <a:r>
              <a:rPr lang="en-GB" dirty="0" smtClean="0"/>
              <a:t> repo on the cloud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If the progress dialog ends up red, something went wrong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4"/>
            <a:r>
              <a:rPr lang="en-GB" dirty="0" smtClean="0">
                <a:sym typeface="Wingdings" pitchFamily="2" charset="2"/>
              </a:rPr>
              <a:t>Have another go </a:t>
            </a:r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Go back to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2"/>
            <a:r>
              <a:rPr lang="en-GB" dirty="0" smtClean="0"/>
              <a:t>Your files are now in the cloud</a:t>
            </a:r>
          </a:p>
          <a:p>
            <a:pPr lvl="2"/>
            <a:endParaRPr lang="en-GB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357" y="2317477"/>
            <a:ext cx="7467051" cy="319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Unity Physics</a:t>
            </a:r>
          </a:p>
          <a:p>
            <a:pPr lvl="2"/>
            <a:r>
              <a:rPr lang="en-GB" dirty="0" smtClean="0"/>
              <a:t>Last week we all starting making platform games with player vs. everything collisions</a:t>
            </a:r>
          </a:p>
          <a:p>
            <a:pPr lvl="3"/>
            <a:r>
              <a:rPr lang="en-GB" dirty="0" smtClean="0"/>
              <a:t>Player doesn’t go through walls</a:t>
            </a:r>
          </a:p>
          <a:p>
            <a:pPr lvl="3"/>
            <a:r>
              <a:rPr lang="en-GB" dirty="0" smtClean="0"/>
              <a:t>Player (eventually) doesn’t fall off the floor</a:t>
            </a:r>
          </a:p>
          <a:p>
            <a:pPr lvl="3"/>
            <a:r>
              <a:rPr lang="en-GB" dirty="0" smtClean="0"/>
              <a:t>Player can rest on platforms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All of this uses Unity’s underlying physics system</a:t>
            </a:r>
          </a:p>
          <a:p>
            <a:pPr lvl="3"/>
            <a:r>
              <a:rPr lang="en-GB" dirty="0" smtClean="0"/>
              <a:t>This saves us a whole heap of time</a:t>
            </a:r>
          </a:p>
          <a:p>
            <a:pPr lvl="3"/>
            <a:r>
              <a:rPr lang="en-GB" dirty="0" smtClean="0"/>
              <a:t>Even more so when we move to 3D FPS games</a:t>
            </a:r>
            <a:endParaRPr lang="en-GB" dirty="0" smtClean="0"/>
          </a:p>
          <a:p>
            <a:pPr lvl="3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Delete your local folders &amp; files when you’ve finished working on your pc</a:t>
            </a:r>
          </a:p>
          <a:p>
            <a:pPr lvl="2"/>
            <a:r>
              <a:rPr lang="en-GB" dirty="0" smtClean="0"/>
              <a:t>Your files are now in the cloud and are safe!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Pull your repo when you get home and want to work on your desktop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Pull your repo when you </a:t>
            </a:r>
            <a:r>
              <a:rPr lang="en-GB" dirty="0" smtClean="0"/>
              <a:t>are in the labs and want to work on those computers</a:t>
            </a:r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Working with Unity files</a:t>
            </a:r>
          </a:p>
          <a:p>
            <a:pPr lvl="2"/>
            <a:r>
              <a:rPr lang="en-GB" dirty="0" smtClean="0"/>
              <a:t>You don’t need to store the following:</a:t>
            </a:r>
          </a:p>
          <a:p>
            <a:pPr lvl="3"/>
            <a:r>
              <a:rPr lang="en-GB" dirty="0" smtClean="0"/>
              <a:t>.</a:t>
            </a:r>
            <a:r>
              <a:rPr lang="en-GB" dirty="0" err="1" smtClean="0"/>
              <a:t>vs</a:t>
            </a:r>
            <a:r>
              <a:rPr lang="en-GB" dirty="0" smtClean="0"/>
              <a:t> folder (it’s visual studio data)</a:t>
            </a:r>
          </a:p>
          <a:p>
            <a:pPr lvl="3"/>
            <a:r>
              <a:rPr lang="en-GB" dirty="0" smtClean="0"/>
              <a:t>Library folder</a:t>
            </a:r>
          </a:p>
          <a:p>
            <a:pPr lvl="3"/>
            <a:r>
              <a:rPr lang="en-GB" dirty="0" err="1" smtClean="0"/>
              <a:t>Obj</a:t>
            </a:r>
            <a:r>
              <a:rPr lang="en-GB" dirty="0" smtClean="0"/>
              <a:t> folder</a:t>
            </a:r>
          </a:p>
          <a:p>
            <a:pPr lvl="3"/>
            <a:r>
              <a:rPr lang="en-GB" dirty="0" smtClean="0"/>
              <a:t>Anything with a .</a:t>
            </a:r>
            <a:r>
              <a:rPr lang="en-GB" dirty="0" err="1" smtClean="0"/>
              <a:t>sln</a:t>
            </a:r>
            <a:r>
              <a:rPr lang="en-GB" dirty="0" smtClean="0"/>
              <a:t> extension (visual studio project data)</a:t>
            </a:r>
          </a:p>
          <a:p>
            <a:pPr lvl="3"/>
            <a:r>
              <a:rPr lang="en-GB" dirty="0" smtClean="0"/>
              <a:t>Anything with a </a:t>
            </a:r>
            <a:r>
              <a:rPr lang="en-GB" dirty="0" smtClean="0"/>
              <a:t>.</a:t>
            </a:r>
            <a:r>
              <a:rPr lang="en-GB" dirty="0" err="1" smtClean="0"/>
              <a:t>csproj</a:t>
            </a:r>
            <a:r>
              <a:rPr lang="en-GB" dirty="0" smtClean="0"/>
              <a:t> </a:t>
            </a:r>
            <a:r>
              <a:rPr lang="en-GB" dirty="0" smtClean="0"/>
              <a:t>extension (visual studio project data</a:t>
            </a:r>
            <a:r>
              <a:rPr lang="en-GB" dirty="0" smtClean="0"/>
              <a:t>)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Can be quite large and will slow down your uploads</a:t>
            </a:r>
          </a:p>
          <a:p>
            <a:pPr lvl="3"/>
            <a:r>
              <a:rPr lang="en-GB" dirty="0" smtClean="0"/>
              <a:t>Either use .</a:t>
            </a:r>
            <a:r>
              <a:rPr lang="en-GB" dirty="0" err="1" smtClean="0"/>
              <a:t>gitignore</a:t>
            </a:r>
            <a:r>
              <a:rPr lang="en-GB" dirty="0" smtClean="0"/>
              <a:t> to avoid these files and folders</a:t>
            </a:r>
          </a:p>
          <a:p>
            <a:pPr lvl="3"/>
            <a:r>
              <a:rPr lang="en-GB" dirty="0" smtClean="0"/>
              <a:t>Or exclude them manually</a:t>
            </a:r>
            <a:endParaRPr lang="en-GB" dirty="0" smtClean="0"/>
          </a:p>
          <a:p>
            <a:pPr lvl="3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00" y="5733256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https://www.lynda.com/Git-tutorials/Up-Running-Git-GitHub/409275-2.html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www.lynda.com/Git-tutorials/Git-Essential-Training/100222-2.html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Version Control</a:t>
            </a:r>
          </a:p>
          <a:p>
            <a:pPr lvl="1"/>
            <a:r>
              <a:rPr lang="en-GB" dirty="0" smtClean="0"/>
              <a:t>Working with Unity files</a:t>
            </a:r>
          </a:p>
          <a:p>
            <a:pPr lvl="2"/>
            <a:r>
              <a:rPr lang="en-GB" dirty="0" smtClean="0"/>
              <a:t>All of today’s materials</a:t>
            </a:r>
          </a:p>
          <a:p>
            <a:pPr lvl="3"/>
            <a:r>
              <a:rPr lang="en-GB" dirty="0" smtClean="0">
                <a:hlinkClick r:id="rId2"/>
              </a:rPr>
              <a:t>https://github.com/gareth-falmouth/super-test-project-gam150.git</a:t>
            </a:r>
            <a:endParaRPr lang="en-GB" dirty="0" smtClean="0"/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Questions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Next week</a:t>
            </a:r>
          </a:p>
          <a:p>
            <a:pPr lvl="1"/>
            <a:r>
              <a:rPr lang="en-GB" dirty="0" smtClean="0"/>
              <a:t>Jamie!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Unity Physics</a:t>
            </a:r>
          </a:p>
          <a:p>
            <a:pPr lvl="2"/>
            <a:r>
              <a:rPr lang="en-GB" dirty="0" smtClean="0"/>
              <a:t>When we talk about physics in games we are normally talking about two things:</a:t>
            </a:r>
          </a:p>
          <a:p>
            <a:pPr lvl="3"/>
            <a:r>
              <a:rPr lang="en-GB" dirty="0" smtClean="0"/>
              <a:t>Collision detection</a:t>
            </a:r>
          </a:p>
          <a:p>
            <a:pPr lvl="3"/>
            <a:r>
              <a:rPr lang="en-GB" dirty="0" smtClean="0"/>
              <a:t>Conservation of momentum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Platform games pt. </a:t>
            </a:r>
            <a:r>
              <a:rPr lang="en-GB" dirty="0" smtClean="0"/>
              <a:t>II</a:t>
            </a:r>
          </a:p>
          <a:p>
            <a:pPr lvl="1"/>
            <a:r>
              <a:rPr lang="en-GB" dirty="0" smtClean="0"/>
              <a:t>Unity Physics</a:t>
            </a:r>
          </a:p>
          <a:p>
            <a:pPr lvl="2"/>
            <a:r>
              <a:rPr lang="en-GB" dirty="0" smtClean="0"/>
              <a:t>When we talk about physics in games we are normally talking about two things:</a:t>
            </a:r>
          </a:p>
          <a:p>
            <a:pPr lvl="3"/>
            <a:r>
              <a:rPr lang="en-GB" dirty="0" smtClean="0"/>
              <a:t>Collision detection</a:t>
            </a:r>
          </a:p>
          <a:p>
            <a:pPr lvl="4"/>
            <a:r>
              <a:rPr lang="en-GB" dirty="0" smtClean="0"/>
              <a:t>Working out when and where two (or more) objects collide</a:t>
            </a:r>
          </a:p>
          <a:p>
            <a:pPr lvl="3"/>
            <a:r>
              <a:rPr lang="en-GB" dirty="0" smtClean="0"/>
              <a:t>Conservation of momentum </a:t>
            </a:r>
          </a:p>
          <a:p>
            <a:pPr lvl="4"/>
            <a:r>
              <a:rPr lang="en-GB" dirty="0" smtClean="0"/>
              <a:t>Working out how they react to colliding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12720</TotalTime>
  <Words>3244</Words>
  <Application>Microsoft Office PowerPoint</Application>
  <PresentationFormat>On-screen Show (4:3)</PresentationFormat>
  <Paragraphs>505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</vt:vector>
  </TitlesOfParts>
  <Company>Gazcorp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</cp:lastModifiedBy>
  <cp:revision>697</cp:revision>
  <dcterms:created xsi:type="dcterms:W3CDTF">2008-11-22T10:38:31Z</dcterms:created>
  <dcterms:modified xsi:type="dcterms:W3CDTF">2018-09-29T15:53:22Z</dcterms:modified>
</cp:coreProperties>
</file>