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7" r:id="rId2"/>
    <p:sldId id="443" r:id="rId3"/>
    <p:sldId id="258" r:id="rId4"/>
    <p:sldId id="444" r:id="rId5"/>
    <p:sldId id="448" r:id="rId6"/>
    <p:sldId id="449" r:id="rId7"/>
    <p:sldId id="450" r:id="rId8"/>
    <p:sldId id="451" r:id="rId9"/>
    <p:sldId id="493" r:id="rId10"/>
    <p:sldId id="494" r:id="rId11"/>
    <p:sldId id="452" r:id="rId12"/>
    <p:sldId id="495" r:id="rId13"/>
    <p:sldId id="496" r:id="rId14"/>
    <p:sldId id="497" r:id="rId15"/>
    <p:sldId id="498" r:id="rId16"/>
    <p:sldId id="499" r:id="rId17"/>
    <p:sldId id="500" r:id="rId18"/>
    <p:sldId id="501" r:id="rId19"/>
    <p:sldId id="502" r:id="rId20"/>
    <p:sldId id="503" r:id="rId21"/>
    <p:sldId id="504" r:id="rId22"/>
    <p:sldId id="505" r:id="rId23"/>
    <p:sldId id="506" r:id="rId24"/>
    <p:sldId id="507" r:id="rId25"/>
    <p:sldId id="508" r:id="rId26"/>
    <p:sldId id="509" r:id="rId27"/>
    <p:sldId id="510" r:id="rId28"/>
    <p:sldId id="511" r:id="rId29"/>
    <p:sldId id="512" r:id="rId30"/>
    <p:sldId id="513" r:id="rId31"/>
    <p:sldId id="514" r:id="rId32"/>
    <p:sldId id="515" r:id="rId33"/>
    <p:sldId id="516" r:id="rId34"/>
    <p:sldId id="517" r:id="rId35"/>
    <p:sldId id="518" r:id="rId36"/>
    <p:sldId id="359" r:id="rId37"/>
    <p:sldId id="445" r:id="rId38"/>
    <p:sldId id="467" r:id="rId39"/>
    <p:sldId id="468" r:id="rId40"/>
    <p:sldId id="469" r:id="rId41"/>
    <p:sldId id="470" r:id="rId42"/>
    <p:sldId id="519" r:id="rId43"/>
    <p:sldId id="520" r:id="rId44"/>
    <p:sldId id="446" r:id="rId45"/>
    <p:sldId id="472" r:id="rId46"/>
    <p:sldId id="473" r:id="rId47"/>
    <p:sldId id="479" r:id="rId48"/>
    <p:sldId id="522" r:id="rId49"/>
    <p:sldId id="521" r:id="rId50"/>
    <p:sldId id="523" r:id="rId51"/>
    <p:sldId id="482" r:id="rId52"/>
    <p:sldId id="480" r:id="rId53"/>
    <p:sldId id="492" r:id="rId54"/>
    <p:sldId id="483" r:id="rId55"/>
    <p:sldId id="484" r:id="rId56"/>
    <p:sldId id="485" r:id="rId57"/>
    <p:sldId id="486" r:id="rId58"/>
    <p:sldId id="487" r:id="rId59"/>
    <p:sldId id="488" r:id="rId60"/>
    <p:sldId id="489" r:id="rId61"/>
    <p:sldId id="447" r:id="rId6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4" autoAdjust="0"/>
    <p:restoredTop sz="97475" autoAdjust="0"/>
  </p:normalViewPr>
  <p:slideViewPr>
    <p:cSldViewPr>
      <p:cViewPr>
        <p:scale>
          <a:sx n="125" d="100"/>
          <a:sy n="125" d="100"/>
        </p:scale>
        <p:origin x="-11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10/13/2018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err="1" smtClean="0"/>
              <a:t>Dd</a:t>
            </a:r>
            <a:endParaRPr lang="en-US" dirty="0" smtClean="0"/>
          </a:p>
          <a:p>
            <a:pPr lvl="6"/>
            <a:r>
              <a:rPr lang="en-US" dirty="0" smtClean="0"/>
              <a:t>Ss</a:t>
            </a:r>
          </a:p>
          <a:p>
            <a:pPr lvl="7"/>
            <a:r>
              <a:rPr lang="en-US" dirty="0" err="1" smtClean="0"/>
              <a:t>Sss</a:t>
            </a:r>
            <a:endParaRPr lang="en-US" dirty="0" smtClean="0"/>
          </a:p>
          <a:p>
            <a:pPr lvl="8"/>
            <a:r>
              <a:rPr lang="en-US" dirty="0" err="1" smtClean="0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630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unity3d.com/Manual/QuaternionAndEulerRotationsInUnity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6211669"/>
            <a:ext cx="5292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GAM150: Game Programming Essentials</a:t>
            </a:r>
            <a:endParaRPr lang="en-US" sz="600" dirty="0" smtClean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BA Game Development</a:t>
            </a:r>
            <a:endParaRPr lang="en-US" sz="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4: Making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 Platform Games pt IV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Animating and choreographing activities</a:t>
            </a:r>
          </a:p>
          <a:p>
            <a:pPr lvl="1"/>
            <a:r>
              <a:rPr lang="en-GB" dirty="0" smtClean="0"/>
              <a:t>All are geared around </a:t>
            </a:r>
            <a:r>
              <a:rPr lang="en-GB" dirty="0" err="1" smtClean="0"/>
              <a:t>keyframed</a:t>
            </a:r>
            <a:r>
              <a:rPr lang="en-GB" dirty="0" smtClean="0"/>
              <a:t> timelines</a:t>
            </a:r>
          </a:p>
          <a:p>
            <a:pPr lvl="2"/>
            <a:r>
              <a:rPr lang="en-GB" dirty="0" smtClean="0"/>
              <a:t>Time &amp; ticks</a:t>
            </a:r>
          </a:p>
          <a:p>
            <a:pPr lvl="3"/>
            <a:r>
              <a:rPr lang="en-GB" dirty="0" smtClean="0"/>
              <a:t>Animator window uses time for setting </a:t>
            </a:r>
            <a:r>
              <a:rPr lang="en-GB" dirty="0" err="1" smtClean="0"/>
              <a:t>keyframes</a:t>
            </a:r>
            <a:endParaRPr lang="en-GB" dirty="0" smtClean="0"/>
          </a:p>
          <a:p>
            <a:pPr lvl="4"/>
            <a:r>
              <a:rPr lang="en-GB" dirty="0" smtClean="0"/>
              <a:t>Everything works of seconds</a:t>
            </a:r>
          </a:p>
          <a:p>
            <a:pPr lvl="4"/>
            <a:r>
              <a:rPr lang="en-GB" dirty="0" smtClean="0"/>
              <a:t>This is nice as it makes sense and you can (fairly) easily choreograph how you want things to work</a:t>
            </a:r>
          </a:p>
          <a:p>
            <a:pPr lvl="3"/>
            <a:r>
              <a:rPr lang="en-GB" dirty="0" smtClean="0"/>
              <a:t>For some reason, it also uses frames to set replay speed (in samples)</a:t>
            </a:r>
          </a:p>
          <a:p>
            <a:pPr lvl="4"/>
            <a:r>
              <a:rPr lang="en-GB" dirty="0" smtClean="0"/>
              <a:t>‘normal’ behaviour is 60 samples per second</a:t>
            </a:r>
          </a:p>
          <a:p>
            <a:pPr lvl="4"/>
            <a:r>
              <a:rPr lang="en-GB" dirty="0" smtClean="0"/>
              <a:t>Making this value lowe</a:t>
            </a:r>
            <a:r>
              <a:rPr lang="en-GB" dirty="0" smtClean="0"/>
              <a:t>r will make the animations play slower</a:t>
            </a:r>
          </a:p>
          <a:p>
            <a:pPr lvl="4"/>
            <a:r>
              <a:rPr lang="en-GB" dirty="0" smtClean="0"/>
              <a:t>Making this value </a:t>
            </a:r>
            <a:r>
              <a:rPr lang="en-GB" dirty="0" smtClean="0"/>
              <a:t>higher will </a:t>
            </a:r>
            <a:r>
              <a:rPr lang="en-GB" dirty="0" smtClean="0"/>
              <a:t>make the animations play </a:t>
            </a:r>
            <a:r>
              <a:rPr lang="en-GB" dirty="0" smtClean="0"/>
              <a:t>faster</a:t>
            </a:r>
          </a:p>
          <a:p>
            <a:pPr lvl="4"/>
            <a:r>
              <a:rPr lang="en-GB" dirty="0" smtClean="0"/>
              <a:t>Generally, don’t touch it, but there may be situations when it makes sense to (no, I can’t think of any off the top of my head either).</a:t>
            </a:r>
            <a:endParaRPr lang="en-GB" dirty="0" smtClean="0"/>
          </a:p>
          <a:p>
            <a:pPr lvl="4"/>
            <a:endParaRPr lang="en-GB" dirty="0" smtClean="0"/>
          </a:p>
          <a:p>
            <a:pPr lvl="2"/>
            <a:endParaRPr lang="en-GB" dirty="0" smtClean="0"/>
          </a:p>
          <a:p>
            <a:pPr lvl="2">
              <a:buNone/>
            </a:pPr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Animating and choreographing activities</a:t>
            </a:r>
          </a:p>
          <a:p>
            <a:pPr lvl="1"/>
            <a:r>
              <a:rPr lang="en-GB" dirty="0" smtClean="0"/>
              <a:t>Unity has 3 approaches and they have slightly different uses:</a:t>
            </a:r>
          </a:p>
          <a:p>
            <a:pPr lvl="2"/>
            <a:r>
              <a:rPr lang="en-GB" dirty="0" smtClean="0"/>
              <a:t>Animation components</a:t>
            </a:r>
          </a:p>
          <a:p>
            <a:pPr lvl="3"/>
            <a:r>
              <a:rPr lang="en-GB" dirty="0" smtClean="0"/>
              <a:t>For animating a single game object, though can do multiple objects too</a:t>
            </a:r>
          </a:p>
          <a:p>
            <a:pPr lvl="3"/>
            <a:r>
              <a:rPr lang="en-GB" dirty="0" smtClean="0"/>
              <a:t>For animation events</a:t>
            </a:r>
          </a:p>
          <a:p>
            <a:pPr lvl="3"/>
            <a:r>
              <a:rPr lang="en-GB" dirty="0" smtClean="0"/>
              <a:t>For multiple animations</a:t>
            </a:r>
          </a:p>
          <a:p>
            <a:pPr lvl="2"/>
            <a:r>
              <a:rPr lang="en-GB" dirty="0" smtClean="0"/>
              <a:t>Animator (</a:t>
            </a:r>
            <a:r>
              <a:rPr lang="en-GB" dirty="0" err="1" smtClean="0"/>
              <a:t>Mecanim</a:t>
            </a:r>
            <a:r>
              <a:rPr lang="en-GB" dirty="0" smtClean="0"/>
              <a:t>)</a:t>
            </a:r>
          </a:p>
          <a:p>
            <a:pPr lvl="3"/>
            <a:r>
              <a:rPr lang="en-GB" dirty="0" smtClean="0"/>
              <a:t>For more complex animation systems</a:t>
            </a:r>
          </a:p>
          <a:p>
            <a:pPr lvl="3"/>
            <a:r>
              <a:rPr lang="en-GB" dirty="0" smtClean="0"/>
              <a:t>For blending multiple animations &amp; controlling skeletal weighting and procedural animation </a:t>
            </a:r>
            <a:r>
              <a:rPr lang="en-GB" dirty="0" smtClean="0"/>
              <a:t>control</a:t>
            </a:r>
          </a:p>
          <a:p>
            <a:pPr lvl="3"/>
            <a:r>
              <a:rPr lang="en-GB" dirty="0" smtClean="0"/>
              <a:t>We will look at this later in the module</a:t>
            </a:r>
            <a:endParaRPr lang="en-GB" dirty="0" smtClean="0"/>
          </a:p>
          <a:p>
            <a:pPr lvl="2"/>
            <a:r>
              <a:rPr lang="en-GB" dirty="0" smtClean="0"/>
              <a:t>Timeline</a:t>
            </a:r>
          </a:p>
          <a:p>
            <a:pPr lvl="3"/>
            <a:r>
              <a:rPr lang="en-GB" dirty="0" smtClean="0"/>
              <a:t>For choreographing multiple game </a:t>
            </a:r>
            <a:r>
              <a:rPr lang="en-GB" dirty="0" smtClean="0"/>
              <a:t>objects</a:t>
            </a:r>
          </a:p>
          <a:p>
            <a:pPr lvl="3"/>
            <a:r>
              <a:rPr lang="en-GB" dirty="0" smtClean="0"/>
              <a:t>Typically for making in-game animating sequences</a:t>
            </a:r>
          </a:p>
          <a:p>
            <a:pPr lvl="3"/>
            <a:r>
              <a:rPr lang="en-GB" dirty="0" smtClean="0"/>
              <a:t>We wont look at this explicitly in the module, but its functionality is very close to that of the animation component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Animating and choreographing </a:t>
            </a:r>
            <a:r>
              <a:rPr lang="en-GB" dirty="0" smtClean="0"/>
              <a:t>activities</a:t>
            </a:r>
          </a:p>
          <a:p>
            <a:pPr lvl="1"/>
            <a:r>
              <a:rPr lang="en-GB" dirty="0" smtClean="0"/>
              <a:t>Moving platforms revisited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Animating and choreographing </a:t>
            </a:r>
            <a:r>
              <a:rPr lang="en-GB" dirty="0" smtClean="0"/>
              <a:t>activities</a:t>
            </a:r>
          </a:p>
          <a:p>
            <a:pPr lvl="1"/>
            <a:r>
              <a:rPr lang="en-GB" dirty="0" smtClean="0"/>
              <a:t>Moving platforms revisited</a:t>
            </a:r>
          </a:p>
          <a:p>
            <a:pPr lvl="2"/>
            <a:r>
              <a:rPr lang="en-GB" dirty="0" smtClean="0"/>
              <a:t>Last time, we looked at making platforms move through the power of scripting</a:t>
            </a:r>
          </a:p>
          <a:p>
            <a:pPr lvl="3"/>
            <a:r>
              <a:rPr lang="en-GB" dirty="0" smtClean="0"/>
              <a:t>For the programmers, this was the best thing ever</a:t>
            </a:r>
          </a:p>
          <a:p>
            <a:pPr lvl="3"/>
            <a:r>
              <a:rPr lang="en-GB" dirty="0" smtClean="0"/>
              <a:t>For the designers, this was an introduc</a:t>
            </a:r>
            <a:r>
              <a:rPr lang="en-GB" dirty="0" smtClean="0"/>
              <a:t>tion to a world of pain</a:t>
            </a:r>
          </a:p>
          <a:p>
            <a:pPr lvl="3"/>
            <a:endParaRPr lang="en-GB" dirty="0" smtClean="0"/>
          </a:p>
          <a:p>
            <a:pPr lvl="2"/>
            <a:r>
              <a:rPr lang="en-GB" dirty="0" smtClean="0"/>
              <a:t>I did mention that making things move ‘nicely’ would cause a lot of programming niggles</a:t>
            </a:r>
          </a:p>
          <a:p>
            <a:pPr lvl="3"/>
            <a:r>
              <a:rPr lang="en-GB" dirty="0" smtClean="0"/>
              <a:t>By ‘nicely’, I mean platforms that don’t move uniformly over time (they pause, accelerate, move in X &amp; Y etc)</a:t>
            </a:r>
          </a:p>
          <a:p>
            <a:pPr lvl="4"/>
            <a:r>
              <a:rPr lang="en-GB" dirty="0" smtClean="0"/>
              <a:t>i.e. They have character.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Animating and choreographing </a:t>
            </a:r>
            <a:r>
              <a:rPr lang="en-GB" dirty="0" smtClean="0"/>
              <a:t>activities</a:t>
            </a:r>
          </a:p>
          <a:p>
            <a:pPr lvl="1"/>
            <a:r>
              <a:rPr lang="en-GB" dirty="0" smtClean="0"/>
              <a:t>Moving platforms revisited</a:t>
            </a:r>
          </a:p>
          <a:p>
            <a:pPr lvl="2"/>
            <a:r>
              <a:rPr lang="en-GB" dirty="0" smtClean="0"/>
              <a:t>01. Moving Platforms</a:t>
            </a:r>
          </a:p>
          <a:p>
            <a:pPr lvl="3"/>
            <a:r>
              <a:rPr lang="en-GB" dirty="0" smtClean="0"/>
              <a:t>This is week 2’s 06. Moving platforms</a:t>
            </a:r>
          </a:p>
          <a:p>
            <a:pPr lvl="4"/>
            <a:r>
              <a:rPr lang="en-GB" dirty="0" smtClean="0"/>
              <a:t>2 platforms that move using scripts</a:t>
            </a:r>
            <a:endParaRPr lang="en-GB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68" y="3789040"/>
            <a:ext cx="3061420" cy="176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3068960"/>
            <a:ext cx="4396433" cy="332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Animating and choreographing </a:t>
            </a:r>
            <a:r>
              <a:rPr lang="en-GB" dirty="0" smtClean="0"/>
              <a:t>activities</a:t>
            </a:r>
          </a:p>
          <a:p>
            <a:pPr lvl="1"/>
            <a:r>
              <a:rPr lang="en-GB" dirty="0" smtClean="0"/>
              <a:t>Moving platforms revisited</a:t>
            </a:r>
          </a:p>
          <a:p>
            <a:pPr lvl="2"/>
            <a:r>
              <a:rPr lang="en-GB" dirty="0" smtClean="0"/>
              <a:t>02. Animated Platforms</a:t>
            </a:r>
          </a:p>
          <a:p>
            <a:pPr lvl="3"/>
            <a:r>
              <a:rPr lang="en-GB" dirty="0" smtClean="0"/>
              <a:t>Let’s remove the nasty script and replace it with animations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Animating and choreographing </a:t>
            </a:r>
            <a:r>
              <a:rPr lang="en-GB" dirty="0" smtClean="0"/>
              <a:t>activities</a:t>
            </a:r>
          </a:p>
          <a:p>
            <a:pPr lvl="1"/>
            <a:r>
              <a:rPr lang="en-GB" dirty="0" smtClean="0"/>
              <a:t>Moving platforms revisited</a:t>
            </a:r>
          </a:p>
          <a:p>
            <a:pPr lvl="2"/>
            <a:r>
              <a:rPr lang="en-GB" dirty="0" smtClean="0"/>
              <a:t>02. Animated Platforms</a:t>
            </a:r>
          </a:p>
          <a:p>
            <a:pPr lvl="3"/>
            <a:r>
              <a:rPr lang="en-GB" dirty="0" smtClean="0"/>
              <a:t>Let’s remove the nasty script and replace it with animations</a:t>
            </a:r>
          </a:p>
          <a:p>
            <a:pPr lvl="3"/>
            <a:endParaRPr lang="en-GB" dirty="0" smtClean="0"/>
          </a:p>
          <a:p>
            <a:pPr lvl="3"/>
            <a:r>
              <a:rPr lang="en-GB" dirty="0" smtClean="0"/>
              <a:t>To do this: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GB" dirty="0" smtClean="0"/>
              <a:t>Remove the </a:t>
            </a:r>
            <a:r>
              <a:rPr lang="en-GB" dirty="0" err="1" smtClean="0"/>
              <a:t>movingplatform</a:t>
            </a:r>
            <a:r>
              <a:rPr lang="en-GB" dirty="0" smtClean="0"/>
              <a:t> script from each </a:t>
            </a:r>
            <a:r>
              <a:rPr lang="en-GB" dirty="0" err="1" smtClean="0"/>
              <a:t>moving_platform</a:t>
            </a:r>
            <a:endParaRPr lang="en-GB" dirty="0" smtClean="0"/>
          </a:p>
          <a:p>
            <a:pPr marL="2286000" lvl="4" indent="-457200">
              <a:buFont typeface="+mj-lt"/>
              <a:buAutoNum type="arabicPeriod"/>
            </a:pPr>
            <a:r>
              <a:rPr lang="en-GB" dirty="0" smtClean="0"/>
              <a:t>Add an animation component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GB" dirty="0" smtClean="0"/>
              <a:t>Open the animation window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GB" dirty="0" smtClean="0"/>
              <a:t>Add a new animation called </a:t>
            </a:r>
            <a:r>
              <a:rPr lang="en-GB" dirty="0" err="1" smtClean="0"/>
              <a:t>platform_horizontal</a:t>
            </a:r>
            <a:endParaRPr lang="en-GB" dirty="0" smtClean="0"/>
          </a:p>
          <a:p>
            <a:pPr marL="2286000" lvl="4" indent="-457200">
              <a:buFont typeface="+mj-lt"/>
              <a:buAutoNum type="arabicPeriod"/>
            </a:pPr>
            <a:r>
              <a:rPr lang="en-GB" dirty="0" smtClean="0"/>
              <a:t>Add the moving </a:t>
            </a:r>
            <a:r>
              <a:rPr lang="en-GB" dirty="0" err="1" smtClean="0"/>
              <a:t>platform.transform.position</a:t>
            </a:r>
            <a:r>
              <a:rPr lang="en-GB" dirty="0" smtClean="0"/>
              <a:t> as a property to the animation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GB" dirty="0" smtClean="0"/>
              <a:t>Turn on record and use your skill and judgement to create </a:t>
            </a:r>
            <a:r>
              <a:rPr lang="en-GB" dirty="0" err="1" smtClean="0"/>
              <a:t>keyframes</a:t>
            </a:r>
            <a:r>
              <a:rPr lang="en-GB" dirty="0" smtClean="0"/>
              <a:t> for the platform.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GB" dirty="0" smtClean="0"/>
              <a:t>Find the animation and set its wrap mode to ‘ping pong’ for a nice round trip animation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GB" dirty="0" smtClean="0"/>
              <a:t>Set the animation in the platform’s animation box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GB" dirty="0" smtClean="0"/>
              <a:t>Press run in the game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Animating and choreographing </a:t>
            </a:r>
            <a:r>
              <a:rPr lang="en-GB" dirty="0" smtClean="0"/>
              <a:t>activities</a:t>
            </a:r>
          </a:p>
          <a:p>
            <a:pPr lvl="1"/>
            <a:r>
              <a:rPr lang="en-GB" dirty="0" smtClean="0"/>
              <a:t>Moving platforms revisited</a:t>
            </a:r>
          </a:p>
          <a:p>
            <a:pPr lvl="2"/>
            <a:r>
              <a:rPr lang="en-GB" dirty="0" smtClean="0"/>
              <a:t>02. Animated Platforms</a:t>
            </a:r>
          </a:p>
          <a:p>
            <a:pPr lvl="3"/>
            <a:r>
              <a:rPr lang="en-GB" dirty="0" smtClean="0"/>
              <a:t>Let’s remove the nasty script and replace it with animations</a:t>
            </a:r>
          </a:p>
          <a:p>
            <a:pPr lvl="3"/>
            <a:endParaRPr lang="en-GB" dirty="0" smtClean="0"/>
          </a:p>
          <a:p>
            <a:pPr lvl="3"/>
            <a:r>
              <a:rPr lang="en-GB" dirty="0" smtClean="0"/>
              <a:t>To alter the speed of the platform, either</a:t>
            </a:r>
          </a:p>
          <a:p>
            <a:pPr lvl="4"/>
            <a:r>
              <a:rPr lang="en-GB" dirty="0" smtClean="0"/>
              <a:t>Make the time between the </a:t>
            </a:r>
            <a:r>
              <a:rPr lang="en-GB" dirty="0" err="1" smtClean="0"/>
              <a:t>keyframes</a:t>
            </a:r>
            <a:r>
              <a:rPr lang="en-GB" dirty="0" smtClean="0"/>
              <a:t> longer</a:t>
            </a:r>
          </a:p>
          <a:p>
            <a:pPr lvl="4"/>
            <a:r>
              <a:rPr lang="en-GB" dirty="0" smtClean="0"/>
              <a:t>Reduce the number of samples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Animating and choreographing </a:t>
            </a:r>
            <a:r>
              <a:rPr lang="en-GB" dirty="0" smtClean="0"/>
              <a:t>activities</a:t>
            </a:r>
          </a:p>
          <a:p>
            <a:pPr lvl="1"/>
            <a:r>
              <a:rPr lang="en-GB" dirty="0" smtClean="0"/>
              <a:t>Moving platforms revisited</a:t>
            </a:r>
          </a:p>
          <a:p>
            <a:pPr lvl="2"/>
            <a:r>
              <a:rPr lang="en-GB" dirty="0" smtClean="0"/>
              <a:t>03. Animated Platforms</a:t>
            </a:r>
          </a:p>
          <a:p>
            <a:pPr lvl="3"/>
            <a:r>
              <a:rPr lang="en-GB" dirty="0" smtClean="0"/>
              <a:t>Now we can start having fun</a:t>
            </a:r>
          </a:p>
          <a:p>
            <a:pPr lvl="3"/>
            <a:endParaRPr lang="en-GB" dirty="0" smtClean="0"/>
          </a:p>
          <a:p>
            <a:pPr lvl="3"/>
            <a:r>
              <a:rPr lang="en-GB" dirty="0" smtClean="0"/>
              <a:t>We can add more </a:t>
            </a:r>
            <a:r>
              <a:rPr lang="en-GB" dirty="0" err="1" smtClean="0"/>
              <a:t>keyframes</a:t>
            </a:r>
            <a:r>
              <a:rPr lang="en-GB" dirty="0" smtClean="0"/>
              <a:t> to adjust the feel of movement</a:t>
            </a:r>
          </a:p>
          <a:p>
            <a:pPr lvl="4"/>
            <a:r>
              <a:rPr lang="en-GB" dirty="0" smtClean="0"/>
              <a:t>Move to one end</a:t>
            </a:r>
          </a:p>
          <a:p>
            <a:pPr lvl="4"/>
            <a:r>
              <a:rPr lang="en-GB" dirty="0" smtClean="0"/>
              <a:t>Stop for a while</a:t>
            </a:r>
          </a:p>
          <a:p>
            <a:pPr lvl="4"/>
            <a:r>
              <a:rPr lang="en-GB" dirty="0" smtClean="0"/>
              <a:t>Move back to the start</a:t>
            </a:r>
          </a:p>
          <a:p>
            <a:pPr lvl="4"/>
            <a:r>
              <a:rPr lang="en-GB" dirty="0" smtClean="0"/>
              <a:t>Stop for a while</a:t>
            </a:r>
          </a:p>
          <a:p>
            <a:pPr lvl="4"/>
            <a:r>
              <a:rPr lang="en-GB" dirty="0" smtClean="0"/>
              <a:t>Either ping pong or loop the animation</a:t>
            </a:r>
          </a:p>
          <a:p>
            <a:pPr lvl="5"/>
            <a:r>
              <a:rPr lang="en-GB" dirty="0" smtClean="0"/>
              <a:t>If you loop it, make sure the platform goes back to its starting position, else it will glitch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Animating and choreographing </a:t>
            </a:r>
            <a:r>
              <a:rPr lang="en-GB" dirty="0" smtClean="0"/>
              <a:t>activities</a:t>
            </a:r>
          </a:p>
          <a:p>
            <a:pPr lvl="1"/>
            <a:r>
              <a:rPr lang="en-GB" dirty="0" smtClean="0"/>
              <a:t>Moving platforms revisited</a:t>
            </a:r>
          </a:p>
          <a:p>
            <a:pPr lvl="2"/>
            <a:r>
              <a:rPr lang="en-GB" dirty="0" smtClean="0"/>
              <a:t>03. Animated Platforms</a:t>
            </a:r>
          </a:p>
          <a:p>
            <a:pPr lvl="3"/>
            <a:r>
              <a:rPr lang="en-GB" dirty="0" smtClean="0"/>
              <a:t>Now we can start having fun</a:t>
            </a:r>
          </a:p>
          <a:p>
            <a:pPr lvl="3"/>
            <a:endParaRPr lang="en-GB" dirty="0" smtClean="0"/>
          </a:p>
          <a:p>
            <a:pPr lvl="3"/>
            <a:r>
              <a:rPr lang="en-GB" dirty="0" smtClean="0"/>
              <a:t>The key thing to remember, is that the animation will always lerp between values</a:t>
            </a:r>
          </a:p>
          <a:p>
            <a:pPr lvl="3"/>
            <a:r>
              <a:rPr lang="en-GB" dirty="0" smtClean="0"/>
              <a:t>Therefore, if you don’t want something to move for a while</a:t>
            </a:r>
          </a:p>
          <a:p>
            <a:pPr lvl="4"/>
            <a:r>
              <a:rPr lang="en-GB" dirty="0" smtClean="0"/>
              <a:t>Set two </a:t>
            </a:r>
            <a:r>
              <a:rPr lang="en-GB" dirty="0" err="1" smtClean="0"/>
              <a:t>keyframes</a:t>
            </a:r>
            <a:r>
              <a:rPr lang="en-GB" dirty="0" smtClean="0"/>
              <a:t> with the same value</a:t>
            </a:r>
          </a:p>
          <a:p>
            <a:pPr lvl="4"/>
            <a:r>
              <a:rPr lang="en-GB" dirty="0" smtClean="0"/>
              <a:t>Otherwise, the animation will lerp between values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Last time:</a:t>
            </a:r>
          </a:p>
          <a:p>
            <a:pPr lvl="1"/>
            <a:r>
              <a:rPr lang="en-GB" dirty="0" smtClean="0"/>
              <a:t>Jamie’s Lecture</a:t>
            </a:r>
          </a:p>
          <a:p>
            <a:pPr lvl="2">
              <a:buNone/>
            </a:pPr>
            <a:endParaRPr lang="en-GB" dirty="0" smtClean="0"/>
          </a:p>
          <a:p>
            <a:pPr lvl="1"/>
            <a:r>
              <a:rPr lang="en-GB" dirty="0" smtClean="0"/>
              <a:t>My last lecture:</a:t>
            </a:r>
          </a:p>
          <a:p>
            <a:pPr lvl="2"/>
            <a:r>
              <a:rPr lang="en-GB" dirty="0" smtClean="0"/>
              <a:t>Platforms, Hazards, traps &amp; death</a:t>
            </a:r>
          </a:p>
          <a:p>
            <a:pPr lvl="2"/>
            <a:r>
              <a:rPr lang="en-GB" dirty="0" smtClean="0"/>
              <a:t>Version Control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Any issues to report?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Animating and choreographing </a:t>
            </a:r>
            <a:r>
              <a:rPr lang="en-GB" dirty="0" smtClean="0"/>
              <a:t>activities</a:t>
            </a:r>
          </a:p>
          <a:p>
            <a:pPr lvl="1"/>
            <a:r>
              <a:rPr lang="en-GB" dirty="0" smtClean="0"/>
              <a:t>Moving platforms revisited</a:t>
            </a:r>
          </a:p>
          <a:p>
            <a:pPr lvl="2"/>
            <a:r>
              <a:rPr lang="en-GB" dirty="0" smtClean="0"/>
              <a:t>04. Animated values</a:t>
            </a:r>
          </a:p>
          <a:p>
            <a:pPr lvl="3"/>
            <a:r>
              <a:rPr lang="en-GB" dirty="0" smtClean="0"/>
              <a:t>We don’t just have to animate transform attributes</a:t>
            </a:r>
          </a:p>
          <a:p>
            <a:pPr lvl="3"/>
            <a:r>
              <a:rPr lang="en-GB" dirty="0" smtClean="0"/>
              <a:t>Let’s animate the object colour</a:t>
            </a:r>
          </a:p>
          <a:p>
            <a:pPr lvl="3"/>
            <a:endParaRPr lang="en-GB" dirty="0" smtClean="0"/>
          </a:p>
          <a:p>
            <a:pPr lvl="3"/>
            <a:r>
              <a:rPr lang="en-GB" dirty="0" smtClean="0"/>
              <a:t>Add property</a:t>
            </a:r>
          </a:p>
          <a:p>
            <a:pPr lvl="4"/>
            <a:r>
              <a:rPr lang="en-GB" dirty="0" err="1" smtClean="0"/>
              <a:t>Platform_gfx.Mesh</a:t>
            </a:r>
            <a:r>
              <a:rPr lang="en-GB" dirty="0" smtClean="0"/>
              <a:t> </a:t>
            </a:r>
            <a:r>
              <a:rPr lang="en-GB" dirty="0" err="1" smtClean="0"/>
              <a:t>Renderer.Material._Color</a:t>
            </a:r>
            <a:endParaRPr lang="en-GB" dirty="0" smtClean="0"/>
          </a:p>
          <a:p>
            <a:pPr lvl="4"/>
            <a:r>
              <a:rPr lang="en-GB" dirty="0" smtClean="0"/>
              <a:t>Set some keys for it</a:t>
            </a:r>
          </a:p>
          <a:p>
            <a:pPr lvl="3"/>
            <a:endParaRPr lang="en-GB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4365104"/>
            <a:ext cx="3960440" cy="224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Animating and choreographing </a:t>
            </a:r>
            <a:r>
              <a:rPr lang="en-GB" dirty="0" smtClean="0"/>
              <a:t>activities</a:t>
            </a:r>
          </a:p>
          <a:p>
            <a:pPr lvl="1"/>
            <a:r>
              <a:rPr lang="en-GB" dirty="0" smtClean="0"/>
              <a:t>Moving platforms revisited</a:t>
            </a:r>
          </a:p>
          <a:p>
            <a:pPr lvl="2"/>
            <a:r>
              <a:rPr lang="en-GB" dirty="0" smtClean="0"/>
              <a:t>05. </a:t>
            </a:r>
            <a:r>
              <a:rPr lang="en-GB" dirty="0" err="1" smtClean="0"/>
              <a:t>Callback</a:t>
            </a:r>
            <a:r>
              <a:rPr lang="en-GB" dirty="0" smtClean="0"/>
              <a:t> events</a:t>
            </a:r>
          </a:p>
          <a:p>
            <a:pPr lvl="3"/>
            <a:r>
              <a:rPr lang="en-GB" dirty="0" smtClean="0"/>
              <a:t>We can also use the animation timeline to send events to scripts</a:t>
            </a:r>
          </a:p>
          <a:p>
            <a:pPr lvl="4"/>
            <a:r>
              <a:rPr lang="en-GB" dirty="0" smtClean="0"/>
              <a:t>This is really useful if you want to trigger game events within animations</a:t>
            </a:r>
          </a:p>
          <a:p>
            <a:pPr lvl="4"/>
            <a:endParaRPr lang="en-GB" dirty="0" smtClean="0"/>
          </a:p>
          <a:p>
            <a:pPr lvl="3"/>
            <a:r>
              <a:rPr lang="en-GB" dirty="0" smtClean="0"/>
              <a:t>To do this:</a:t>
            </a:r>
          </a:p>
          <a:p>
            <a:pPr lvl="4"/>
            <a:r>
              <a:rPr lang="en-GB" dirty="0" smtClean="0"/>
              <a:t>Add a new script to the </a:t>
            </a:r>
            <a:r>
              <a:rPr lang="en-GB" dirty="0" err="1" smtClean="0"/>
              <a:t>moving_platform</a:t>
            </a:r>
            <a:endParaRPr lang="en-GB" dirty="0" smtClean="0"/>
          </a:p>
          <a:p>
            <a:pPr lvl="4"/>
            <a:r>
              <a:rPr lang="en-GB" dirty="0" smtClean="0"/>
              <a:t>Add a function public void </a:t>
            </a:r>
            <a:r>
              <a:rPr lang="en-GB" dirty="0" err="1" smtClean="0"/>
              <a:t>OnEvent</a:t>
            </a:r>
            <a:r>
              <a:rPr lang="en-GB" dirty="0" smtClean="0"/>
              <a:t>()</a:t>
            </a:r>
          </a:p>
          <a:p>
            <a:pPr lvl="4"/>
            <a:r>
              <a:rPr lang="en-GB" dirty="0" smtClean="0"/>
              <a:t>In the animation, ‘add event’ and select the function</a:t>
            </a:r>
          </a:p>
          <a:p>
            <a:pPr lvl="5"/>
            <a:r>
              <a:rPr lang="en-GB" dirty="0" smtClean="0"/>
              <a:t>If the event has an argument, you can pass this to the function from the animation event</a:t>
            </a:r>
          </a:p>
          <a:p>
            <a:pPr lvl="4"/>
            <a:r>
              <a:rPr lang="en-GB" dirty="0" smtClean="0"/>
              <a:t>Often, it makes sense to treat the animation as a loop rather than ping pong</a:t>
            </a:r>
          </a:p>
          <a:p>
            <a:pPr lvl="5"/>
            <a:r>
              <a:rPr lang="en-GB" dirty="0" smtClean="0"/>
              <a:t>As ping pong plays the animation forwards and backwards</a:t>
            </a:r>
          </a:p>
          <a:p>
            <a:pPr lvl="3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Animating and choreographing </a:t>
            </a:r>
            <a:r>
              <a:rPr lang="en-GB" dirty="0" smtClean="0"/>
              <a:t>activities</a:t>
            </a:r>
          </a:p>
          <a:p>
            <a:pPr lvl="1"/>
            <a:r>
              <a:rPr lang="en-GB" dirty="0" smtClean="0"/>
              <a:t>Moving platforms revisited</a:t>
            </a:r>
          </a:p>
          <a:p>
            <a:pPr lvl="2"/>
            <a:r>
              <a:rPr lang="en-GB" dirty="0" smtClean="0"/>
              <a:t>06. instancing animations</a:t>
            </a:r>
          </a:p>
          <a:p>
            <a:pPr lvl="3"/>
            <a:r>
              <a:rPr lang="en-GB" dirty="0" smtClean="0"/>
              <a:t>When we create animating objects ‘normally’ we have to remember that they are created in world space</a:t>
            </a:r>
          </a:p>
          <a:p>
            <a:pPr lvl="4"/>
            <a:r>
              <a:rPr lang="en-GB" dirty="0" smtClean="0"/>
              <a:t>This means, if I duplicate an animating object and move it, it will still animate in the same position</a:t>
            </a:r>
          </a:p>
          <a:p>
            <a:pPr lvl="4"/>
            <a:endParaRPr lang="en-GB" dirty="0" smtClean="0"/>
          </a:p>
          <a:p>
            <a:pPr lvl="3"/>
            <a:r>
              <a:rPr lang="en-GB" dirty="0" smtClean="0"/>
              <a:t>To get round this issue, if we create animations inside a parent object, the animating object will be in local space</a:t>
            </a:r>
          </a:p>
          <a:p>
            <a:pPr lvl="4"/>
            <a:r>
              <a:rPr lang="en-GB" dirty="0" smtClean="0"/>
              <a:t>This means we can paste it all over the place and it will animate relative to its parent</a:t>
            </a:r>
          </a:p>
          <a:p>
            <a:pPr lvl="4"/>
            <a:r>
              <a:rPr lang="en-GB" dirty="0" smtClean="0"/>
              <a:t>Obviously, these instance will share the same animation data (</a:t>
            </a:r>
            <a:r>
              <a:rPr lang="en-GB" dirty="0" err="1" smtClean="0"/>
              <a:t>keyframes</a:t>
            </a:r>
            <a:r>
              <a:rPr lang="en-GB" dirty="0" smtClean="0"/>
              <a:t>), so if you change the </a:t>
            </a:r>
            <a:r>
              <a:rPr lang="en-GB" dirty="0" err="1" smtClean="0"/>
              <a:t>keyframes</a:t>
            </a:r>
            <a:r>
              <a:rPr lang="en-GB" dirty="0" smtClean="0"/>
              <a:t> of one </a:t>
            </a:r>
            <a:r>
              <a:rPr lang="en-GB" dirty="0" err="1" smtClean="0"/>
              <a:t>anim</a:t>
            </a:r>
            <a:r>
              <a:rPr lang="en-GB" dirty="0" smtClean="0"/>
              <a:t>, you’ll see changes in all the animations that use that animation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Animating and choreographing </a:t>
            </a:r>
            <a:r>
              <a:rPr lang="en-GB" dirty="0" smtClean="0"/>
              <a:t>activities</a:t>
            </a:r>
          </a:p>
          <a:p>
            <a:pPr lvl="1"/>
            <a:r>
              <a:rPr lang="en-GB" dirty="0" smtClean="0"/>
              <a:t>Moving platforms revisited</a:t>
            </a:r>
          </a:p>
          <a:p>
            <a:pPr lvl="2"/>
            <a:r>
              <a:rPr lang="en-GB" dirty="0" smtClean="0"/>
              <a:t>06. instancing animations</a:t>
            </a:r>
          </a:p>
          <a:p>
            <a:pPr lvl="3"/>
            <a:r>
              <a:rPr lang="en-GB" dirty="0" smtClean="0"/>
              <a:t>Ideally, create the animation as a child of a parent, but you can also take an existing animation and drop it into a parent </a:t>
            </a:r>
            <a:r>
              <a:rPr lang="en-GB" dirty="0" err="1" smtClean="0"/>
              <a:t>gameobject</a:t>
            </a:r>
            <a:r>
              <a:rPr lang="en-GB" dirty="0" smtClean="0"/>
              <a:t> for the same effect</a:t>
            </a:r>
          </a:p>
          <a:p>
            <a:pPr lvl="4"/>
            <a:r>
              <a:rPr lang="en-GB" dirty="0" smtClean="0"/>
              <a:t>Root of object will be a bit off though</a:t>
            </a:r>
            <a:endParaRPr lang="en-GB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476332"/>
            <a:ext cx="5585892" cy="3193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Animating and choreographing </a:t>
            </a:r>
            <a:r>
              <a:rPr lang="en-GB" dirty="0" smtClean="0"/>
              <a:t>activities</a:t>
            </a:r>
          </a:p>
          <a:p>
            <a:pPr lvl="1"/>
            <a:r>
              <a:rPr lang="en-GB" dirty="0" smtClean="0"/>
              <a:t>Moving platforms revisited</a:t>
            </a:r>
          </a:p>
          <a:p>
            <a:pPr lvl="2"/>
            <a:r>
              <a:rPr lang="en-GB" dirty="0" smtClean="0"/>
              <a:t>07. Offset instances</a:t>
            </a:r>
          </a:p>
          <a:p>
            <a:pPr lvl="3"/>
            <a:r>
              <a:rPr lang="en-GB" dirty="0" smtClean="0"/>
              <a:t>We can use animation instances to great effect if we want to have lots of things doing the same thing</a:t>
            </a:r>
          </a:p>
          <a:p>
            <a:pPr lvl="3"/>
            <a:r>
              <a:rPr lang="en-GB" dirty="0" smtClean="0"/>
              <a:t>However, generally you want them to doing things slightly differently</a:t>
            </a:r>
          </a:p>
          <a:p>
            <a:pPr lvl="3"/>
            <a:endParaRPr lang="en-GB" dirty="0" smtClean="0"/>
          </a:p>
          <a:p>
            <a:pPr lvl="3"/>
            <a:r>
              <a:rPr lang="en-GB" dirty="0" smtClean="0"/>
              <a:t>We can use the animation’s offset to control where in an animation timeline an animation starts</a:t>
            </a:r>
          </a:p>
          <a:p>
            <a:pPr lvl="4"/>
            <a:r>
              <a:rPr lang="en-GB" dirty="0" smtClean="0"/>
              <a:t>This is parametric, so goes between 0 (start) and 1 (end)</a:t>
            </a:r>
          </a:p>
          <a:p>
            <a:pPr lvl="4"/>
            <a:endParaRPr lang="en-GB" dirty="0" smtClean="0"/>
          </a:p>
          <a:p>
            <a:pPr lvl="4"/>
            <a:r>
              <a:rPr lang="en-GB" dirty="0" smtClean="0"/>
              <a:t>Create a script that will expose this value and set it when the game starts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Animating and choreographing </a:t>
            </a:r>
            <a:r>
              <a:rPr lang="en-GB" dirty="0" smtClean="0"/>
              <a:t>activities</a:t>
            </a:r>
          </a:p>
          <a:p>
            <a:pPr lvl="1"/>
            <a:r>
              <a:rPr lang="en-GB" dirty="0" smtClean="0"/>
              <a:t>Moving platforms revisited</a:t>
            </a:r>
          </a:p>
          <a:p>
            <a:pPr lvl="2"/>
            <a:r>
              <a:rPr lang="en-GB" dirty="0" smtClean="0"/>
              <a:t>07. Offset instances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3"/>
            <a:r>
              <a:rPr lang="en-GB" dirty="0" smtClean="0"/>
              <a:t>Give each instance an offset and use that to set the time of the currently playing animation when the script starts</a:t>
            </a:r>
            <a:endParaRPr lang="en-GB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132856"/>
            <a:ext cx="38290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Animating and choreographing </a:t>
            </a:r>
            <a:r>
              <a:rPr lang="en-GB" dirty="0" smtClean="0"/>
              <a:t>activities</a:t>
            </a:r>
          </a:p>
          <a:p>
            <a:pPr lvl="1"/>
            <a:r>
              <a:rPr lang="en-GB" dirty="0" smtClean="0"/>
              <a:t>Moving platforms revisited</a:t>
            </a:r>
          </a:p>
          <a:p>
            <a:pPr lvl="2"/>
            <a:r>
              <a:rPr lang="en-GB" dirty="0" smtClean="0"/>
              <a:t>07. Offset instances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5953" y="2288350"/>
            <a:ext cx="5288335" cy="301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Animating and choreographing </a:t>
            </a:r>
            <a:r>
              <a:rPr lang="en-GB" dirty="0" smtClean="0"/>
              <a:t>activities</a:t>
            </a:r>
          </a:p>
          <a:p>
            <a:pPr lvl="1"/>
            <a:r>
              <a:rPr lang="en-GB" dirty="0" smtClean="0"/>
              <a:t>Moving platforms revisited</a:t>
            </a:r>
          </a:p>
          <a:p>
            <a:pPr lvl="2"/>
            <a:r>
              <a:rPr lang="en-GB" dirty="0" smtClean="0"/>
              <a:t>08. Animations as states</a:t>
            </a:r>
          </a:p>
          <a:p>
            <a:pPr lvl="3"/>
            <a:r>
              <a:rPr lang="en-GB" dirty="0" smtClean="0"/>
              <a:t>So far, we’ve looked at single animations to ‘do stuff’</a:t>
            </a:r>
          </a:p>
          <a:p>
            <a:pPr lvl="3"/>
            <a:r>
              <a:rPr lang="en-GB" dirty="0" smtClean="0"/>
              <a:t>What if we want animations to be dependent on what the player is doing?</a:t>
            </a:r>
          </a:p>
          <a:p>
            <a:pPr lvl="4"/>
            <a:r>
              <a:rPr lang="en-GB" dirty="0" smtClean="0"/>
              <a:t>Opening doors, reacting to trigger events etc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Animating and choreographing </a:t>
            </a:r>
            <a:r>
              <a:rPr lang="en-GB" dirty="0" smtClean="0"/>
              <a:t>activities</a:t>
            </a:r>
          </a:p>
          <a:p>
            <a:pPr lvl="1"/>
            <a:r>
              <a:rPr lang="en-GB" dirty="0" smtClean="0"/>
              <a:t>Moving platforms revisited</a:t>
            </a:r>
          </a:p>
          <a:p>
            <a:pPr lvl="2"/>
            <a:r>
              <a:rPr lang="en-GB" dirty="0" smtClean="0"/>
              <a:t>08. Animations as states</a:t>
            </a:r>
          </a:p>
          <a:p>
            <a:pPr lvl="3"/>
            <a:r>
              <a:rPr lang="en-GB" dirty="0" smtClean="0"/>
              <a:t>We can think of an object having several states of operation that are realised through different animations</a:t>
            </a:r>
          </a:p>
          <a:p>
            <a:pPr lvl="3"/>
            <a:r>
              <a:rPr lang="en-GB" dirty="0" smtClean="0"/>
              <a:t>Therefore, we need a way to change animations based on the state of the game</a:t>
            </a:r>
          </a:p>
          <a:p>
            <a:pPr lvl="4"/>
            <a:r>
              <a:rPr lang="en-GB" dirty="0" smtClean="0"/>
              <a:t>An animation component can have several animations, all set in its animations list </a:t>
            </a:r>
          </a:p>
          <a:p>
            <a:pPr lvl="4"/>
            <a:r>
              <a:rPr lang="en-GB" dirty="0" smtClean="0"/>
              <a:t>Animations can be set with Play()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Animating and choreographing </a:t>
            </a:r>
            <a:r>
              <a:rPr lang="en-GB" dirty="0" smtClean="0"/>
              <a:t>activities</a:t>
            </a:r>
          </a:p>
          <a:p>
            <a:pPr lvl="1"/>
            <a:r>
              <a:rPr lang="en-GB" dirty="0" smtClean="0"/>
              <a:t>Moving platforms revisited</a:t>
            </a:r>
          </a:p>
          <a:p>
            <a:pPr lvl="2"/>
            <a:r>
              <a:rPr lang="en-GB" dirty="0" smtClean="0"/>
              <a:t>08. Animations as states</a:t>
            </a:r>
          </a:p>
          <a:p>
            <a:pPr lvl="3"/>
            <a:r>
              <a:rPr lang="en-GB" dirty="0" smtClean="0"/>
              <a:t>Let’s set up a system where:</a:t>
            </a:r>
          </a:p>
          <a:p>
            <a:pPr lvl="4"/>
            <a:r>
              <a:rPr lang="en-GB" dirty="0" smtClean="0"/>
              <a:t>There’s a door</a:t>
            </a:r>
          </a:p>
          <a:p>
            <a:pPr lvl="4"/>
            <a:r>
              <a:rPr lang="en-GB" dirty="0" smtClean="0"/>
              <a:t>And it’s closed unless the player walks on a trigger</a:t>
            </a:r>
          </a:p>
          <a:p>
            <a:pPr lvl="4"/>
            <a:r>
              <a:rPr lang="en-GB" dirty="0" smtClean="0"/>
              <a:t>When the player walks on the trigger, it opens up</a:t>
            </a:r>
          </a:p>
          <a:p>
            <a:pPr lvl="4"/>
            <a:r>
              <a:rPr lang="en-GB" dirty="0" smtClean="0"/>
              <a:t>Once it’s open, it will stay open while the player is on the trigger</a:t>
            </a:r>
          </a:p>
          <a:p>
            <a:pPr lvl="4"/>
            <a:r>
              <a:rPr lang="en-GB" dirty="0" smtClean="0"/>
              <a:t>When the player leaves the trigger, it will close</a:t>
            </a:r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2703" y="4748733"/>
            <a:ext cx="3371465" cy="1920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Today’s session:</a:t>
            </a:r>
          </a:p>
          <a:p>
            <a:pPr lvl="1"/>
            <a:r>
              <a:rPr lang="en-GB" dirty="0" smtClean="0"/>
              <a:t>Animating and choreographing activities</a:t>
            </a:r>
          </a:p>
          <a:p>
            <a:pPr lvl="1"/>
            <a:r>
              <a:rPr lang="en-GB" dirty="0" smtClean="0"/>
              <a:t>Break</a:t>
            </a:r>
          </a:p>
          <a:p>
            <a:pPr lvl="1"/>
            <a:r>
              <a:rPr lang="en-GB" dirty="0" smtClean="0"/>
              <a:t>Unity UI</a:t>
            </a:r>
          </a:p>
          <a:p>
            <a:pPr lvl="1"/>
            <a:r>
              <a:rPr lang="en-GB" dirty="0" smtClean="0"/>
              <a:t>Prototypes into standalone games</a:t>
            </a:r>
          </a:p>
          <a:p>
            <a:pPr lvl="1"/>
            <a:r>
              <a:rPr lang="en-GB" dirty="0" smtClean="0"/>
              <a:t>Assignment Q&amp;A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Animating and choreographing </a:t>
            </a:r>
            <a:r>
              <a:rPr lang="en-GB" dirty="0" smtClean="0"/>
              <a:t>activities</a:t>
            </a:r>
          </a:p>
          <a:p>
            <a:pPr lvl="1"/>
            <a:r>
              <a:rPr lang="en-GB" dirty="0" smtClean="0"/>
              <a:t>Moving platforms revisited</a:t>
            </a:r>
          </a:p>
          <a:p>
            <a:pPr lvl="2"/>
            <a:r>
              <a:rPr lang="en-GB" dirty="0" smtClean="0"/>
              <a:t>08. Animations as states</a:t>
            </a:r>
          </a:p>
          <a:p>
            <a:pPr lvl="3"/>
            <a:r>
              <a:rPr lang="en-GB" dirty="0" smtClean="0"/>
              <a:t>Effectively, we have a system with four states for the door</a:t>
            </a:r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5436096" y="3212976"/>
            <a:ext cx="1440160" cy="10081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Open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763688" y="3212976"/>
            <a:ext cx="1440160" cy="10081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Closed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436096" y="5373216"/>
            <a:ext cx="1440160" cy="10081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Open to closed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763688" y="5373216"/>
            <a:ext cx="1440160" cy="10081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Closed to open</a:t>
            </a:r>
            <a:endParaRPr lang="en-GB" dirty="0"/>
          </a:p>
        </p:txBody>
      </p: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>
            <a:off x="2483768" y="4221088"/>
            <a:ext cx="0" cy="115212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4" idx="1"/>
          </p:cNvCxnSpPr>
          <p:nvPr/>
        </p:nvCxnSpPr>
        <p:spPr>
          <a:xfrm flipV="1">
            <a:off x="3203848" y="3717032"/>
            <a:ext cx="2232248" cy="216024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6156176" y="4221088"/>
            <a:ext cx="0" cy="115212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  <a:endCxn id="5" idx="3"/>
          </p:cNvCxnSpPr>
          <p:nvPr/>
        </p:nvCxnSpPr>
        <p:spPr>
          <a:xfrm flipH="1" flipV="1">
            <a:off x="3203848" y="3717032"/>
            <a:ext cx="2232248" cy="216024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Animating and choreographing </a:t>
            </a:r>
            <a:r>
              <a:rPr lang="en-GB" dirty="0" smtClean="0"/>
              <a:t>activities</a:t>
            </a:r>
          </a:p>
          <a:p>
            <a:pPr lvl="1"/>
            <a:r>
              <a:rPr lang="en-GB" dirty="0" smtClean="0"/>
              <a:t>Moving platforms revisited</a:t>
            </a:r>
          </a:p>
          <a:p>
            <a:pPr lvl="2"/>
            <a:r>
              <a:rPr lang="en-GB" dirty="0" smtClean="0"/>
              <a:t>08. Animations as states</a:t>
            </a:r>
          </a:p>
          <a:p>
            <a:pPr lvl="3"/>
            <a:r>
              <a:rPr lang="en-GB" dirty="0" smtClean="0"/>
              <a:t>And </a:t>
            </a:r>
            <a:r>
              <a:rPr lang="en-GB" dirty="0" smtClean="0"/>
              <a:t>some </a:t>
            </a:r>
            <a:r>
              <a:rPr lang="en-GB" dirty="0" smtClean="0"/>
              <a:t>transitions</a:t>
            </a:r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5436096" y="3212976"/>
            <a:ext cx="1440160" cy="10081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Open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763688" y="3212976"/>
            <a:ext cx="1440160" cy="10081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Closed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436096" y="5373216"/>
            <a:ext cx="1440160" cy="10081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Open to closed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763688" y="5373216"/>
            <a:ext cx="1440160" cy="10081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Closed to open</a:t>
            </a:r>
            <a:endParaRPr lang="en-GB" dirty="0"/>
          </a:p>
        </p:txBody>
      </p: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>
            <a:off x="2483768" y="4221088"/>
            <a:ext cx="0" cy="115212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4" idx="1"/>
          </p:cNvCxnSpPr>
          <p:nvPr/>
        </p:nvCxnSpPr>
        <p:spPr>
          <a:xfrm flipV="1">
            <a:off x="3203848" y="3717032"/>
            <a:ext cx="2232248" cy="216024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6156176" y="4221088"/>
            <a:ext cx="0" cy="115212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  <a:endCxn id="5" idx="3"/>
          </p:cNvCxnSpPr>
          <p:nvPr/>
        </p:nvCxnSpPr>
        <p:spPr>
          <a:xfrm flipH="1" flipV="1">
            <a:off x="3203848" y="3717032"/>
            <a:ext cx="2232248" cy="216024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19672" y="4581128"/>
            <a:ext cx="1732654" cy="369332"/>
          </a:xfrm>
          <a:prstGeom prst="rect">
            <a:avLst/>
          </a:prstGeom>
          <a:solidFill>
            <a:srgbClr val="402652"/>
          </a:solidFill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Player on trigger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70626" y="4581128"/>
            <a:ext cx="1749646" cy="369332"/>
          </a:xfrm>
          <a:prstGeom prst="rect">
            <a:avLst/>
          </a:prstGeom>
          <a:solidFill>
            <a:srgbClr val="402652"/>
          </a:solidFill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Player off trigger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Animating and choreographing </a:t>
            </a:r>
            <a:r>
              <a:rPr lang="en-GB" dirty="0" smtClean="0"/>
              <a:t>activities</a:t>
            </a:r>
          </a:p>
          <a:p>
            <a:pPr lvl="1"/>
            <a:r>
              <a:rPr lang="en-GB" dirty="0" smtClean="0"/>
              <a:t>Moving platforms revisited</a:t>
            </a:r>
          </a:p>
          <a:p>
            <a:pPr lvl="2"/>
            <a:r>
              <a:rPr lang="en-GB" dirty="0" smtClean="0"/>
              <a:t>08. Animations as states</a:t>
            </a:r>
          </a:p>
          <a:p>
            <a:pPr lvl="3"/>
            <a:r>
              <a:rPr lang="en-GB" dirty="0" smtClean="0"/>
              <a:t>We need to be a little bit careful with construction ..</a:t>
            </a:r>
          </a:p>
          <a:p>
            <a:pPr lvl="4"/>
            <a:r>
              <a:rPr lang="en-GB" dirty="0" smtClean="0"/>
              <a:t>The door will open and close using a parent scale (like we looked at in week 2)</a:t>
            </a:r>
          </a:p>
          <a:p>
            <a:pPr lvl="4"/>
            <a:r>
              <a:rPr lang="en-GB" dirty="0" smtClean="0"/>
              <a:t>However, if the door trigger is part of that parent, it will scale with the door</a:t>
            </a:r>
          </a:p>
          <a:p>
            <a:pPr lvl="5"/>
            <a:r>
              <a:rPr lang="en-GB" dirty="0" smtClean="0"/>
              <a:t>We don’t want this as it will give rubbish results</a:t>
            </a:r>
          </a:p>
          <a:p>
            <a:pPr lvl="5"/>
            <a:endParaRPr lang="en-GB" dirty="0" smtClean="0"/>
          </a:p>
          <a:p>
            <a:pPr lvl="3"/>
            <a:r>
              <a:rPr lang="en-GB" dirty="0" smtClean="0"/>
              <a:t>So, we have a parent that contains the overall door effect</a:t>
            </a:r>
          </a:p>
          <a:p>
            <a:pPr lvl="4"/>
            <a:r>
              <a:rPr lang="en-GB" dirty="0" smtClean="0"/>
              <a:t>One child is the door trigger</a:t>
            </a:r>
          </a:p>
          <a:p>
            <a:pPr lvl="4"/>
            <a:r>
              <a:rPr lang="en-GB" dirty="0" smtClean="0"/>
              <a:t>The other child is the door </a:t>
            </a:r>
            <a:r>
              <a:rPr lang="en-GB" dirty="0" err="1" smtClean="0"/>
              <a:t>gfx</a:t>
            </a:r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Animating and choreographing </a:t>
            </a:r>
            <a:r>
              <a:rPr lang="en-GB" dirty="0" smtClean="0"/>
              <a:t>activities</a:t>
            </a:r>
          </a:p>
          <a:p>
            <a:pPr lvl="1"/>
            <a:r>
              <a:rPr lang="en-GB" dirty="0" smtClean="0"/>
              <a:t>Moving platforms revisited</a:t>
            </a:r>
          </a:p>
          <a:p>
            <a:pPr lvl="2"/>
            <a:r>
              <a:rPr lang="en-GB" dirty="0" smtClean="0"/>
              <a:t>08. Animations as states</a:t>
            </a:r>
            <a:endParaRPr lang="en-GB" dirty="0" smtClean="0"/>
          </a:p>
          <a:p>
            <a:pPr lvl="3"/>
            <a:r>
              <a:rPr lang="en-GB" dirty="0" smtClean="0"/>
              <a:t>So, we have a parent that contains the overall door effect</a:t>
            </a:r>
          </a:p>
          <a:p>
            <a:pPr lvl="4"/>
            <a:r>
              <a:rPr lang="en-GB" dirty="0" smtClean="0"/>
              <a:t>One child is the door trigger</a:t>
            </a:r>
          </a:p>
          <a:p>
            <a:pPr lvl="4"/>
            <a:r>
              <a:rPr lang="en-GB" dirty="0" smtClean="0"/>
              <a:t>The other child is the door </a:t>
            </a:r>
            <a:r>
              <a:rPr lang="en-GB" dirty="0" err="1" smtClean="0"/>
              <a:t>gfx</a:t>
            </a:r>
            <a:endParaRPr lang="en-GB" dirty="0" smtClean="0"/>
          </a:p>
          <a:p>
            <a:pPr lvl="5"/>
            <a:r>
              <a:rPr lang="en-GB" dirty="0" smtClean="0"/>
              <a:t>This will contain the animation component</a:t>
            </a:r>
          </a:p>
          <a:p>
            <a:pPr lvl="5"/>
            <a:r>
              <a:rPr lang="en-GB" dirty="0" smtClean="0"/>
              <a:t>Which means the other game objects will need to communicate through scripts</a:t>
            </a:r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Animating and choreographing </a:t>
            </a:r>
            <a:r>
              <a:rPr lang="en-GB" dirty="0" smtClean="0"/>
              <a:t>activities</a:t>
            </a:r>
          </a:p>
          <a:p>
            <a:pPr lvl="1"/>
            <a:r>
              <a:rPr lang="en-GB" dirty="0" smtClean="0"/>
              <a:t>Moving platforms revisited</a:t>
            </a:r>
          </a:p>
          <a:p>
            <a:pPr lvl="2"/>
            <a:r>
              <a:rPr lang="en-GB" dirty="0" smtClean="0"/>
              <a:t>08. Animations as states</a:t>
            </a:r>
            <a:endParaRPr lang="en-GB" dirty="0" smtClean="0"/>
          </a:p>
          <a:p>
            <a:pPr lvl="3"/>
            <a:r>
              <a:rPr lang="en-GB" dirty="0" smtClean="0"/>
              <a:t>So, we have a parent that contains the overall door effect</a:t>
            </a:r>
          </a:p>
          <a:p>
            <a:pPr lvl="4"/>
            <a:r>
              <a:rPr lang="en-GB" dirty="0" smtClean="0"/>
              <a:t>One child is the door trigger</a:t>
            </a:r>
          </a:p>
          <a:p>
            <a:pPr lvl="5"/>
            <a:r>
              <a:rPr lang="en-GB" dirty="0" smtClean="0"/>
              <a:t>This object will need to tell its parent when the player is in and out of its trigger</a:t>
            </a:r>
          </a:p>
          <a:p>
            <a:pPr lvl="4"/>
            <a:r>
              <a:rPr lang="en-GB" dirty="0" smtClean="0"/>
              <a:t>The other child is the door </a:t>
            </a:r>
            <a:r>
              <a:rPr lang="en-GB" dirty="0" err="1" smtClean="0"/>
              <a:t>gfx</a:t>
            </a:r>
            <a:endParaRPr lang="en-GB" dirty="0" smtClean="0"/>
          </a:p>
          <a:p>
            <a:pPr lvl="5"/>
            <a:r>
              <a:rPr lang="en-GB" dirty="0" smtClean="0"/>
              <a:t>This object will need to tell its parent when an animation ends</a:t>
            </a:r>
          </a:p>
          <a:p>
            <a:pPr lvl="6"/>
            <a:r>
              <a:rPr lang="en-GB" dirty="0" smtClean="0"/>
              <a:t>To do that, we put an event at the end of each animation and pass the name of the animation in the event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Animating and choreographing </a:t>
            </a:r>
            <a:r>
              <a:rPr lang="en-GB" dirty="0" smtClean="0"/>
              <a:t>activities</a:t>
            </a:r>
          </a:p>
          <a:p>
            <a:pPr lvl="1"/>
            <a:r>
              <a:rPr lang="en-GB" dirty="0" smtClean="0"/>
              <a:t>Moving platforms revisited</a:t>
            </a:r>
          </a:p>
          <a:p>
            <a:pPr lvl="2"/>
            <a:r>
              <a:rPr lang="en-GB" dirty="0" smtClean="0"/>
              <a:t>08. Animations as states</a:t>
            </a:r>
            <a:endParaRPr lang="en-GB" dirty="0" smtClean="0"/>
          </a:p>
          <a:p>
            <a:pPr lvl="3"/>
            <a:r>
              <a:rPr lang="en-GB" dirty="0" smtClean="0"/>
              <a:t>The parent will work out what to do when it gets told about the end of each animation, based on the state machine earlier</a:t>
            </a:r>
          </a:p>
          <a:p>
            <a:pPr lvl="3"/>
            <a:endParaRPr lang="en-GB" dirty="0" smtClean="0"/>
          </a:p>
          <a:p>
            <a:pPr lvl="3"/>
            <a:r>
              <a:rPr lang="en-GB" dirty="0" smtClean="0"/>
              <a:t>Currently, the player can become trapped in the nook behind the door.</a:t>
            </a:r>
          </a:p>
          <a:p>
            <a:pPr lvl="4"/>
            <a:r>
              <a:rPr lang="en-GB" dirty="0" smtClean="0"/>
              <a:t>We can ‘fix’ this by adding a trigger to the floor of the nook to stop the door from closing</a:t>
            </a:r>
          </a:p>
          <a:p>
            <a:pPr lvl="4"/>
            <a:r>
              <a:rPr lang="en-GB" dirty="0" smtClean="0"/>
              <a:t>Or, adding another trap into the nook to kill the player (lake of death, pit of death, something of death etc)</a:t>
            </a:r>
          </a:p>
          <a:p>
            <a:pPr lvl="4"/>
            <a:endParaRPr lang="en-GB" dirty="0" smtClean="0"/>
          </a:p>
          <a:p>
            <a:pPr lvl="3"/>
            <a:r>
              <a:rPr lang="en-GB" dirty="0" smtClean="0"/>
              <a:t>We could just make the door open and never close</a:t>
            </a:r>
          </a:p>
          <a:p>
            <a:pPr lvl="3"/>
            <a:r>
              <a:rPr lang="en-GB" dirty="0" smtClean="0"/>
              <a:t>We can also make the door open based on something else</a:t>
            </a:r>
          </a:p>
          <a:p>
            <a:pPr lvl="4"/>
            <a:r>
              <a:rPr lang="en-GB" dirty="0" smtClean="0"/>
              <a:t>This is your lock and key </a:t>
            </a:r>
            <a:r>
              <a:rPr lang="en-GB" dirty="0" err="1" smtClean="0"/>
              <a:t>gameplay</a:t>
            </a:r>
            <a:r>
              <a:rPr lang="en-GB" dirty="0" smtClean="0"/>
              <a:t>!</a:t>
            </a:r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Break!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Unity UI</a:t>
            </a:r>
          </a:p>
          <a:p>
            <a:pPr lvl="1"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 smtClean="0"/>
              <a:t>Unity UI</a:t>
            </a:r>
          </a:p>
          <a:p>
            <a:pPr lvl="1"/>
            <a:r>
              <a:rPr lang="en-GB" dirty="0" smtClean="0"/>
              <a:t>Unity has a very nice UI system that encapsulates all of the features seen in other parts of Unity</a:t>
            </a:r>
          </a:p>
          <a:p>
            <a:pPr lvl="2"/>
            <a:r>
              <a:rPr lang="en-GB" dirty="0" smtClean="0"/>
              <a:t>Hierarchical</a:t>
            </a:r>
          </a:p>
          <a:p>
            <a:pPr lvl="2"/>
            <a:r>
              <a:rPr lang="en-GB" dirty="0" smtClean="0"/>
              <a:t>Component based</a:t>
            </a:r>
          </a:p>
          <a:p>
            <a:pPr lvl="3"/>
            <a:r>
              <a:rPr lang="en-GB" dirty="0" smtClean="0"/>
              <a:t>Extensible with scripts </a:t>
            </a:r>
            <a:r>
              <a:rPr lang="en-GB" dirty="0" smtClean="0">
                <a:sym typeface="Wingdings" pitchFamily="2" charset="2"/>
              </a:rPr>
              <a:t></a:t>
            </a:r>
            <a:endParaRPr lang="en-GB" dirty="0" smtClean="0"/>
          </a:p>
          <a:p>
            <a:pPr lvl="2"/>
            <a:r>
              <a:rPr lang="en-GB" dirty="0" smtClean="0"/>
              <a:t>WYSIWYG layout [hierarchy RMB-&gt;UI]</a:t>
            </a:r>
          </a:p>
          <a:p>
            <a:pPr lvl="2"/>
            <a:r>
              <a:rPr lang="en-GB" dirty="0" smtClean="0"/>
              <a:t>Prefab-able</a:t>
            </a:r>
          </a:p>
          <a:p>
            <a:pPr lvl="2"/>
            <a:r>
              <a:rPr lang="en-GB" dirty="0" smtClean="0"/>
              <a:t>In a different co-ordinate space to the game</a:t>
            </a:r>
          </a:p>
          <a:p>
            <a:pPr lvl="3"/>
            <a:r>
              <a:rPr lang="en-GB" dirty="0" smtClean="0"/>
              <a:t>Use the game view to place UI components into the game world</a:t>
            </a:r>
            <a:endParaRPr lang="en-GB" dirty="0" smtClean="0"/>
          </a:p>
          <a:p>
            <a:pPr lvl="1"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Unity UI</a:t>
            </a:r>
          </a:p>
          <a:p>
            <a:pPr lvl="1"/>
            <a:r>
              <a:rPr lang="en-GB" dirty="0" smtClean="0"/>
              <a:t>Add text</a:t>
            </a:r>
          </a:p>
          <a:p>
            <a:pPr lvl="2"/>
            <a:r>
              <a:rPr lang="en-GB" dirty="0" smtClean="0"/>
              <a:t>UI-&gt;Text will add a new text object &amp; create a Canvas if one doesn’t exist</a:t>
            </a:r>
          </a:p>
          <a:p>
            <a:pPr lvl="3"/>
            <a:r>
              <a:rPr lang="en-GB" dirty="0" smtClean="0"/>
              <a:t>All UI lives in the </a:t>
            </a:r>
            <a:r>
              <a:rPr lang="en-GB" dirty="0" smtClean="0"/>
              <a:t>canvas</a:t>
            </a:r>
          </a:p>
          <a:p>
            <a:pPr lvl="2"/>
            <a:r>
              <a:rPr lang="en-GB" dirty="0" smtClean="0"/>
              <a:t>Default font setup is:</a:t>
            </a:r>
          </a:p>
          <a:p>
            <a:pPr lvl="3"/>
            <a:r>
              <a:rPr lang="en-GB" dirty="0" smtClean="0"/>
              <a:t>Small, grey and sets overflows</a:t>
            </a:r>
          </a:p>
          <a:p>
            <a:pPr lvl="4"/>
            <a:r>
              <a:rPr lang="en-GB" dirty="0" smtClean="0"/>
              <a:t>So will be hard to see</a:t>
            </a:r>
          </a:p>
          <a:p>
            <a:pPr lvl="3"/>
            <a:r>
              <a:rPr lang="en-GB" dirty="0" smtClean="0"/>
              <a:t>So</a:t>
            </a:r>
          </a:p>
          <a:p>
            <a:pPr lvl="4"/>
            <a:r>
              <a:rPr lang="en-GB" dirty="0" smtClean="0"/>
              <a:t>Set </a:t>
            </a:r>
            <a:r>
              <a:rPr lang="en-GB" dirty="0" smtClean="0"/>
              <a:t>overflows to overflow, else it’s easy for the font to clip out </a:t>
            </a:r>
            <a:r>
              <a:rPr lang="en-GB" dirty="0" smtClean="0"/>
              <a:t>;)</a:t>
            </a:r>
          </a:p>
          <a:p>
            <a:pPr lvl="4"/>
            <a:r>
              <a:rPr lang="en-GB" dirty="0" smtClean="0"/>
              <a:t>Make the font big enough to read</a:t>
            </a:r>
          </a:p>
          <a:p>
            <a:pPr lvl="4"/>
            <a:r>
              <a:rPr lang="en-GB" dirty="0" smtClean="0"/>
              <a:t>And make it not grey so you can see it</a:t>
            </a:r>
          </a:p>
          <a:p>
            <a:pPr lvl="4"/>
            <a:r>
              <a:rPr lang="en-GB" dirty="0" smtClean="0"/>
              <a:t>Add a drop shadow to make it stand out more</a:t>
            </a:r>
            <a:endParaRPr lang="en-GB" dirty="0" smtClean="0"/>
          </a:p>
          <a:p>
            <a:pPr lvl="4"/>
            <a:endParaRPr lang="en-GB" dirty="0" smtClean="0"/>
          </a:p>
          <a:p>
            <a:pPr lvl="2"/>
            <a:r>
              <a:rPr lang="en-GB" dirty="0" smtClean="0"/>
              <a:t>Fonts are </a:t>
            </a:r>
            <a:r>
              <a:rPr lang="en-GB" dirty="0" err="1" smtClean="0"/>
              <a:t>truetype</a:t>
            </a:r>
            <a:r>
              <a:rPr lang="en-GB" dirty="0" smtClean="0"/>
              <a:t> and any </a:t>
            </a:r>
            <a:r>
              <a:rPr lang="en-GB" dirty="0" err="1" smtClean="0"/>
              <a:t>truetype</a:t>
            </a:r>
            <a:r>
              <a:rPr lang="en-GB" dirty="0" smtClean="0"/>
              <a:t> will work</a:t>
            </a:r>
          </a:p>
          <a:p>
            <a:pPr lvl="3"/>
            <a:r>
              <a:rPr lang="en-GB" dirty="0" err="1" smtClean="0"/>
              <a:t>Goto</a:t>
            </a:r>
            <a:r>
              <a:rPr lang="en-GB" dirty="0" smtClean="0"/>
              <a:t> </a:t>
            </a:r>
            <a:r>
              <a:rPr lang="en-GB" dirty="0" smtClean="0">
                <a:hlinkClick r:id="rId2"/>
              </a:rPr>
              <a:t>https://fonts.google.com/</a:t>
            </a:r>
            <a:r>
              <a:rPr lang="en-GB" dirty="0" smtClean="0"/>
              <a:t> for a large selection of royalty free fonts</a:t>
            </a:r>
          </a:p>
          <a:p>
            <a:pPr lvl="4"/>
            <a:r>
              <a:rPr lang="en-GB" dirty="0" smtClean="0"/>
              <a:t>Select &amp; download -&gt; copy into assets folder</a:t>
            </a:r>
          </a:p>
          <a:p>
            <a:pPr lvl="3"/>
            <a:r>
              <a:rPr lang="en-GB" dirty="0" smtClean="0"/>
              <a:t>Select font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Animating and choreographing activities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Unity UI</a:t>
            </a:r>
          </a:p>
          <a:p>
            <a:pPr lvl="1"/>
            <a:r>
              <a:rPr lang="en-GB" dirty="0" smtClean="0"/>
              <a:t>Add text</a:t>
            </a:r>
          </a:p>
          <a:p>
            <a:pPr lvl="2"/>
            <a:r>
              <a:rPr lang="en-GB" dirty="0" smtClean="0"/>
              <a:t>Reference from script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r>
              <a:rPr lang="en-GB" dirty="0" smtClean="0"/>
              <a:t>Use </a:t>
            </a:r>
            <a:r>
              <a:rPr lang="en-GB" dirty="0" err="1" smtClean="0"/>
              <a:t>GameObject.Find</a:t>
            </a:r>
            <a:r>
              <a:rPr lang="en-GB" dirty="0" smtClean="0"/>
              <a:t> to get the UI component you want</a:t>
            </a:r>
          </a:p>
          <a:p>
            <a:pPr lvl="2"/>
            <a:r>
              <a:rPr lang="en-GB" dirty="0" smtClean="0"/>
              <a:t>And get the component</a:t>
            </a:r>
          </a:p>
          <a:p>
            <a:pPr lvl="2"/>
            <a:r>
              <a:rPr lang="en-GB" dirty="0" smtClean="0"/>
              <a:t>Here, I’m printing the position of the player using </a:t>
            </a:r>
            <a:r>
              <a:rPr lang="en-GB" dirty="0" err="1" smtClean="0"/>
              <a:t>ToString</a:t>
            </a:r>
            <a:r>
              <a:rPr lang="en-GB" dirty="0" smtClean="0"/>
              <a:t>() to create a string from any object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348880"/>
            <a:ext cx="86429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Unity UI</a:t>
            </a:r>
          </a:p>
          <a:p>
            <a:pPr lvl="1"/>
            <a:r>
              <a:rPr lang="en-GB" dirty="0" smtClean="0"/>
              <a:t>Add Images</a:t>
            </a:r>
          </a:p>
          <a:p>
            <a:pPr lvl="2"/>
            <a:r>
              <a:rPr lang="en-GB" dirty="0" smtClean="0"/>
              <a:t>Unity will import most image formats (</a:t>
            </a:r>
            <a:r>
              <a:rPr lang="en-GB" dirty="0" err="1" smtClean="0"/>
              <a:t>png</a:t>
            </a:r>
            <a:r>
              <a:rPr lang="en-GB" dirty="0" smtClean="0"/>
              <a:t>, jpg etc)</a:t>
            </a:r>
          </a:p>
          <a:p>
            <a:pPr lvl="2"/>
            <a:r>
              <a:rPr lang="en-GB" dirty="0" smtClean="0"/>
              <a:t>In 2D mode, images will be converted to sprites</a:t>
            </a:r>
          </a:p>
          <a:p>
            <a:pPr lvl="2"/>
            <a:r>
              <a:rPr lang="en-GB" dirty="0" smtClean="0"/>
              <a:t>In 3D mode, images will be converted to textures</a:t>
            </a:r>
          </a:p>
          <a:p>
            <a:pPr lvl="2"/>
            <a:r>
              <a:rPr lang="en-GB" dirty="0" smtClean="0"/>
              <a:t>UI system requires sprites</a:t>
            </a:r>
          </a:p>
          <a:p>
            <a:pPr lvl="3"/>
            <a:r>
              <a:rPr lang="en-GB" dirty="0" smtClean="0"/>
              <a:t>So in 3D mode, you’ll need to convert them manually</a:t>
            </a:r>
          </a:p>
          <a:p>
            <a:pPr lvl="2"/>
            <a:endParaRPr lang="en-GB" dirty="0" smtClean="0"/>
          </a:p>
          <a:p>
            <a:pPr lvl="2"/>
            <a:r>
              <a:rPr lang="en-GB" dirty="0" smtClean="0"/>
              <a:t>Use preserve aspect to make the image sensible</a:t>
            </a:r>
          </a:p>
          <a:p>
            <a:pPr lvl="3"/>
            <a:r>
              <a:rPr lang="en-GB" dirty="0" smtClean="0"/>
              <a:t>And scale as required</a:t>
            </a:r>
          </a:p>
          <a:p>
            <a:pPr lvl="3"/>
            <a:r>
              <a:rPr lang="en-GB" dirty="0" smtClean="0"/>
              <a:t>Or use set native size</a:t>
            </a:r>
          </a:p>
          <a:p>
            <a:pPr lvl="2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Unity UI</a:t>
            </a:r>
          </a:p>
          <a:p>
            <a:pPr lvl="1"/>
            <a:r>
              <a:rPr lang="en-GB" dirty="0" smtClean="0"/>
              <a:t>Transform components</a:t>
            </a:r>
            <a:endParaRPr lang="en-GB" dirty="0" smtClean="0"/>
          </a:p>
          <a:p>
            <a:pPr lvl="2"/>
            <a:r>
              <a:rPr lang="en-GB" dirty="0" smtClean="0"/>
              <a:t>Can use transform or </a:t>
            </a:r>
            <a:r>
              <a:rPr lang="en-GB" dirty="0" err="1" smtClean="0"/>
              <a:t>RectTransform</a:t>
            </a:r>
            <a:r>
              <a:rPr lang="en-GB" dirty="0" smtClean="0"/>
              <a:t> components</a:t>
            </a:r>
          </a:p>
          <a:p>
            <a:pPr lvl="3"/>
            <a:r>
              <a:rPr lang="en-GB" dirty="0" smtClean="0"/>
              <a:t>Can be a bit problematic, particularly with rotations, </a:t>
            </a:r>
            <a:r>
              <a:rPr lang="en-GB" dirty="0" err="1" smtClean="0"/>
              <a:t>gimbal</a:t>
            </a:r>
            <a:r>
              <a:rPr lang="en-GB" dirty="0" smtClean="0"/>
              <a:t> lock and </a:t>
            </a:r>
            <a:r>
              <a:rPr lang="en-GB" dirty="0" err="1" smtClean="0"/>
              <a:t>quaternions</a:t>
            </a:r>
            <a:endParaRPr lang="en-GB" dirty="0" smtClean="0"/>
          </a:p>
          <a:p>
            <a:pPr lvl="4"/>
            <a:r>
              <a:rPr lang="en-GB" sz="1400" dirty="0" smtClean="0">
                <a:hlinkClick r:id="rId2"/>
              </a:rPr>
              <a:t>https://docs.unity3d.com/Manual/QuaternionAndEulerRotationsInUnity.html</a:t>
            </a:r>
            <a:endParaRPr lang="en-GB" sz="1400" dirty="0" smtClean="0"/>
          </a:p>
          <a:p>
            <a:pPr lvl="4"/>
            <a:endParaRPr lang="en-GB" dirty="0" smtClean="0"/>
          </a:p>
          <a:p>
            <a:pPr lvl="4"/>
            <a:endParaRPr lang="en-GB" dirty="0" smtClean="0"/>
          </a:p>
          <a:p>
            <a:pPr lvl="2"/>
            <a:endParaRPr lang="en-GB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3140968"/>
            <a:ext cx="36766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Unity UI</a:t>
            </a:r>
          </a:p>
          <a:p>
            <a:pPr lvl="1"/>
            <a:r>
              <a:rPr lang="en-GB" dirty="0" smtClean="0"/>
              <a:t>Transform components</a:t>
            </a:r>
          </a:p>
          <a:p>
            <a:pPr lvl="2"/>
            <a:r>
              <a:rPr lang="en-GB" dirty="0" smtClean="0"/>
              <a:t>UI system is generally very good</a:t>
            </a:r>
          </a:p>
          <a:p>
            <a:pPr lvl="2"/>
            <a:r>
              <a:rPr lang="en-GB" dirty="0" smtClean="0"/>
              <a:t>Does do some weird things under the hood</a:t>
            </a:r>
          </a:p>
          <a:p>
            <a:pPr lvl="3"/>
            <a:r>
              <a:rPr lang="en-GB" dirty="0" smtClean="0"/>
              <a:t>Don’t be surprised if you get some strange outcomes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Prototypes into standalone games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Prototypes into standalone games</a:t>
            </a:r>
          </a:p>
          <a:p>
            <a:pPr lvl="1"/>
            <a:r>
              <a:rPr lang="en-GB" dirty="0" smtClean="0"/>
              <a:t>What we’ve been looking at so far on the module is making prototypes</a:t>
            </a:r>
          </a:p>
          <a:p>
            <a:pPr lvl="2"/>
            <a:r>
              <a:rPr lang="en-GB" dirty="0" smtClean="0"/>
              <a:t>One or two scenes that run in the editor</a:t>
            </a:r>
          </a:p>
          <a:p>
            <a:pPr lvl="3"/>
            <a:r>
              <a:rPr lang="en-GB" dirty="0" smtClean="0"/>
              <a:t>Fast to develop, test and debug</a:t>
            </a:r>
          </a:p>
          <a:p>
            <a:pPr lvl="3"/>
            <a:endParaRPr lang="en-GB" dirty="0" smtClean="0"/>
          </a:p>
          <a:p>
            <a:pPr lvl="1"/>
            <a:r>
              <a:rPr lang="en-GB" dirty="0" smtClean="0"/>
              <a:t>Obviously, people playing games want to have real products to play, so what’s the difference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Prototypes into standalone games</a:t>
            </a:r>
          </a:p>
          <a:p>
            <a:pPr lvl="1"/>
            <a:r>
              <a:rPr lang="en-GB" dirty="0" smtClean="0"/>
              <a:t>Obviously, people playing games want to have real products to play, so what’s the difference</a:t>
            </a:r>
          </a:p>
        </p:txBody>
      </p:sp>
      <p:grpSp>
        <p:nvGrpSpPr>
          <p:cNvPr id="4" name="Group 15"/>
          <p:cNvGrpSpPr/>
          <p:nvPr/>
        </p:nvGrpSpPr>
        <p:grpSpPr>
          <a:xfrm>
            <a:off x="1691680" y="2492896"/>
            <a:ext cx="5688632" cy="369332"/>
            <a:chOff x="539552" y="2852936"/>
            <a:chExt cx="5688632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39552" y="2852936"/>
              <a:ext cx="151216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Beginning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99792" y="2852936"/>
              <a:ext cx="151216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Middle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6016" y="2852936"/>
              <a:ext cx="151216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End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3"/>
              <a:endCxn id="6" idx="1"/>
            </p:cNvCxnSpPr>
            <p:nvPr/>
          </p:nvCxnSpPr>
          <p:spPr>
            <a:xfrm>
              <a:off x="2051720" y="3037602"/>
              <a:ext cx="648072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>
              <a:off x="4211960" y="3037602"/>
              <a:ext cx="504056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hape 9"/>
            <p:cNvCxnSpPr>
              <a:stCxn id="7" idx="3"/>
              <a:endCxn id="5" idx="2"/>
            </p:cNvCxnSpPr>
            <p:nvPr/>
          </p:nvCxnSpPr>
          <p:spPr>
            <a:xfrm flipH="1">
              <a:off x="1295636" y="3037602"/>
              <a:ext cx="4932548" cy="184666"/>
            </a:xfrm>
            <a:prstGeom prst="bentConnector4">
              <a:avLst>
                <a:gd name="adj1" fmla="val -4635"/>
                <a:gd name="adj2" fmla="val 223791"/>
              </a:avLst>
            </a:prstGeom>
            <a:ln w="2857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1259632" y="3573016"/>
            <a:ext cx="7632848" cy="3284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chemeClr val="bg1"/>
                </a:solidFill>
              </a:rPr>
              <a:t>Beginning: players need to know what they need to do before the game play starts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chemeClr val="bg1"/>
                </a:solidFill>
              </a:rPr>
              <a:t>Middle: the game </a:t>
            </a:r>
            <a:r>
              <a:rPr lang="en-GB" sz="2400" dirty="0" smtClean="0">
                <a:solidFill>
                  <a:schemeClr val="bg1"/>
                </a:solidFill>
              </a:rPr>
              <a:t>experience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000" dirty="0" smtClean="0">
                <a:solidFill>
                  <a:schemeClr val="bg1"/>
                </a:solidFill>
              </a:rPr>
              <a:t>Our multiple scenes of game levels</a:t>
            </a:r>
            <a:endParaRPr lang="en-GB" sz="2000" dirty="0" smtClean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chemeClr val="bg1"/>
                </a:solidFill>
              </a:rPr>
              <a:t>End: when the player dies or wins and the game takes the player back to the beginning for the next experience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Prototypes into standalone games</a:t>
            </a:r>
          </a:p>
          <a:p>
            <a:pPr lvl="1"/>
            <a:r>
              <a:rPr lang="en-GB" dirty="0" smtClean="0"/>
              <a:t>Making the game</a:t>
            </a:r>
          </a:p>
          <a:p>
            <a:pPr lvl="2"/>
            <a:r>
              <a:rPr lang="en-GB" dirty="0" smtClean="0"/>
              <a:t>10.Game wrapper</a:t>
            </a:r>
            <a:endParaRPr lang="en-GB" dirty="0" smtClean="0"/>
          </a:p>
          <a:p>
            <a:pPr lvl="5">
              <a:buNone/>
            </a:pPr>
            <a:r>
              <a:rPr lang="en-GB" dirty="0" smtClean="0"/>
              <a:t>				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99592" y="5930280"/>
            <a:ext cx="151216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3497" y="2169091"/>
            <a:ext cx="6050831" cy="392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Prototypes into standalone games</a:t>
            </a:r>
          </a:p>
          <a:p>
            <a:pPr lvl="1"/>
            <a:r>
              <a:rPr lang="en-GB" dirty="0" smtClean="0"/>
              <a:t>Making the game</a:t>
            </a:r>
          </a:p>
          <a:p>
            <a:pPr lvl="2"/>
            <a:r>
              <a:rPr lang="en-GB" dirty="0" smtClean="0"/>
              <a:t>10.Game wrapper</a:t>
            </a:r>
          </a:p>
          <a:p>
            <a:pPr lvl="3"/>
            <a:r>
              <a:rPr lang="en-GB" dirty="0" smtClean="0"/>
              <a:t>This is a game with 3 scenes:</a:t>
            </a:r>
          </a:p>
          <a:p>
            <a:pPr lvl="4"/>
            <a:r>
              <a:rPr lang="en-GB" dirty="0" smtClean="0"/>
              <a:t>Wrapper</a:t>
            </a:r>
          </a:p>
          <a:p>
            <a:pPr lvl="5"/>
            <a:r>
              <a:rPr lang="en-GB" dirty="0" smtClean="0"/>
              <a:t>What the player sees when the game loads</a:t>
            </a:r>
          </a:p>
          <a:p>
            <a:pPr lvl="6"/>
            <a:r>
              <a:rPr lang="en-GB" dirty="0" smtClean="0"/>
              <a:t>Play or quit options</a:t>
            </a:r>
          </a:p>
          <a:p>
            <a:pPr lvl="6"/>
            <a:r>
              <a:rPr lang="en-GB" dirty="0" smtClean="0"/>
              <a:t>Description of how to play the game</a:t>
            </a:r>
          </a:p>
          <a:p>
            <a:pPr lvl="5"/>
            <a:r>
              <a:rPr lang="en-GB" dirty="0" smtClean="0"/>
              <a:t>Implemented as UI</a:t>
            </a:r>
          </a:p>
          <a:p>
            <a:pPr lvl="4"/>
            <a:r>
              <a:rPr lang="en-GB" dirty="0" smtClean="0"/>
              <a:t>Level1</a:t>
            </a:r>
          </a:p>
          <a:p>
            <a:pPr lvl="5"/>
            <a:r>
              <a:rPr lang="en-GB" dirty="0" smtClean="0"/>
              <a:t>A level of real </a:t>
            </a:r>
            <a:r>
              <a:rPr lang="en-GB" dirty="0" err="1" smtClean="0"/>
              <a:t>gameplay</a:t>
            </a:r>
            <a:endParaRPr lang="en-GB" dirty="0" smtClean="0"/>
          </a:p>
          <a:p>
            <a:pPr lvl="5"/>
            <a:r>
              <a:rPr lang="en-GB" dirty="0" smtClean="0"/>
              <a:t>On death, the game goes to the </a:t>
            </a:r>
            <a:r>
              <a:rPr lang="en-GB" dirty="0" err="1" smtClean="0"/>
              <a:t>youdied</a:t>
            </a:r>
            <a:r>
              <a:rPr lang="en-GB" dirty="0" smtClean="0"/>
              <a:t> screen</a:t>
            </a:r>
          </a:p>
          <a:p>
            <a:pPr lvl="4"/>
            <a:r>
              <a:rPr lang="en-GB" dirty="0" err="1" smtClean="0"/>
              <a:t>Youdied</a:t>
            </a:r>
            <a:endParaRPr lang="en-GB" dirty="0" smtClean="0"/>
          </a:p>
          <a:p>
            <a:pPr lvl="5"/>
            <a:r>
              <a:rPr lang="en-GB" dirty="0" smtClean="0"/>
              <a:t>Replay the game level</a:t>
            </a:r>
          </a:p>
          <a:p>
            <a:pPr lvl="5"/>
            <a:r>
              <a:rPr lang="en-GB" dirty="0" smtClean="0"/>
              <a:t>Or quit to the menu</a:t>
            </a:r>
            <a:endParaRPr lang="en-GB" dirty="0" smtClean="0"/>
          </a:p>
          <a:p>
            <a:pPr lvl="5">
              <a:buNone/>
            </a:pPr>
            <a:r>
              <a:rPr lang="en-GB" dirty="0" smtClean="0"/>
              <a:t>				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99592" y="5930280"/>
            <a:ext cx="151216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Prototypes into standalone games</a:t>
            </a:r>
          </a:p>
          <a:p>
            <a:pPr lvl="1"/>
            <a:r>
              <a:rPr lang="en-GB" dirty="0" smtClean="0"/>
              <a:t>Making the game</a:t>
            </a:r>
          </a:p>
          <a:p>
            <a:pPr lvl="2"/>
            <a:r>
              <a:rPr lang="en-GB" dirty="0" smtClean="0"/>
              <a:t>For </a:t>
            </a:r>
            <a:r>
              <a:rPr lang="en-GB" dirty="0" smtClean="0"/>
              <a:t>each scene, go into Edit-&gt;Build Settings and add the scene to the scenes in build</a:t>
            </a:r>
          </a:p>
          <a:p>
            <a:pPr lvl="2"/>
            <a:r>
              <a:rPr lang="en-GB" dirty="0" smtClean="0"/>
              <a:t>Run the beginning scene and press the buttons and/or die when playing the game</a:t>
            </a:r>
          </a:p>
          <a:p>
            <a:pPr lvl="5">
              <a:buNone/>
            </a:pPr>
            <a:r>
              <a:rPr lang="en-GB" dirty="0" smtClean="0"/>
              <a:t>				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99592" y="5930280"/>
            <a:ext cx="151216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" name="Group 32"/>
          <p:cNvGrpSpPr/>
          <p:nvPr/>
        </p:nvGrpSpPr>
        <p:grpSpPr>
          <a:xfrm>
            <a:off x="899592" y="3707740"/>
            <a:ext cx="7488832" cy="2610872"/>
            <a:chOff x="899592" y="3707740"/>
            <a:chExt cx="7488832" cy="2610872"/>
          </a:xfrm>
        </p:grpSpPr>
        <p:sp>
          <p:nvSpPr>
            <p:cNvPr id="4" name="Rectangle 3"/>
            <p:cNvSpPr/>
            <p:nvPr/>
          </p:nvSpPr>
          <p:spPr>
            <a:xfrm>
              <a:off x="899592" y="4581128"/>
              <a:ext cx="1512168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wrapper</a:t>
              </a:r>
              <a:endParaRPr lang="en-GB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23928" y="4581128"/>
              <a:ext cx="1512168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level1</a:t>
              </a:r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76256" y="4581128"/>
              <a:ext cx="1512168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youdied</a:t>
              </a:r>
              <a:endParaRPr lang="en-GB" dirty="0"/>
            </a:p>
          </p:txBody>
        </p:sp>
        <p:cxnSp>
          <p:nvCxnSpPr>
            <p:cNvPr id="8" name="Straight Arrow Connector 7"/>
            <p:cNvCxnSpPr>
              <a:stCxn id="4" idx="3"/>
              <a:endCxn id="5" idx="1"/>
            </p:cNvCxnSpPr>
            <p:nvPr/>
          </p:nvCxnSpPr>
          <p:spPr>
            <a:xfrm>
              <a:off x="2411760" y="5038328"/>
              <a:ext cx="151216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3"/>
              <a:endCxn id="6" idx="1"/>
            </p:cNvCxnSpPr>
            <p:nvPr/>
          </p:nvCxnSpPr>
          <p:spPr>
            <a:xfrm>
              <a:off x="5436096" y="5038328"/>
              <a:ext cx="1440160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6" idx="0"/>
              <a:endCxn id="4" idx="0"/>
            </p:cNvCxnSpPr>
            <p:nvPr/>
          </p:nvCxnSpPr>
          <p:spPr>
            <a:xfrm rot="16200000" flipV="1">
              <a:off x="4644008" y="1592796"/>
              <a:ext cx="12700" cy="5976664"/>
            </a:xfrm>
            <a:prstGeom prst="bentConnector3">
              <a:avLst>
                <a:gd name="adj1" fmla="val 6480002"/>
              </a:avLst>
            </a:prstGeom>
            <a:ln w="2857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6" idx="2"/>
              <a:endCxn id="5" idx="2"/>
            </p:cNvCxnSpPr>
            <p:nvPr/>
          </p:nvCxnSpPr>
          <p:spPr>
            <a:xfrm rot="5400000">
              <a:off x="6156176" y="4019364"/>
              <a:ext cx="12700" cy="2952328"/>
            </a:xfrm>
            <a:prstGeom prst="bentConnector3">
              <a:avLst>
                <a:gd name="adj1" fmla="val 6000002"/>
              </a:avLst>
            </a:prstGeom>
            <a:ln w="2857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2"/>
              <a:endCxn id="22" idx="0"/>
            </p:cNvCxnSpPr>
            <p:nvPr/>
          </p:nvCxnSpPr>
          <p:spPr>
            <a:xfrm>
              <a:off x="1655676" y="5495528"/>
              <a:ext cx="0" cy="434752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381598" y="5949280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Exit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27784" y="4653136"/>
              <a:ext cx="1175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Play Game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40211" y="3707740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Quit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26731" y="465313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Died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6136" y="5867980"/>
              <a:ext cx="80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Replay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03907" y="5445224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Quit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Animating and choreographing activities</a:t>
            </a:r>
          </a:p>
          <a:p>
            <a:pPr lvl="1"/>
            <a:r>
              <a:rPr lang="en-GB" dirty="0" smtClean="0"/>
              <a:t>Last time, we looked at using scripts to drive movement</a:t>
            </a:r>
          </a:p>
          <a:p>
            <a:pPr lvl="2"/>
            <a:r>
              <a:rPr lang="en-GB" dirty="0" smtClean="0"/>
              <a:t>Moving platforms</a:t>
            </a:r>
          </a:p>
          <a:p>
            <a:pPr lvl="2"/>
            <a:r>
              <a:rPr lang="en-GB" dirty="0" smtClean="0"/>
              <a:t>Hazard &amp; trap behaviours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Script is one method for this:</a:t>
            </a:r>
          </a:p>
          <a:p>
            <a:pPr lvl="2"/>
            <a:r>
              <a:rPr lang="en-GB" dirty="0" smtClean="0"/>
              <a:t>Benefits:</a:t>
            </a:r>
          </a:p>
          <a:p>
            <a:pPr lvl="3"/>
            <a:r>
              <a:rPr lang="en-GB" dirty="0" smtClean="0"/>
              <a:t>Simple to get working</a:t>
            </a:r>
          </a:p>
          <a:p>
            <a:pPr lvl="3"/>
            <a:r>
              <a:rPr lang="en-GB" dirty="0" smtClean="0"/>
              <a:t>Easy to copy behaviours from one instance to another</a:t>
            </a:r>
          </a:p>
          <a:p>
            <a:pPr lvl="2"/>
            <a:r>
              <a:rPr lang="en-GB" dirty="0" smtClean="0"/>
              <a:t>Cons:</a:t>
            </a:r>
          </a:p>
          <a:p>
            <a:pPr lvl="3"/>
            <a:r>
              <a:rPr lang="en-GB" dirty="0" smtClean="0"/>
              <a:t>Need to make scripts that are re-usable (move values into inspector)</a:t>
            </a:r>
          </a:p>
          <a:p>
            <a:pPr lvl="3"/>
            <a:r>
              <a:rPr lang="en-GB" dirty="0" smtClean="0"/>
              <a:t>Can be fiddly to make things move ‘right’ (accelerate, pause)</a:t>
            </a:r>
          </a:p>
          <a:p>
            <a:pPr lvl="3"/>
            <a:r>
              <a:rPr lang="en-GB" dirty="0" smtClean="0"/>
              <a:t>Complex behaviour is difficult to script</a:t>
            </a:r>
          </a:p>
          <a:p>
            <a:pPr lvl="3"/>
            <a:r>
              <a:rPr lang="en-GB" dirty="0" smtClean="0"/>
              <a:t>Difficult to choreograph multiple items together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Prototypes into standalone games</a:t>
            </a:r>
          </a:p>
          <a:p>
            <a:pPr lvl="1"/>
            <a:r>
              <a:rPr lang="en-GB" dirty="0" smtClean="0"/>
              <a:t>Making the game</a:t>
            </a:r>
          </a:p>
          <a:p>
            <a:pPr lvl="2"/>
            <a:r>
              <a:rPr lang="en-GB" dirty="0" smtClean="0"/>
              <a:t>Each scene references a </a:t>
            </a:r>
            <a:r>
              <a:rPr lang="en-GB" dirty="0" err="1" smtClean="0"/>
              <a:t>gamecontroller</a:t>
            </a:r>
            <a:r>
              <a:rPr lang="en-GB" dirty="0" smtClean="0"/>
              <a:t> which contains a script for handling all the transitions</a:t>
            </a:r>
            <a:endParaRPr lang="en-GB" dirty="0" smtClean="0"/>
          </a:p>
          <a:p>
            <a:pPr lvl="5">
              <a:buNone/>
            </a:pPr>
            <a:r>
              <a:rPr lang="en-GB" dirty="0" smtClean="0"/>
              <a:t>				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99592" y="5930280"/>
            <a:ext cx="151216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780928"/>
            <a:ext cx="35433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4355976" y="2780928"/>
            <a:ext cx="4788024" cy="630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These are called from either: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Scripts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UI buttons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Buttons have an ‘</a:t>
            </a:r>
            <a:r>
              <a:rPr lang="en-GB" dirty="0" err="1" smtClean="0">
                <a:solidFill>
                  <a:schemeClr val="bg1"/>
                </a:solidFill>
              </a:rPr>
              <a:t>OnClick</a:t>
            </a:r>
            <a:r>
              <a:rPr lang="en-GB" dirty="0" smtClean="0">
                <a:solidFill>
                  <a:schemeClr val="bg1"/>
                </a:solidFill>
              </a:rPr>
              <a:t>’ event for calling script functions</a:t>
            </a:r>
            <a:endParaRPr kumimoji="0" lang="en-GB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GB" dirty="0" smtClean="0">
              <a:solidFill>
                <a:schemeClr val="bg1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Share the </a:t>
            </a:r>
            <a:r>
              <a:rPr kumimoji="0" lang="en-GB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gameobject</a:t>
            </a:r>
            <a:r>
              <a:rPr kumimoji="0" lang="en-GB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between scenes to reduce duplication of code (and errors)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GB" baseline="0" dirty="0" smtClean="0">
              <a:solidFill>
                <a:schemeClr val="bg1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GB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Tweak the UI to stop the mouse from working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See </a:t>
            </a:r>
            <a:r>
              <a:rPr lang="en-GB" dirty="0" err="1" smtClean="0">
                <a:solidFill>
                  <a:schemeClr val="bg1"/>
                </a:solidFill>
              </a:rPr>
              <a:t>gazStandaloneInputModule.cs</a:t>
            </a:r>
            <a:endParaRPr kumimoji="0" lang="en-GB" b="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 also </a:t>
            </a:r>
            <a:r>
              <a:rPr kumimoji="0" lang="en-GB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canvasglue.cs</a:t>
            </a:r>
            <a:endParaRPr kumimoji="0" lang="en-GB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Prototypes into standalone games</a:t>
            </a:r>
          </a:p>
          <a:p>
            <a:pPr lvl="1"/>
            <a:r>
              <a:rPr lang="en-GB" dirty="0" smtClean="0"/>
              <a:t>Making the game</a:t>
            </a:r>
          </a:p>
          <a:p>
            <a:pPr lvl="2"/>
            <a:r>
              <a:rPr lang="en-GB" dirty="0" smtClean="0"/>
              <a:t>Let’s </a:t>
            </a:r>
            <a:r>
              <a:rPr lang="en-GB" dirty="0" smtClean="0"/>
              <a:t>make the buttons work nicely</a:t>
            </a:r>
          </a:p>
          <a:p>
            <a:pPr lvl="3"/>
            <a:r>
              <a:rPr lang="en-GB" dirty="0" smtClean="0"/>
              <a:t>By default they use the mouse and keyboard</a:t>
            </a:r>
          </a:p>
          <a:p>
            <a:pPr lvl="4"/>
            <a:r>
              <a:rPr lang="en-GB" dirty="0" smtClean="0"/>
              <a:t>And support ‘navigation’ so up, down, left &amp; right makes sense</a:t>
            </a:r>
          </a:p>
          <a:p>
            <a:pPr lvl="3"/>
            <a:r>
              <a:rPr lang="en-GB" dirty="0" smtClean="0"/>
              <a:t>let’s disable mouse support</a:t>
            </a:r>
          </a:p>
          <a:p>
            <a:pPr lvl="4"/>
            <a:r>
              <a:rPr lang="en-GB" dirty="0" smtClean="0"/>
              <a:t>Go into Canvas and disable ‘graphic </a:t>
            </a:r>
            <a:r>
              <a:rPr lang="en-GB" dirty="0" err="1" smtClean="0"/>
              <a:t>Raycaster</a:t>
            </a:r>
            <a:r>
              <a:rPr lang="en-GB" dirty="0" smtClean="0"/>
              <a:t>’</a:t>
            </a:r>
          </a:p>
          <a:p>
            <a:pPr lvl="4"/>
            <a:r>
              <a:rPr lang="en-GB" dirty="0" smtClean="0"/>
              <a:t>In the Event System, select a button to be first selected</a:t>
            </a:r>
          </a:p>
          <a:p>
            <a:pPr lvl="4"/>
            <a:r>
              <a:rPr lang="en-GB" dirty="0" smtClean="0"/>
              <a:t>Add this functionality to the </a:t>
            </a:r>
            <a:r>
              <a:rPr lang="en-GB" dirty="0" err="1" smtClean="0"/>
              <a:t>EventSystem</a:t>
            </a:r>
            <a:r>
              <a:rPr lang="en-GB" dirty="0" smtClean="0"/>
              <a:t> as a script</a:t>
            </a:r>
          </a:p>
          <a:p>
            <a:pPr lvl="4"/>
            <a:endParaRPr lang="en-GB" dirty="0" smtClean="0"/>
          </a:p>
          <a:p>
            <a:pPr lvl="4"/>
            <a:endParaRPr lang="en-GB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797152"/>
            <a:ext cx="6716713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Prototypes into standalone games</a:t>
            </a:r>
          </a:p>
          <a:p>
            <a:pPr lvl="1"/>
            <a:r>
              <a:rPr lang="en-GB" dirty="0" smtClean="0"/>
              <a:t>Making the game</a:t>
            </a:r>
          </a:p>
          <a:p>
            <a:pPr lvl="2"/>
            <a:r>
              <a:rPr lang="en-GB" dirty="0" smtClean="0"/>
              <a:t>For </a:t>
            </a:r>
            <a:r>
              <a:rPr lang="en-GB" dirty="0" smtClean="0"/>
              <a:t>each scene, go into Edit-&gt;Build Settings and add the scene to the scenes in build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>
              <a:buNone/>
            </a:pPr>
            <a:endParaRPr lang="en-GB" dirty="0" smtClean="0"/>
          </a:p>
          <a:p>
            <a:pPr lvl="2"/>
            <a:r>
              <a:rPr lang="en-GB" dirty="0" smtClean="0"/>
              <a:t>Run the beginning scene and press the buttons</a:t>
            </a:r>
          </a:p>
          <a:p>
            <a:pPr lvl="3"/>
            <a:r>
              <a:rPr lang="en-GB" dirty="0" smtClean="0"/>
              <a:t>NB:</a:t>
            </a:r>
          </a:p>
          <a:p>
            <a:pPr lvl="4"/>
            <a:r>
              <a:rPr lang="en-GB" dirty="0" smtClean="0"/>
              <a:t>Can’t quit from unity editor</a:t>
            </a:r>
          </a:p>
          <a:p>
            <a:pPr lvl="5">
              <a:buNone/>
            </a:pPr>
            <a:r>
              <a:rPr lang="en-GB" dirty="0" smtClean="0"/>
              <a:t>				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430248"/>
            <a:ext cx="2673102" cy="258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Prototypes into standalone games</a:t>
            </a:r>
          </a:p>
          <a:p>
            <a:pPr lvl="1"/>
            <a:r>
              <a:rPr lang="en-GB" dirty="0" smtClean="0"/>
              <a:t>Link it all together</a:t>
            </a:r>
          </a:p>
          <a:p>
            <a:pPr lvl="2"/>
            <a:r>
              <a:rPr lang="en-GB" dirty="0" smtClean="0"/>
              <a:t>Prototype game should be more like </a:t>
            </a:r>
            <a:r>
              <a:rPr lang="en-GB" smtClean="0"/>
              <a:t>a proper game now </a:t>
            </a:r>
            <a:r>
              <a:rPr lang="en-GB" smtClean="0">
                <a:sym typeface="Wingdings" pitchFamily="2" charset="2"/>
              </a:rPr>
              <a:t>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Prototypes into standalone games</a:t>
            </a:r>
          </a:p>
          <a:p>
            <a:pPr lvl="1"/>
            <a:r>
              <a:rPr lang="en-GB" dirty="0" smtClean="0"/>
              <a:t>Making a game build</a:t>
            </a:r>
          </a:p>
          <a:p>
            <a:pPr lvl="2"/>
            <a:r>
              <a:rPr lang="en-GB" dirty="0" smtClean="0"/>
              <a:t>Edit-&gt;Build Settings</a:t>
            </a:r>
          </a:p>
          <a:p>
            <a:pPr lvl="3"/>
            <a:r>
              <a:rPr lang="en-GB" dirty="0" smtClean="0"/>
              <a:t>Choose ‘PC’ as your target and press build</a:t>
            </a:r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r>
              <a:rPr lang="en-GB" dirty="0" smtClean="0"/>
              <a:t>And select a folder ...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492896"/>
            <a:ext cx="3316412" cy="321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Prototypes into standalone games</a:t>
            </a:r>
          </a:p>
          <a:p>
            <a:pPr lvl="1"/>
            <a:r>
              <a:rPr lang="en-GB" dirty="0" smtClean="0"/>
              <a:t>Making a game build</a:t>
            </a:r>
          </a:p>
          <a:p>
            <a:pPr lvl="2"/>
            <a:r>
              <a:rPr lang="en-GB" dirty="0" smtClean="0"/>
              <a:t>Everything should build and you can launch the exe</a:t>
            </a:r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Prototypes into standalone games</a:t>
            </a:r>
          </a:p>
          <a:p>
            <a:pPr lvl="1"/>
            <a:r>
              <a:rPr lang="en-GB" dirty="0" smtClean="0"/>
              <a:t>To improve the build</a:t>
            </a:r>
          </a:p>
          <a:p>
            <a:pPr lvl="2"/>
            <a:r>
              <a:rPr lang="en-GB" dirty="0" smtClean="0"/>
              <a:t>Make sure you are only making builds for the aspect ratios you want to support (normally 16:9)</a:t>
            </a:r>
          </a:p>
          <a:p>
            <a:pPr lvl="3"/>
            <a:r>
              <a:rPr lang="en-GB" dirty="0" smtClean="0"/>
              <a:t>Player Settings -&gt;Resolution &amp; Presentation -&gt; Supported Aspect Ratios</a:t>
            </a:r>
          </a:p>
          <a:p>
            <a:pPr lvl="4"/>
            <a:r>
              <a:rPr lang="en-GB" dirty="0" smtClean="0"/>
              <a:t>Set to 16x9</a:t>
            </a:r>
          </a:p>
          <a:p>
            <a:pPr lvl="3"/>
            <a:r>
              <a:rPr lang="en-GB" dirty="0" smtClean="0"/>
              <a:t>In your canvas, set the canvas </a:t>
            </a:r>
            <a:r>
              <a:rPr lang="en-GB" dirty="0" err="1" smtClean="0"/>
              <a:t>scaler</a:t>
            </a:r>
            <a:r>
              <a:rPr lang="en-GB" dirty="0" smtClean="0"/>
              <a:t> to ‘scale with screen size’</a:t>
            </a:r>
          </a:p>
          <a:p>
            <a:pPr lvl="4"/>
            <a:r>
              <a:rPr lang="en-GB" dirty="0" smtClean="0"/>
              <a:t>Set the screen size to 1920x1080</a:t>
            </a:r>
          </a:p>
          <a:p>
            <a:pPr lvl="4"/>
            <a:r>
              <a:rPr lang="en-GB" dirty="0" smtClean="0"/>
              <a:t>Do this for all scenes ;)</a:t>
            </a:r>
          </a:p>
          <a:p>
            <a:pPr lvl="4"/>
            <a:endParaRPr lang="en-GB" dirty="0" smtClean="0"/>
          </a:p>
          <a:p>
            <a:pPr lvl="2"/>
            <a:r>
              <a:rPr lang="en-GB" dirty="0" smtClean="0"/>
              <a:t>Rebuild</a:t>
            </a:r>
          </a:p>
          <a:p>
            <a:pPr lvl="3"/>
            <a:r>
              <a:rPr lang="en-GB" dirty="0" smtClean="0"/>
              <a:t>Sometimes, there’s not 100% accuracy between editor and build</a:t>
            </a:r>
          </a:p>
          <a:p>
            <a:pPr lvl="4"/>
            <a:r>
              <a:rPr lang="en-GB" dirty="0" smtClean="0"/>
              <a:t>Check early, check often!</a:t>
            </a:r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3"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 smtClean="0"/>
              <a:t>Conclusions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 smtClean="0"/>
              <a:t>Conclusions</a:t>
            </a:r>
          </a:p>
          <a:p>
            <a:pPr lvl="1"/>
            <a:r>
              <a:rPr lang="en-GB" dirty="0" smtClean="0"/>
              <a:t>Unity’s animation systems give you a lot of scope to animate in Unity</a:t>
            </a:r>
          </a:p>
          <a:p>
            <a:pPr lvl="2"/>
            <a:r>
              <a:rPr lang="en-GB" dirty="0" smtClean="0"/>
              <a:t>Need to match your goals with suitable animation system</a:t>
            </a:r>
          </a:p>
          <a:p>
            <a:pPr lvl="3"/>
            <a:r>
              <a:rPr lang="en-GB" dirty="0" smtClean="0"/>
              <a:t>Hint, animation component should give you enough flexibility for what you want to do in the assignment</a:t>
            </a:r>
          </a:p>
          <a:p>
            <a:pPr lvl="2"/>
            <a:r>
              <a:rPr lang="en-GB" dirty="0" smtClean="0"/>
              <a:t>From my experience:</a:t>
            </a:r>
          </a:p>
          <a:p>
            <a:pPr lvl="3"/>
            <a:r>
              <a:rPr lang="en-GB" dirty="0" smtClean="0"/>
              <a:t>Designers tend to really like </a:t>
            </a:r>
            <a:r>
              <a:rPr lang="en-GB" dirty="0" err="1" smtClean="0"/>
              <a:t>keyframing</a:t>
            </a:r>
            <a:endParaRPr lang="en-GB" dirty="0" smtClean="0"/>
          </a:p>
          <a:p>
            <a:pPr lvl="3"/>
            <a:r>
              <a:rPr lang="en-GB" dirty="0" smtClean="0"/>
              <a:t>Programmers don’t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 smtClean="0"/>
              <a:t>Conclusions</a:t>
            </a:r>
          </a:p>
          <a:p>
            <a:pPr lvl="1"/>
            <a:r>
              <a:rPr lang="en-GB" dirty="0" smtClean="0"/>
              <a:t>Unity’s UI system</a:t>
            </a:r>
          </a:p>
          <a:p>
            <a:pPr lvl="2"/>
            <a:r>
              <a:rPr lang="en-GB" dirty="0" err="1" smtClean="0"/>
              <a:t>Imho</a:t>
            </a:r>
            <a:r>
              <a:rPr lang="en-GB" dirty="0" smtClean="0"/>
              <a:t>, this is one of the strongest components of Unity</a:t>
            </a:r>
          </a:p>
          <a:p>
            <a:pPr lvl="3"/>
            <a:r>
              <a:rPr lang="en-GB" dirty="0" smtClean="0"/>
              <a:t>I’ve used it a lot to make v. complex UI projects and its worked really well</a:t>
            </a:r>
          </a:p>
          <a:p>
            <a:pPr lvl="3"/>
            <a:r>
              <a:rPr lang="en-GB" dirty="0" smtClean="0"/>
              <a:t>Like all things unity, the devil is in the detail, so watch out</a:t>
            </a:r>
          </a:p>
          <a:p>
            <a:pPr lvl="2"/>
            <a:endParaRPr lang="en-GB" dirty="0" smtClean="0"/>
          </a:p>
          <a:p>
            <a:pPr lvl="2"/>
            <a:r>
              <a:rPr lang="en-GB" dirty="0" smtClean="0"/>
              <a:t>Like all things unity, strange things do happen from time to time!</a:t>
            </a:r>
          </a:p>
          <a:p>
            <a:pPr lvl="3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Animating and choreographing activities</a:t>
            </a:r>
          </a:p>
          <a:p>
            <a:pPr lvl="1"/>
            <a:r>
              <a:rPr lang="en-GB" dirty="0" smtClean="0"/>
              <a:t>Another method is to use animation (in some form or other)</a:t>
            </a:r>
          </a:p>
          <a:p>
            <a:pPr lvl="2"/>
            <a:r>
              <a:rPr lang="en-GB" dirty="0" smtClean="0"/>
              <a:t>Unity has 3 approaches:</a:t>
            </a:r>
          </a:p>
          <a:p>
            <a:pPr lvl="3"/>
            <a:r>
              <a:rPr lang="en-GB" dirty="0" smtClean="0"/>
              <a:t>Animation components</a:t>
            </a:r>
          </a:p>
          <a:p>
            <a:pPr lvl="3"/>
            <a:r>
              <a:rPr lang="en-GB" dirty="0" smtClean="0"/>
              <a:t>Animator (</a:t>
            </a:r>
            <a:r>
              <a:rPr lang="en-GB" dirty="0" err="1" smtClean="0"/>
              <a:t>mecanim</a:t>
            </a:r>
            <a:r>
              <a:rPr lang="en-GB" dirty="0" smtClean="0"/>
              <a:t>)</a:t>
            </a:r>
            <a:endParaRPr lang="en-GB" dirty="0" smtClean="0"/>
          </a:p>
          <a:p>
            <a:pPr lvl="3"/>
            <a:r>
              <a:rPr lang="en-GB" dirty="0" smtClean="0"/>
              <a:t>Timeline</a:t>
            </a:r>
          </a:p>
          <a:p>
            <a:pPr lvl="3"/>
            <a:endParaRPr lang="en-GB" dirty="0" smtClean="0"/>
          </a:p>
          <a:p>
            <a:pPr lvl="2"/>
            <a:r>
              <a:rPr lang="en-GB" dirty="0" smtClean="0"/>
              <a:t>All are geared around </a:t>
            </a:r>
            <a:r>
              <a:rPr lang="en-GB" dirty="0" err="1" smtClean="0"/>
              <a:t>keyframed</a:t>
            </a:r>
            <a:r>
              <a:rPr lang="en-GB" dirty="0" smtClean="0"/>
              <a:t> timelines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 smtClean="0"/>
              <a:t>Conclusions</a:t>
            </a:r>
          </a:p>
          <a:p>
            <a:pPr lvl="1"/>
            <a:r>
              <a:rPr lang="en-GB" dirty="0" smtClean="0"/>
              <a:t>Prototypes into standalone games</a:t>
            </a:r>
          </a:p>
          <a:p>
            <a:pPr lvl="2"/>
            <a:r>
              <a:rPr lang="en-GB" dirty="0" smtClean="0"/>
              <a:t>Turning a prototype into a standalone game is a key development activity</a:t>
            </a:r>
          </a:p>
          <a:p>
            <a:pPr lvl="3"/>
            <a:r>
              <a:rPr lang="en-GB" dirty="0" smtClean="0"/>
              <a:t>Being able to give someone a build rather than a project is a huge achievement</a:t>
            </a:r>
          </a:p>
          <a:p>
            <a:pPr lvl="3"/>
            <a:endParaRPr lang="en-GB" dirty="0" smtClean="0"/>
          </a:p>
          <a:p>
            <a:pPr lvl="2"/>
            <a:r>
              <a:rPr lang="en-GB" dirty="0" smtClean="0"/>
              <a:t>Like all projects, it takes some finessing to convert a prototype into a build</a:t>
            </a:r>
          </a:p>
          <a:p>
            <a:pPr lvl="3"/>
            <a:r>
              <a:rPr lang="en-GB" dirty="0" smtClean="0"/>
              <a:t>It’s not completely a handle-cranking exercise</a:t>
            </a:r>
          </a:p>
          <a:p>
            <a:pPr lvl="3"/>
            <a:r>
              <a:rPr lang="en-GB" dirty="0" smtClean="0"/>
              <a:t>Budget time for this</a:t>
            </a:r>
          </a:p>
          <a:p>
            <a:pPr lvl="3"/>
            <a:r>
              <a:rPr lang="en-GB" dirty="0" smtClean="0"/>
              <a:t>Spend some time QA-</a:t>
            </a:r>
            <a:r>
              <a:rPr lang="en-GB" dirty="0" err="1" smtClean="0"/>
              <a:t>ing</a:t>
            </a:r>
            <a:r>
              <a:rPr lang="en-GB" dirty="0" smtClean="0"/>
              <a:t> your builds</a:t>
            </a:r>
          </a:p>
          <a:p>
            <a:pPr lvl="4"/>
            <a:r>
              <a:rPr lang="en-GB" dirty="0" smtClean="0"/>
              <a:t>Look at different resolutions &amp; windowed / full-screen</a:t>
            </a:r>
          </a:p>
          <a:p>
            <a:pPr lvl="4"/>
            <a:r>
              <a:rPr lang="en-GB" dirty="0" smtClean="0"/>
              <a:t>Make sure you go over the UI</a:t>
            </a:r>
          </a:p>
          <a:p>
            <a:pPr lvl="4"/>
            <a:r>
              <a:rPr lang="en-GB" dirty="0" smtClean="0"/>
              <a:t>Make sure the game is displayed properly on the screen</a:t>
            </a:r>
          </a:p>
          <a:p>
            <a:pPr lvl="3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Assignment Q&amp;A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Animating and choreographing activities</a:t>
            </a:r>
          </a:p>
          <a:p>
            <a:pPr lvl="1"/>
            <a:r>
              <a:rPr lang="en-GB" dirty="0" smtClean="0"/>
              <a:t>All are geared around </a:t>
            </a:r>
            <a:r>
              <a:rPr lang="en-GB" dirty="0" err="1" smtClean="0"/>
              <a:t>keyframed</a:t>
            </a:r>
            <a:r>
              <a:rPr lang="en-GB" dirty="0" smtClean="0"/>
              <a:t> timelines</a:t>
            </a:r>
          </a:p>
          <a:p>
            <a:pPr lvl="2"/>
            <a:r>
              <a:rPr lang="en-GB" dirty="0" smtClean="0"/>
              <a:t>Most components / data in Unity can be animated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r>
              <a:rPr lang="en-GB" dirty="0" smtClean="0"/>
              <a:t>[Window-&gt;Animation-&gt;Animation]</a:t>
            </a:r>
          </a:p>
          <a:p>
            <a:pPr lvl="2"/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16120"/>
            <a:ext cx="6912768" cy="243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Animating and choreographing activities</a:t>
            </a:r>
          </a:p>
          <a:p>
            <a:pPr lvl="1"/>
            <a:r>
              <a:rPr lang="en-GB" dirty="0" smtClean="0"/>
              <a:t>All are geared around </a:t>
            </a:r>
            <a:r>
              <a:rPr lang="en-GB" dirty="0" err="1" smtClean="0"/>
              <a:t>keyframed</a:t>
            </a:r>
            <a:r>
              <a:rPr lang="en-GB" dirty="0" smtClean="0"/>
              <a:t> timelines</a:t>
            </a:r>
          </a:p>
          <a:p>
            <a:pPr lvl="2"/>
            <a:r>
              <a:rPr lang="en-GB" dirty="0" smtClean="0"/>
              <a:t>By key frame:</a:t>
            </a:r>
          </a:p>
          <a:p>
            <a:pPr lvl="3"/>
            <a:r>
              <a:rPr lang="en-GB" dirty="0" smtClean="0"/>
              <a:t> we can set target values to occur on certain frames in a timeline</a:t>
            </a:r>
          </a:p>
          <a:p>
            <a:pPr lvl="3"/>
            <a:r>
              <a:rPr lang="en-GB" dirty="0" smtClean="0"/>
              <a:t>The animation system will interpolate (lerp) between values over time (just like what we did in lecture 2)</a:t>
            </a:r>
          </a:p>
          <a:p>
            <a:pPr lvl="3"/>
            <a:endParaRPr lang="en-GB" dirty="0" smtClean="0"/>
          </a:p>
          <a:p>
            <a:pPr lvl="2"/>
            <a:r>
              <a:rPr lang="en-GB" dirty="0" smtClean="0"/>
              <a:t>So, we can set values and the animation system will do the heavy lifting for us</a:t>
            </a:r>
          </a:p>
          <a:p>
            <a:pPr lvl="3"/>
            <a:r>
              <a:rPr lang="en-GB" dirty="0" smtClean="0"/>
              <a:t>‘Values’: position, scale, rotation, colour etc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4"/>
            <a:r>
              <a:rPr lang="en-GB" dirty="0" smtClean="0"/>
              <a:t>Much of unity can be exposed to animations and being animated</a:t>
            </a:r>
          </a:p>
          <a:p>
            <a:pPr lvl="3"/>
            <a:r>
              <a:rPr lang="en-GB" dirty="0" smtClean="0"/>
              <a:t>We can also set events</a:t>
            </a:r>
          </a:p>
          <a:p>
            <a:pPr lvl="2"/>
            <a:endParaRPr lang="en-GB" dirty="0" smtClean="0"/>
          </a:p>
          <a:p>
            <a:pPr lvl="2">
              <a:buNone/>
            </a:pPr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 smtClean="0"/>
              <a:t>Animating and choreographing activities</a:t>
            </a:r>
          </a:p>
          <a:p>
            <a:pPr lvl="1"/>
            <a:r>
              <a:rPr lang="en-GB" dirty="0" smtClean="0"/>
              <a:t>All are geared around </a:t>
            </a:r>
            <a:r>
              <a:rPr lang="en-GB" dirty="0" err="1" smtClean="0"/>
              <a:t>keyframed</a:t>
            </a:r>
            <a:r>
              <a:rPr lang="en-GB" dirty="0" smtClean="0"/>
              <a:t> timelines</a:t>
            </a:r>
          </a:p>
          <a:p>
            <a:pPr lvl="2"/>
            <a:r>
              <a:rPr lang="en-GB" dirty="0" err="1" smtClean="0"/>
              <a:t>Dopesheet</a:t>
            </a:r>
            <a:r>
              <a:rPr lang="en-GB" dirty="0" smtClean="0"/>
              <a:t> or Curves</a:t>
            </a:r>
          </a:p>
          <a:p>
            <a:pPr lvl="3"/>
            <a:r>
              <a:rPr lang="en-GB" dirty="0" smtClean="0"/>
              <a:t>Generally, use the </a:t>
            </a:r>
            <a:r>
              <a:rPr lang="en-GB" dirty="0" err="1" smtClean="0"/>
              <a:t>dopesheet</a:t>
            </a:r>
            <a:r>
              <a:rPr lang="en-GB" dirty="0" smtClean="0"/>
              <a:t> for animating between </a:t>
            </a:r>
            <a:r>
              <a:rPr lang="en-GB" dirty="0" err="1" smtClean="0"/>
              <a:t>keyframes</a:t>
            </a:r>
            <a:r>
              <a:rPr lang="en-GB" dirty="0" smtClean="0"/>
              <a:t> with values</a:t>
            </a:r>
          </a:p>
          <a:p>
            <a:pPr lvl="3"/>
            <a:r>
              <a:rPr lang="en-GB" dirty="0" smtClean="0"/>
              <a:t>Animators will prefer curves as it gives more control over animations</a:t>
            </a:r>
          </a:p>
          <a:p>
            <a:pPr lvl="4"/>
            <a:r>
              <a:rPr lang="en-GB" dirty="0" smtClean="0"/>
              <a:t>However, this is usually problematic for programmers / designers</a:t>
            </a:r>
          </a:p>
          <a:p>
            <a:pPr lvl="4"/>
            <a:r>
              <a:rPr lang="en-GB" dirty="0" smtClean="0"/>
              <a:t>Particularly when you need to animate to specific maximum/minimum values</a:t>
            </a:r>
            <a:endParaRPr lang="en-GB" dirty="0" smtClean="0"/>
          </a:p>
          <a:p>
            <a:pPr lvl="2"/>
            <a:endParaRPr lang="en-GB" dirty="0" smtClean="0"/>
          </a:p>
          <a:p>
            <a:pPr lvl="2">
              <a:buNone/>
            </a:pPr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12930</TotalTime>
  <Words>3190</Words>
  <Application>Microsoft Office PowerPoint</Application>
  <PresentationFormat>On-screen Show (4:3)</PresentationFormat>
  <Paragraphs>557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</vt:vector>
  </TitlesOfParts>
  <Company>Gazcorp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gareth</cp:lastModifiedBy>
  <cp:revision>687</cp:revision>
  <dcterms:created xsi:type="dcterms:W3CDTF">2008-11-22T10:38:31Z</dcterms:created>
  <dcterms:modified xsi:type="dcterms:W3CDTF">2018-10-13T15:53:56Z</dcterms:modified>
</cp:coreProperties>
</file>