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7" r:id="rId2"/>
    <p:sldId id="258" r:id="rId3"/>
    <p:sldId id="494" r:id="rId4"/>
    <p:sldId id="493" r:id="rId5"/>
    <p:sldId id="450" r:id="rId6"/>
    <p:sldId id="451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23" r:id="rId20"/>
    <p:sldId id="507" r:id="rId21"/>
    <p:sldId id="508" r:id="rId22"/>
    <p:sldId id="509" r:id="rId23"/>
    <p:sldId id="510" r:id="rId24"/>
    <p:sldId id="524" r:id="rId25"/>
    <p:sldId id="525" r:id="rId26"/>
    <p:sldId id="511" r:id="rId27"/>
    <p:sldId id="526" r:id="rId28"/>
    <p:sldId id="513" r:id="rId29"/>
    <p:sldId id="527" r:id="rId30"/>
    <p:sldId id="515" r:id="rId31"/>
    <p:sldId id="529" r:id="rId32"/>
    <p:sldId id="530" r:id="rId33"/>
    <p:sldId id="514" r:id="rId34"/>
    <p:sldId id="532" r:id="rId35"/>
    <p:sldId id="519" r:id="rId36"/>
    <p:sldId id="534" r:id="rId37"/>
    <p:sldId id="535" r:id="rId38"/>
    <p:sldId id="536" r:id="rId39"/>
    <p:sldId id="518" r:id="rId40"/>
    <p:sldId id="537" r:id="rId41"/>
    <p:sldId id="517" r:id="rId42"/>
    <p:sldId id="538" r:id="rId43"/>
    <p:sldId id="539" r:id="rId44"/>
    <p:sldId id="520" r:id="rId45"/>
    <p:sldId id="522" r:id="rId46"/>
    <p:sldId id="540" r:id="rId47"/>
    <p:sldId id="541" r:id="rId48"/>
    <p:sldId id="521" r:id="rId49"/>
    <p:sldId id="447" r:id="rId5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4" autoAdjust="0"/>
    <p:restoredTop sz="97475" autoAdjust="0"/>
  </p:normalViewPr>
  <p:slideViewPr>
    <p:cSldViewPr>
      <p:cViewPr varScale="1">
        <p:scale>
          <a:sx n="126" d="100"/>
          <a:sy n="126" d="100"/>
        </p:scale>
        <p:origin x="-11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10/29/2018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err="1" smtClean="0"/>
              <a:t>Dd</a:t>
            </a:r>
            <a:endParaRPr lang="en-US" dirty="0" smtClean="0"/>
          </a:p>
          <a:p>
            <a:pPr lvl="6"/>
            <a:r>
              <a:rPr lang="en-US" dirty="0" smtClean="0"/>
              <a:t>Ss</a:t>
            </a:r>
          </a:p>
          <a:p>
            <a:pPr lvl="7"/>
            <a:r>
              <a:rPr lang="en-US" dirty="0" err="1" smtClean="0"/>
              <a:t>Sss</a:t>
            </a:r>
            <a:endParaRPr lang="en-US" dirty="0" smtClean="0"/>
          </a:p>
          <a:p>
            <a:pPr lvl="8"/>
            <a:r>
              <a:rPr lang="en-US" dirty="0" err="1" smtClean="0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630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HV1ymlw-P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HV1ymlw-P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nswers.unity.com/questions/361810/draw-path-along-navmesh-agent-path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*_search_algorith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amified.uk/2015/08/04/balancing-rewards-against-effort-in-gamific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GAM150: Game Programming Essentials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 Game Development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7: Peer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 Review &amp;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FPS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 Games in Unity pt II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AI the curse of names ...</a:t>
            </a:r>
          </a:p>
          <a:p>
            <a:pPr lvl="2"/>
            <a:r>
              <a:rPr lang="en-GB" dirty="0" smtClean="0"/>
              <a:t>Game AI</a:t>
            </a:r>
          </a:p>
          <a:p>
            <a:pPr lvl="3"/>
            <a:r>
              <a:rPr lang="en-GB" dirty="0" smtClean="0"/>
              <a:t>Is a branch of AI that looks to provide human players with an ‘appropriate’ level of challenge in games</a:t>
            </a:r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Players wont keep playing a game if:</a:t>
            </a:r>
          </a:p>
          <a:p>
            <a:pPr lvl="4"/>
            <a:r>
              <a:rPr lang="en-GB" sz="1800" dirty="0" smtClean="0"/>
              <a:t>They continually get their arse handed to </a:t>
            </a:r>
            <a:r>
              <a:rPr lang="en-GB" sz="1800" dirty="0" smtClean="0"/>
              <a:t>them (too hard)</a:t>
            </a:r>
            <a:endParaRPr lang="en-GB" sz="1800" dirty="0" smtClean="0"/>
          </a:p>
          <a:p>
            <a:pPr lvl="4"/>
            <a:r>
              <a:rPr lang="en-GB" sz="1800" dirty="0" smtClean="0"/>
              <a:t>There is no </a:t>
            </a:r>
            <a:r>
              <a:rPr lang="en-GB" sz="1800" dirty="0" smtClean="0"/>
              <a:t>challenge (too easy)</a:t>
            </a:r>
            <a:endParaRPr lang="en-GB" sz="1800" dirty="0" smtClean="0"/>
          </a:p>
          <a:p>
            <a:pPr lvl="4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Game AI is a game of two halves:</a:t>
            </a:r>
          </a:p>
          <a:p>
            <a:pPr lvl="3"/>
            <a:r>
              <a:rPr lang="en-GB" dirty="0" smtClean="0"/>
              <a:t>What does the agent want to do</a:t>
            </a:r>
          </a:p>
          <a:p>
            <a:pPr lvl="3"/>
            <a:r>
              <a:rPr lang="en-GB" dirty="0" smtClean="0"/>
              <a:t>How is the agent going to do it</a:t>
            </a:r>
          </a:p>
          <a:p>
            <a:pPr lvl="4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Game AI is a game of two halves:</a:t>
            </a:r>
          </a:p>
          <a:p>
            <a:pPr lvl="3"/>
            <a:r>
              <a:rPr lang="en-GB" dirty="0" smtClean="0"/>
              <a:t>What does the agent want to do</a:t>
            </a:r>
          </a:p>
          <a:p>
            <a:pPr lvl="4"/>
            <a:r>
              <a:rPr lang="en-GB" dirty="0" smtClean="0"/>
              <a:t>Making a decision</a:t>
            </a:r>
          </a:p>
          <a:p>
            <a:pPr lvl="5"/>
            <a:r>
              <a:rPr lang="en-GB" dirty="0" smtClean="0"/>
              <a:t>What does the agent know about their desires</a:t>
            </a:r>
          </a:p>
          <a:p>
            <a:pPr lvl="5"/>
            <a:r>
              <a:rPr lang="en-GB" dirty="0" smtClean="0"/>
              <a:t>What is the state of the game world</a:t>
            </a:r>
          </a:p>
          <a:p>
            <a:pPr lvl="5"/>
            <a:r>
              <a:rPr lang="en-GB" dirty="0" smtClean="0"/>
              <a:t>What is the agent going to do based on that knowledge</a:t>
            </a:r>
          </a:p>
          <a:p>
            <a:pPr lvl="3"/>
            <a:r>
              <a:rPr lang="en-GB" dirty="0" smtClean="0"/>
              <a:t>How is the agent going to do it</a:t>
            </a:r>
          </a:p>
          <a:p>
            <a:pPr lvl="4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Game AI is a game of two halves:</a:t>
            </a:r>
          </a:p>
          <a:p>
            <a:pPr lvl="3"/>
            <a:r>
              <a:rPr lang="en-GB" dirty="0" smtClean="0"/>
              <a:t>What does the agent want to do</a:t>
            </a:r>
          </a:p>
          <a:p>
            <a:pPr lvl="4"/>
            <a:r>
              <a:rPr lang="en-GB" dirty="0" smtClean="0"/>
              <a:t>Making a decision</a:t>
            </a:r>
          </a:p>
          <a:p>
            <a:pPr lvl="5"/>
            <a:r>
              <a:rPr lang="en-GB" dirty="0" smtClean="0"/>
              <a:t>What does the agent know about their desires</a:t>
            </a:r>
          </a:p>
          <a:p>
            <a:pPr lvl="5"/>
            <a:r>
              <a:rPr lang="en-GB" dirty="0" smtClean="0"/>
              <a:t>What is the state of the game world</a:t>
            </a:r>
          </a:p>
          <a:p>
            <a:pPr lvl="5"/>
            <a:r>
              <a:rPr lang="en-GB" dirty="0" smtClean="0"/>
              <a:t>What is the agent going to do based on that knowledge</a:t>
            </a:r>
          </a:p>
          <a:p>
            <a:pPr lvl="5"/>
            <a:endParaRPr lang="en-GB" dirty="0" smtClean="0"/>
          </a:p>
          <a:p>
            <a:pPr lvl="5"/>
            <a:r>
              <a:rPr lang="en-GB" dirty="0" smtClean="0"/>
              <a:t>Scope for cheating / realism based on what world knowledge the agent can access</a:t>
            </a:r>
          </a:p>
          <a:p>
            <a:pPr lvl="6"/>
            <a:r>
              <a:rPr lang="en-GB" dirty="0" err="1" smtClean="0"/>
              <a:t>Gameobject.Find</a:t>
            </a:r>
            <a:r>
              <a:rPr lang="en-GB" dirty="0" smtClean="0"/>
              <a:t>() will tell us everything</a:t>
            </a:r>
          </a:p>
          <a:p>
            <a:pPr lvl="6"/>
            <a:r>
              <a:rPr lang="en-GB" dirty="0" smtClean="0"/>
              <a:t>Is this ‘ethical</a:t>
            </a:r>
            <a:r>
              <a:rPr lang="en-GB" dirty="0" smtClean="0"/>
              <a:t>’</a:t>
            </a:r>
          </a:p>
          <a:p>
            <a:pPr lvl="7"/>
            <a:r>
              <a:rPr lang="en-GB" dirty="0" smtClean="0"/>
              <a:t>Drive towards ‘sensory’ AI</a:t>
            </a:r>
            <a:endParaRPr lang="en-GB" dirty="0" smtClean="0"/>
          </a:p>
          <a:p>
            <a:pPr lvl="3"/>
            <a:r>
              <a:rPr lang="en-GB" dirty="0" smtClean="0"/>
              <a:t>How is the agent going to do it</a:t>
            </a:r>
          </a:p>
          <a:p>
            <a:pPr lvl="4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Game AI is a game of two halves:</a:t>
            </a:r>
          </a:p>
          <a:p>
            <a:pPr lvl="3"/>
            <a:r>
              <a:rPr lang="en-GB" dirty="0" smtClean="0"/>
              <a:t>What does the agent want to do</a:t>
            </a:r>
          </a:p>
          <a:p>
            <a:pPr lvl="4"/>
            <a:r>
              <a:rPr lang="en-GB" dirty="0" smtClean="0"/>
              <a:t>Making a decision</a:t>
            </a:r>
          </a:p>
          <a:p>
            <a:pPr lvl="5"/>
            <a:r>
              <a:rPr lang="en-GB" dirty="0" smtClean="0"/>
              <a:t>We can implement this through state machines</a:t>
            </a:r>
          </a:p>
          <a:p>
            <a:pPr lvl="5"/>
            <a:endParaRPr lang="en-GB" dirty="0" smtClean="0"/>
          </a:p>
          <a:p>
            <a:pPr lvl="3"/>
            <a:r>
              <a:rPr lang="en-GB" dirty="0" smtClean="0"/>
              <a:t>How is the agent going to do it</a:t>
            </a:r>
          </a:p>
          <a:p>
            <a:pPr lvl="4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Game AI is a game of two halves:</a:t>
            </a:r>
          </a:p>
          <a:p>
            <a:pPr lvl="3"/>
            <a:r>
              <a:rPr lang="en-GB" dirty="0" smtClean="0"/>
              <a:t>What does the agent want to do</a:t>
            </a:r>
          </a:p>
          <a:p>
            <a:pPr lvl="3"/>
            <a:r>
              <a:rPr lang="en-GB" dirty="0" smtClean="0"/>
              <a:t>How is the agent going to do it</a:t>
            </a:r>
          </a:p>
          <a:p>
            <a:pPr lvl="4"/>
            <a:r>
              <a:rPr lang="en-GB" dirty="0" smtClean="0"/>
              <a:t>Planning</a:t>
            </a:r>
          </a:p>
          <a:p>
            <a:pPr lvl="5"/>
            <a:r>
              <a:rPr lang="en-GB" dirty="0" smtClean="0"/>
              <a:t>How can an agent get to somewhere in the game world to do something?</a:t>
            </a:r>
          </a:p>
          <a:p>
            <a:pPr lvl="6"/>
            <a:r>
              <a:rPr lang="en-GB" dirty="0" smtClean="0"/>
              <a:t>Route finding</a:t>
            </a:r>
          </a:p>
          <a:p>
            <a:pPr lvl="4"/>
            <a:endParaRPr lang="en-GB" dirty="0" smtClean="0"/>
          </a:p>
          <a:p>
            <a:pPr lvl="4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Route finding</a:t>
            </a:r>
          </a:p>
          <a:p>
            <a:pPr lvl="3"/>
            <a:r>
              <a:rPr lang="en-GB" dirty="0" smtClean="0"/>
              <a:t>We’ll look at this first as it underpins all the decision making ;)</a:t>
            </a:r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Unity provides a lot of functionality for route finding</a:t>
            </a:r>
          </a:p>
          <a:p>
            <a:pPr lvl="4"/>
            <a:r>
              <a:rPr lang="en-GB" dirty="0" smtClean="0"/>
              <a:t>We can concentrate our efforts on using this functionality to achieve what we need to</a:t>
            </a:r>
          </a:p>
          <a:p>
            <a:pPr lvl="4"/>
            <a:endParaRPr lang="en-GB" dirty="0" smtClean="0"/>
          </a:p>
          <a:p>
            <a:pPr lvl="4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Route finding</a:t>
            </a:r>
          </a:p>
          <a:p>
            <a:pPr lvl="3"/>
            <a:r>
              <a:rPr lang="en-GB" dirty="0" smtClean="0"/>
              <a:t>Let’s have a look at an example with </a:t>
            </a:r>
            <a:r>
              <a:rPr lang="en-GB" dirty="0" err="1" smtClean="0"/>
              <a:t>Brackeys</a:t>
            </a:r>
            <a:endParaRPr lang="en-GB" dirty="0" smtClean="0"/>
          </a:p>
          <a:p>
            <a:pPr lvl="4"/>
            <a:r>
              <a:rPr lang="en-GB" dirty="0" smtClean="0">
                <a:hlinkClick r:id="rId2"/>
              </a:rPr>
              <a:t>https://www.youtube.com/watch?v=CHV1ymlw-P8</a:t>
            </a:r>
            <a:endParaRPr lang="en-GB" dirty="0" smtClean="0"/>
          </a:p>
          <a:p>
            <a:pPr lvl="4"/>
            <a:endParaRPr lang="en-GB" dirty="0" smtClean="0"/>
          </a:p>
          <a:p>
            <a:pPr lvl="3"/>
            <a:r>
              <a:rPr lang="en-GB" dirty="0" smtClean="0"/>
              <a:t>We’ll use this example as a starting point for doing interesting things with navigation.</a:t>
            </a:r>
          </a:p>
          <a:p>
            <a:pPr lvl="4"/>
            <a:endParaRPr lang="en-GB" dirty="0" smtClean="0"/>
          </a:p>
          <a:p>
            <a:pPr lvl="4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Route finding</a:t>
            </a:r>
          </a:p>
          <a:p>
            <a:pPr lvl="3"/>
            <a:r>
              <a:rPr lang="en-GB" dirty="0" smtClean="0"/>
              <a:t>Let’s have a look at an example with </a:t>
            </a:r>
            <a:r>
              <a:rPr lang="en-GB" dirty="0" err="1" smtClean="0"/>
              <a:t>Brackeys</a:t>
            </a:r>
            <a:endParaRPr lang="en-GB" dirty="0" smtClean="0"/>
          </a:p>
          <a:p>
            <a:pPr lvl="4"/>
            <a:r>
              <a:rPr lang="en-GB" dirty="0" smtClean="0">
                <a:hlinkClick r:id="rId2"/>
              </a:rPr>
              <a:t>https://www.youtube.com/watch?v=CHV1ymlw-P8</a:t>
            </a:r>
            <a:endParaRPr lang="en-GB" dirty="0" smtClean="0"/>
          </a:p>
          <a:p>
            <a:pPr lvl="4"/>
            <a:endParaRPr lang="en-GB" dirty="0" smtClean="0"/>
          </a:p>
          <a:p>
            <a:pPr lvl="3"/>
            <a:r>
              <a:rPr lang="en-GB" dirty="0" smtClean="0"/>
              <a:t>We’ll use this example as a starting point for doing interesting things with navigation.</a:t>
            </a:r>
          </a:p>
          <a:p>
            <a:pPr lvl="4"/>
            <a:r>
              <a:rPr lang="en-GB" dirty="0" smtClean="0"/>
              <a:t>There’s a set of code as a link on the video</a:t>
            </a:r>
          </a:p>
          <a:p>
            <a:pPr lvl="4"/>
            <a:r>
              <a:rPr lang="en-GB" dirty="0" smtClean="0"/>
              <a:t>Watch out as the mesh has no mesh collider component so the </a:t>
            </a:r>
            <a:r>
              <a:rPr lang="en-GB" dirty="0" err="1" smtClean="0"/>
              <a:t>raycasting</a:t>
            </a:r>
            <a:r>
              <a:rPr lang="en-GB" dirty="0" smtClean="0"/>
              <a:t> wont work as it stands</a:t>
            </a:r>
          </a:p>
          <a:p>
            <a:pPr lvl="4"/>
            <a:endParaRPr lang="en-GB" dirty="0" smtClean="0"/>
          </a:p>
          <a:p>
            <a:pPr lvl="3"/>
            <a:r>
              <a:rPr lang="en-GB" dirty="0" smtClean="0"/>
              <a:t>I’ve extended the demo to make </a:t>
            </a:r>
            <a:r>
              <a:rPr lang="en-GB" dirty="0" smtClean="0"/>
              <a:t>01. Static </a:t>
            </a:r>
            <a:r>
              <a:rPr lang="en-GB" dirty="0" err="1" smtClean="0"/>
              <a:t>Navmesh</a:t>
            </a:r>
            <a:endParaRPr lang="en-GB" dirty="0" smtClean="0"/>
          </a:p>
          <a:p>
            <a:pPr lvl="4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Route </a:t>
            </a:r>
            <a:r>
              <a:rPr lang="en-GB" dirty="0" smtClean="0"/>
              <a:t>finding </a:t>
            </a:r>
            <a:r>
              <a:rPr lang="en-GB" dirty="0" smtClean="0"/>
              <a:t>01. Static </a:t>
            </a:r>
            <a:r>
              <a:rPr lang="en-GB" dirty="0" err="1" smtClean="0"/>
              <a:t>Navmesh</a:t>
            </a:r>
            <a:endParaRPr lang="en-GB" dirty="0" smtClean="0"/>
          </a:p>
          <a:p>
            <a:pPr lvl="4"/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04864"/>
            <a:ext cx="7387669" cy="447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Today’s session:</a:t>
            </a:r>
          </a:p>
          <a:p>
            <a:pPr lvl="1"/>
            <a:r>
              <a:rPr lang="en-GB" dirty="0" smtClean="0"/>
              <a:t>Peer Review</a:t>
            </a:r>
          </a:p>
          <a:p>
            <a:pPr lvl="1"/>
            <a:r>
              <a:rPr lang="en-GB" dirty="0" smtClean="0"/>
              <a:t>Break</a:t>
            </a:r>
          </a:p>
          <a:p>
            <a:pPr lvl="1"/>
            <a:r>
              <a:rPr lang="en-GB" dirty="0" smtClean="0"/>
              <a:t>Introduction to Game AI in Unity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Route finding: </a:t>
            </a:r>
            <a:r>
              <a:rPr lang="en-GB" dirty="0" smtClean="0"/>
              <a:t>01. Static </a:t>
            </a:r>
            <a:r>
              <a:rPr lang="en-GB" dirty="0" err="1" smtClean="0"/>
              <a:t>Navmesh</a:t>
            </a:r>
            <a:endParaRPr lang="en-GB" dirty="0" smtClean="0"/>
          </a:p>
          <a:p>
            <a:pPr lvl="3"/>
            <a:r>
              <a:rPr lang="en-GB" dirty="0" smtClean="0"/>
              <a:t>We need to be careful with the </a:t>
            </a:r>
            <a:r>
              <a:rPr lang="en-GB" dirty="0" err="1" smtClean="0"/>
              <a:t>raycast</a:t>
            </a:r>
            <a:r>
              <a:rPr lang="en-GB" dirty="0" smtClean="0"/>
              <a:t> as you may select a wall (and you can’t navigate to </a:t>
            </a:r>
            <a:r>
              <a:rPr lang="en-GB" dirty="0" smtClean="0"/>
              <a:t>that)</a:t>
            </a:r>
            <a:endParaRPr lang="en-GB" dirty="0" smtClean="0"/>
          </a:p>
          <a:p>
            <a:pPr lvl="4"/>
            <a:r>
              <a:rPr lang="en-GB" dirty="0" err="1" smtClean="0"/>
              <a:t>Raycast</a:t>
            </a:r>
            <a:r>
              <a:rPr lang="en-GB" dirty="0" smtClean="0"/>
              <a:t> all will return all the objects the ray hits</a:t>
            </a:r>
          </a:p>
          <a:p>
            <a:pPr lvl="5"/>
            <a:r>
              <a:rPr lang="en-GB" dirty="0" smtClean="0"/>
              <a:t>If any of them have ‘walls’ as a name, we can’t go there</a:t>
            </a:r>
          </a:p>
          <a:p>
            <a:pPr lvl="5"/>
            <a:endParaRPr lang="en-GB" dirty="0" smtClean="0"/>
          </a:p>
          <a:p>
            <a:pPr lvl="3"/>
            <a:r>
              <a:rPr lang="en-GB" dirty="0" smtClean="0"/>
              <a:t>It would be nice to see the route the player is taking</a:t>
            </a:r>
          </a:p>
          <a:p>
            <a:pPr lvl="4"/>
            <a:r>
              <a:rPr lang="en-GB" sz="1800" dirty="0" smtClean="0">
                <a:hlinkClick r:id="rId2"/>
              </a:rPr>
              <a:t>https://answers.unity.com/questions/361810/draw-path-along-navmesh-agent-path.html</a:t>
            </a:r>
            <a:endParaRPr lang="en-GB" sz="1800" dirty="0" smtClean="0"/>
          </a:p>
          <a:p>
            <a:pPr lvl="4"/>
            <a:r>
              <a:rPr lang="en-GB" dirty="0" smtClean="0"/>
              <a:t>Bolt on code that will do this</a:t>
            </a:r>
          </a:p>
          <a:p>
            <a:pPr lvl="4"/>
            <a:endParaRPr lang="en-GB" dirty="0" smtClean="0"/>
          </a:p>
          <a:p>
            <a:pPr lvl="4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Route finding</a:t>
            </a:r>
            <a:r>
              <a:rPr lang="en-GB" dirty="0" smtClean="0"/>
              <a:t>: 01. Static </a:t>
            </a:r>
            <a:r>
              <a:rPr lang="en-GB" dirty="0" err="1" smtClean="0"/>
              <a:t>Navmesh</a:t>
            </a:r>
            <a:r>
              <a:rPr lang="en-GB" dirty="0" smtClean="0"/>
              <a:t> </a:t>
            </a:r>
          </a:p>
          <a:p>
            <a:pPr lvl="3"/>
            <a:r>
              <a:rPr lang="en-GB" dirty="0" smtClean="0"/>
              <a:t>Be </a:t>
            </a:r>
            <a:r>
              <a:rPr lang="en-GB" dirty="0" smtClean="0"/>
              <a:t>careful with the inspector values for the </a:t>
            </a:r>
            <a:r>
              <a:rPr lang="en-GB" dirty="0" err="1" smtClean="0"/>
              <a:t>navmesh</a:t>
            </a:r>
            <a:r>
              <a:rPr lang="en-GB" dirty="0" smtClean="0"/>
              <a:t> agent</a:t>
            </a:r>
          </a:p>
          <a:p>
            <a:pPr lvl="3"/>
            <a:r>
              <a:rPr lang="en-GB" dirty="0" err="1" smtClean="0"/>
              <a:t>Navmesh</a:t>
            </a:r>
            <a:r>
              <a:rPr lang="en-GB" dirty="0" smtClean="0"/>
              <a:t> uses </a:t>
            </a:r>
            <a:r>
              <a:rPr lang="en-GB" dirty="0" err="1" smtClean="0"/>
              <a:t>Astar</a:t>
            </a:r>
            <a:r>
              <a:rPr lang="en-GB" dirty="0" smtClean="0"/>
              <a:t> algorithm</a:t>
            </a:r>
            <a:endParaRPr lang="en-GB" sz="1600" dirty="0" smtClean="0"/>
          </a:p>
          <a:p>
            <a:pPr lvl="4"/>
            <a:r>
              <a:rPr lang="en-GB" sz="1600" dirty="0" smtClean="0">
                <a:hlinkClick r:id="rId2"/>
              </a:rPr>
              <a:t>(https://en.wikipedia.org/wiki/A*_search_algorithm</a:t>
            </a:r>
            <a:r>
              <a:rPr lang="en-GB" sz="1600" dirty="0" smtClean="0"/>
              <a:t>)</a:t>
            </a:r>
          </a:p>
          <a:p>
            <a:pPr lvl="4"/>
            <a:r>
              <a:rPr lang="en-GB" dirty="0" smtClean="0"/>
              <a:t>Guaranteed to give the ‘best’ route between points</a:t>
            </a:r>
          </a:p>
          <a:p>
            <a:pPr lvl="4"/>
            <a:r>
              <a:rPr lang="en-GB" dirty="0" smtClean="0"/>
              <a:t>However,  speed and acceleration will ‘fix’ that as the agent is implemented with a locomotion model of acceleration, speed,  turning and braking</a:t>
            </a:r>
          </a:p>
          <a:p>
            <a:pPr lvl="5"/>
            <a:r>
              <a:rPr lang="en-GB" dirty="0" smtClean="0"/>
              <a:t>Make acceleration higher than speed for best results (unless you want leery agents)</a:t>
            </a:r>
          </a:p>
          <a:p>
            <a:pPr lvl="4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smtClean="0"/>
              <a:t>We’ve now got an environment where agents can move around</a:t>
            </a:r>
          </a:p>
          <a:p>
            <a:pPr lvl="4"/>
            <a:r>
              <a:rPr lang="en-GB" dirty="0" smtClean="0"/>
              <a:t>This is the lower part of out AI stack</a:t>
            </a:r>
          </a:p>
          <a:p>
            <a:pPr lvl="4"/>
            <a:r>
              <a:rPr lang="en-GB" dirty="0" smtClean="0"/>
              <a:t>We need to work out where there should go and what they need to do when they get there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smtClean="0"/>
              <a:t>02. Baddies pt1</a:t>
            </a:r>
            <a:endParaRPr lang="en-GB" dirty="0" smtClean="0"/>
          </a:p>
          <a:p>
            <a:pPr lvl="4"/>
            <a:r>
              <a:rPr lang="en-GB" dirty="0" smtClean="0"/>
              <a:t>Let’s take the first example and make the game world bigger by duplicating it</a:t>
            </a:r>
          </a:p>
          <a:p>
            <a:pPr lvl="5"/>
            <a:r>
              <a:rPr lang="en-GB" dirty="0" smtClean="0"/>
              <a:t>And remembering to re-bake the new </a:t>
            </a:r>
            <a:r>
              <a:rPr lang="en-GB" dirty="0" err="1" smtClean="0"/>
              <a:t>navmesh</a:t>
            </a:r>
            <a:r>
              <a:rPr lang="en-GB" dirty="0" smtClean="0"/>
              <a:t> 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smtClean="0"/>
              <a:t>02. Baddies </a:t>
            </a:r>
            <a:r>
              <a:rPr lang="en-GB" dirty="0" smtClean="0"/>
              <a:t>pt1</a:t>
            </a:r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9226" y="2639554"/>
            <a:ext cx="6415142" cy="402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smtClean="0"/>
              <a:t>02. Baddies pt1</a:t>
            </a:r>
          </a:p>
          <a:p>
            <a:pPr lvl="4"/>
            <a:r>
              <a:rPr lang="en-GB" dirty="0" smtClean="0"/>
              <a:t>Let’s </a:t>
            </a:r>
            <a:r>
              <a:rPr lang="en-GB" dirty="0" smtClean="0"/>
              <a:t>make a baddie by duplicating the baddie and giving them a new script</a:t>
            </a:r>
          </a:p>
          <a:p>
            <a:pPr lvl="4"/>
            <a:r>
              <a:rPr lang="en-GB" dirty="0" smtClean="0"/>
              <a:t>We want to give the baddie an array of vectors to define a movement </a:t>
            </a:r>
            <a:r>
              <a:rPr lang="en-GB" dirty="0" smtClean="0"/>
              <a:t>route</a:t>
            </a:r>
            <a:endParaRPr lang="en-GB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7063" y="5157192"/>
            <a:ext cx="28098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r="39421" b="90115"/>
          <a:stretch>
            <a:fillRect/>
          </a:stretch>
        </p:blipFill>
        <p:spPr bwMode="auto">
          <a:xfrm>
            <a:off x="3059832" y="3933056"/>
            <a:ext cx="3208122" cy="6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smtClean="0"/>
              <a:t>02. Baddies pt1</a:t>
            </a:r>
          </a:p>
          <a:p>
            <a:pPr lvl="4"/>
            <a:r>
              <a:rPr lang="en-GB" dirty="0" smtClean="0"/>
              <a:t>In </a:t>
            </a:r>
            <a:r>
              <a:rPr lang="en-GB" dirty="0" smtClean="0"/>
              <a:t>Start() we will get the first destination and set the baddie to navigate to </a:t>
            </a:r>
            <a:r>
              <a:rPr lang="en-GB" dirty="0" smtClean="0"/>
              <a:t>there</a:t>
            </a:r>
            <a:endParaRPr lang="en-GB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11554" b="55232"/>
          <a:stretch>
            <a:fillRect/>
          </a:stretch>
        </p:blipFill>
        <p:spPr bwMode="auto">
          <a:xfrm>
            <a:off x="2411760" y="3681023"/>
            <a:ext cx="4683927" cy="277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smtClean="0"/>
              <a:t>02. Baddies pt1</a:t>
            </a:r>
          </a:p>
          <a:p>
            <a:pPr lvl="4"/>
            <a:r>
              <a:rPr lang="en-GB" dirty="0" smtClean="0"/>
              <a:t>In </a:t>
            </a:r>
            <a:r>
              <a:rPr lang="en-GB" dirty="0" smtClean="0"/>
              <a:t>Start() we will get the first destination and set the baddie to navigate to there</a:t>
            </a:r>
          </a:p>
          <a:p>
            <a:pPr lvl="4"/>
            <a:r>
              <a:rPr lang="en-GB" dirty="0" smtClean="0"/>
              <a:t>In Update() we will see if the baddie is at their destination</a:t>
            </a:r>
          </a:p>
          <a:p>
            <a:pPr lvl="5"/>
            <a:r>
              <a:rPr lang="en-GB" dirty="0" smtClean="0"/>
              <a:t>If they are, we’ll get the next destination in the array, or the first one if they are at the last destination</a:t>
            </a:r>
          </a:p>
          <a:p>
            <a:pPr lvl="5"/>
            <a:r>
              <a:rPr lang="en-GB" dirty="0" smtClean="0"/>
              <a:t>If they aren’t, no worries we’ll leave them to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smtClean="0"/>
              <a:t>02. Baddies pt1</a:t>
            </a:r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1554" b="55232"/>
          <a:stretch>
            <a:fillRect/>
          </a:stretch>
        </p:blipFill>
        <p:spPr bwMode="auto">
          <a:xfrm>
            <a:off x="1760281" y="2708920"/>
            <a:ext cx="4683927" cy="277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43604"/>
          <a:stretch>
            <a:fillRect/>
          </a:stretch>
        </p:blipFill>
        <p:spPr bwMode="auto">
          <a:xfrm>
            <a:off x="1763688" y="2708920"/>
            <a:ext cx="5295900" cy="349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smtClean="0"/>
              <a:t>02. Baddies </a:t>
            </a:r>
            <a:r>
              <a:rPr lang="en-GB" dirty="0" smtClean="0"/>
              <a:t>pt1</a:t>
            </a:r>
          </a:p>
          <a:p>
            <a:pPr lvl="4"/>
            <a:r>
              <a:rPr lang="en-GB" dirty="0" smtClean="0"/>
              <a:t>Again, baddie &amp; player still a bit drunk</a:t>
            </a:r>
          </a:p>
          <a:p>
            <a:pPr lvl="5"/>
            <a:r>
              <a:rPr lang="en-GB" dirty="0" smtClean="0"/>
              <a:t>Make acceleration much higher than speed</a:t>
            </a:r>
          </a:p>
          <a:p>
            <a:pPr lvl="5"/>
            <a:r>
              <a:rPr lang="en-GB" dirty="0" smtClean="0"/>
              <a:t>Make stopping distance 0</a:t>
            </a:r>
          </a:p>
          <a:p>
            <a:pPr lvl="5"/>
            <a:r>
              <a:rPr lang="en-GB" dirty="0" smtClean="0"/>
              <a:t>Make Angular speed (turning speed) large</a:t>
            </a:r>
            <a:endParaRPr lang="en-GB" dirty="0" smtClean="0"/>
          </a:p>
          <a:p>
            <a:pPr lvl="5"/>
            <a:endParaRPr lang="en-GB" dirty="0" smtClean="0"/>
          </a:p>
          <a:p>
            <a:pPr lvl="4"/>
            <a:r>
              <a:rPr lang="en-GB" dirty="0" smtClean="0"/>
              <a:t>You can see that these variables are ‘like’ a vehicle ;)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Peer Review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smtClean="0"/>
              <a:t>03. </a:t>
            </a:r>
            <a:r>
              <a:rPr lang="en-GB" dirty="0" smtClean="0"/>
              <a:t>Baddies </a:t>
            </a:r>
            <a:r>
              <a:rPr lang="en-GB" dirty="0" smtClean="0"/>
              <a:t>pt II</a:t>
            </a:r>
            <a:endParaRPr lang="en-GB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564904"/>
            <a:ext cx="7449590" cy="423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smtClean="0"/>
              <a:t>03. </a:t>
            </a:r>
            <a:r>
              <a:rPr lang="en-GB" dirty="0" smtClean="0"/>
              <a:t>Baddies </a:t>
            </a:r>
            <a:r>
              <a:rPr lang="en-GB" dirty="0" smtClean="0"/>
              <a:t>pt II</a:t>
            </a:r>
            <a:endParaRPr lang="en-GB" dirty="0" smtClean="0"/>
          </a:p>
          <a:p>
            <a:pPr lvl="4"/>
            <a:r>
              <a:rPr lang="en-GB" dirty="0" smtClean="0"/>
              <a:t>We can use this approach to give us baddies that will diligently follow their orders to patrol</a:t>
            </a:r>
          </a:p>
          <a:p>
            <a:pPr lvl="4"/>
            <a:endParaRPr lang="en-GB" dirty="0" smtClean="0"/>
          </a:p>
          <a:p>
            <a:pPr lvl="4"/>
            <a:r>
              <a:rPr lang="en-GB" dirty="0" smtClean="0"/>
              <a:t>And </a:t>
            </a:r>
            <a:r>
              <a:rPr lang="en-GB" dirty="0" smtClean="0"/>
              <a:t>do different </a:t>
            </a:r>
            <a:r>
              <a:rPr lang="en-GB" dirty="0" smtClean="0"/>
              <a:t>things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smtClean="0"/>
              <a:t>03. </a:t>
            </a:r>
            <a:r>
              <a:rPr lang="en-GB" dirty="0" smtClean="0"/>
              <a:t>Baddies </a:t>
            </a:r>
            <a:r>
              <a:rPr lang="en-GB" dirty="0" smtClean="0"/>
              <a:t>pt II</a:t>
            </a:r>
            <a:endParaRPr lang="en-GB" dirty="0" smtClean="0"/>
          </a:p>
          <a:p>
            <a:pPr lvl="4"/>
            <a:r>
              <a:rPr lang="en-GB" dirty="0" smtClean="0"/>
              <a:t>First, we can add another baddie that will patrol the ‘important’ middle of the level</a:t>
            </a:r>
          </a:p>
          <a:p>
            <a:pPr lvl="4"/>
            <a:endParaRPr lang="en-GB" dirty="0" smtClean="0"/>
          </a:p>
          <a:p>
            <a:pPr lvl="5"/>
            <a:r>
              <a:rPr lang="en-GB" dirty="0" smtClean="0"/>
              <a:t>Re-use the existing baddie controller, but get the baddie to follow 4 points in a rectangle</a:t>
            </a:r>
            <a:endParaRPr lang="en-GB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387552"/>
            <a:ext cx="26765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smtClean="0"/>
              <a:t>03. Baddies pt II</a:t>
            </a:r>
          </a:p>
          <a:p>
            <a:pPr lvl="4"/>
            <a:r>
              <a:rPr lang="en-GB" dirty="0" smtClean="0"/>
              <a:t>Now, let’s </a:t>
            </a:r>
            <a:r>
              <a:rPr lang="en-GB" dirty="0" smtClean="0"/>
              <a:t>give a baddie a choice of things to do</a:t>
            </a:r>
          </a:p>
          <a:p>
            <a:pPr lvl="5"/>
            <a:r>
              <a:rPr lang="en-GB" dirty="0" smtClean="0"/>
              <a:t>Patrol</a:t>
            </a:r>
          </a:p>
          <a:p>
            <a:pPr lvl="5"/>
            <a:r>
              <a:rPr lang="en-GB" dirty="0" smtClean="0"/>
              <a:t>Or look at the player when they can see them</a:t>
            </a:r>
          </a:p>
          <a:p>
            <a:pPr lvl="5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smtClean="0"/>
              <a:t>03. Baddies pt II</a:t>
            </a:r>
            <a:endParaRPr lang="en-GB" dirty="0" smtClean="0"/>
          </a:p>
          <a:p>
            <a:pPr lvl="4"/>
            <a:r>
              <a:rPr lang="en-GB" dirty="0" smtClean="0"/>
              <a:t>Now, let’s </a:t>
            </a:r>
            <a:r>
              <a:rPr lang="en-GB" dirty="0" smtClean="0"/>
              <a:t>give a baddie a choice of things to do</a:t>
            </a:r>
          </a:p>
          <a:p>
            <a:pPr lvl="5"/>
            <a:r>
              <a:rPr lang="en-GB" dirty="0" smtClean="0"/>
              <a:t>Patrol</a:t>
            </a:r>
          </a:p>
          <a:p>
            <a:pPr lvl="5"/>
            <a:r>
              <a:rPr lang="en-GB" dirty="0" smtClean="0"/>
              <a:t>Or look at the player when they can see </a:t>
            </a:r>
            <a:r>
              <a:rPr lang="en-GB" dirty="0" smtClean="0"/>
              <a:t>them</a:t>
            </a:r>
          </a:p>
          <a:p>
            <a:pPr lvl="5"/>
            <a:endParaRPr lang="en-GB" dirty="0" smtClean="0"/>
          </a:p>
          <a:p>
            <a:pPr lvl="4"/>
            <a:r>
              <a:rPr lang="en-GB" dirty="0" smtClean="0"/>
              <a:t>In Update()</a:t>
            </a:r>
            <a:endParaRPr lang="en-GB" dirty="0" smtClean="0"/>
          </a:p>
          <a:p>
            <a:pPr lvl="5"/>
            <a:endParaRPr lang="en-GB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365104"/>
            <a:ext cx="5126335" cy="241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03. Baddies pt II</a:t>
            </a:r>
            <a:endParaRPr lang="en-GB" dirty="0" smtClean="0"/>
          </a:p>
          <a:p>
            <a:pPr lvl="3"/>
            <a:r>
              <a:rPr lang="en-GB" dirty="0" smtClean="0"/>
              <a:t>This </a:t>
            </a:r>
            <a:r>
              <a:rPr lang="en-GB" dirty="0" smtClean="0"/>
              <a:t>effectively gives </a:t>
            </a:r>
            <a:r>
              <a:rPr lang="en-GB" dirty="0" smtClean="0"/>
              <a:t>us the implementation of a finite state </a:t>
            </a:r>
            <a:r>
              <a:rPr lang="en-GB" dirty="0" smtClean="0"/>
              <a:t>machine</a:t>
            </a:r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4"/>
            <a:r>
              <a:rPr lang="en-GB" dirty="0" smtClean="0"/>
              <a:t>Just like what we had the other week with the ‘door of doom’</a:t>
            </a:r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4725144"/>
            <a:ext cx="2736304" cy="206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Group 18"/>
          <p:cNvGrpSpPr/>
          <p:nvPr/>
        </p:nvGrpSpPr>
        <p:grpSpPr>
          <a:xfrm>
            <a:off x="2411760" y="2852936"/>
            <a:ext cx="5328592" cy="1224136"/>
            <a:chOff x="2411760" y="2852936"/>
            <a:chExt cx="5328592" cy="1224136"/>
          </a:xfrm>
        </p:grpSpPr>
        <p:grpSp>
          <p:nvGrpSpPr>
            <p:cNvPr id="17" name="Group 16"/>
            <p:cNvGrpSpPr/>
            <p:nvPr/>
          </p:nvGrpSpPr>
          <p:grpSpPr>
            <a:xfrm>
              <a:off x="2520102" y="2996952"/>
              <a:ext cx="5004226" cy="914641"/>
              <a:chOff x="1706310" y="3860807"/>
              <a:chExt cx="5004226" cy="9146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06310" y="3860807"/>
                <a:ext cx="914400" cy="9144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bg1"/>
                    </a:solidFill>
                  </a:rPr>
                  <a:t>Patrol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796136" y="3861048"/>
                <a:ext cx="914400" cy="9144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bg1"/>
                    </a:solidFill>
                  </a:rPr>
                  <a:t>Look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2627784" y="3893536"/>
                <a:ext cx="3168352" cy="369332"/>
                <a:chOff x="2627784" y="3858103"/>
                <a:chExt cx="3168352" cy="369332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627784" y="4041639"/>
                  <a:ext cx="316835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3454163" y="3858103"/>
                  <a:ext cx="1544910" cy="369332"/>
                </a:xfrm>
                <a:prstGeom prst="rect">
                  <a:avLst/>
                </a:prstGeom>
                <a:solidFill>
                  <a:srgbClr val="402652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 smtClean="0">
                      <a:solidFill>
                        <a:schemeClr val="bg1"/>
                      </a:solidFill>
                    </a:rPr>
                    <a:t>Can see player</a:t>
                  </a:r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606981" y="4365104"/>
                <a:ext cx="3168352" cy="369332"/>
                <a:chOff x="2627784" y="3753607"/>
                <a:chExt cx="3168352" cy="369332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2627784" y="3933056"/>
                  <a:ext cx="316835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3454163" y="3753607"/>
                  <a:ext cx="1544910" cy="369332"/>
                </a:xfrm>
                <a:prstGeom prst="rect">
                  <a:avLst/>
                </a:prstGeom>
                <a:solidFill>
                  <a:srgbClr val="402652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 smtClean="0">
                      <a:solidFill>
                        <a:schemeClr val="bg1"/>
                      </a:solidFill>
                    </a:rPr>
                    <a:t>Can see player</a:t>
                  </a:r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8" name="Rectangle 17"/>
            <p:cNvSpPr/>
            <p:nvPr/>
          </p:nvSpPr>
          <p:spPr>
            <a:xfrm>
              <a:off x="2411760" y="2852936"/>
              <a:ext cx="5328592" cy="122413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04. </a:t>
            </a:r>
            <a:r>
              <a:rPr lang="en-GB" dirty="0" smtClean="0"/>
              <a:t>Baddies pt </a:t>
            </a:r>
            <a:r>
              <a:rPr lang="en-GB" dirty="0" smtClean="0"/>
              <a:t>III</a:t>
            </a:r>
            <a:endParaRPr lang="en-GB" dirty="0" smtClean="0"/>
          </a:p>
          <a:p>
            <a:pPr lvl="3"/>
            <a:r>
              <a:rPr lang="en-GB" dirty="0" smtClean="0"/>
              <a:t>Structure the baddies better</a:t>
            </a:r>
          </a:p>
          <a:p>
            <a:pPr lvl="4"/>
            <a:r>
              <a:rPr lang="en-GB" dirty="0" smtClean="0"/>
              <a:t>Let’s make the code a bit easier to follow ....</a:t>
            </a:r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04. </a:t>
            </a:r>
            <a:r>
              <a:rPr lang="en-GB" dirty="0" smtClean="0"/>
              <a:t>Baddies pt </a:t>
            </a:r>
            <a:r>
              <a:rPr lang="en-GB" dirty="0" smtClean="0"/>
              <a:t>III</a:t>
            </a:r>
            <a:endParaRPr lang="en-GB" dirty="0" smtClean="0"/>
          </a:p>
          <a:p>
            <a:pPr lvl="3"/>
            <a:r>
              <a:rPr lang="en-GB" dirty="0" smtClean="0"/>
              <a:t>Structure the baddies better</a:t>
            </a:r>
          </a:p>
          <a:p>
            <a:pPr lvl="4"/>
            <a:r>
              <a:rPr lang="en-GB" dirty="0" smtClean="0"/>
              <a:t>Let’s make the code a bit easier to follow ....</a:t>
            </a:r>
          </a:p>
          <a:p>
            <a:pPr lvl="4"/>
            <a:endParaRPr lang="en-GB" dirty="0" smtClean="0"/>
          </a:p>
          <a:p>
            <a:pPr lvl="4"/>
            <a:r>
              <a:rPr lang="en-GB" dirty="0" smtClean="0"/>
              <a:t>I’m going to have a function that will work out what the baddie should do</a:t>
            </a:r>
          </a:p>
          <a:p>
            <a:pPr lvl="4"/>
            <a:r>
              <a:rPr lang="en-GB" dirty="0" smtClean="0"/>
              <a:t>And a function that will do it</a:t>
            </a:r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04. </a:t>
            </a:r>
            <a:r>
              <a:rPr lang="en-GB" dirty="0" smtClean="0"/>
              <a:t>Baddies pt </a:t>
            </a:r>
            <a:r>
              <a:rPr lang="en-GB" dirty="0" smtClean="0"/>
              <a:t>III</a:t>
            </a:r>
            <a:endParaRPr lang="en-GB" dirty="0" smtClean="0"/>
          </a:p>
          <a:p>
            <a:pPr lvl="3"/>
            <a:r>
              <a:rPr lang="en-GB" dirty="0" smtClean="0"/>
              <a:t>Structure the baddies better</a:t>
            </a:r>
          </a:p>
          <a:p>
            <a:pPr lvl="4"/>
            <a:r>
              <a:rPr lang="en-GB" dirty="0" smtClean="0"/>
              <a:t>Let’s make the code a bit easier to follow ....</a:t>
            </a:r>
          </a:p>
          <a:p>
            <a:pPr lvl="4"/>
            <a:endParaRPr lang="en-GB" dirty="0" smtClean="0"/>
          </a:p>
          <a:p>
            <a:pPr lvl="4"/>
            <a:r>
              <a:rPr lang="en-GB" dirty="0" smtClean="0"/>
              <a:t>I’m going to have a function that will work out what the baddie should do</a:t>
            </a:r>
          </a:p>
          <a:p>
            <a:pPr lvl="4"/>
            <a:r>
              <a:rPr lang="en-GB" dirty="0" smtClean="0"/>
              <a:t>And a function that will do it</a:t>
            </a:r>
          </a:p>
          <a:p>
            <a:pPr lvl="4"/>
            <a:endParaRPr lang="en-GB" dirty="0" smtClean="0"/>
          </a:p>
          <a:p>
            <a:pPr lvl="4"/>
            <a:r>
              <a:rPr lang="en-GB" dirty="0" smtClean="0"/>
              <a:t>This makes it much easier to make the AI system extensible</a:t>
            </a:r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smtClean="0"/>
              <a:t>Demo 3 : Baddies that do different things</a:t>
            </a:r>
          </a:p>
          <a:p>
            <a:pPr lvl="4"/>
            <a:r>
              <a:rPr lang="en-GB" dirty="0" err="1" smtClean="0"/>
              <a:t>DecideWhatToDo</a:t>
            </a:r>
            <a:r>
              <a:rPr lang="en-GB" dirty="0" smtClean="0"/>
              <a:t>()</a:t>
            </a:r>
          </a:p>
          <a:p>
            <a:pPr lvl="5"/>
            <a:r>
              <a:rPr lang="en-GB" dirty="0" smtClean="0"/>
              <a:t>Choose which action the baddie should do based on whether they can see the player</a:t>
            </a:r>
          </a:p>
          <a:p>
            <a:pPr lvl="6"/>
            <a:r>
              <a:rPr lang="en-GB" dirty="0" smtClean="0"/>
              <a:t>Effectively, we are slicing and dicing the original Update() function</a:t>
            </a:r>
          </a:p>
          <a:p>
            <a:pPr lvl="6"/>
            <a:r>
              <a:rPr lang="en-GB" dirty="0" smtClean="0"/>
              <a:t>But removing the code that actually does the updating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Peer Review</a:t>
            </a:r>
          </a:p>
          <a:p>
            <a:pPr lvl="1"/>
            <a:r>
              <a:rPr lang="en-GB" dirty="0" smtClean="0"/>
              <a:t>Here’s how it works</a:t>
            </a:r>
          </a:p>
          <a:p>
            <a:pPr lvl="2"/>
            <a:r>
              <a:rPr lang="en-GB" dirty="0" smtClean="0"/>
              <a:t>Doing Reviews</a:t>
            </a:r>
          </a:p>
          <a:p>
            <a:pPr lvl="3"/>
            <a:r>
              <a:rPr lang="en-GB" dirty="0" smtClean="0"/>
              <a:t>Be civil in your reviews</a:t>
            </a:r>
          </a:p>
          <a:p>
            <a:pPr lvl="3"/>
            <a:r>
              <a:rPr lang="en-GB" dirty="0" smtClean="0"/>
              <a:t>Use the assignment marking guide as a guide</a:t>
            </a:r>
          </a:p>
          <a:p>
            <a:pPr lvl="3"/>
            <a:r>
              <a:rPr lang="en-GB" dirty="0" smtClean="0"/>
              <a:t>Highlight any obvious bugs and issues you find</a:t>
            </a:r>
          </a:p>
          <a:p>
            <a:pPr lvl="3"/>
            <a:r>
              <a:rPr lang="en-GB" dirty="0" smtClean="0"/>
              <a:t>8 sections -&gt; 8 sentences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645024"/>
            <a:ext cx="4968552" cy="301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smtClean="0"/>
              <a:t>Demo 3 : Baddies that do different things</a:t>
            </a:r>
          </a:p>
          <a:p>
            <a:pPr lvl="4"/>
            <a:r>
              <a:rPr lang="en-GB" dirty="0" err="1" smtClean="0"/>
              <a:t>DecideWhatToDo</a:t>
            </a:r>
            <a:r>
              <a:rPr lang="en-GB" dirty="0" smtClean="0"/>
              <a:t>()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284984"/>
            <a:ext cx="56102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smtClean="0"/>
              <a:t>Demo 3 : Baddies that do different things</a:t>
            </a:r>
          </a:p>
          <a:p>
            <a:pPr lvl="4"/>
            <a:r>
              <a:rPr lang="en-GB" dirty="0" smtClean="0"/>
              <a:t>Update</a:t>
            </a:r>
            <a:r>
              <a:rPr lang="en-GB" dirty="0" smtClean="0"/>
              <a:t>()</a:t>
            </a:r>
          </a:p>
          <a:p>
            <a:pPr lvl="5"/>
            <a:r>
              <a:rPr lang="en-GB" dirty="0" smtClean="0"/>
              <a:t>Call </a:t>
            </a:r>
            <a:r>
              <a:rPr lang="en-GB" dirty="0" err="1" smtClean="0"/>
              <a:t>DecideWhatToDo</a:t>
            </a:r>
            <a:r>
              <a:rPr lang="en-GB" dirty="0" smtClean="0"/>
              <a:t>() and do what it recommends</a:t>
            </a:r>
          </a:p>
          <a:p>
            <a:pPr lvl="5"/>
            <a:r>
              <a:rPr lang="en-GB" dirty="0" smtClean="0"/>
              <a:t>Again, this is slicing and dicing the Update()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smtClean="0"/>
              <a:t>Demo 3 : Baddies that do different things</a:t>
            </a:r>
          </a:p>
          <a:p>
            <a:pPr lvl="4"/>
            <a:r>
              <a:rPr lang="en-GB" dirty="0" smtClean="0"/>
              <a:t>Update</a:t>
            </a:r>
            <a:r>
              <a:rPr lang="en-GB" dirty="0" smtClean="0"/>
              <a:t>()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924944"/>
            <a:ext cx="4248472" cy="376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2"/>
            <a:r>
              <a:rPr lang="en-GB" dirty="0" smtClean="0"/>
              <a:t>Taking it further ...</a:t>
            </a:r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err="1" smtClean="0"/>
              <a:t>DecideWhatToDo</a:t>
            </a:r>
            <a:r>
              <a:rPr lang="en-GB" dirty="0" smtClean="0"/>
              <a:t>()</a:t>
            </a:r>
          </a:p>
          <a:p>
            <a:pPr lvl="4"/>
            <a:r>
              <a:rPr lang="en-GB" dirty="0" smtClean="0"/>
              <a:t>Can use the output of this function to detect changes in state &amp; react to them</a:t>
            </a:r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356992"/>
            <a:ext cx="25717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smtClean="0"/>
              <a:t>Timing</a:t>
            </a:r>
          </a:p>
          <a:p>
            <a:pPr lvl="4"/>
            <a:r>
              <a:rPr lang="en-GB" dirty="0" smtClean="0"/>
              <a:t>Can use unity timing to work out how long an agent is in a state with</a:t>
            </a:r>
          </a:p>
          <a:p>
            <a:pPr lvl="5"/>
            <a:r>
              <a:rPr lang="en-GB" dirty="0" err="1" smtClean="0"/>
              <a:t>Time.deltaTime</a:t>
            </a:r>
            <a:endParaRPr lang="en-GB" dirty="0" smtClean="0"/>
          </a:p>
          <a:p>
            <a:pPr lvl="5"/>
            <a:endParaRPr lang="en-GB" dirty="0" smtClean="0"/>
          </a:p>
          <a:p>
            <a:pPr lvl="4"/>
            <a:r>
              <a:rPr lang="en-GB" dirty="0" smtClean="0"/>
              <a:t>This is elapsed time in seconds since the last update</a:t>
            </a:r>
          </a:p>
          <a:p>
            <a:pPr lvl="5"/>
            <a:r>
              <a:rPr lang="en-GB" dirty="0" smtClean="0"/>
              <a:t>Normally a small value</a:t>
            </a:r>
          </a:p>
          <a:p>
            <a:pPr lvl="5"/>
            <a:r>
              <a:rPr lang="en-GB" dirty="0" smtClean="0"/>
              <a:t>Add them up to count seconds</a:t>
            </a:r>
          </a:p>
          <a:p>
            <a:pPr lvl="6"/>
            <a:r>
              <a:rPr lang="en-GB" dirty="0" smtClean="0"/>
              <a:t>Work your characters in seconds</a:t>
            </a:r>
          </a:p>
          <a:p>
            <a:pPr lvl="7"/>
            <a:r>
              <a:rPr lang="en-GB" dirty="0" smtClean="0"/>
              <a:t>Shoot every N seconds</a:t>
            </a:r>
          </a:p>
          <a:p>
            <a:pPr lvl="7"/>
            <a:r>
              <a:rPr lang="en-GB" dirty="0" smtClean="0"/>
              <a:t>In patrol, pause for N seconds at destination</a:t>
            </a:r>
          </a:p>
          <a:p>
            <a:pPr lvl="7"/>
            <a:r>
              <a:rPr lang="en-GB" dirty="0" smtClean="0"/>
              <a:t>etc</a:t>
            </a:r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Implementing game AI</a:t>
            </a:r>
          </a:p>
          <a:p>
            <a:pPr lvl="2"/>
            <a:r>
              <a:rPr lang="en-GB" dirty="0" smtClean="0"/>
              <a:t>Introducing behaviours</a:t>
            </a:r>
          </a:p>
          <a:p>
            <a:pPr lvl="3"/>
            <a:r>
              <a:rPr lang="en-GB" dirty="0" smtClean="0"/>
              <a:t>Timing</a:t>
            </a:r>
          </a:p>
          <a:p>
            <a:pPr lvl="4"/>
            <a:r>
              <a:rPr lang="en-GB" dirty="0" smtClean="0"/>
              <a:t>Can also use animations to control timing</a:t>
            </a:r>
          </a:p>
          <a:p>
            <a:pPr lvl="5"/>
            <a:r>
              <a:rPr lang="en-GB" dirty="0" smtClean="0"/>
              <a:t>Add events into an animation to control shooting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Dynamic Obstacles</a:t>
            </a:r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0863"/>
            <a:ext cx="6496957" cy="403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67744" y="6011996"/>
            <a:ext cx="5382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https://www.youtube.com/watch?v=FkLJ45Pt-mY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Dynamic Obstacles</a:t>
            </a:r>
          </a:p>
          <a:p>
            <a:pPr lvl="2"/>
            <a:r>
              <a:rPr lang="en-GB" dirty="0" smtClean="0"/>
              <a:t>Obstacles can move to create more challenges</a:t>
            </a:r>
          </a:p>
          <a:p>
            <a:pPr lvl="3"/>
            <a:endParaRPr lang="en-GB" dirty="0" smtClean="0"/>
          </a:p>
          <a:p>
            <a:pPr lvl="2"/>
            <a:r>
              <a:rPr lang="en-GB" dirty="0" smtClean="0"/>
              <a:t>Dynamic </a:t>
            </a:r>
            <a:r>
              <a:rPr lang="en-GB" dirty="0" err="1" smtClean="0"/>
              <a:t>NavMesh</a:t>
            </a:r>
            <a:r>
              <a:rPr lang="en-GB" dirty="0" smtClean="0"/>
              <a:t> demo</a:t>
            </a:r>
          </a:p>
          <a:p>
            <a:pPr lvl="3"/>
            <a:r>
              <a:rPr lang="en-GB" dirty="0" smtClean="0"/>
              <a:t>Note that colliders are cubes or capsules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Questions?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Break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AI the curse of names ...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2"/>
            <a:r>
              <a:rPr lang="en-GB" dirty="0" smtClean="0"/>
              <a:t>Killer robots, </a:t>
            </a:r>
            <a:r>
              <a:rPr lang="en-GB" dirty="0" err="1" smtClean="0"/>
              <a:t>Skynet</a:t>
            </a:r>
            <a:r>
              <a:rPr lang="en-GB" dirty="0" smtClean="0"/>
              <a:t>, job losses</a:t>
            </a:r>
          </a:p>
          <a:p>
            <a:pPr lvl="3"/>
            <a:r>
              <a:rPr lang="en-GB" dirty="0" smtClean="0"/>
              <a:t>The media is certainly not under reporting AI fears</a:t>
            </a:r>
          </a:p>
        </p:txBody>
      </p:sp>
      <p:pic>
        <p:nvPicPr>
          <p:cNvPr id="4" name="Shape 166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1835696" y="1772816"/>
            <a:ext cx="4896544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AI the curse of names ...</a:t>
            </a:r>
          </a:p>
          <a:p>
            <a:pPr lvl="2"/>
            <a:r>
              <a:rPr lang="en-GB" dirty="0" smtClean="0"/>
              <a:t>Historically</a:t>
            </a:r>
          </a:p>
          <a:p>
            <a:pPr lvl="3"/>
            <a:r>
              <a:rPr lang="en-GB" dirty="0" smtClean="0"/>
              <a:t>AI has been a branch of computer science since the 1950s</a:t>
            </a:r>
          </a:p>
          <a:p>
            <a:pPr lvl="3"/>
            <a:r>
              <a:rPr lang="en-GB" dirty="0" smtClean="0"/>
              <a:t>Generally concerned with insights into human thought process</a:t>
            </a:r>
          </a:p>
          <a:p>
            <a:pPr lvl="4"/>
            <a:r>
              <a:rPr lang="en-GB" dirty="0" smtClean="0"/>
              <a:t>Making computational devices that can perform human thought activities cheaper / more accurately than humans</a:t>
            </a:r>
          </a:p>
          <a:p>
            <a:pPr lvl="4"/>
            <a:r>
              <a:rPr lang="en-GB" dirty="0" smtClean="0"/>
              <a:t>Ideal in areas where human knowledge is rare / limited</a:t>
            </a:r>
          </a:p>
          <a:p>
            <a:pPr lvl="5"/>
            <a:r>
              <a:rPr lang="en-GB" dirty="0" smtClean="0"/>
              <a:t>Medical expert systems</a:t>
            </a:r>
          </a:p>
          <a:p>
            <a:pPr lvl="5"/>
            <a:r>
              <a:rPr lang="en-GB" dirty="0" smtClean="0"/>
              <a:t>Automated trading</a:t>
            </a:r>
          </a:p>
          <a:p>
            <a:pPr lvl="4"/>
            <a:r>
              <a:rPr lang="en-GB" dirty="0" smtClean="0"/>
              <a:t>Ideal where tasks are considered dull or repetitive</a:t>
            </a:r>
          </a:p>
          <a:p>
            <a:pPr lvl="5"/>
            <a:r>
              <a:rPr lang="en-GB" dirty="0" smtClean="0"/>
              <a:t>Route planning / </a:t>
            </a:r>
            <a:r>
              <a:rPr lang="en-GB" dirty="0" err="1" smtClean="0"/>
              <a:t>satnav</a:t>
            </a:r>
            <a:endParaRPr lang="en-GB" dirty="0" smtClean="0"/>
          </a:p>
          <a:p>
            <a:pPr lvl="5"/>
            <a:r>
              <a:rPr lang="en-GB" dirty="0" smtClean="0"/>
              <a:t>Autonomous vehicles</a:t>
            </a:r>
          </a:p>
          <a:p>
            <a:pPr lvl="4"/>
            <a:r>
              <a:rPr lang="en-GB" dirty="0" smtClean="0"/>
              <a:t>Ideal to support human creativity</a:t>
            </a:r>
          </a:p>
          <a:p>
            <a:pPr lvl="5"/>
            <a:r>
              <a:rPr lang="en-GB" dirty="0" err="1" smtClean="0"/>
              <a:t>Alexa</a:t>
            </a:r>
            <a:r>
              <a:rPr lang="en-GB" dirty="0" smtClean="0"/>
              <a:t>, </a:t>
            </a:r>
            <a:r>
              <a:rPr lang="en-GB" dirty="0" err="1" smtClean="0"/>
              <a:t>garageband</a:t>
            </a:r>
            <a:r>
              <a:rPr lang="en-GB" dirty="0" smtClean="0"/>
              <a:t> drummer, intelligent cameras etc</a:t>
            </a:r>
          </a:p>
          <a:p>
            <a:pPr lvl="5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Game AI in Unity</a:t>
            </a:r>
          </a:p>
          <a:p>
            <a:pPr lvl="1"/>
            <a:r>
              <a:rPr lang="en-GB" dirty="0" smtClean="0"/>
              <a:t>AI the curse of names ...</a:t>
            </a:r>
          </a:p>
          <a:p>
            <a:pPr lvl="2"/>
            <a:r>
              <a:rPr lang="en-GB" dirty="0" smtClean="0"/>
              <a:t>Game AI</a:t>
            </a:r>
          </a:p>
          <a:p>
            <a:pPr lvl="3"/>
            <a:r>
              <a:rPr lang="en-GB" dirty="0" smtClean="0"/>
              <a:t>Is a branch of AI that looks to provide human players with an ‘appropriate’ level of challenge in games</a:t>
            </a:r>
          </a:p>
          <a:p>
            <a:pPr lvl="3"/>
            <a:r>
              <a:rPr lang="en-GB" dirty="0" smtClean="0"/>
              <a:t>Performing more accurately than players is not necessarily a good thing</a:t>
            </a:r>
          </a:p>
          <a:p>
            <a:pPr lvl="4"/>
            <a:r>
              <a:rPr lang="en-GB" sz="1600" dirty="0" smtClean="0">
                <a:hlinkClick r:id="rId2"/>
              </a:rPr>
              <a:t>https://www.gamified.uk/2015/08/04/balancing-rewards-against-effort-in-gamification/</a:t>
            </a:r>
            <a:endParaRPr lang="en-GB" sz="1600" dirty="0" smtClean="0"/>
          </a:p>
          <a:p>
            <a:pPr lvl="4"/>
            <a:endParaRPr lang="en-GB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691680" y="4005064"/>
            <a:ext cx="5832648" cy="2674268"/>
            <a:chOff x="107504" y="1556792"/>
            <a:chExt cx="9577064" cy="4762500"/>
          </a:xfrm>
        </p:grpSpPr>
        <p:pic>
          <p:nvPicPr>
            <p:cNvPr id="1026" name="Picture 2" descr="Perceived Value of Reward vs. Effort 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504" y="1556792"/>
              <a:ext cx="4762500" cy="4762500"/>
            </a:xfrm>
            <a:prstGeom prst="rect">
              <a:avLst/>
            </a:prstGeom>
            <a:noFill/>
          </p:spPr>
        </p:pic>
        <p:pic>
          <p:nvPicPr>
            <p:cNvPr id="1028" name="Picture 4" descr="https://www.gamified.uk/wp-content/uploads/2015/08/perceived-value-vs-effor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32040" y="1556792"/>
              <a:ext cx="4752528" cy="475252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15222</TotalTime>
  <Words>1956</Words>
  <Application>Microsoft Office PowerPoint</Application>
  <PresentationFormat>On-screen Show (4:3)</PresentationFormat>
  <Paragraphs>370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Company>Gazcorp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gareth</cp:lastModifiedBy>
  <cp:revision>701</cp:revision>
  <dcterms:created xsi:type="dcterms:W3CDTF">2008-11-22T10:38:31Z</dcterms:created>
  <dcterms:modified xsi:type="dcterms:W3CDTF">2018-10-31T11:31:09Z</dcterms:modified>
</cp:coreProperties>
</file>