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7" r:id="rId2"/>
    <p:sldId id="258" r:id="rId3"/>
    <p:sldId id="451" r:id="rId4"/>
    <p:sldId id="452" r:id="rId5"/>
    <p:sldId id="454" r:id="rId6"/>
    <p:sldId id="455" r:id="rId7"/>
    <p:sldId id="456" r:id="rId8"/>
    <p:sldId id="487" r:id="rId9"/>
    <p:sldId id="457" r:id="rId10"/>
    <p:sldId id="488" r:id="rId11"/>
    <p:sldId id="459" r:id="rId12"/>
    <p:sldId id="460" r:id="rId13"/>
    <p:sldId id="461" r:id="rId14"/>
    <p:sldId id="462" r:id="rId15"/>
    <p:sldId id="489" r:id="rId16"/>
    <p:sldId id="463" r:id="rId17"/>
    <p:sldId id="490" r:id="rId18"/>
    <p:sldId id="464" r:id="rId19"/>
    <p:sldId id="491" r:id="rId20"/>
    <p:sldId id="466" r:id="rId21"/>
    <p:sldId id="467" r:id="rId22"/>
    <p:sldId id="468" r:id="rId23"/>
    <p:sldId id="469" r:id="rId24"/>
    <p:sldId id="470" r:id="rId25"/>
    <p:sldId id="471" r:id="rId26"/>
    <p:sldId id="472" r:id="rId27"/>
    <p:sldId id="492" r:id="rId28"/>
    <p:sldId id="473" r:id="rId29"/>
    <p:sldId id="474" r:id="rId30"/>
    <p:sldId id="493" r:id="rId31"/>
    <p:sldId id="494" r:id="rId32"/>
    <p:sldId id="495" r:id="rId33"/>
    <p:sldId id="475" r:id="rId34"/>
    <p:sldId id="496" r:id="rId35"/>
    <p:sldId id="497" r:id="rId36"/>
    <p:sldId id="499" r:id="rId37"/>
    <p:sldId id="500" r:id="rId38"/>
    <p:sldId id="498" r:id="rId39"/>
    <p:sldId id="501" r:id="rId40"/>
    <p:sldId id="502" r:id="rId41"/>
    <p:sldId id="503" r:id="rId42"/>
    <p:sldId id="504" r:id="rId43"/>
    <p:sldId id="450" r:id="rId44"/>
    <p:sldId id="453" r:id="rId45"/>
    <p:sldId id="482" r:id="rId46"/>
    <p:sldId id="483" r:id="rId47"/>
    <p:sldId id="505" r:id="rId48"/>
    <p:sldId id="506" r:id="rId49"/>
    <p:sldId id="507" r:id="rId50"/>
    <p:sldId id="508" r:id="rId51"/>
    <p:sldId id="509" r:id="rId52"/>
    <p:sldId id="510" r:id="rId53"/>
    <p:sldId id="512" r:id="rId54"/>
    <p:sldId id="513" r:id="rId55"/>
    <p:sldId id="514" r:id="rId56"/>
    <p:sldId id="511" r:id="rId57"/>
    <p:sldId id="516" r:id="rId58"/>
    <p:sldId id="517" r:id="rId59"/>
    <p:sldId id="518" r:id="rId60"/>
    <p:sldId id="519"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447" r:id="rId7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652"/>
    <a:srgbClr val="66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4" autoAdjust="0"/>
    <p:restoredTop sz="97475" autoAdjust="0"/>
  </p:normalViewPr>
  <p:slideViewPr>
    <p:cSldViewPr>
      <p:cViewPr varScale="1">
        <p:scale>
          <a:sx n="126" d="100"/>
          <a:sy n="126" d="100"/>
        </p:scale>
        <p:origin x="-111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1" tIns="48331" rIns="96661" bIns="48331" rtlCol="0"/>
          <a:lstStyle>
            <a:lvl1pPr algn="r">
              <a:defRPr sz="1300"/>
            </a:lvl1pPr>
          </a:lstStyle>
          <a:p>
            <a:fld id="{134C908B-E4CF-4B88-8994-49C91B4DAC10}" type="datetimeFigureOut">
              <a:rPr lang="en-US" smtClean="0"/>
              <a:pPr/>
              <a:t>10/31/2018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427" y="0"/>
            <a:ext cx="3170138" cy="480060"/>
          </a:xfrm>
          <a:prstGeom prst="rect">
            <a:avLst/>
          </a:prstGeom>
        </p:spPr>
        <p:txBody>
          <a:bodyPr vert="horz" lIns="91440" tIns="45720" rIns="91440" bIns="45720" rtlCol="0"/>
          <a:lstStyle>
            <a:lvl1pPr algn="r">
              <a:defRPr sz="1200"/>
            </a:lvl1pPr>
          </a:lstStyle>
          <a:p>
            <a:fld id="{FCD4ED34-E2A7-4A73-B53B-08CB721EE63F}" type="datetimeFigureOut">
              <a:rPr lang="en-US" smtClean="0"/>
              <a:pPr/>
              <a:t>10/31/2018</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194" y="4560571"/>
            <a:ext cx="5852814" cy="43205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119650"/>
            <a:ext cx="3170138"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427" y="9119650"/>
            <a:ext cx="3170138" cy="480060"/>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10/31/2018</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smtClean="0"/>
              <a:t> </a:t>
            </a:r>
            <a:endParaRPr lang="en-US" dirty="0"/>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Dd</a:t>
            </a:r>
            <a:endParaRPr lang="en-US" dirty="0" smtClean="0"/>
          </a:p>
          <a:p>
            <a:pPr lvl="6"/>
            <a:r>
              <a:rPr lang="en-US" dirty="0" smtClean="0"/>
              <a:t>Ss</a:t>
            </a:r>
          </a:p>
          <a:p>
            <a:pPr lvl="7"/>
            <a:r>
              <a:rPr lang="en-US" dirty="0" err="1" smtClean="0"/>
              <a:t>Sss</a:t>
            </a:r>
            <a:endParaRPr lang="en-US" dirty="0" smtClean="0"/>
          </a:p>
          <a:p>
            <a:pPr lvl="8"/>
            <a:r>
              <a:rPr lang="en-US" dirty="0" err="1" smtClean="0"/>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10/31/2018</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63093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10/31/2018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userDrawn="1"/>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hysicsclassroom.com/class/momentum/Lesson-2/Momentum-Conservation-Princip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2"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3"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4" cstate="print"/>
          <a:srcRect/>
          <a:stretch>
            <a:fillRect/>
          </a:stretch>
        </p:blipFill>
        <p:spPr bwMode="auto">
          <a:xfrm>
            <a:off x="155575" y="2492896"/>
            <a:ext cx="1301817" cy="330217"/>
          </a:xfrm>
          <a:prstGeom prst="rect">
            <a:avLst/>
          </a:prstGeom>
          <a:noFill/>
        </p:spPr>
      </p:pic>
      <p:sp>
        <p:nvSpPr>
          <p:cNvPr id="13" name="Rectangle 12"/>
          <p:cNvSpPr/>
          <p:nvPr/>
        </p:nvSpPr>
        <p:spPr>
          <a:xfrm>
            <a:off x="3851920" y="6211669"/>
            <a:ext cx="5292080" cy="646331"/>
          </a:xfrm>
          <a:prstGeom prst="rect">
            <a:avLst/>
          </a:prstGeom>
        </p:spPr>
        <p:txBody>
          <a:bodyPr wrap="square">
            <a:spAutoFit/>
          </a:bodyPr>
          <a:lstStyle/>
          <a:p>
            <a:pPr lvl="0" algn="r" eaLnBrk="0" fontAlgn="base" hangingPunct="0">
              <a:spcBef>
                <a:spcPct val="0"/>
              </a:spcBef>
              <a:spcAft>
                <a:spcPct val="0"/>
              </a:spcAft>
            </a:pPr>
            <a:r>
              <a:rPr lang="en-US" dirty="0" smtClean="0">
                <a:solidFill>
                  <a:srgbClr val="FFFFFF"/>
                </a:solidFill>
                <a:latin typeface="Calibri" pitchFamily="34" charset="0"/>
                <a:cs typeface="Calibri" pitchFamily="34" charset="0"/>
              </a:rPr>
              <a:t>GAM150: Game Programming Essentials</a:t>
            </a:r>
            <a:endParaRPr lang="en-US" sz="600" dirty="0" smtClean="0">
              <a:latin typeface="Arial" pitchFamily="34" charset="0"/>
              <a:cs typeface="Arial" pitchFamily="34" charset="0"/>
            </a:endParaRPr>
          </a:p>
          <a:p>
            <a:pPr lvl="0" algn="r" eaLnBrk="0" fontAlgn="base" hangingPunct="0">
              <a:spcBef>
                <a:spcPct val="0"/>
              </a:spcBef>
              <a:spcAft>
                <a:spcPct val="0"/>
              </a:spcAft>
            </a:pPr>
            <a:r>
              <a:rPr lang="en-US" dirty="0" smtClean="0">
                <a:solidFill>
                  <a:srgbClr val="FFFFFF"/>
                </a:solidFill>
                <a:latin typeface="Calibri" pitchFamily="34" charset="0"/>
                <a:cs typeface="Calibri" pitchFamily="34" charset="0"/>
              </a:rPr>
              <a:t>BA Game Development</a:t>
            </a:r>
            <a:endParaRPr lang="en-US" sz="600" dirty="0" smtClean="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5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FFFF"/>
                </a:solidFill>
                <a:effectLst/>
                <a:latin typeface="Calibri" pitchFamily="34" charset="0"/>
                <a:cs typeface="Calibri" pitchFamily="34" charset="0"/>
              </a:rPr>
              <a:t>Lecture 8: FPS</a:t>
            </a:r>
            <a:r>
              <a:rPr kumimoji="0" lang="en-US" sz="3200" b="0" i="0" u="none" strike="noStrike" cap="none" normalizeH="0" dirty="0" smtClean="0">
                <a:ln>
                  <a:noFill/>
                </a:ln>
                <a:solidFill>
                  <a:srgbClr val="FFFFFF"/>
                </a:solidFill>
                <a:effectLst/>
                <a:latin typeface="Calibri" pitchFamily="34" charset="0"/>
                <a:cs typeface="Calibri" pitchFamily="34" charset="0"/>
              </a:rPr>
              <a:t> Games in Unity pt III</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video games</a:t>
            </a:r>
          </a:p>
          <a:p>
            <a:pPr lvl="2"/>
            <a:r>
              <a:rPr lang="en-GB" dirty="0" smtClean="0"/>
              <a:t>3</a:t>
            </a:r>
            <a:r>
              <a:rPr lang="en-GB" dirty="0" smtClean="0"/>
              <a:t>. </a:t>
            </a:r>
            <a:r>
              <a:rPr lang="en-GB" dirty="0" smtClean="0"/>
              <a:t>conservation of momentum in those </a:t>
            </a:r>
            <a:r>
              <a:rPr lang="en-GB" dirty="0" smtClean="0"/>
              <a:t>collisions</a:t>
            </a:r>
            <a:endParaRPr lang="en-GB" dirty="0" smtClean="0"/>
          </a:p>
        </p:txBody>
      </p:sp>
      <p:pic>
        <p:nvPicPr>
          <p:cNvPr id="1026" name="Picture 2"/>
          <p:cNvPicPr>
            <a:picLocks noChangeAspect="1" noChangeArrowheads="1"/>
          </p:cNvPicPr>
          <p:nvPr/>
        </p:nvPicPr>
        <p:blipFill>
          <a:blip r:embed="rId2" cstate="print"/>
          <a:srcRect/>
          <a:stretch>
            <a:fillRect/>
          </a:stretch>
        </p:blipFill>
        <p:spPr bwMode="auto">
          <a:xfrm>
            <a:off x="2535907" y="2348880"/>
            <a:ext cx="4124325"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video games</a:t>
            </a:r>
          </a:p>
          <a:p>
            <a:pPr lvl="2"/>
            <a:r>
              <a:rPr lang="en-GB" dirty="0" smtClean="0"/>
              <a:t>3</a:t>
            </a:r>
            <a:r>
              <a:rPr lang="en-GB" dirty="0" smtClean="0"/>
              <a:t>. </a:t>
            </a:r>
            <a:r>
              <a:rPr lang="en-GB" dirty="0" smtClean="0"/>
              <a:t>conservation of momentum in those collisions</a:t>
            </a:r>
          </a:p>
          <a:p>
            <a:pPr lvl="3"/>
            <a:r>
              <a:rPr lang="en-GB" dirty="0" smtClean="0"/>
              <a:t>From physics at school</a:t>
            </a:r>
          </a:p>
          <a:p>
            <a:pPr lvl="4"/>
            <a:r>
              <a:rPr lang="en-GB" dirty="0" smtClean="0"/>
              <a:t>When </a:t>
            </a:r>
            <a:r>
              <a:rPr lang="en-GB" dirty="0" smtClean="0"/>
              <a:t>objects collide, momentum is conserved</a:t>
            </a:r>
          </a:p>
          <a:p>
            <a:pPr lvl="5"/>
            <a:r>
              <a:rPr lang="en-GB" dirty="0" smtClean="0">
                <a:hlinkClick r:id="rId2"/>
              </a:rPr>
              <a:t>https</a:t>
            </a:r>
            <a:r>
              <a:rPr lang="en-GB" dirty="0" smtClean="0">
                <a:hlinkClick r:id="rId2"/>
              </a:rPr>
              <a:t>://www.physicsclassroom.com/class/momentum/Lesson-2/Momentum-Conservation-Principle</a:t>
            </a:r>
            <a:endParaRPr lang="en-GB" dirty="0" smtClean="0"/>
          </a:p>
          <a:p>
            <a:pPr lvl="3"/>
            <a:r>
              <a:rPr lang="en-GB" dirty="0" smtClean="0"/>
              <a:t>What does this mean</a:t>
            </a:r>
          </a:p>
          <a:p>
            <a:pPr lvl="4"/>
            <a:r>
              <a:rPr lang="en-GB" dirty="0" smtClean="0"/>
              <a:t>We need to think about how heavy [mass] game objects are so we get believable interactions</a:t>
            </a:r>
          </a:p>
          <a:p>
            <a:pPr lvl="4"/>
            <a:r>
              <a:rPr lang="en-GB" dirty="0" smtClean="0"/>
              <a:t>We also need to think about how much force to give objects to get them moving at speeds we want</a:t>
            </a:r>
          </a:p>
          <a:p>
            <a:pPr lvl="5"/>
            <a:r>
              <a:rPr lang="en-GB" dirty="0" smtClean="0"/>
              <a:t>Impulses required for Rigidbody player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video games</a:t>
            </a:r>
          </a:p>
          <a:p>
            <a:pPr lvl="2"/>
            <a:r>
              <a:rPr lang="en-GB" dirty="0" smtClean="0"/>
              <a:t>4. </a:t>
            </a:r>
            <a:r>
              <a:rPr lang="en-GB" dirty="0" smtClean="0"/>
              <a:t>simulation stability during 1 + </a:t>
            </a:r>
            <a:r>
              <a:rPr lang="en-GB" dirty="0" smtClean="0"/>
              <a:t>2 + 3</a:t>
            </a:r>
            <a:endParaRPr lang="en-GB" dirty="0" smtClean="0"/>
          </a:p>
          <a:p>
            <a:pPr lvl="3"/>
            <a:r>
              <a:rPr lang="en-GB" dirty="0" smtClean="0"/>
              <a:t>Aka the hard bit</a:t>
            </a:r>
          </a:p>
          <a:p>
            <a:pPr lvl="3"/>
            <a:r>
              <a:rPr lang="en-GB" dirty="0" smtClean="0"/>
              <a:t>If you have a strong background in maths and physics, writing a physics engine sounds like a fun thing to do</a:t>
            </a:r>
          </a:p>
          <a:p>
            <a:pPr lvl="3"/>
            <a:r>
              <a:rPr lang="en-GB" dirty="0" smtClean="0"/>
              <a:t>However, stability is difficult</a:t>
            </a:r>
          </a:p>
          <a:p>
            <a:pPr lvl="4"/>
            <a:r>
              <a:rPr lang="en-GB" dirty="0" smtClean="0"/>
              <a:t>Lots of </a:t>
            </a:r>
            <a:r>
              <a:rPr lang="en-GB" dirty="0" err="1" smtClean="0"/>
              <a:t>youtube</a:t>
            </a:r>
            <a:r>
              <a:rPr lang="en-GB" dirty="0" smtClean="0"/>
              <a:t> videos will testify to this</a:t>
            </a:r>
          </a:p>
          <a:p>
            <a:pPr lvl="4"/>
            <a:r>
              <a:rPr lang="en-GB" dirty="0" smtClean="0"/>
              <a:t>Challenge is that physics is done periodically</a:t>
            </a:r>
          </a:p>
          <a:p>
            <a:pPr lvl="5"/>
            <a:r>
              <a:rPr lang="en-GB" dirty="0" smtClean="0"/>
              <a:t>Rather than with continuous updates, so it can be tricky to capture when objects first collide</a:t>
            </a:r>
          </a:p>
          <a:p>
            <a:pPr lvl="5"/>
            <a:r>
              <a:rPr lang="en-GB" dirty="0" smtClean="0"/>
              <a:t>This results in a lot of internal force and objects that fly into space / don’t behave believably</a:t>
            </a:r>
          </a:p>
          <a:p>
            <a:pPr lvl="3"/>
            <a:endParaRPr lang="en-GB"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video games</a:t>
            </a:r>
          </a:p>
          <a:p>
            <a:pPr lvl="2"/>
            <a:r>
              <a:rPr lang="en-GB" dirty="0" smtClean="0"/>
              <a:t>4. </a:t>
            </a:r>
            <a:r>
              <a:rPr lang="en-GB" dirty="0" smtClean="0"/>
              <a:t>simulation stability during 1 + </a:t>
            </a:r>
            <a:r>
              <a:rPr lang="en-GB" dirty="0" smtClean="0"/>
              <a:t>2 + 3</a:t>
            </a:r>
            <a:endParaRPr lang="en-GB" dirty="0" smtClean="0"/>
          </a:p>
          <a:p>
            <a:pPr lvl="3"/>
            <a:r>
              <a:rPr lang="en-GB" dirty="0" smtClean="0"/>
              <a:t>Unity will deal with most of this</a:t>
            </a:r>
          </a:p>
          <a:p>
            <a:pPr lvl="3"/>
            <a:r>
              <a:rPr lang="en-GB" dirty="0" smtClean="0"/>
              <a:t>Think about the size and speed of </a:t>
            </a:r>
            <a:r>
              <a:rPr lang="en-GB" dirty="0" err="1" smtClean="0"/>
              <a:t>gameobjects</a:t>
            </a:r>
            <a:endParaRPr lang="en-GB" dirty="0" smtClean="0"/>
          </a:p>
          <a:p>
            <a:pPr lvl="4"/>
            <a:r>
              <a:rPr lang="en-GB" dirty="0" smtClean="0"/>
              <a:t>If things are small enough and fast enough, there’s a good chance they will go through each other</a:t>
            </a:r>
          </a:p>
          <a:p>
            <a:pPr lvl="5"/>
            <a:r>
              <a:rPr lang="en-GB" dirty="0" smtClean="0"/>
              <a:t>Can see this in the platform game in making the falling collider deep enough to deal with player freefall</a:t>
            </a:r>
          </a:p>
          <a:p>
            <a:pPr lvl="4"/>
            <a:r>
              <a:rPr lang="en-GB" dirty="0" smtClean="0"/>
              <a:t>Can use continuous collision detection </a:t>
            </a:r>
            <a:r>
              <a:rPr lang="en-GB" dirty="0" smtClean="0"/>
              <a:t>&amp; Interpolation in Rigidbody to </a:t>
            </a:r>
            <a:r>
              <a:rPr lang="en-GB" dirty="0" smtClean="0"/>
              <a:t>deal with this </a:t>
            </a:r>
            <a:endParaRPr lang="en-GB" dirty="0" smtClean="0"/>
          </a:p>
          <a:p>
            <a:pPr lvl="5"/>
            <a:r>
              <a:rPr lang="en-GB" dirty="0" smtClean="0"/>
              <a:t>Physics is either cheap or accurate ;)</a:t>
            </a:r>
            <a:endParaRPr lang="en-GB" dirty="0" smtClean="0"/>
          </a:p>
          <a:p>
            <a:pPr lvl="3"/>
            <a:endParaRPr lang="en-GB"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We saw last week that we can use </a:t>
            </a:r>
            <a:r>
              <a:rPr lang="en-GB" dirty="0" err="1" smtClean="0"/>
              <a:t>Physics.Raycast</a:t>
            </a:r>
            <a:r>
              <a:rPr lang="en-GB" dirty="0" smtClean="0"/>
              <a:t> to pick objects in the scene</a:t>
            </a:r>
          </a:p>
          <a:p>
            <a:pPr lvl="2"/>
            <a:r>
              <a:rPr lang="en-GB" dirty="0" smtClean="0"/>
              <a:t>There’s lots of flavours of </a:t>
            </a:r>
            <a:r>
              <a:rPr lang="en-GB" dirty="0" err="1" smtClean="0"/>
              <a:t>Raycast</a:t>
            </a:r>
            <a:r>
              <a:rPr lang="en-GB" dirty="0" smtClean="0"/>
              <a:t> to experiment with </a:t>
            </a:r>
          </a:p>
        </p:txBody>
      </p:sp>
      <p:pic>
        <p:nvPicPr>
          <p:cNvPr id="1026" name="Picture 2"/>
          <p:cNvPicPr>
            <a:picLocks noChangeAspect="1" noChangeArrowheads="1"/>
          </p:cNvPicPr>
          <p:nvPr/>
        </p:nvPicPr>
        <p:blipFill>
          <a:blip r:embed="rId2" cstate="print"/>
          <a:srcRect/>
          <a:stretch>
            <a:fillRect/>
          </a:stretch>
        </p:blipFill>
        <p:spPr bwMode="auto">
          <a:xfrm>
            <a:off x="1331640" y="3120508"/>
            <a:ext cx="6613054" cy="35488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Last time, we looked at</a:t>
            </a:r>
          </a:p>
          <a:p>
            <a:pPr lvl="3"/>
            <a:r>
              <a:rPr lang="en-GB" dirty="0" err="1" smtClean="0"/>
              <a:t>Raycast</a:t>
            </a:r>
            <a:r>
              <a:rPr lang="en-GB" dirty="0" smtClean="0"/>
              <a:t>(screen pos)</a:t>
            </a:r>
          </a:p>
          <a:p>
            <a:pPr lvl="4"/>
            <a:r>
              <a:rPr lang="en-GB" dirty="0" smtClean="0"/>
              <a:t>Click navigation destinations on map with mouse</a:t>
            </a:r>
          </a:p>
          <a:p>
            <a:pPr lvl="3"/>
            <a:r>
              <a:rPr lang="en-GB" dirty="0" err="1" smtClean="0"/>
              <a:t>Raycast</a:t>
            </a:r>
            <a:r>
              <a:rPr lang="en-GB" dirty="0" smtClean="0"/>
              <a:t>(world pos, dir)</a:t>
            </a:r>
          </a:p>
          <a:p>
            <a:pPr lvl="4"/>
            <a:r>
              <a:rPr lang="en-GB" dirty="0" smtClean="0"/>
              <a:t>Check if a baddie could ‘see’ the player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We saw last week that we can use </a:t>
            </a:r>
            <a:r>
              <a:rPr lang="en-GB" dirty="0" err="1" smtClean="0"/>
              <a:t>Physics.Raycast</a:t>
            </a:r>
            <a:r>
              <a:rPr lang="en-GB" dirty="0" smtClean="0"/>
              <a:t> to pick objects in the scene</a:t>
            </a:r>
          </a:p>
          <a:p>
            <a:pPr lvl="2"/>
            <a:r>
              <a:rPr lang="en-GB" dirty="0" smtClean="0"/>
              <a:t>There’s lots of flavours of </a:t>
            </a:r>
            <a:r>
              <a:rPr lang="en-GB" dirty="0" err="1" smtClean="0"/>
              <a:t>Raycast</a:t>
            </a:r>
            <a:r>
              <a:rPr lang="en-GB" dirty="0" smtClean="0"/>
              <a:t> to experiment with </a:t>
            </a:r>
            <a:endParaRPr lang="en-GB" dirty="0" smtClean="0"/>
          </a:p>
          <a:p>
            <a:pPr lvl="2"/>
            <a:endParaRPr lang="en-GB" dirty="0" smtClean="0"/>
          </a:p>
          <a:p>
            <a:pPr lvl="2"/>
            <a:r>
              <a:rPr lang="en-GB" dirty="0" smtClean="0"/>
              <a:t>This means:</a:t>
            </a:r>
          </a:p>
          <a:p>
            <a:pPr marL="1828800" lvl="3" indent="-457200">
              <a:buFont typeface="+mj-lt"/>
              <a:buAutoNum type="arabicPeriod"/>
            </a:pPr>
            <a:r>
              <a:rPr lang="en-GB" dirty="0" err="1" smtClean="0"/>
              <a:t>Raycasting</a:t>
            </a:r>
            <a:r>
              <a:rPr lang="en-GB" dirty="0" smtClean="0"/>
              <a:t> is fundamental to ‘doing things’ in games</a:t>
            </a:r>
          </a:p>
          <a:p>
            <a:pPr marL="1828800" lvl="3" indent="-457200">
              <a:buFont typeface="+mj-lt"/>
              <a:buAutoNum type="arabicPeriod"/>
            </a:pPr>
            <a:r>
              <a:rPr lang="en-GB" dirty="0" smtClean="0"/>
              <a:t>There’s lots of different things you can do with </a:t>
            </a:r>
            <a:r>
              <a:rPr lang="en-GB" dirty="0" err="1" smtClean="0"/>
              <a:t>raycasting</a:t>
            </a:r>
            <a:endParaRPr lang="en-GB" dirty="0" smtClean="0"/>
          </a:p>
          <a:p>
            <a:pPr marL="1828800" lvl="3" indent="-457200">
              <a:buFont typeface="+mj-lt"/>
              <a:buAutoNum type="arabicPeriod"/>
            </a:pPr>
            <a:r>
              <a:rPr lang="en-GB" dirty="0" smtClean="0"/>
              <a:t>There’s a lot of scope for failure</a:t>
            </a:r>
            <a:endParaRPr lang="en-GB"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This time, we want to work out what the player is looking at (as a starting point to shooting stuff)</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Approach 1: 00.Raycasting</a:t>
            </a:r>
            <a:endParaRPr lang="en-GB" dirty="0" smtClean="0"/>
          </a:p>
          <a:p>
            <a:pPr lvl="3"/>
            <a:r>
              <a:rPr lang="en-GB" dirty="0" smtClean="0"/>
              <a:t>Use player’s position and camera forward direction to cast a ray</a:t>
            </a:r>
          </a:p>
          <a:p>
            <a:pPr lvl="3"/>
            <a:endParaRPr lang="en-GB" dirty="0" smtClean="0"/>
          </a:p>
          <a:p>
            <a:pPr lvl="3"/>
            <a:endParaRPr lang="en-GB" dirty="0" smtClean="0"/>
          </a:p>
          <a:p>
            <a:pPr lvl="3"/>
            <a:endParaRPr lang="en-GB" dirty="0" smtClean="0"/>
          </a:p>
          <a:p>
            <a:pPr lvl="3"/>
            <a:endParaRPr lang="en-GB" dirty="0" smtClean="0"/>
          </a:p>
          <a:p>
            <a:pPr lvl="3"/>
            <a:r>
              <a:rPr lang="en-GB" dirty="0" smtClean="0"/>
              <a:t>On success, add the name of the object to the </a:t>
            </a:r>
            <a:r>
              <a:rPr lang="en-GB" dirty="0" err="1" smtClean="0"/>
              <a:t>debugtext</a:t>
            </a:r>
            <a:endParaRPr lang="en-GB" dirty="0" smtClean="0"/>
          </a:p>
        </p:txBody>
      </p:sp>
      <p:pic>
        <p:nvPicPr>
          <p:cNvPr id="2050" name="Picture 2"/>
          <p:cNvPicPr>
            <a:picLocks noChangeAspect="1" noChangeArrowheads="1"/>
          </p:cNvPicPr>
          <p:nvPr/>
        </p:nvPicPr>
        <p:blipFill>
          <a:blip r:embed="rId2" cstate="print"/>
          <a:srcRect/>
          <a:stretch>
            <a:fillRect/>
          </a:stretch>
        </p:blipFill>
        <p:spPr bwMode="auto">
          <a:xfrm>
            <a:off x="972195" y="2852936"/>
            <a:ext cx="7488237" cy="1095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Last Time:</a:t>
            </a:r>
          </a:p>
          <a:p>
            <a:pPr lvl="1"/>
            <a:r>
              <a:rPr lang="en-GB" dirty="0" smtClean="0"/>
              <a:t>Peer Review</a:t>
            </a:r>
          </a:p>
          <a:p>
            <a:pPr lvl="1"/>
            <a:r>
              <a:rPr lang="en-GB" dirty="0" smtClean="0"/>
              <a:t>Introduction to Game AI in Unity</a:t>
            </a:r>
          </a:p>
          <a:p>
            <a:pPr lvl="1"/>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Approach 1: 00.Raycasting</a:t>
            </a:r>
          </a:p>
          <a:p>
            <a:pPr lvl="3"/>
            <a:r>
              <a:rPr lang="en-GB" dirty="0" smtClean="0"/>
              <a:t>Use </a:t>
            </a:r>
            <a:r>
              <a:rPr lang="en-GB" dirty="0" smtClean="0"/>
              <a:t>player’s position and camera forward direction to cast a ray</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4"/>
            <a:r>
              <a:rPr lang="en-GB" dirty="0" smtClean="0"/>
              <a:t>Get some false positives</a:t>
            </a:r>
          </a:p>
        </p:txBody>
      </p:sp>
      <p:pic>
        <p:nvPicPr>
          <p:cNvPr id="3074" name="Picture 2"/>
          <p:cNvPicPr>
            <a:picLocks noChangeAspect="1" noChangeArrowheads="1"/>
          </p:cNvPicPr>
          <p:nvPr/>
        </p:nvPicPr>
        <p:blipFill>
          <a:blip r:embed="rId2" cstate="print"/>
          <a:srcRect/>
          <a:stretch>
            <a:fillRect/>
          </a:stretch>
        </p:blipFill>
        <p:spPr bwMode="auto">
          <a:xfrm>
            <a:off x="2267744" y="2780928"/>
            <a:ext cx="5256584" cy="27182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Approach </a:t>
            </a:r>
            <a:r>
              <a:rPr lang="en-GB" dirty="0" smtClean="0"/>
              <a:t>2: 01.Raycasting</a:t>
            </a:r>
            <a:endParaRPr lang="en-GB" dirty="0" smtClean="0"/>
          </a:p>
          <a:p>
            <a:pPr lvl="3"/>
            <a:r>
              <a:rPr lang="en-GB" dirty="0" smtClean="0"/>
              <a:t>Use </a:t>
            </a:r>
            <a:r>
              <a:rPr lang="en-GB" dirty="0" smtClean="0"/>
              <a:t>player’s position and camera forward direction to cast a ray and get all the hits. Then sort them on distance</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4098" name="Picture 2"/>
          <p:cNvPicPr>
            <a:picLocks noChangeAspect="1" noChangeArrowheads="1"/>
          </p:cNvPicPr>
          <p:nvPr/>
        </p:nvPicPr>
        <p:blipFill>
          <a:blip r:embed="rId2" cstate="print"/>
          <a:srcRect/>
          <a:stretch>
            <a:fillRect/>
          </a:stretch>
        </p:blipFill>
        <p:spPr bwMode="auto">
          <a:xfrm>
            <a:off x="1080021" y="3127598"/>
            <a:ext cx="7164387"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Approach 2: 01.Raycasting</a:t>
            </a:r>
          </a:p>
          <a:p>
            <a:pPr lvl="3"/>
            <a:r>
              <a:rPr lang="en-GB" dirty="0" smtClean="0"/>
              <a:t>Use </a:t>
            </a:r>
            <a:r>
              <a:rPr lang="en-GB" dirty="0" smtClean="0"/>
              <a:t>player’s position and camera forward direction to cast a ray and get all the hits. Then sort them on distance</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4"/>
            <a:r>
              <a:rPr lang="en-GB" dirty="0" smtClean="0"/>
              <a:t>Still get false positives </a:t>
            </a:r>
            <a:r>
              <a:rPr lang="en-GB" dirty="0" smtClean="0">
                <a:sym typeface="Wingdings" pitchFamily="2" charset="2"/>
              </a:rPr>
              <a:t> </a:t>
            </a: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4099" name="Picture 3"/>
          <p:cNvPicPr>
            <a:picLocks noChangeAspect="1" noChangeArrowheads="1"/>
          </p:cNvPicPr>
          <p:nvPr/>
        </p:nvPicPr>
        <p:blipFill>
          <a:blip r:embed="rId2" cstate="print"/>
          <a:srcRect/>
          <a:stretch>
            <a:fillRect/>
          </a:stretch>
        </p:blipFill>
        <p:spPr bwMode="auto">
          <a:xfrm>
            <a:off x="467543" y="2996952"/>
            <a:ext cx="3639641" cy="2593203"/>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a:stretch>
            <a:fillRect/>
          </a:stretch>
        </p:blipFill>
        <p:spPr bwMode="auto">
          <a:xfrm>
            <a:off x="4932040" y="3140968"/>
            <a:ext cx="3600400" cy="2341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Approach 3: 02.Raycasting</a:t>
            </a:r>
          </a:p>
          <a:p>
            <a:pPr lvl="3"/>
            <a:r>
              <a:rPr lang="en-GB" dirty="0" smtClean="0"/>
              <a:t>Use </a:t>
            </a:r>
            <a:r>
              <a:rPr lang="en-GB" dirty="0" smtClean="0"/>
              <a:t>UI cross hairs and camera forward direction to cast a ray and get all the hits. Then sort them on distance</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6146" name="Picture 2"/>
          <p:cNvPicPr>
            <a:picLocks noChangeAspect="1" noChangeArrowheads="1"/>
          </p:cNvPicPr>
          <p:nvPr/>
        </p:nvPicPr>
        <p:blipFill>
          <a:blip r:embed="rId2" cstate="print"/>
          <a:srcRect/>
          <a:stretch>
            <a:fillRect/>
          </a:stretch>
        </p:blipFill>
        <p:spPr bwMode="auto">
          <a:xfrm>
            <a:off x="817563" y="2996952"/>
            <a:ext cx="7507287"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Approach </a:t>
            </a:r>
            <a:r>
              <a:rPr lang="en-GB" dirty="0" smtClean="0"/>
              <a:t>3: 02.Raycasting</a:t>
            </a:r>
            <a:endParaRPr lang="en-GB" dirty="0" smtClean="0"/>
          </a:p>
          <a:p>
            <a:pPr lvl="3"/>
            <a:r>
              <a:rPr lang="en-GB" dirty="0" smtClean="0"/>
              <a:t>Use </a:t>
            </a:r>
            <a:r>
              <a:rPr lang="en-GB" dirty="0" smtClean="0"/>
              <a:t>UI cross hairs and camera forward direction to cast a ray and get all the hits. Then sort them on distance</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4"/>
            <a:r>
              <a:rPr lang="en-GB" dirty="0" smtClean="0"/>
              <a:t>We have something that’s nice and accurate</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7170" name="Picture 2"/>
          <p:cNvPicPr>
            <a:picLocks noChangeAspect="1" noChangeArrowheads="1"/>
          </p:cNvPicPr>
          <p:nvPr/>
        </p:nvPicPr>
        <p:blipFill>
          <a:blip r:embed="rId2" cstate="print"/>
          <a:srcRect/>
          <a:stretch>
            <a:fillRect/>
          </a:stretch>
        </p:blipFill>
        <p:spPr bwMode="auto">
          <a:xfrm>
            <a:off x="2195736" y="2852936"/>
            <a:ext cx="4752528" cy="27199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a:t>
            </a:r>
            <a:r>
              <a:rPr lang="en-GB" dirty="0" err="1" smtClean="0"/>
              <a:t>raycasting</a:t>
            </a:r>
            <a:endParaRPr lang="en-GB" dirty="0" smtClean="0"/>
          </a:p>
          <a:p>
            <a:pPr lvl="2"/>
            <a:r>
              <a:rPr lang="en-GB" dirty="0" smtClean="0"/>
              <a:t>What can we learn from this?</a:t>
            </a:r>
          </a:p>
          <a:p>
            <a:pPr lvl="3"/>
            <a:r>
              <a:rPr lang="en-GB" dirty="0" smtClean="0"/>
              <a:t>1. using crosshairs is by far the coolest approach</a:t>
            </a:r>
          </a:p>
          <a:p>
            <a:pPr lvl="3"/>
            <a:r>
              <a:rPr lang="en-GB" dirty="0" smtClean="0"/>
              <a:t>2. Unity provides lots of different functionality for different *use cases*</a:t>
            </a:r>
          </a:p>
          <a:p>
            <a:pPr lvl="4"/>
            <a:r>
              <a:rPr lang="en-GB" dirty="0" smtClean="0"/>
              <a:t>We need to select the correct functionality for our situation</a:t>
            </a:r>
          </a:p>
          <a:p>
            <a:pPr lvl="4"/>
            <a:r>
              <a:rPr lang="en-GB" dirty="0" smtClean="0"/>
              <a:t>There’s a lot of scope for thinking that Unity </a:t>
            </a:r>
            <a:r>
              <a:rPr lang="en-GB" smtClean="0"/>
              <a:t>is broken. </a:t>
            </a:r>
            <a:r>
              <a:rPr lang="en-GB" dirty="0" smtClean="0"/>
              <a:t>More often than not, it’s developer error</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err="1" smtClean="0"/>
              <a:t>raycast</a:t>
            </a:r>
            <a:r>
              <a:rPr lang="en-GB" dirty="0" smtClean="0"/>
              <a:t> / impulse weapon</a:t>
            </a:r>
          </a:p>
          <a:p>
            <a:pPr lvl="3"/>
            <a:endParaRPr lang="en-GB" dirty="0" smtClean="0"/>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err="1" smtClean="0"/>
              <a:t>raycast</a:t>
            </a:r>
            <a:r>
              <a:rPr lang="en-GB" dirty="0" smtClean="0"/>
              <a:t> / impulse weapon</a:t>
            </a:r>
          </a:p>
          <a:p>
            <a:pPr lvl="2"/>
            <a:r>
              <a:rPr lang="en-GB" dirty="0" smtClean="0"/>
              <a:t>Let’s take what we’ve made with the object picking </a:t>
            </a:r>
            <a:r>
              <a:rPr lang="en-GB" dirty="0" err="1" smtClean="0"/>
              <a:t>raycast</a:t>
            </a:r>
            <a:r>
              <a:rPr lang="en-GB" dirty="0" smtClean="0"/>
              <a:t> and add an impulse to ‘shoot’ the object into space</a:t>
            </a:r>
          </a:p>
          <a:p>
            <a:pPr lvl="3"/>
            <a:endParaRPr lang="en-GB" dirty="0" smtClean="0"/>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err="1" smtClean="0"/>
              <a:t>raycast</a:t>
            </a:r>
            <a:r>
              <a:rPr lang="en-GB" dirty="0" smtClean="0"/>
              <a:t> / impulse weapon</a:t>
            </a:r>
          </a:p>
          <a:p>
            <a:pPr lvl="2"/>
            <a:r>
              <a:rPr lang="en-GB" dirty="0" smtClean="0"/>
              <a:t>03.Raycast Rifle</a:t>
            </a:r>
            <a:endParaRPr lang="en-GB" dirty="0" smtClean="0"/>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3075" name="Picture 3"/>
          <p:cNvPicPr>
            <a:picLocks noChangeAspect="1" noChangeArrowheads="1"/>
          </p:cNvPicPr>
          <p:nvPr/>
        </p:nvPicPr>
        <p:blipFill>
          <a:blip r:embed="rId2" cstate="print"/>
          <a:srcRect/>
          <a:stretch>
            <a:fillRect/>
          </a:stretch>
        </p:blipFill>
        <p:spPr bwMode="auto">
          <a:xfrm>
            <a:off x="1115616" y="2492896"/>
            <a:ext cx="6628457" cy="3312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err="1" smtClean="0"/>
              <a:t>raycast</a:t>
            </a:r>
            <a:r>
              <a:rPr lang="en-GB" dirty="0" smtClean="0"/>
              <a:t> / impulse weapon</a:t>
            </a:r>
          </a:p>
          <a:p>
            <a:pPr lvl="2"/>
            <a:r>
              <a:rPr lang="en-GB" dirty="0" smtClean="0"/>
              <a:t>Let’s take what we’ve made with the object picking </a:t>
            </a:r>
            <a:r>
              <a:rPr lang="en-GB" dirty="0" err="1" smtClean="0"/>
              <a:t>raycast</a:t>
            </a:r>
            <a:r>
              <a:rPr lang="en-GB" dirty="0" smtClean="0"/>
              <a:t> and add an impulse to ‘shoot’ the object into space</a:t>
            </a:r>
          </a:p>
          <a:p>
            <a:pPr lvl="2"/>
            <a:endParaRPr lang="en-GB" dirty="0" smtClean="0"/>
          </a:p>
          <a:p>
            <a:pPr lvl="2"/>
            <a:r>
              <a:rPr lang="en-GB" dirty="0" smtClean="0"/>
              <a:t>To do:</a:t>
            </a:r>
          </a:p>
          <a:p>
            <a:pPr lvl="3"/>
            <a:r>
              <a:rPr lang="en-GB" dirty="0" smtClean="0"/>
              <a:t>See if the mouse button has been pressed</a:t>
            </a:r>
          </a:p>
          <a:p>
            <a:pPr lvl="3"/>
            <a:r>
              <a:rPr lang="en-GB" dirty="0" err="1" smtClean="0"/>
              <a:t>Raycast</a:t>
            </a:r>
            <a:r>
              <a:rPr lang="en-GB" dirty="0" smtClean="0"/>
              <a:t>, if </a:t>
            </a:r>
            <a:r>
              <a:rPr lang="en-GB" dirty="0" smtClean="0"/>
              <a:t>we have a hit and it has a rigidbody component</a:t>
            </a:r>
          </a:p>
          <a:p>
            <a:pPr lvl="4"/>
            <a:r>
              <a:rPr lang="en-GB" dirty="0" smtClean="0"/>
              <a:t>Add a force to the hit’s rigidbody in the direction of the ray as an impulse</a:t>
            </a:r>
          </a:p>
          <a:p>
            <a:pPr lvl="4"/>
            <a:r>
              <a:rPr lang="en-GB" dirty="0" smtClean="0"/>
              <a:t>Add some torque to make it spin</a:t>
            </a:r>
          </a:p>
          <a:p>
            <a:pPr lvl="3"/>
            <a:endParaRPr lang="en-GB" dirty="0" smtClean="0"/>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Today’s session:</a:t>
            </a:r>
          </a:p>
          <a:p>
            <a:pPr lvl="1"/>
            <a:r>
              <a:rPr lang="en-GB" dirty="0" smtClean="0"/>
              <a:t>Physics in Unity</a:t>
            </a:r>
          </a:p>
          <a:p>
            <a:pPr lvl="1"/>
            <a:r>
              <a:rPr lang="en-GB" dirty="0" smtClean="0"/>
              <a:t>Break</a:t>
            </a:r>
          </a:p>
          <a:p>
            <a:pPr lvl="1"/>
            <a:r>
              <a:rPr lang="en-GB" dirty="0" smtClean="0"/>
              <a:t>Object lifespan as a </a:t>
            </a:r>
            <a:r>
              <a:rPr lang="en-GB" dirty="0" smtClean="0"/>
              <a:t>weapon</a:t>
            </a:r>
          </a:p>
          <a:p>
            <a:pPr lvl="1"/>
            <a:r>
              <a:rPr lang="en-GB" dirty="0" smtClean="0"/>
              <a:t>Spawning NPCs</a:t>
            </a:r>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err="1" smtClean="0"/>
              <a:t>raycast</a:t>
            </a:r>
            <a:r>
              <a:rPr lang="en-GB" dirty="0" smtClean="0"/>
              <a:t> / impulse weapon</a:t>
            </a:r>
          </a:p>
          <a:p>
            <a:pPr lvl="2"/>
            <a:r>
              <a:rPr lang="en-GB" dirty="0" smtClean="0"/>
              <a:t>03.Raycast Rifle</a:t>
            </a:r>
            <a:endParaRPr lang="en-GB" dirty="0" smtClean="0"/>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4098" name="Picture 2"/>
          <p:cNvPicPr>
            <a:picLocks noChangeAspect="1" noChangeArrowheads="1"/>
          </p:cNvPicPr>
          <p:nvPr/>
        </p:nvPicPr>
        <p:blipFill>
          <a:blip r:embed="rId2" cstate="print"/>
          <a:srcRect/>
          <a:stretch>
            <a:fillRect/>
          </a:stretch>
        </p:blipFill>
        <p:spPr bwMode="auto">
          <a:xfrm>
            <a:off x="1504955" y="2276872"/>
            <a:ext cx="6235397" cy="3888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err="1" smtClean="0"/>
              <a:t>raycast</a:t>
            </a:r>
            <a:r>
              <a:rPr lang="en-GB" dirty="0" smtClean="0"/>
              <a:t> / impulse weapon</a:t>
            </a:r>
          </a:p>
          <a:p>
            <a:pPr lvl="2"/>
            <a:r>
              <a:rPr lang="en-GB" dirty="0" smtClean="0"/>
              <a:t>03.Raycast Rifle</a:t>
            </a:r>
          </a:p>
          <a:p>
            <a:pPr lvl="2"/>
            <a:endParaRPr lang="en-GB" dirty="0" smtClean="0"/>
          </a:p>
          <a:p>
            <a:pPr lvl="2"/>
            <a:endParaRPr lang="en-GB" dirty="0" smtClean="0"/>
          </a:p>
          <a:p>
            <a:pPr lvl="2"/>
            <a:endParaRPr lang="en-GB" dirty="0" smtClean="0"/>
          </a:p>
          <a:p>
            <a:pPr lvl="2"/>
            <a:endParaRPr lang="en-GB" dirty="0" smtClean="0"/>
          </a:p>
          <a:p>
            <a:pPr lvl="2"/>
            <a:endParaRPr lang="en-GB" dirty="0" smtClean="0"/>
          </a:p>
          <a:p>
            <a:pPr lvl="3"/>
            <a:r>
              <a:rPr lang="en-GB" dirty="0" smtClean="0"/>
              <a:t>Exactly the same as the previous </a:t>
            </a:r>
            <a:r>
              <a:rPr lang="en-GB" dirty="0" err="1" smtClean="0"/>
              <a:t>raycast</a:t>
            </a:r>
            <a:r>
              <a:rPr lang="en-GB" dirty="0" smtClean="0"/>
              <a:t> picking example</a:t>
            </a:r>
            <a:endParaRPr lang="en-GB" dirty="0" smtClean="0"/>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4098" name="Picture 2"/>
          <p:cNvPicPr>
            <a:picLocks noChangeAspect="1" noChangeArrowheads="1"/>
          </p:cNvPicPr>
          <p:nvPr/>
        </p:nvPicPr>
        <p:blipFill>
          <a:blip r:embed="rId2" cstate="print"/>
          <a:srcRect b="57373"/>
          <a:stretch>
            <a:fillRect/>
          </a:stretch>
        </p:blipFill>
        <p:spPr bwMode="auto">
          <a:xfrm>
            <a:off x="1504955" y="2276872"/>
            <a:ext cx="6235397" cy="1657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err="1" smtClean="0"/>
              <a:t>raycast</a:t>
            </a:r>
            <a:r>
              <a:rPr lang="en-GB" dirty="0" smtClean="0"/>
              <a:t> / impulse weapon</a:t>
            </a:r>
          </a:p>
          <a:p>
            <a:pPr lvl="2"/>
            <a:r>
              <a:rPr lang="en-GB" dirty="0" smtClean="0"/>
              <a:t>03.Raycast Rifle</a:t>
            </a:r>
          </a:p>
          <a:p>
            <a:pPr lvl="2"/>
            <a:endParaRPr lang="en-GB" dirty="0" smtClean="0"/>
          </a:p>
          <a:p>
            <a:pPr lvl="2"/>
            <a:endParaRPr lang="en-GB" dirty="0" smtClean="0"/>
          </a:p>
          <a:p>
            <a:pPr lvl="2"/>
            <a:endParaRPr lang="en-GB" dirty="0" smtClean="0"/>
          </a:p>
          <a:p>
            <a:pPr lvl="2"/>
            <a:endParaRPr lang="en-GB" dirty="0" smtClean="0"/>
          </a:p>
          <a:p>
            <a:pPr lvl="2"/>
            <a:endParaRPr lang="en-GB" dirty="0" smtClean="0"/>
          </a:p>
          <a:p>
            <a:pPr lvl="2"/>
            <a:endParaRPr lang="en-GB" dirty="0" smtClean="0"/>
          </a:p>
          <a:p>
            <a:pPr lvl="3"/>
            <a:r>
              <a:rPr lang="en-GB" dirty="0" smtClean="0"/>
              <a:t>To do:</a:t>
            </a:r>
          </a:p>
          <a:p>
            <a:pPr lvl="4"/>
            <a:r>
              <a:rPr lang="en-GB" dirty="0" smtClean="0"/>
              <a:t>See if the mouse button has been pressed</a:t>
            </a:r>
          </a:p>
          <a:p>
            <a:pPr lvl="4"/>
            <a:r>
              <a:rPr lang="en-GB" dirty="0" smtClean="0"/>
              <a:t>If we have a hit and it has a rigidbody component</a:t>
            </a:r>
          </a:p>
          <a:p>
            <a:pPr lvl="4"/>
            <a:r>
              <a:rPr lang="en-GB" dirty="0" smtClean="0"/>
              <a:t>Add a force to the hit’s rigidbody in the direction of the ray as an impulse</a:t>
            </a:r>
          </a:p>
          <a:p>
            <a:pPr lvl="4"/>
            <a:r>
              <a:rPr lang="en-GB" dirty="0" smtClean="0"/>
              <a:t>Add some torque to make it </a:t>
            </a:r>
            <a:r>
              <a:rPr lang="en-GB" dirty="0" smtClean="0"/>
              <a:t>spin</a:t>
            </a: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4098" name="Picture 2"/>
          <p:cNvPicPr>
            <a:picLocks noChangeAspect="1" noChangeArrowheads="1"/>
          </p:cNvPicPr>
          <p:nvPr/>
        </p:nvPicPr>
        <p:blipFill>
          <a:blip r:embed="rId2" cstate="print"/>
          <a:srcRect t="41309"/>
          <a:stretch>
            <a:fillRect/>
          </a:stretch>
        </p:blipFill>
        <p:spPr bwMode="auto">
          <a:xfrm>
            <a:off x="1403648" y="2154992"/>
            <a:ext cx="6235397" cy="22821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fontScale="92500" lnSpcReduction="10000"/>
          </a:bodyPr>
          <a:lstStyle/>
          <a:p>
            <a:r>
              <a:rPr lang="en-GB" dirty="0" smtClean="0"/>
              <a:t>Physics in Unity</a:t>
            </a:r>
          </a:p>
          <a:p>
            <a:pPr lvl="1"/>
            <a:r>
              <a:rPr lang="en-GB" dirty="0" smtClean="0"/>
              <a:t>The </a:t>
            </a:r>
            <a:r>
              <a:rPr lang="en-GB" dirty="0" err="1" smtClean="0"/>
              <a:t>raycast</a:t>
            </a:r>
            <a:r>
              <a:rPr lang="en-GB" dirty="0" smtClean="0"/>
              <a:t> / impulse weapon</a:t>
            </a:r>
          </a:p>
          <a:p>
            <a:pPr lvl="2"/>
            <a:r>
              <a:rPr lang="en-GB" dirty="0" smtClean="0"/>
              <a:t>Experimentation:</a:t>
            </a:r>
          </a:p>
          <a:p>
            <a:pPr lvl="3"/>
            <a:r>
              <a:rPr lang="en-GB" dirty="0" err="1" smtClean="0"/>
              <a:t>hitImpulse</a:t>
            </a:r>
            <a:endParaRPr lang="en-GB" dirty="0" smtClean="0"/>
          </a:p>
          <a:p>
            <a:pPr lvl="4"/>
            <a:r>
              <a:rPr lang="en-GB" dirty="0" smtClean="0"/>
              <a:t>This is the amount of  force (</a:t>
            </a:r>
            <a:r>
              <a:rPr lang="en-GB" dirty="0" err="1" smtClean="0"/>
              <a:t>ooomph</a:t>
            </a:r>
            <a:r>
              <a:rPr lang="en-GB" dirty="0" smtClean="0"/>
              <a:t>) that the object will receive</a:t>
            </a:r>
            <a:endParaRPr lang="en-GB" dirty="0" smtClean="0"/>
          </a:p>
          <a:p>
            <a:pPr lvl="3"/>
            <a:r>
              <a:rPr lang="en-GB" dirty="0" smtClean="0"/>
              <a:t>Mass </a:t>
            </a:r>
            <a:r>
              <a:rPr lang="en-GB" dirty="0" smtClean="0"/>
              <a:t>of scene </a:t>
            </a:r>
            <a:r>
              <a:rPr lang="en-GB" dirty="0" smtClean="0"/>
              <a:t>objects</a:t>
            </a:r>
          </a:p>
          <a:p>
            <a:pPr lvl="4"/>
            <a:r>
              <a:rPr lang="en-GB" dirty="0" smtClean="0"/>
              <a:t>This relates to the </a:t>
            </a:r>
            <a:r>
              <a:rPr lang="en-GB" dirty="0" err="1" smtClean="0"/>
              <a:t>hitImpulse</a:t>
            </a:r>
            <a:r>
              <a:rPr lang="en-GB" dirty="0" smtClean="0"/>
              <a:t>  as force = mass x velocity</a:t>
            </a:r>
          </a:p>
          <a:p>
            <a:pPr lvl="5"/>
            <a:r>
              <a:rPr lang="en-GB" dirty="0" smtClean="0"/>
              <a:t>Bigger masses will take more force to move</a:t>
            </a:r>
          </a:p>
          <a:p>
            <a:pPr lvl="5"/>
            <a:r>
              <a:rPr lang="en-GB" dirty="0" smtClean="0"/>
              <a:t>More force will move things more</a:t>
            </a:r>
            <a:endParaRPr lang="en-GB" dirty="0" smtClean="0"/>
          </a:p>
          <a:p>
            <a:pPr lvl="3"/>
            <a:r>
              <a:rPr lang="en-GB" dirty="0" err="1" smtClean="0"/>
              <a:t>hitVector</a:t>
            </a:r>
            <a:endParaRPr lang="en-GB" dirty="0" smtClean="0"/>
          </a:p>
          <a:p>
            <a:pPr lvl="4"/>
            <a:r>
              <a:rPr lang="en-GB" dirty="0" smtClean="0"/>
              <a:t>This is the angle that is applied to the impulse and (should) give the direction of travel</a:t>
            </a:r>
            <a:endParaRPr lang="en-GB" dirty="0" smtClean="0"/>
          </a:p>
          <a:p>
            <a:pPr lvl="3"/>
            <a:r>
              <a:rPr lang="en-GB" dirty="0" smtClean="0"/>
              <a:t>Torque settings</a:t>
            </a:r>
          </a:p>
          <a:p>
            <a:pPr lvl="4"/>
            <a:r>
              <a:rPr lang="en-GB" dirty="0" smtClean="0"/>
              <a:t>How much spin do you want and how do you want spin to work</a:t>
            </a:r>
          </a:p>
          <a:p>
            <a:pPr lvl="3"/>
            <a:r>
              <a:rPr lang="en-GB" dirty="0" smtClean="0"/>
              <a:t>Level settings</a:t>
            </a:r>
          </a:p>
          <a:p>
            <a:pPr lvl="4"/>
            <a:r>
              <a:rPr lang="en-GB" dirty="0" smtClean="0"/>
              <a:t>How much stuff do you want to play with</a:t>
            </a:r>
          </a:p>
          <a:p>
            <a:pPr lvl="4"/>
            <a:r>
              <a:rPr lang="en-GB" dirty="0" smtClean="0"/>
              <a:t>Do you want anything to be immune to physical actions?</a:t>
            </a:r>
            <a:endParaRPr lang="en-GB" dirty="0" smtClean="0"/>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a:t>
            </a:r>
            <a:r>
              <a:rPr lang="en-GB" dirty="0" smtClean="0"/>
              <a:t>weapon</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Lets make objects weapons rather than just apply force to things</a:t>
            </a: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04.Physics Weapon</a:t>
            </a:r>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6147" name="Picture 3"/>
          <p:cNvPicPr>
            <a:picLocks noChangeAspect="1" noChangeArrowheads="1"/>
          </p:cNvPicPr>
          <p:nvPr/>
        </p:nvPicPr>
        <p:blipFill>
          <a:blip r:embed="rId2" cstate="print"/>
          <a:srcRect/>
          <a:stretch>
            <a:fillRect/>
          </a:stretch>
        </p:blipFill>
        <p:spPr bwMode="auto">
          <a:xfrm>
            <a:off x="899592" y="2348880"/>
            <a:ext cx="7289276" cy="3888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Lets make objects weapons rather than just apply force to things</a:t>
            </a:r>
          </a:p>
          <a:p>
            <a:pPr lvl="2"/>
            <a:endParaRPr lang="en-GB" dirty="0" smtClean="0"/>
          </a:p>
          <a:p>
            <a:pPr lvl="3"/>
            <a:r>
              <a:rPr lang="en-GB" dirty="0" smtClean="0"/>
              <a:t>To do:</a:t>
            </a:r>
          </a:p>
          <a:p>
            <a:pPr lvl="4"/>
            <a:r>
              <a:rPr lang="en-GB" dirty="0" smtClean="0"/>
              <a:t>See if the mouse button has been pressed</a:t>
            </a:r>
          </a:p>
          <a:p>
            <a:pPr lvl="4"/>
            <a:r>
              <a:rPr lang="en-GB" dirty="0" smtClean="0"/>
              <a:t>Create a new grenade in front of the player</a:t>
            </a:r>
            <a:endParaRPr lang="en-GB" dirty="0" smtClean="0"/>
          </a:p>
          <a:p>
            <a:pPr lvl="4"/>
            <a:r>
              <a:rPr lang="en-GB" dirty="0" smtClean="0"/>
              <a:t>Add a force to the </a:t>
            </a:r>
            <a:r>
              <a:rPr lang="en-GB" dirty="0" smtClean="0"/>
              <a:t>grenade </a:t>
            </a:r>
            <a:r>
              <a:rPr lang="en-GB" dirty="0" smtClean="0"/>
              <a:t>in the direction of the ray as an impulse</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Lets make objects weapons rather than just apply force to things</a:t>
            </a: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5122" name="Picture 2"/>
          <p:cNvPicPr>
            <a:picLocks noChangeAspect="1" noChangeArrowheads="1"/>
          </p:cNvPicPr>
          <p:nvPr/>
        </p:nvPicPr>
        <p:blipFill>
          <a:blip r:embed="rId2" cstate="print"/>
          <a:srcRect/>
          <a:stretch>
            <a:fillRect/>
          </a:stretch>
        </p:blipFill>
        <p:spPr bwMode="auto">
          <a:xfrm>
            <a:off x="1049535" y="2780928"/>
            <a:ext cx="7554913" cy="263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Lets make objects weapons rather than just apply force to things</a:t>
            </a:r>
          </a:p>
          <a:p>
            <a:pPr lvl="2"/>
            <a:endParaRPr lang="en-GB" dirty="0" smtClean="0"/>
          </a:p>
          <a:p>
            <a:pPr lvl="2"/>
            <a:endParaRPr lang="en-GB" dirty="0" smtClean="0"/>
          </a:p>
          <a:p>
            <a:pPr lvl="3"/>
            <a:r>
              <a:rPr lang="en-GB" dirty="0" smtClean="0"/>
              <a:t>Instantiate</a:t>
            </a:r>
          </a:p>
          <a:p>
            <a:pPr lvl="4"/>
            <a:r>
              <a:rPr lang="en-GB" dirty="0" smtClean="0"/>
              <a:t>Clone an object at a given position and orientation</a:t>
            </a:r>
          </a:p>
          <a:p>
            <a:pPr lvl="4"/>
            <a:endParaRPr lang="en-GB" dirty="0" smtClean="0"/>
          </a:p>
          <a:p>
            <a:pPr lvl="4"/>
            <a:r>
              <a:rPr lang="en-GB" dirty="0" smtClean="0"/>
              <a:t>I’ve set up the grenade as a prefab and referenced in th</a:t>
            </a:r>
            <a:r>
              <a:rPr lang="en-GB" dirty="0" smtClean="0"/>
              <a:t>e player script</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5122" name="Picture 2"/>
          <p:cNvPicPr>
            <a:picLocks noChangeAspect="1" noChangeArrowheads="1"/>
          </p:cNvPicPr>
          <p:nvPr/>
        </p:nvPicPr>
        <p:blipFill>
          <a:blip r:embed="rId2" cstate="print"/>
          <a:srcRect t="36835" b="46385"/>
          <a:stretch>
            <a:fillRect/>
          </a:stretch>
        </p:blipFill>
        <p:spPr bwMode="auto">
          <a:xfrm>
            <a:off x="971600" y="2626246"/>
            <a:ext cx="7554913" cy="442714"/>
          </a:xfrm>
          <a:prstGeom prst="rect">
            <a:avLst/>
          </a:prstGeom>
          <a:noFill/>
          <a:ln w="9525">
            <a:noFill/>
            <a:miter lim="800000"/>
            <a:headEnd/>
            <a:tailEnd/>
          </a:ln>
          <a:effectLst/>
        </p:spPr>
      </p:pic>
      <p:sp>
        <p:nvSpPr>
          <p:cNvPr id="4" name="Rectangle 3"/>
          <p:cNvSpPr/>
          <p:nvPr/>
        </p:nvSpPr>
        <p:spPr>
          <a:xfrm>
            <a:off x="1205880" y="6444044"/>
            <a:ext cx="6750496" cy="369332"/>
          </a:xfrm>
          <a:prstGeom prst="rect">
            <a:avLst/>
          </a:prstGeom>
        </p:spPr>
        <p:txBody>
          <a:bodyPr wrap="square">
            <a:spAutoFit/>
          </a:bodyPr>
          <a:lstStyle/>
          <a:p>
            <a:r>
              <a:rPr lang="en-GB" dirty="0" smtClean="0">
                <a:solidFill>
                  <a:schemeClr val="bg1"/>
                </a:solidFill>
              </a:rPr>
              <a:t>https://docs.unity3d.com/ScriptReference/Object.Instantiate.html</a:t>
            </a:r>
            <a:endParaRPr lang="en-GB"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a:t>
            </a:r>
            <a:r>
              <a:rPr lang="en-GB" smtClean="0"/>
              <a:t>in Unity</a:t>
            </a:r>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Lets make objects weapons rather than just apply force to things</a:t>
            </a:r>
          </a:p>
          <a:p>
            <a:pPr lvl="2"/>
            <a:endParaRPr lang="en-GB" dirty="0" smtClean="0"/>
          </a:p>
          <a:p>
            <a:pPr lvl="2"/>
            <a:endParaRPr lang="en-GB" dirty="0" smtClean="0"/>
          </a:p>
          <a:p>
            <a:pPr lvl="3"/>
            <a:r>
              <a:rPr lang="en-GB" dirty="0" smtClean="0"/>
              <a:t>Instantiate</a:t>
            </a:r>
          </a:p>
          <a:p>
            <a:pPr lvl="4"/>
            <a:r>
              <a:rPr lang="en-GB" dirty="0" smtClean="0"/>
              <a:t>Make sure the creation position isn’t the same as the player</a:t>
            </a:r>
          </a:p>
          <a:p>
            <a:pPr lvl="5"/>
            <a:r>
              <a:rPr lang="en-GB" dirty="0" smtClean="0"/>
              <a:t>I’ve taken the player’s position and added 2 x the camera’s forward direction vector to move it in front of the player</a:t>
            </a:r>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5122" name="Picture 2"/>
          <p:cNvPicPr>
            <a:picLocks noChangeAspect="1" noChangeArrowheads="1"/>
          </p:cNvPicPr>
          <p:nvPr/>
        </p:nvPicPr>
        <p:blipFill>
          <a:blip r:embed="rId2" cstate="print"/>
          <a:srcRect t="36835" b="46385"/>
          <a:stretch>
            <a:fillRect/>
          </a:stretch>
        </p:blipFill>
        <p:spPr bwMode="auto">
          <a:xfrm>
            <a:off x="971600" y="2626246"/>
            <a:ext cx="7554913" cy="442714"/>
          </a:xfrm>
          <a:prstGeom prst="rect">
            <a:avLst/>
          </a:prstGeom>
          <a:noFill/>
          <a:ln w="9525">
            <a:noFill/>
            <a:miter lim="800000"/>
            <a:headEnd/>
            <a:tailEnd/>
          </a:ln>
          <a:effectLst/>
        </p:spPr>
      </p:pic>
      <p:sp>
        <p:nvSpPr>
          <p:cNvPr id="4" name="Rectangle 3"/>
          <p:cNvSpPr/>
          <p:nvPr/>
        </p:nvSpPr>
        <p:spPr>
          <a:xfrm>
            <a:off x="1205880" y="6444044"/>
            <a:ext cx="6750496" cy="369332"/>
          </a:xfrm>
          <a:prstGeom prst="rect">
            <a:avLst/>
          </a:prstGeom>
        </p:spPr>
        <p:txBody>
          <a:bodyPr wrap="square">
            <a:spAutoFit/>
          </a:bodyPr>
          <a:lstStyle/>
          <a:p>
            <a:r>
              <a:rPr lang="en-GB" dirty="0" smtClean="0">
                <a:solidFill>
                  <a:schemeClr val="bg1"/>
                </a:solidFill>
              </a:rPr>
              <a:t>https://docs.unity3d.com/ScriptReference/Object.Instantiate.html</a:t>
            </a:r>
            <a:endParaRPr lang="en-GB"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Lets make objects weapons rather than just apply force to things</a:t>
            </a:r>
          </a:p>
          <a:p>
            <a:pPr lvl="2"/>
            <a:endParaRPr lang="en-GB" dirty="0" smtClean="0"/>
          </a:p>
          <a:p>
            <a:pPr lvl="2"/>
            <a:endParaRPr lang="en-GB" dirty="0" smtClean="0"/>
          </a:p>
          <a:p>
            <a:pPr lvl="2"/>
            <a:endParaRPr lang="en-GB" dirty="0" smtClean="0"/>
          </a:p>
          <a:p>
            <a:pPr lvl="3"/>
            <a:r>
              <a:rPr lang="en-GB" dirty="0" smtClean="0"/>
              <a:t>Assuming instantiate returns a new object</a:t>
            </a:r>
          </a:p>
          <a:p>
            <a:pPr lvl="4"/>
            <a:r>
              <a:rPr lang="en-GB" dirty="0" smtClean="0"/>
              <a:t>Give it a mass</a:t>
            </a:r>
          </a:p>
          <a:p>
            <a:pPr lvl="4"/>
            <a:r>
              <a:rPr lang="en-GB" dirty="0" smtClean="0"/>
              <a:t>Add a force in the direction of the camera forward and multiply it by a value to make it move</a:t>
            </a:r>
          </a:p>
          <a:p>
            <a:pPr lvl="4"/>
            <a:r>
              <a:rPr lang="en-GB" dirty="0" smtClean="0"/>
              <a:t>Grenade Mass and Impulse are exposed into the inspector so you can get values that ‘make sense’</a:t>
            </a: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pic>
        <p:nvPicPr>
          <p:cNvPr id="5122" name="Picture 2"/>
          <p:cNvPicPr>
            <a:picLocks noChangeAspect="1" noChangeArrowheads="1"/>
          </p:cNvPicPr>
          <p:nvPr/>
        </p:nvPicPr>
        <p:blipFill>
          <a:blip r:embed="rId2" cstate="print"/>
          <a:srcRect l="7625" t="53206" b="15007"/>
          <a:stretch>
            <a:fillRect/>
          </a:stretch>
        </p:blipFill>
        <p:spPr bwMode="auto">
          <a:xfrm>
            <a:off x="1625559" y="2564904"/>
            <a:ext cx="6978889" cy="838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The </a:t>
            </a:r>
            <a:r>
              <a:rPr lang="en-GB" dirty="0" smtClean="0"/>
              <a:t>object weapon</a:t>
            </a:r>
          </a:p>
          <a:p>
            <a:pPr lvl="2"/>
            <a:r>
              <a:rPr lang="en-GB" dirty="0" smtClean="0"/>
              <a:t>Lets make objects weapons rather than just apply force to things</a:t>
            </a:r>
          </a:p>
          <a:p>
            <a:pPr lvl="2"/>
            <a:endParaRPr lang="en-GB" dirty="0" smtClean="0"/>
          </a:p>
          <a:p>
            <a:pPr lvl="3"/>
            <a:r>
              <a:rPr lang="en-GB" dirty="0" smtClean="0"/>
              <a:t>Like the impulse rifle, we need to work out what values of mass and impulse make sense for the object weapon to ensure that the weapons work properly with the game world</a:t>
            </a:r>
          </a:p>
          <a:p>
            <a:pPr lvl="2"/>
            <a:endParaRPr lang="en-GB" dirty="0" smtClean="0"/>
          </a:p>
          <a:p>
            <a:pPr lvl="2"/>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endParaRPr lang="en-GB" dirty="0" smtClean="0"/>
          </a:p>
          <a:p>
            <a:pPr lvl="3">
              <a:buNone/>
            </a:pPr>
            <a:endParaRPr lang="en-GB"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endParaRPr lang="en-GB" dirty="0" smtClean="0"/>
          </a:p>
          <a:p>
            <a:endParaRPr lang="en-GB" dirty="0" smtClean="0"/>
          </a:p>
          <a:p>
            <a:endParaRPr lang="en-GB" dirty="0" smtClean="0"/>
          </a:p>
          <a:p>
            <a:endParaRPr lang="en-GB" dirty="0" smtClean="0"/>
          </a:p>
          <a:p>
            <a:endParaRPr lang="en-GB" dirty="0" smtClean="0"/>
          </a:p>
          <a:p>
            <a:r>
              <a:rPr lang="en-GB" dirty="0" smtClean="0"/>
              <a:t>Break</a:t>
            </a:r>
          </a:p>
          <a:p>
            <a:pPr lvl="1"/>
            <a:endParaRPr lang="en-GB"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endParaRPr lang="en-GB"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2"/>
            <a:r>
              <a:rPr lang="en-GB" dirty="0" smtClean="0"/>
              <a:t>And it should only explode when it hits something</a:t>
            </a:r>
            <a:endParaRPr lang="en-GB" dirty="0" smtClean="0"/>
          </a:p>
          <a:p>
            <a:pPr lvl="4"/>
            <a:endParaRPr lang="en-GB"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05. Exploding Damage</a:t>
            </a:r>
            <a:endParaRPr lang="en-GB" dirty="0" smtClean="0"/>
          </a:p>
        </p:txBody>
      </p:sp>
      <p:pic>
        <p:nvPicPr>
          <p:cNvPr id="7170" name="Picture 2"/>
          <p:cNvPicPr>
            <a:picLocks noChangeAspect="1" noChangeArrowheads="1"/>
          </p:cNvPicPr>
          <p:nvPr/>
        </p:nvPicPr>
        <p:blipFill>
          <a:blip r:embed="rId2" cstate="print"/>
          <a:srcRect/>
          <a:stretch>
            <a:fillRect/>
          </a:stretch>
        </p:blipFill>
        <p:spPr bwMode="auto">
          <a:xfrm>
            <a:off x="1475656" y="2276872"/>
            <a:ext cx="6696744" cy="3577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3"/>
            <a:r>
              <a:rPr lang="en-GB" dirty="0" smtClean="0"/>
              <a:t>This means we need to create a new object that will do damage</a:t>
            </a:r>
          </a:p>
          <a:p>
            <a:pPr lvl="4"/>
            <a:r>
              <a:rPr lang="en-GB" dirty="0" smtClean="0"/>
              <a:t>Or apply more impulses as an area effect</a:t>
            </a:r>
          </a:p>
          <a:p>
            <a:pPr lvl="3"/>
            <a:r>
              <a:rPr lang="en-GB" dirty="0" smtClean="0"/>
              <a:t>And the grenade will be light enough to not knock things over</a:t>
            </a:r>
            <a:endParaRPr lang="en-GB" dirty="0" smtClean="0"/>
          </a:p>
          <a:p>
            <a:pPr lvl="2"/>
            <a:endParaRPr lang="en-GB" dirty="0" smtClean="0"/>
          </a:p>
          <a:p>
            <a:pPr lvl="2"/>
            <a:r>
              <a:rPr lang="en-GB" dirty="0" smtClean="0"/>
              <a:t>And it should only explode when it hits something</a:t>
            </a:r>
          </a:p>
          <a:p>
            <a:pPr lvl="3"/>
            <a:r>
              <a:rPr lang="en-GB" dirty="0" smtClean="0"/>
              <a:t>The </a:t>
            </a:r>
            <a:r>
              <a:rPr lang="en-GB" dirty="0" smtClean="0"/>
              <a:t>grenade will be light enough to not knock things </a:t>
            </a:r>
            <a:r>
              <a:rPr lang="en-GB" dirty="0" smtClean="0"/>
              <a:t>over</a:t>
            </a:r>
            <a:endParaRPr lang="en-GB" dirty="0" smtClean="0"/>
          </a:p>
          <a:p>
            <a:pPr lvl="4"/>
            <a:endParaRPr lang="en-GB"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And it should only explode when it hits something</a:t>
            </a:r>
          </a:p>
          <a:p>
            <a:pPr lvl="3"/>
            <a:r>
              <a:rPr lang="en-GB" dirty="0" smtClean="0"/>
              <a:t>The </a:t>
            </a:r>
            <a:r>
              <a:rPr lang="en-GB" dirty="0" smtClean="0"/>
              <a:t>grenade will be light enough to not knock things </a:t>
            </a:r>
            <a:r>
              <a:rPr lang="en-GB" dirty="0" smtClean="0"/>
              <a:t>over</a:t>
            </a:r>
          </a:p>
          <a:p>
            <a:pPr lvl="3"/>
            <a:endParaRPr lang="en-GB" dirty="0" smtClean="0"/>
          </a:p>
          <a:p>
            <a:pPr lvl="2"/>
            <a:r>
              <a:rPr lang="en-GB" dirty="0" smtClean="0"/>
              <a:t>Add a </a:t>
            </a:r>
            <a:r>
              <a:rPr lang="en-GB" dirty="0" err="1" smtClean="0"/>
              <a:t>grenadeController</a:t>
            </a:r>
            <a:r>
              <a:rPr lang="en-GB" dirty="0" smtClean="0"/>
              <a:t> script that will deal with hitting things</a:t>
            </a:r>
            <a:endParaRPr lang="en-GB" dirty="0" smtClean="0"/>
          </a:p>
          <a:p>
            <a:pPr lvl="4"/>
            <a:endParaRPr lang="en-GB" dirty="0" smtClean="0"/>
          </a:p>
        </p:txBody>
      </p:sp>
      <p:pic>
        <p:nvPicPr>
          <p:cNvPr id="8194" name="Picture 2"/>
          <p:cNvPicPr>
            <a:picLocks noChangeAspect="1" noChangeArrowheads="1"/>
          </p:cNvPicPr>
          <p:nvPr/>
        </p:nvPicPr>
        <p:blipFill>
          <a:blip r:embed="rId2" cstate="print"/>
          <a:srcRect/>
          <a:stretch>
            <a:fillRect/>
          </a:stretch>
        </p:blipFill>
        <p:spPr bwMode="auto">
          <a:xfrm>
            <a:off x="1691680" y="3706149"/>
            <a:ext cx="4371950" cy="29632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Like a lot of Unity’s systems, physics is based on physical modelling</a:t>
            </a:r>
          </a:p>
          <a:p>
            <a:pPr lvl="2"/>
            <a:r>
              <a:rPr lang="en-GB" dirty="0" smtClean="0"/>
              <a:t>Mass, velocity &amp; gravity</a:t>
            </a:r>
          </a:p>
          <a:p>
            <a:pPr lvl="2"/>
            <a:r>
              <a:rPr lang="en-GB" dirty="0" smtClean="0"/>
              <a:t>Implemented by </a:t>
            </a:r>
            <a:r>
              <a:rPr lang="en-GB" dirty="0" err="1" smtClean="0"/>
              <a:t>PhyX</a:t>
            </a:r>
            <a:r>
              <a:rPr lang="en-GB" dirty="0" smtClean="0"/>
              <a:t> -&gt; off-loaded to GPU</a:t>
            </a:r>
          </a:p>
          <a:p>
            <a:pPr lvl="3"/>
            <a:r>
              <a:rPr lang="en-GB" dirty="0" smtClean="0"/>
              <a:t>Scope for lots of physics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And it should only explode when it hits something</a:t>
            </a:r>
          </a:p>
          <a:p>
            <a:pPr lvl="3"/>
            <a:r>
              <a:rPr lang="en-GB" dirty="0" smtClean="0"/>
              <a:t>The </a:t>
            </a:r>
            <a:r>
              <a:rPr lang="en-GB" dirty="0" smtClean="0"/>
              <a:t>grenade will be light enough to not knock things </a:t>
            </a:r>
            <a:r>
              <a:rPr lang="en-GB" dirty="0" smtClean="0"/>
              <a:t>over</a:t>
            </a:r>
          </a:p>
          <a:p>
            <a:pPr lvl="3"/>
            <a:endParaRPr lang="en-GB" dirty="0" smtClean="0"/>
          </a:p>
          <a:p>
            <a:pPr lvl="2"/>
            <a:r>
              <a:rPr lang="en-GB" dirty="0" smtClean="0"/>
              <a:t>Add a </a:t>
            </a:r>
            <a:r>
              <a:rPr lang="en-GB" dirty="0" err="1" smtClean="0"/>
              <a:t>grenadeController</a:t>
            </a:r>
            <a:r>
              <a:rPr lang="en-GB" dirty="0" smtClean="0"/>
              <a:t> script that will deal with hitting things</a:t>
            </a:r>
            <a:endParaRPr lang="en-GB" dirty="0" smtClean="0"/>
          </a:p>
          <a:p>
            <a:pPr lvl="4"/>
            <a:endParaRPr lang="en-GB" dirty="0" smtClean="0"/>
          </a:p>
        </p:txBody>
      </p:sp>
      <p:pic>
        <p:nvPicPr>
          <p:cNvPr id="8194" name="Picture 2"/>
          <p:cNvPicPr>
            <a:picLocks noChangeAspect="1" noChangeArrowheads="1"/>
          </p:cNvPicPr>
          <p:nvPr/>
        </p:nvPicPr>
        <p:blipFill>
          <a:blip r:embed="rId2" cstate="print"/>
          <a:srcRect/>
          <a:stretch>
            <a:fillRect/>
          </a:stretch>
        </p:blipFill>
        <p:spPr bwMode="auto">
          <a:xfrm>
            <a:off x="1691680" y="3706149"/>
            <a:ext cx="4371950" cy="2963211"/>
          </a:xfrm>
          <a:prstGeom prst="rect">
            <a:avLst/>
          </a:prstGeom>
          <a:noFill/>
          <a:ln w="9525">
            <a:noFill/>
            <a:miter lim="800000"/>
            <a:headEnd/>
            <a:tailEnd/>
          </a:ln>
          <a:effectLst/>
        </p:spPr>
      </p:pic>
      <p:sp>
        <p:nvSpPr>
          <p:cNvPr id="4" name="TextBox 3"/>
          <p:cNvSpPr txBox="1"/>
          <p:nvPr/>
        </p:nvSpPr>
        <p:spPr>
          <a:xfrm>
            <a:off x="6228185" y="3789040"/>
            <a:ext cx="2664296" cy="2862322"/>
          </a:xfrm>
          <a:prstGeom prst="rect">
            <a:avLst/>
          </a:prstGeom>
          <a:noFill/>
        </p:spPr>
        <p:txBody>
          <a:bodyPr wrap="square" rtlCol="0">
            <a:spAutoFit/>
          </a:bodyPr>
          <a:lstStyle/>
          <a:p>
            <a:r>
              <a:rPr lang="en-GB" dirty="0" smtClean="0">
                <a:solidFill>
                  <a:schemeClr val="bg1"/>
                </a:solidFill>
              </a:rPr>
              <a:t>When the grenade has </a:t>
            </a:r>
            <a:r>
              <a:rPr lang="en-GB" dirty="0" err="1" smtClean="0">
                <a:solidFill>
                  <a:schemeClr val="bg1"/>
                </a:solidFill>
              </a:rPr>
              <a:t>OnCollisionEnter</a:t>
            </a:r>
            <a:r>
              <a:rPr lang="en-GB" dirty="0" smtClean="0">
                <a:solidFill>
                  <a:schemeClr val="bg1"/>
                </a:solidFill>
              </a:rPr>
              <a:t>() called, it will destroy itself</a:t>
            </a:r>
          </a:p>
          <a:p>
            <a:endParaRPr lang="en-GB" dirty="0" smtClean="0">
              <a:solidFill>
                <a:schemeClr val="bg1"/>
              </a:solidFill>
            </a:endParaRPr>
          </a:p>
          <a:p>
            <a:r>
              <a:rPr lang="en-GB" dirty="0" smtClean="0">
                <a:solidFill>
                  <a:schemeClr val="bg1"/>
                </a:solidFill>
              </a:rPr>
              <a:t>However, it will create a new explosion first, using the same approach as the player making grenades (a prefab that is </a:t>
            </a:r>
            <a:r>
              <a:rPr lang="en-GB" dirty="0" err="1" smtClean="0">
                <a:solidFill>
                  <a:schemeClr val="bg1"/>
                </a:solidFill>
              </a:rPr>
              <a:t>instanticated</a:t>
            </a:r>
            <a:r>
              <a:rPr lang="en-GB" dirty="0" smtClean="0">
                <a:solidFill>
                  <a:schemeClr val="bg1"/>
                </a:solidFill>
              </a:rPr>
              <a:t>)</a:t>
            </a:r>
            <a:endParaRPr lang="en-GB" dirty="0">
              <a:solidFill>
                <a:schemeClr val="bg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3"/>
            <a:r>
              <a:rPr lang="en-GB" dirty="0" smtClean="0"/>
              <a:t>To make the explosion, I have a sphere that is animated over time</a:t>
            </a:r>
          </a:p>
          <a:p>
            <a:pPr lvl="4"/>
            <a:r>
              <a:rPr lang="en-GB" dirty="0" smtClean="0"/>
              <a:t>It gets bigger (scale) and then disappears</a:t>
            </a:r>
          </a:p>
          <a:p>
            <a:pPr lvl="4"/>
            <a:endParaRPr lang="en-GB" dirty="0" smtClean="0"/>
          </a:p>
          <a:p>
            <a:pPr lvl="4"/>
            <a:endParaRPr lang="en-GB" dirty="0" smtClean="0"/>
          </a:p>
          <a:p>
            <a:pPr lvl="4"/>
            <a:endParaRPr lang="en-GB" dirty="0" smtClean="0"/>
          </a:p>
          <a:p>
            <a:pPr lvl="4"/>
            <a:endParaRPr lang="en-GB" dirty="0" smtClean="0"/>
          </a:p>
          <a:p>
            <a:pPr lvl="4"/>
            <a:r>
              <a:rPr lang="en-GB" dirty="0" smtClean="0"/>
              <a:t>There’s an animation event at the end of the </a:t>
            </a:r>
            <a:r>
              <a:rPr lang="en-GB" dirty="0" err="1" smtClean="0"/>
              <a:t>anim</a:t>
            </a:r>
            <a:r>
              <a:rPr lang="en-GB" dirty="0" smtClean="0"/>
              <a:t> to make it all work</a:t>
            </a:r>
            <a:endParaRPr lang="en-GB" dirty="0" smtClean="0"/>
          </a:p>
        </p:txBody>
      </p:sp>
      <p:pic>
        <p:nvPicPr>
          <p:cNvPr id="9218" name="Picture 2"/>
          <p:cNvPicPr>
            <a:picLocks noChangeAspect="1" noChangeArrowheads="1"/>
          </p:cNvPicPr>
          <p:nvPr/>
        </p:nvPicPr>
        <p:blipFill>
          <a:blip r:embed="rId2" cstate="print"/>
          <a:srcRect/>
          <a:stretch>
            <a:fillRect/>
          </a:stretch>
        </p:blipFill>
        <p:spPr bwMode="auto">
          <a:xfrm>
            <a:off x="1691680" y="3608915"/>
            <a:ext cx="6110636" cy="1116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3"/>
            <a:r>
              <a:rPr lang="en-GB" dirty="0" err="1" smtClean="0"/>
              <a:t>ExplosionController</a:t>
            </a:r>
            <a:r>
              <a:rPr lang="en-GB" dirty="0" smtClean="0"/>
              <a:t> </a:t>
            </a:r>
          </a:p>
          <a:p>
            <a:pPr lvl="4"/>
            <a:r>
              <a:rPr lang="en-GB" dirty="0" smtClean="0"/>
              <a:t>When the explosion is exploding, anything it collides with will need to get a impulse applied to it</a:t>
            </a:r>
          </a:p>
          <a:p>
            <a:pPr lvl="4"/>
            <a:r>
              <a:rPr lang="en-GB" dirty="0" smtClean="0"/>
              <a:t>When the </a:t>
            </a:r>
            <a:r>
              <a:rPr lang="en-GB" dirty="0" err="1" smtClean="0"/>
              <a:t>anim</a:t>
            </a:r>
            <a:r>
              <a:rPr lang="en-GB" dirty="0" smtClean="0"/>
              <a:t> event happens, the explosion will need to ‘die’, just like the grenade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3"/>
            <a:r>
              <a:rPr lang="en-GB" dirty="0" err="1" smtClean="0"/>
              <a:t>ExplosionController</a:t>
            </a:r>
            <a:r>
              <a:rPr lang="en-GB" dirty="0" smtClean="0"/>
              <a:t> </a:t>
            </a:r>
          </a:p>
          <a:p>
            <a:pPr lvl="4"/>
            <a:r>
              <a:rPr lang="en-GB" dirty="0" smtClean="0"/>
              <a:t>When the explosion is exploding, anything it collides with will need to get a impulse applied to it</a:t>
            </a:r>
          </a:p>
        </p:txBody>
      </p:sp>
      <p:pic>
        <p:nvPicPr>
          <p:cNvPr id="4" name="Picture 2"/>
          <p:cNvPicPr>
            <a:picLocks noChangeAspect="1" noChangeArrowheads="1"/>
          </p:cNvPicPr>
          <p:nvPr/>
        </p:nvPicPr>
        <p:blipFill>
          <a:blip r:embed="rId2" cstate="print"/>
          <a:srcRect b="22561"/>
          <a:stretch>
            <a:fillRect/>
          </a:stretch>
        </p:blipFill>
        <p:spPr bwMode="auto">
          <a:xfrm>
            <a:off x="1811535" y="3704266"/>
            <a:ext cx="6792913" cy="29650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3"/>
            <a:r>
              <a:rPr lang="en-GB" dirty="0" err="1" smtClean="0"/>
              <a:t>ExplosionController</a:t>
            </a:r>
            <a:r>
              <a:rPr lang="en-GB" dirty="0" smtClean="0"/>
              <a:t> </a:t>
            </a:r>
          </a:p>
          <a:p>
            <a:pPr lvl="4"/>
            <a:r>
              <a:rPr lang="en-GB" dirty="0" smtClean="0"/>
              <a:t>When the explosion is exploding, anything it collides with will need to get a impulse applied to it</a:t>
            </a:r>
          </a:p>
        </p:txBody>
      </p:sp>
      <p:pic>
        <p:nvPicPr>
          <p:cNvPr id="4" name="Picture 2"/>
          <p:cNvPicPr>
            <a:picLocks noChangeAspect="1" noChangeArrowheads="1"/>
          </p:cNvPicPr>
          <p:nvPr/>
        </p:nvPicPr>
        <p:blipFill>
          <a:blip r:embed="rId2" cstate="print"/>
          <a:srcRect b="22561"/>
          <a:stretch>
            <a:fillRect/>
          </a:stretch>
        </p:blipFill>
        <p:spPr bwMode="auto">
          <a:xfrm>
            <a:off x="2243583" y="3704266"/>
            <a:ext cx="6792913" cy="2965094"/>
          </a:xfrm>
          <a:prstGeom prst="rect">
            <a:avLst/>
          </a:prstGeom>
          <a:noFill/>
          <a:ln w="9525">
            <a:noFill/>
            <a:miter lim="800000"/>
            <a:headEnd/>
            <a:tailEnd/>
          </a:ln>
          <a:effectLst/>
        </p:spPr>
      </p:pic>
      <p:sp>
        <p:nvSpPr>
          <p:cNvPr id="5" name="TextBox 4"/>
          <p:cNvSpPr txBox="1"/>
          <p:nvPr/>
        </p:nvSpPr>
        <p:spPr>
          <a:xfrm>
            <a:off x="107504" y="4193793"/>
            <a:ext cx="2088232" cy="1323439"/>
          </a:xfrm>
          <a:prstGeom prst="rect">
            <a:avLst/>
          </a:prstGeom>
          <a:noFill/>
        </p:spPr>
        <p:txBody>
          <a:bodyPr wrap="square" rtlCol="0">
            <a:spAutoFit/>
          </a:bodyPr>
          <a:lstStyle/>
          <a:p>
            <a:r>
              <a:rPr lang="en-GB" sz="1600" dirty="0" smtClean="0">
                <a:solidFill>
                  <a:schemeClr val="bg1"/>
                </a:solidFill>
              </a:rPr>
              <a:t>For added ‘realism’, if a grenade goes through an explosion, it will explode via </a:t>
            </a:r>
            <a:r>
              <a:rPr lang="en-GB" sz="1600" dirty="0" err="1" smtClean="0">
                <a:solidFill>
                  <a:schemeClr val="bg1"/>
                </a:solidFill>
              </a:rPr>
              <a:t>OnCaughtInExplosion</a:t>
            </a:r>
            <a:r>
              <a:rPr lang="en-GB" sz="1600" dirty="0" smtClean="0">
                <a:solidFill>
                  <a:schemeClr val="bg1"/>
                </a:solidFill>
              </a:rPr>
              <a:t>()</a:t>
            </a:r>
            <a:endParaRPr lang="en-GB" sz="1600" dirty="0">
              <a:solidFill>
                <a:schemeClr val="bg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3"/>
            <a:r>
              <a:rPr lang="en-GB" dirty="0" err="1" smtClean="0"/>
              <a:t>ExplosionController</a:t>
            </a:r>
            <a:r>
              <a:rPr lang="en-GB" dirty="0" smtClean="0"/>
              <a:t>  / </a:t>
            </a:r>
            <a:r>
              <a:rPr lang="en-GB" dirty="0" err="1" smtClean="0"/>
              <a:t>grenadeController</a:t>
            </a:r>
            <a:endParaRPr lang="en-GB" dirty="0" smtClean="0"/>
          </a:p>
          <a:p>
            <a:pPr lvl="4"/>
            <a:r>
              <a:rPr lang="en-GB" dirty="0" smtClean="0"/>
              <a:t>When the explosion is exploding, anything it collides with will need to get a impulse applied to it</a:t>
            </a:r>
          </a:p>
        </p:txBody>
      </p:sp>
      <p:pic>
        <p:nvPicPr>
          <p:cNvPr id="11266" name="Picture 2"/>
          <p:cNvPicPr>
            <a:picLocks noChangeAspect="1" noChangeArrowheads="1"/>
          </p:cNvPicPr>
          <p:nvPr/>
        </p:nvPicPr>
        <p:blipFill>
          <a:blip r:embed="rId2" cstate="print"/>
          <a:srcRect/>
          <a:stretch>
            <a:fillRect/>
          </a:stretch>
        </p:blipFill>
        <p:spPr bwMode="auto">
          <a:xfrm>
            <a:off x="2483768" y="4112865"/>
            <a:ext cx="5581650" cy="147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To make a ‘proper’ grenade, it should only do damage when it explodes</a:t>
            </a:r>
          </a:p>
          <a:p>
            <a:pPr lvl="3"/>
            <a:r>
              <a:rPr lang="en-GB" dirty="0" err="1" smtClean="0"/>
              <a:t>ExplosionController</a:t>
            </a:r>
            <a:r>
              <a:rPr lang="en-GB" dirty="0" smtClean="0"/>
              <a:t> </a:t>
            </a:r>
          </a:p>
          <a:p>
            <a:pPr lvl="4"/>
            <a:r>
              <a:rPr lang="en-GB" dirty="0" smtClean="0"/>
              <a:t>When the </a:t>
            </a:r>
            <a:r>
              <a:rPr lang="en-GB" dirty="0" err="1" smtClean="0"/>
              <a:t>anim</a:t>
            </a:r>
            <a:r>
              <a:rPr lang="en-GB" dirty="0" smtClean="0"/>
              <a:t> event happens, the explosion will need to ‘die’, just like the grenade</a:t>
            </a:r>
          </a:p>
          <a:p>
            <a:pPr lvl="4"/>
            <a:endParaRPr lang="en-GB" dirty="0" smtClean="0"/>
          </a:p>
        </p:txBody>
      </p:sp>
      <p:pic>
        <p:nvPicPr>
          <p:cNvPr id="10242" name="Picture 2"/>
          <p:cNvPicPr>
            <a:picLocks noChangeAspect="1" noChangeArrowheads="1"/>
          </p:cNvPicPr>
          <p:nvPr/>
        </p:nvPicPr>
        <p:blipFill>
          <a:blip r:embed="rId2" cstate="print"/>
          <a:srcRect t="77084" r="18020"/>
          <a:stretch>
            <a:fillRect/>
          </a:stretch>
        </p:blipFill>
        <p:spPr bwMode="auto">
          <a:xfrm>
            <a:off x="2411760" y="3631654"/>
            <a:ext cx="5568099" cy="8774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Object lifespan as a weapon</a:t>
            </a:r>
          </a:p>
          <a:p>
            <a:pPr lvl="1"/>
            <a:r>
              <a:rPr lang="en-GB" dirty="0" smtClean="0"/>
              <a:t>Destroying objects</a:t>
            </a:r>
          </a:p>
          <a:p>
            <a:pPr lvl="2"/>
            <a:r>
              <a:rPr lang="en-GB" dirty="0" smtClean="0"/>
              <a:t>Obviously, the visual fidelity of the explosions can be improved (see Jamie next week with particle systems)</a:t>
            </a:r>
          </a:p>
          <a:p>
            <a:pPr lvl="2"/>
            <a:endParaRPr lang="en-GB" dirty="0" smtClean="0"/>
          </a:p>
          <a:p>
            <a:pPr lvl="2"/>
            <a:r>
              <a:rPr lang="en-GB" dirty="0" smtClean="0"/>
              <a:t>However, blast damage is key (and fun)</a:t>
            </a:r>
            <a:endParaRPr lang="en-GB"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endParaRPr lang="en-GB"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Create a demo that:</a:t>
            </a:r>
          </a:p>
          <a:p>
            <a:pPr lvl="2"/>
            <a:r>
              <a:rPr lang="en-GB" dirty="0" smtClean="0"/>
              <a:t>Adds baddies to the game world with LMB</a:t>
            </a:r>
          </a:p>
          <a:p>
            <a:pPr lvl="2"/>
            <a:r>
              <a:rPr lang="en-GB" dirty="0" smtClean="0"/>
              <a:t>Removes them with RMB</a:t>
            </a:r>
          </a:p>
          <a:p>
            <a:pPr lvl="2"/>
            <a:r>
              <a:rPr lang="en-GB" dirty="0" smtClean="0"/>
              <a:t>Baddies will</a:t>
            </a:r>
          </a:p>
          <a:p>
            <a:pPr lvl="3"/>
            <a:r>
              <a:rPr lang="en-GB" dirty="0" smtClean="0"/>
              <a:t>Find somewhere to go to</a:t>
            </a:r>
          </a:p>
          <a:p>
            <a:pPr lvl="3"/>
            <a:r>
              <a:rPr lang="en-GB" dirty="0" smtClean="0"/>
              <a:t>Go there</a:t>
            </a:r>
          </a:p>
          <a:p>
            <a:pPr lvl="3"/>
            <a:r>
              <a:rPr lang="en-GB" dirty="0" smtClean="0"/>
              <a:t>Change colour when the mouse is on them</a:t>
            </a:r>
          </a:p>
          <a:p>
            <a:pPr lvl="2"/>
            <a:r>
              <a:rPr lang="en-GB" dirty="0" smtClean="0"/>
              <a:t>Has a control script that deals with adding and removing baddies</a:t>
            </a:r>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What is Physics in video games</a:t>
            </a:r>
          </a:p>
          <a:p>
            <a:pPr lvl="2"/>
            <a:r>
              <a:rPr lang="en-GB" dirty="0" smtClean="0"/>
              <a:t>Physics is often used to describe anything that moves, collides or takes graphical damage</a:t>
            </a:r>
          </a:p>
          <a:p>
            <a:pPr lvl="2"/>
            <a:r>
              <a:rPr lang="en-GB" dirty="0" smtClean="0"/>
              <a:t>This is not the case, physics is concerned with </a:t>
            </a:r>
            <a:r>
              <a:rPr lang="en-GB" dirty="0" smtClean="0"/>
              <a:t>these </a:t>
            </a:r>
            <a:r>
              <a:rPr lang="en-GB" dirty="0" smtClean="0"/>
              <a:t>things:</a:t>
            </a:r>
          </a:p>
          <a:p>
            <a:pPr lvl="3"/>
            <a:r>
              <a:rPr lang="en-GB" dirty="0" smtClean="0"/>
              <a:t>1. General motion</a:t>
            </a:r>
          </a:p>
          <a:p>
            <a:pPr lvl="3"/>
            <a:r>
              <a:rPr lang="en-GB" dirty="0" smtClean="0"/>
              <a:t>2. </a:t>
            </a:r>
            <a:r>
              <a:rPr lang="en-GB" dirty="0" smtClean="0"/>
              <a:t>collisions / intersections between objects</a:t>
            </a:r>
          </a:p>
          <a:p>
            <a:pPr lvl="3"/>
            <a:r>
              <a:rPr lang="en-GB" dirty="0" smtClean="0"/>
              <a:t>3</a:t>
            </a:r>
            <a:r>
              <a:rPr lang="en-GB" dirty="0" smtClean="0"/>
              <a:t>. </a:t>
            </a:r>
            <a:r>
              <a:rPr lang="en-GB" dirty="0" smtClean="0"/>
              <a:t>conservation of </a:t>
            </a:r>
            <a:r>
              <a:rPr lang="en-GB" dirty="0" smtClean="0"/>
              <a:t>momentum</a:t>
            </a:r>
          </a:p>
          <a:p>
            <a:pPr lvl="3"/>
            <a:r>
              <a:rPr lang="en-GB" dirty="0" smtClean="0"/>
              <a:t>4. </a:t>
            </a:r>
            <a:r>
              <a:rPr lang="en-GB" dirty="0" smtClean="0"/>
              <a:t>simulation stability during 1 + </a:t>
            </a:r>
            <a:r>
              <a:rPr lang="en-GB" dirty="0" smtClean="0"/>
              <a:t>2 + 3</a:t>
            </a:r>
            <a:endParaRPr lang="en-GB" dirty="0" smtClean="0"/>
          </a:p>
          <a:p>
            <a:pPr lvl="3"/>
            <a:endParaRPr lang="en-GB" dirty="0" smtClean="0"/>
          </a:p>
          <a:p>
            <a:pPr lvl="2"/>
            <a:r>
              <a:rPr lang="en-GB" dirty="0" smtClean="0"/>
              <a:t>Everything else that’s described as ‘physics’ is not physics under this definition</a:t>
            </a:r>
          </a:p>
          <a:p>
            <a:pPr lvl="3"/>
            <a:r>
              <a:rPr lang="en-GB" dirty="0" smtClean="0"/>
              <a:t>Particularly destruction modelling</a:t>
            </a:r>
          </a:p>
          <a:p>
            <a:pPr lvl="4"/>
            <a:r>
              <a:rPr lang="en-GB" dirty="0" smtClean="0"/>
              <a:t>Often just geometry replacement or division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1"/>
            <a:endParaRPr lang="en-GB" dirty="0" smtClean="0"/>
          </a:p>
        </p:txBody>
      </p:sp>
      <p:pic>
        <p:nvPicPr>
          <p:cNvPr id="12290" name="Picture 2"/>
          <p:cNvPicPr>
            <a:picLocks noChangeAspect="1" noChangeArrowheads="1"/>
          </p:cNvPicPr>
          <p:nvPr/>
        </p:nvPicPr>
        <p:blipFill>
          <a:blip r:embed="rId2" cstate="print"/>
          <a:srcRect/>
          <a:stretch>
            <a:fillRect/>
          </a:stretch>
        </p:blipFill>
        <p:spPr bwMode="auto">
          <a:xfrm>
            <a:off x="1115616" y="1988840"/>
            <a:ext cx="6984776" cy="40082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Create a ‘</a:t>
            </a:r>
            <a:r>
              <a:rPr lang="en-GB" dirty="0" err="1" smtClean="0"/>
              <a:t>levelController</a:t>
            </a:r>
            <a:r>
              <a:rPr lang="en-GB" dirty="0" smtClean="0"/>
              <a:t>’ object that will control what’s going on</a:t>
            </a:r>
          </a:p>
          <a:p>
            <a:pPr lvl="3"/>
            <a:r>
              <a:rPr lang="en-GB" dirty="0" smtClean="0"/>
              <a:t>As there’s no player to worry about</a:t>
            </a:r>
          </a:p>
          <a:p>
            <a:pPr lvl="3"/>
            <a:endParaRPr lang="en-GB" dirty="0" smtClean="0"/>
          </a:p>
          <a:p>
            <a:pPr lvl="2"/>
            <a:r>
              <a:rPr lang="en-GB" dirty="0" smtClean="0"/>
              <a:t>Adds baddies to the game world with </a:t>
            </a:r>
            <a:r>
              <a:rPr lang="en-GB" dirty="0" smtClean="0"/>
              <a:t>LMB</a:t>
            </a:r>
          </a:p>
          <a:p>
            <a:pPr lvl="3"/>
            <a:r>
              <a:rPr lang="en-GB" dirty="0" smtClean="0"/>
              <a:t>Rework of the original navigation ‘destination’ code</a:t>
            </a:r>
          </a:p>
          <a:p>
            <a:pPr lvl="3"/>
            <a:r>
              <a:rPr lang="en-GB" dirty="0" smtClean="0"/>
              <a:t>But with added instantiation and a baddie prefab</a:t>
            </a:r>
            <a:endParaRPr lang="en-GB" dirty="0" smtClean="0"/>
          </a:p>
          <a:p>
            <a:pPr lvl="3"/>
            <a:endParaRPr lang="en-GB" dirty="0" smtClean="0"/>
          </a:p>
          <a:p>
            <a:pPr lvl="1"/>
            <a:endParaRPr lang="en-GB" dirty="0" smtClean="0"/>
          </a:p>
        </p:txBody>
      </p:sp>
      <p:pic>
        <p:nvPicPr>
          <p:cNvPr id="13314" name="Picture 2"/>
          <p:cNvPicPr>
            <a:picLocks noChangeAspect="1" noChangeArrowheads="1"/>
          </p:cNvPicPr>
          <p:nvPr/>
        </p:nvPicPr>
        <p:blipFill>
          <a:blip r:embed="rId2" cstate="print"/>
          <a:srcRect/>
          <a:stretch>
            <a:fillRect/>
          </a:stretch>
        </p:blipFill>
        <p:spPr bwMode="auto">
          <a:xfrm>
            <a:off x="920377" y="4581128"/>
            <a:ext cx="7612063" cy="195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Create a ‘</a:t>
            </a:r>
            <a:r>
              <a:rPr lang="en-GB" dirty="0" err="1" smtClean="0"/>
              <a:t>levelController</a:t>
            </a:r>
            <a:r>
              <a:rPr lang="en-GB" dirty="0" smtClean="0"/>
              <a:t>’ object that will control what’s going on</a:t>
            </a:r>
          </a:p>
          <a:p>
            <a:pPr lvl="3"/>
            <a:endParaRPr lang="en-GB" dirty="0" smtClean="0"/>
          </a:p>
          <a:p>
            <a:pPr lvl="2"/>
            <a:r>
              <a:rPr lang="en-GB" dirty="0" smtClean="0"/>
              <a:t>Removes </a:t>
            </a:r>
            <a:r>
              <a:rPr lang="en-GB" dirty="0" smtClean="0"/>
              <a:t>baddies </a:t>
            </a:r>
            <a:r>
              <a:rPr lang="en-GB" dirty="0" smtClean="0"/>
              <a:t>with RMB</a:t>
            </a:r>
          </a:p>
          <a:p>
            <a:pPr lvl="3"/>
            <a:r>
              <a:rPr lang="en-GB" dirty="0" smtClean="0"/>
              <a:t>Need to maintain a list of baddies that are in mouse </a:t>
            </a:r>
            <a:r>
              <a:rPr lang="en-GB" dirty="0" err="1" smtClean="0"/>
              <a:t>raycast</a:t>
            </a:r>
            <a:r>
              <a:rPr lang="en-GB" dirty="0" smtClean="0"/>
              <a:t> (we’ll use this again later)</a:t>
            </a:r>
          </a:p>
          <a:p>
            <a:pPr lvl="3"/>
            <a:endParaRPr lang="en-GB" dirty="0" smtClean="0"/>
          </a:p>
          <a:p>
            <a:pPr lvl="1"/>
            <a:endParaRPr lang="en-GB" dirty="0" smtClean="0"/>
          </a:p>
        </p:txBody>
      </p:sp>
      <p:pic>
        <p:nvPicPr>
          <p:cNvPr id="14338" name="Picture 2"/>
          <p:cNvPicPr>
            <a:picLocks noChangeAspect="1" noChangeArrowheads="1"/>
          </p:cNvPicPr>
          <p:nvPr/>
        </p:nvPicPr>
        <p:blipFill>
          <a:blip r:embed="rId2" cstate="print"/>
          <a:srcRect/>
          <a:stretch>
            <a:fillRect/>
          </a:stretch>
        </p:blipFill>
        <p:spPr bwMode="auto">
          <a:xfrm>
            <a:off x="1735063" y="4065692"/>
            <a:ext cx="6365329" cy="2747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Create a ‘</a:t>
            </a:r>
            <a:r>
              <a:rPr lang="en-GB" dirty="0" err="1" smtClean="0"/>
              <a:t>levelController</a:t>
            </a:r>
            <a:r>
              <a:rPr lang="en-GB" dirty="0" smtClean="0"/>
              <a:t>’ object that will control what’s going on</a:t>
            </a:r>
          </a:p>
          <a:p>
            <a:pPr lvl="3"/>
            <a:endParaRPr lang="en-GB" dirty="0" smtClean="0"/>
          </a:p>
          <a:p>
            <a:pPr lvl="2"/>
            <a:r>
              <a:rPr lang="en-GB" dirty="0" smtClean="0"/>
              <a:t>Removes </a:t>
            </a:r>
            <a:r>
              <a:rPr lang="en-GB" dirty="0" smtClean="0"/>
              <a:t>baddies </a:t>
            </a:r>
            <a:r>
              <a:rPr lang="en-GB" dirty="0" smtClean="0"/>
              <a:t>with RMB</a:t>
            </a:r>
          </a:p>
          <a:p>
            <a:pPr lvl="3"/>
            <a:r>
              <a:rPr lang="en-GB" dirty="0" smtClean="0"/>
              <a:t>Need to maintain a list of baddies that are in mouse </a:t>
            </a:r>
            <a:r>
              <a:rPr lang="en-GB" dirty="0" err="1" smtClean="0"/>
              <a:t>raycast</a:t>
            </a:r>
            <a:r>
              <a:rPr lang="en-GB" dirty="0" smtClean="0"/>
              <a:t> (we’ll use this again later)</a:t>
            </a:r>
          </a:p>
          <a:p>
            <a:pPr lvl="3"/>
            <a:endParaRPr lang="en-GB" dirty="0" smtClean="0"/>
          </a:p>
          <a:p>
            <a:pPr lvl="1"/>
            <a:endParaRPr lang="en-GB" dirty="0" smtClean="0"/>
          </a:p>
        </p:txBody>
      </p:sp>
      <p:pic>
        <p:nvPicPr>
          <p:cNvPr id="15362" name="Picture 2"/>
          <p:cNvPicPr>
            <a:picLocks noChangeAspect="1" noChangeArrowheads="1"/>
          </p:cNvPicPr>
          <p:nvPr/>
        </p:nvPicPr>
        <p:blipFill>
          <a:blip r:embed="rId2" cstate="print"/>
          <a:srcRect/>
          <a:stretch>
            <a:fillRect/>
          </a:stretch>
        </p:blipFill>
        <p:spPr bwMode="auto">
          <a:xfrm>
            <a:off x="1907704" y="4264124"/>
            <a:ext cx="4057650" cy="118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Baddie Controller</a:t>
            </a:r>
          </a:p>
          <a:p>
            <a:pPr lvl="3"/>
            <a:r>
              <a:rPr lang="en-GB" dirty="0" smtClean="0"/>
              <a:t>Find somewhere to go to</a:t>
            </a:r>
          </a:p>
          <a:p>
            <a:pPr lvl="3"/>
            <a:r>
              <a:rPr lang="en-GB" dirty="0" smtClean="0"/>
              <a:t>Go there</a:t>
            </a:r>
          </a:p>
          <a:p>
            <a:pPr lvl="3"/>
            <a:r>
              <a:rPr lang="en-GB" dirty="0" smtClean="0"/>
              <a:t>Change </a:t>
            </a:r>
            <a:r>
              <a:rPr lang="en-GB" dirty="0" smtClean="0"/>
              <a:t>colour when the mouse is on them</a:t>
            </a:r>
          </a:p>
          <a:p>
            <a:pPr lvl="3">
              <a:buNone/>
            </a:pPr>
            <a:endParaRPr lang="en-GB" dirty="0" smtClean="0"/>
          </a:p>
          <a:p>
            <a:pPr lvl="3"/>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Baddie Controller</a:t>
            </a:r>
          </a:p>
          <a:p>
            <a:pPr lvl="3"/>
            <a:r>
              <a:rPr lang="en-GB" dirty="0" smtClean="0"/>
              <a:t>Find somewhere to go </a:t>
            </a:r>
            <a:r>
              <a:rPr lang="en-GB" dirty="0" smtClean="0"/>
              <a:t>to</a:t>
            </a:r>
          </a:p>
          <a:p>
            <a:pPr lvl="4"/>
            <a:r>
              <a:rPr lang="en-GB" dirty="0" smtClean="0"/>
              <a:t>I’ve moved the world to centre it at (0,0,0) as it will make things easier ;)</a:t>
            </a:r>
          </a:p>
          <a:p>
            <a:pPr lvl="5"/>
            <a:r>
              <a:rPr lang="en-GB" dirty="0" smtClean="0"/>
              <a:t>World is about 20x20, so can use a random range to make positions</a:t>
            </a:r>
          </a:p>
          <a:p>
            <a:pPr lvl="5"/>
            <a:r>
              <a:rPr lang="en-GB" dirty="0" smtClean="0"/>
              <a:t>And use </a:t>
            </a:r>
            <a:r>
              <a:rPr lang="en-GB" dirty="0" err="1" smtClean="0"/>
              <a:t>raycast</a:t>
            </a:r>
            <a:r>
              <a:rPr lang="en-GB" dirty="0" smtClean="0"/>
              <a:t> to see if it’s in a wall or not</a:t>
            </a:r>
            <a:endParaRPr lang="en-GB" dirty="0" smtClean="0"/>
          </a:p>
          <a:p>
            <a:pPr lvl="3">
              <a:buNone/>
            </a:pPr>
            <a:endParaRPr lang="en-GB" dirty="0" smtClean="0"/>
          </a:p>
          <a:p>
            <a:pPr lvl="3"/>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Baddie Controller</a:t>
            </a:r>
          </a:p>
          <a:p>
            <a:pPr lvl="3"/>
            <a:r>
              <a:rPr lang="en-GB" dirty="0" smtClean="0"/>
              <a:t>Find somewhere to go </a:t>
            </a:r>
            <a:r>
              <a:rPr lang="en-GB" dirty="0" smtClean="0"/>
              <a:t>to</a:t>
            </a:r>
          </a:p>
          <a:p>
            <a:pPr lvl="3"/>
            <a:endParaRPr lang="en-GB" dirty="0" smtClean="0"/>
          </a:p>
          <a:p>
            <a:pPr lvl="1"/>
            <a:endParaRPr lang="en-GB" dirty="0" smtClean="0"/>
          </a:p>
        </p:txBody>
      </p:sp>
      <p:pic>
        <p:nvPicPr>
          <p:cNvPr id="16386" name="Picture 2"/>
          <p:cNvPicPr>
            <a:picLocks noChangeAspect="1" noChangeArrowheads="1"/>
          </p:cNvPicPr>
          <p:nvPr/>
        </p:nvPicPr>
        <p:blipFill>
          <a:blip r:embed="rId2" cstate="print"/>
          <a:srcRect/>
          <a:stretch>
            <a:fillRect/>
          </a:stretch>
        </p:blipFill>
        <p:spPr bwMode="auto">
          <a:xfrm>
            <a:off x="179512" y="2636912"/>
            <a:ext cx="7507287" cy="405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Baddie Controller</a:t>
            </a:r>
          </a:p>
          <a:p>
            <a:pPr lvl="3"/>
            <a:r>
              <a:rPr lang="en-GB" dirty="0" smtClean="0"/>
              <a:t>Find somewhere to go </a:t>
            </a:r>
            <a:r>
              <a:rPr lang="en-GB" dirty="0" smtClean="0"/>
              <a:t>to</a:t>
            </a:r>
          </a:p>
          <a:p>
            <a:pPr lvl="3"/>
            <a:endParaRPr lang="en-GB" dirty="0" smtClean="0"/>
          </a:p>
          <a:p>
            <a:pPr lvl="1"/>
            <a:endParaRPr lang="en-GB" dirty="0" smtClean="0"/>
          </a:p>
        </p:txBody>
      </p:sp>
      <p:pic>
        <p:nvPicPr>
          <p:cNvPr id="16386" name="Picture 2"/>
          <p:cNvPicPr>
            <a:picLocks noChangeAspect="1" noChangeArrowheads="1"/>
          </p:cNvPicPr>
          <p:nvPr/>
        </p:nvPicPr>
        <p:blipFill>
          <a:blip r:embed="rId2" cstate="print"/>
          <a:srcRect/>
          <a:stretch>
            <a:fillRect/>
          </a:stretch>
        </p:blipFill>
        <p:spPr bwMode="auto">
          <a:xfrm>
            <a:off x="179512" y="2636912"/>
            <a:ext cx="7507287" cy="4057650"/>
          </a:xfrm>
          <a:prstGeom prst="rect">
            <a:avLst/>
          </a:prstGeom>
          <a:noFill/>
          <a:ln w="9525">
            <a:noFill/>
            <a:miter lim="800000"/>
            <a:headEnd/>
            <a:tailEnd/>
          </a:ln>
          <a:effectLst/>
        </p:spPr>
      </p:pic>
      <p:sp>
        <p:nvSpPr>
          <p:cNvPr id="4" name="TextBox 3"/>
          <p:cNvSpPr txBox="1"/>
          <p:nvPr/>
        </p:nvSpPr>
        <p:spPr>
          <a:xfrm>
            <a:off x="6372200" y="2780928"/>
            <a:ext cx="2592288" cy="1569660"/>
          </a:xfrm>
          <a:prstGeom prst="rect">
            <a:avLst/>
          </a:prstGeom>
          <a:solidFill>
            <a:srgbClr val="402652"/>
          </a:solidFill>
          <a:ln w="19050">
            <a:solidFill>
              <a:schemeClr val="bg1"/>
            </a:solidFill>
          </a:ln>
        </p:spPr>
        <p:txBody>
          <a:bodyPr wrap="square" rtlCol="0">
            <a:spAutoFit/>
          </a:bodyPr>
          <a:lstStyle/>
          <a:p>
            <a:r>
              <a:rPr lang="en-GB" sz="1600" dirty="0" smtClean="0">
                <a:solidFill>
                  <a:schemeClr val="bg1"/>
                </a:solidFill>
              </a:rPr>
              <a:t>As I’m using a while loop, I want to have a get out clause, else the program may hang.</a:t>
            </a:r>
          </a:p>
          <a:p>
            <a:r>
              <a:rPr lang="en-GB" sz="1600" dirty="0" smtClean="0">
                <a:solidFill>
                  <a:schemeClr val="bg1"/>
                </a:solidFill>
              </a:rPr>
              <a:t>So, we only get 100 goes to find a suitable target</a:t>
            </a:r>
            <a:endParaRPr lang="en-GB" sz="1600" dirty="0">
              <a:solidFill>
                <a:schemeClr val="bg1"/>
              </a:solidFill>
            </a:endParaRPr>
          </a:p>
        </p:txBody>
      </p:sp>
      <p:sp>
        <p:nvSpPr>
          <p:cNvPr id="5" name="TextBox 4"/>
          <p:cNvSpPr txBox="1"/>
          <p:nvPr/>
        </p:nvSpPr>
        <p:spPr>
          <a:xfrm>
            <a:off x="5724128" y="4995753"/>
            <a:ext cx="3240360" cy="1169551"/>
          </a:xfrm>
          <a:prstGeom prst="rect">
            <a:avLst/>
          </a:prstGeom>
          <a:solidFill>
            <a:srgbClr val="402652"/>
          </a:solidFill>
          <a:ln w="19050">
            <a:solidFill>
              <a:schemeClr val="bg1"/>
            </a:solidFill>
          </a:ln>
        </p:spPr>
        <p:txBody>
          <a:bodyPr wrap="square" rtlCol="0">
            <a:spAutoFit/>
          </a:bodyPr>
          <a:lstStyle/>
          <a:p>
            <a:r>
              <a:rPr lang="en-GB" sz="1400" dirty="0" smtClean="0">
                <a:solidFill>
                  <a:schemeClr val="bg1"/>
                </a:solidFill>
              </a:rPr>
              <a:t>I found (by trial and error) that the NPCs need to be at y=0.7 to stop them from going through the map. </a:t>
            </a:r>
          </a:p>
          <a:p>
            <a:r>
              <a:rPr lang="en-GB" sz="1400" dirty="0" smtClean="0">
                <a:solidFill>
                  <a:schemeClr val="bg1"/>
                </a:solidFill>
              </a:rPr>
              <a:t>Doing a </a:t>
            </a:r>
            <a:r>
              <a:rPr lang="en-GB" sz="1400" dirty="0" err="1" smtClean="0">
                <a:solidFill>
                  <a:schemeClr val="bg1"/>
                </a:solidFill>
              </a:rPr>
              <a:t>raycast</a:t>
            </a:r>
            <a:r>
              <a:rPr lang="en-GB" sz="1400" dirty="0" smtClean="0">
                <a:solidFill>
                  <a:schemeClr val="bg1"/>
                </a:solidFill>
              </a:rPr>
              <a:t> down, (0,-1,0) will see if they hit the ground or a wall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Baddie Controller</a:t>
            </a:r>
          </a:p>
          <a:p>
            <a:pPr lvl="3"/>
            <a:r>
              <a:rPr lang="en-GB" dirty="0" smtClean="0"/>
              <a:t>Find somewhere to go to</a:t>
            </a:r>
          </a:p>
          <a:p>
            <a:pPr lvl="3"/>
            <a:r>
              <a:rPr lang="en-GB" dirty="0" smtClean="0"/>
              <a:t>Go </a:t>
            </a:r>
            <a:r>
              <a:rPr lang="en-GB" dirty="0" smtClean="0"/>
              <a:t>there</a:t>
            </a:r>
          </a:p>
          <a:p>
            <a:pPr lvl="4"/>
            <a:r>
              <a:rPr lang="en-GB" dirty="0" smtClean="0"/>
              <a:t>This is a simplified version of the old navigation code</a:t>
            </a:r>
          </a:p>
          <a:p>
            <a:pPr lvl="4"/>
            <a:r>
              <a:rPr lang="en-GB" dirty="0" smtClean="0"/>
              <a:t>And uses the same state machine framework as before, but with different state names</a:t>
            </a:r>
            <a:endParaRPr lang="en-GB" dirty="0" smtClean="0"/>
          </a:p>
          <a:p>
            <a:pPr lvl="3"/>
            <a:r>
              <a:rPr lang="en-GB" dirty="0" smtClean="0"/>
              <a:t>Change </a:t>
            </a:r>
            <a:r>
              <a:rPr lang="en-GB" dirty="0" smtClean="0"/>
              <a:t>colour when the mouse is on them</a:t>
            </a:r>
          </a:p>
          <a:p>
            <a:pPr lvl="3">
              <a:buNone/>
            </a:pPr>
            <a:endParaRPr lang="en-GB" dirty="0" smtClean="0"/>
          </a:p>
          <a:p>
            <a:pPr lvl="3"/>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Baddie Controller</a:t>
            </a:r>
          </a:p>
          <a:p>
            <a:pPr lvl="3"/>
            <a:r>
              <a:rPr lang="en-GB" dirty="0" smtClean="0"/>
              <a:t>Find somewhere to go to</a:t>
            </a:r>
          </a:p>
          <a:p>
            <a:pPr lvl="3"/>
            <a:r>
              <a:rPr lang="en-GB" dirty="0" smtClean="0"/>
              <a:t>Go </a:t>
            </a:r>
            <a:r>
              <a:rPr lang="en-GB" dirty="0" smtClean="0"/>
              <a:t>there</a:t>
            </a:r>
          </a:p>
          <a:p>
            <a:pPr lvl="3"/>
            <a:r>
              <a:rPr lang="en-GB" dirty="0" smtClean="0"/>
              <a:t>Change </a:t>
            </a:r>
            <a:r>
              <a:rPr lang="en-GB" dirty="0" smtClean="0"/>
              <a:t>colour when the mouse is on </a:t>
            </a:r>
            <a:r>
              <a:rPr lang="en-GB" dirty="0" smtClean="0"/>
              <a:t>them</a:t>
            </a:r>
          </a:p>
          <a:p>
            <a:pPr lvl="4"/>
            <a:r>
              <a:rPr lang="en-GB" dirty="0" smtClean="0"/>
              <a:t>Remember the list of baddies under the mouse pointer?</a:t>
            </a:r>
          </a:p>
          <a:p>
            <a:pPr lvl="4"/>
            <a:r>
              <a:rPr lang="en-GB" dirty="0" smtClean="0"/>
              <a:t>We can use that information to work out the colour of the baddie</a:t>
            </a:r>
            <a:endParaRPr lang="en-GB" dirty="0" smtClean="0"/>
          </a:p>
          <a:p>
            <a:pPr lvl="3">
              <a:buNone/>
            </a:pPr>
            <a:endParaRPr lang="en-GB" dirty="0" smtClean="0"/>
          </a:p>
          <a:p>
            <a:pPr lvl="3"/>
            <a:endParaRPr lang="en-GB" dirty="0" smtClean="0"/>
          </a:p>
          <a:p>
            <a:pPr lvl="1"/>
            <a:endParaRPr lang="en-GB" dirty="0" smtClean="0"/>
          </a:p>
        </p:txBody>
      </p:sp>
      <p:pic>
        <p:nvPicPr>
          <p:cNvPr id="17410" name="Picture 2"/>
          <p:cNvPicPr>
            <a:picLocks noChangeAspect="1" noChangeArrowheads="1"/>
          </p:cNvPicPr>
          <p:nvPr/>
        </p:nvPicPr>
        <p:blipFill>
          <a:blip r:embed="rId2" cstate="print"/>
          <a:srcRect/>
          <a:stretch>
            <a:fillRect/>
          </a:stretch>
        </p:blipFill>
        <p:spPr bwMode="auto">
          <a:xfrm>
            <a:off x="1259632" y="4365104"/>
            <a:ext cx="7078663" cy="133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lnSpcReduction="10000"/>
          </a:bodyPr>
          <a:lstStyle/>
          <a:p>
            <a:r>
              <a:rPr lang="en-GB" dirty="0" smtClean="0"/>
              <a:t>Physics in Unity</a:t>
            </a:r>
          </a:p>
          <a:p>
            <a:pPr lvl="1"/>
            <a:r>
              <a:rPr lang="en-GB" dirty="0" smtClean="0"/>
              <a:t>Physics in video games</a:t>
            </a:r>
          </a:p>
          <a:p>
            <a:pPr lvl="2"/>
            <a:r>
              <a:rPr lang="en-GB" dirty="0" smtClean="0"/>
              <a:t>1. General Motion</a:t>
            </a:r>
            <a:endParaRPr lang="en-GB" dirty="0" smtClean="0"/>
          </a:p>
          <a:p>
            <a:pPr lvl="3"/>
            <a:r>
              <a:rPr lang="en-GB" dirty="0" smtClean="0"/>
              <a:t>This is all the Newtonian mechanics we learnt at school in Physics and/or Applied maths</a:t>
            </a:r>
          </a:p>
          <a:p>
            <a:pPr lvl="4"/>
            <a:r>
              <a:rPr lang="en-GB" dirty="0" smtClean="0"/>
              <a:t>As we saw last time, we don’t really need to worry too much about the underlying maths / physics</a:t>
            </a:r>
          </a:p>
          <a:p>
            <a:pPr lvl="5"/>
            <a:r>
              <a:rPr lang="en-GB" dirty="0" smtClean="0"/>
              <a:t>Newton’s 4 laws of motion</a:t>
            </a:r>
          </a:p>
          <a:p>
            <a:pPr lvl="5"/>
            <a:endParaRPr lang="en-GB" dirty="0" smtClean="0"/>
          </a:p>
          <a:p>
            <a:pPr lvl="3"/>
            <a:r>
              <a:rPr lang="en-GB" dirty="0" smtClean="0"/>
              <a:t>Concerned primarily with the relationships between:</a:t>
            </a:r>
          </a:p>
          <a:p>
            <a:pPr lvl="4"/>
            <a:r>
              <a:rPr lang="en-GB" dirty="0" smtClean="0"/>
              <a:t>Velocity</a:t>
            </a:r>
          </a:p>
          <a:p>
            <a:pPr lvl="4"/>
            <a:r>
              <a:rPr lang="en-GB" dirty="0" smtClean="0"/>
              <a:t>A</a:t>
            </a:r>
            <a:r>
              <a:rPr lang="en-GB" dirty="0" smtClean="0"/>
              <a:t>cceleration </a:t>
            </a:r>
          </a:p>
          <a:p>
            <a:pPr lvl="4"/>
            <a:r>
              <a:rPr lang="en-GB" dirty="0" smtClean="0"/>
              <a:t>T</a:t>
            </a:r>
            <a:r>
              <a:rPr lang="en-GB" dirty="0" smtClean="0"/>
              <a:t>ime</a:t>
            </a:r>
          </a:p>
          <a:p>
            <a:pPr lvl="4"/>
            <a:r>
              <a:rPr lang="en-GB" dirty="0" smtClean="0"/>
              <a:t>Friction</a:t>
            </a:r>
          </a:p>
          <a:p>
            <a:pPr lvl="4"/>
            <a:endParaRPr lang="en-GB" dirty="0" smtClean="0"/>
          </a:p>
          <a:p>
            <a:pPr lvl="3"/>
            <a:r>
              <a:rPr lang="en-GB" dirty="0" smtClean="0"/>
              <a:t>Last time we looked briefly at mass, we will look at this again shortly</a:t>
            </a:r>
            <a:endParaRPr lang="en-GB" dirty="0" smtClean="0"/>
          </a:p>
          <a:p>
            <a:pPr lvl="3"/>
            <a:endParaRPr lang="en-GB"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Spawning NPCs</a:t>
            </a:r>
          </a:p>
          <a:p>
            <a:pPr lvl="1"/>
            <a:r>
              <a:rPr lang="en-GB" dirty="0" smtClean="0"/>
              <a:t>06. NPC </a:t>
            </a:r>
            <a:r>
              <a:rPr lang="en-GB" dirty="0" err="1" smtClean="0"/>
              <a:t>Testbed</a:t>
            </a:r>
            <a:endParaRPr lang="en-GB" dirty="0" smtClean="0"/>
          </a:p>
          <a:p>
            <a:pPr lvl="2"/>
            <a:r>
              <a:rPr lang="en-GB" dirty="0" smtClean="0"/>
              <a:t>Baddie Controller</a:t>
            </a:r>
          </a:p>
          <a:p>
            <a:pPr lvl="3"/>
            <a:r>
              <a:rPr lang="en-GB" dirty="0" smtClean="0"/>
              <a:t>Find somewhere to go to</a:t>
            </a:r>
          </a:p>
          <a:p>
            <a:pPr lvl="3"/>
            <a:r>
              <a:rPr lang="en-GB" dirty="0" smtClean="0"/>
              <a:t>Go </a:t>
            </a:r>
            <a:r>
              <a:rPr lang="en-GB" dirty="0" smtClean="0"/>
              <a:t>there</a:t>
            </a:r>
          </a:p>
          <a:p>
            <a:pPr lvl="3"/>
            <a:r>
              <a:rPr lang="en-GB" dirty="0" smtClean="0"/>
              <a:t>Change </a:t>
            </a:r>
            <a:r>
              <a:rPr lang="en-GB" dirty="0" smtClean="0"/>
              <a:t>colour when the mouse is on </a:t>
            </a:r>
            <a:r>
              <a:rPr lang="en-GB" dirty="0" smtClean="0"/>
              <a:t>them</a:t>
            </a:r>
          </a:p>
          <a:p>
            <a:pPr lvl="4"/>
            <a:r>
              <a:rPr lang="en-GB" dirty="0" smtClean="0"/>
              <a:t>Remember the list of baddies under the mouse pointer?</a:t>
            </a:r>
          </a:p>
          <a:p>
            <a:pPr lvl="4"/>
            <a:r>
              <a:rPr lang="en-GB" dirty="0" smtClean="0"/>
              <a:t>We can use that information to work out the colour of the baddie</a:t>
            </a:r>
          </a:p>
          <a:p>
            <a:pPr lvl="4"/>
            <a:endParaRPr lang="en-GB" dirty="0" smtClean="0"/>
          </a:p>
          <a:p>
            <a:pPr lvl="4"/>
            <a:r>
              <a:rPr lang="en-GB" dirty="0" smtClean="0"/>
              <a:t>In </a:t>
            </a:r>
            <a:r>
              <a:rPr lang="en-GB" dirty="0" err="1" smtClean="0"/>
              <a:t>levelController.cs</a:t>
            </a:r>
            <a:endParaRPr lang="en-GB" dirty="0" smtClean="0"/>
          </a:p>
          <a:p>
            <a:pPr lvl="4"/>
            <a:endParaRPr lang="en-GB" dirty="0" smtClean="0"/>
          </a:p>
          <a:p>
            <a:pPr lvl="3">
              <a:buNone/>
            </a:pPr>
            <a:endParaRPr lang="en-GB" dirty="0" smtClean="0"/>
          </a:p>
          <a:p>
            <a:pPr lvl="3"/>
            <a:endParaRPr lang="en-GB" dirty="0" smtClean="0"/>
          </a:p>
          <a:p>
            <a:pPr lvl="1"/>
            <a:endParaRPr lang="en-GB" dirty="0" smtClean="0"/>
          </a:p>
        </p:txBody>
      </p:sp>
      <p:pic>
        <p:nvPicPr>
          <p:cNvPr id="18434" name="Picture 2"/>
          <p:cNvPicPr>
            <a:picLocks noChangeAspect="1" noChangeArrowheads="1"/>
          </p:cNvPicPr>
          <p:nvPr/>
        </p:nvPicPr>
        <p:blipFill>
          <a:blip r:embed="rId2" cstate="print"/>
          <a:srcRect/>
          <a:stretch>
            <a:fillRect/>
          </a:stretch>
        </p:blipFill>
        <p:spPr bwMode="auto">
          <a:xfrm>
            <a:off x="2555776" y="5157192"/>
            <a:ext cx="3171825" cy="72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endParaRPr lang="en-GB" dirty="0" smtClean="0"/>
          </a:p>
          <a:p>
            <a:endParaRPr lang="en-GB" dirty="0" smtClean="0"/>
          </a:p>
          <a:p>
            <a:endParaRPr lang="en-GB" dirty="0" smtClean="0"/>
          </a:p>
          <a:p>
            <a:endParaRPr lang="en-GB" dirty="0" smtClean="0"/>
          </a:p>
          <a:p>
            <a:endParaRPr lang="en-GB" dirty="0" smtClean="0"/>
          </a:p>
          <a:p>
            <a:r>
              <a:rPr lang="en-GB" dirty="0" smtClean="0"/>
              <a:t>Conclusions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Conclusions</a:t>
            </a:r>
          </a:p>
          <a:p>
            <a:pPr lvl="1"/>
            <a:r>
              <a:rPr lang="en-GB" dirty="0" smtClean="0"/>
              <a:t>(Hopefully) Unity’s physics gives us a lot of scope to:</a:t>
            </a:r>
          </a:p>
          <a:p>
            <a:pPr lvl="2"/>
            <a:r>
              <a:rPr lang="en-GB" dirty="0" smtClean="0"/>
              <a:t>Make and balance enjoyable weapons</a:t>
            </a:r>
          </a:p>
          <a:p>
            <a:pPr lvl="2"/>
            <a:r>
              <a:rPr lang="en-GB" dirty="0" smtClean="0"/>
              <a:t>Leverage </a:t>
            </a:r>
            <a:r>
              <a:rPr lang="en-GB" dirty="0" err="1" smtClean="0"/>
              <a:t>raycasting</a:t>
            </a:r>
            <a:r>
              <a:rPr lang="en-GB" dirty="0" smtClean="0"/>
              <a:t> to do interesting things</a:t>
            </a:r>
          </a:p>
          <a:p>
            <a:pPr lvl="2"/>
            <a:endParaRPr lang="en-GB" dirty="0" smtClean="0"/>
          </a:p>
          <a:p>
            <a:pPr lvl="1"/>
            <a:r>
              <a:rPr lang="en-GB" dirty="0" smtClean="0"/>
              <a:t>Instantiation &amp; destroy gives us a lot of control over what happens in unity</a:t>
            </a:r>
          </a:p>
          <a:p>
            <a:pPr lvl="1"/>
            <a:endParaRPr lang="en-GB" dirty="0" smtClean="0"/>
          </a:p>
          <a:p>
            <a:pPr lvl="1"/>
            <a:r>
              <a:rPr lang="en-GB" dirty="0" smtClean="0"/>
              <a:t>Relationship between Physics and Navigation should make for good NPC </a:t>
            </a:r>
            <a:r>
              <a:rPr lang="en-GB" dirty="0" err="1" smtClean="0"/>
              <a:t>gameplay</a:t>
            </a:r>
            <a:endParaRPr lang="en-GB" dirty="0" smtClean="0"/>
          </a:p>
          <a:p>
            <a:pPr lvl="2"/>
            <a:endParaRPr lang="en-GB"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smtClean="0"/>
          </a:p>
          <a:p>
            <a:endParaRPr lang="en-GB" dirty="0" smtClean="0"/>
          </a:p>
          <a:p>
            <a:endParaRPr lang="en-GB" dirty="0" smtClean="0"/>
          </a:p>
          <a:p>
            <a:endParaRPr lang="en-GB" dirty="0" smtClean="0"/>
          </a:p>
          <a:p>
            <a:r>
              <a:rPr lang="en-GB" dirty="0" smtClean="0"/>
              <a:t>Questions?</a:t>
            </a:r>
          </a:p>
          <a:p>
            <a:pPr lvl="1"/>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video games</a:t>
            </a:r>
          </a:p>
          <a:p>
            <a:pPr lvl="2"/>
            <a:r>
              <a:rPr lang="en-GB" dirty="0" smtClean="0"/>
              <a:t>2. Collisions </a:t>
            </a:r>
            <a:r>
              <a:rPr lang="en-GB" dirty="0" smtClean="0"/>
              <a:t>/ intersections between objects</a:t>
            </a:r>
          </a:p>
          <a:p>
            <a:pPr lvl="3"/>
            <a:r>
              <a:rPr lang="en-GB" dirty="0" smtClean="0"/>
              <a:t>This is essentially a pure maths problem of geometry in space</a:t>
            </a:r>
          </a:p>
          <a:p>
            <a:pPr lvl="3"/>
            <a:r>
              <a:rPr lang="en-GB" dirty="0" smtClean="0"/>
              <a:t>Typically, physics representations of game objects will use simple geometry:</a:t>
            </a:r>
          </a:p>
          <a:p>
            <a:pPr lvl="4"/>
            <a:r>
              <a:rPr lang="en-GB" dirty="0" smtClean="0"/>
              <a:t>Euclidian solids (spheres, cylinders, cubes, capsules etc)</a:t>
            </a:r>
          </a:p>
          <a:p>
            <a:pPr lvl="5"/>
            <a:r>
              <a:rPr lang="en-GB" dirty="0" smtClean="0"/>
              <a:t>(player controller with capsule collider)</a:t>
            </a:r>
          </a:p>
          <a:p>
            <a:pPr lvl="4"/>
            <a:r>
              <a:rPr lang="en-GB" dirty="0" smtClean="0"/>
              <a:t>Maths of intersections is well-understood</a:t>
            </a:r>
          </a:p>
          <a:p>
            <a:pPr lvl="4"/>
            <a:r>
              <a:rPr lang="en-GB" dirty="0" smtClean="0"/>
              <a:t>Creates optimised collision detection</a:t>
            </a:r>
          </a:p>
          <a:p>
            <a:pPr lvl="3"/>
            <a:r>
              <a:rPr lang="en-GB" dirty="0" smtClean="0"/>
              <a:t>Game geometry will often use mesh colliders</a:t>
            </a:r>
          </a:p>
          <a:p>
            <a:pPr lvl="4"/>
            <a:r>
              <a:rPr lang="en-GB" dirty="0" smtClean="0"/>
              <a:t>Too much like hard work to create physics models of complex environments</a:t>
            </a:r>
          </a:p>
          <a:p>
            <a:pPr lvl="4"/>
            <a:r>
              <a:rPr lang="en-GB" dirty="0" smtClean="0"/>
              <a:t>Processing hardware is </a:t>
            </a:r>
            <a:r>
              <a:rPr lang="en-GB" dirty="0" smtClean="0"/>
              <a:t>(generally) fast </a:t>
            </a:r>
            <a:r>
              <a:rPr lang="en-GB" dirty="0" smtClean="0"/>
              <a:t>enough to deal with it </a:t>
            </a:r>
            <a:r>
              <a:rPr lang="en-GB" dirty="0" smtClean="0">
                <a:sym typeface="Wingdings" pitchFamily="2" charset="2"/>
              </a:rPr>
              <a:t></a:t>
            </a:r>
            <a:endParaRPr lang="en-GB" dirty="0" smtClean="0"/>
          </a:p>
          <a:p>
            <a:pPr lvl="3"/>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smtClean="0"/>
              <a:t>Physics in Unity</a:t>
            </a:r>
          </a:p>
          <a:p>
            <a:pPr lvl="1"/>
            <a:r>
              <a:rPr lang="en-GB" dirty="0" smtClean="0"/>
              <a:t>Physics in video games</a:t>
            </a:r>
          </a:p>
          <a:p>
            <a:pPr lvl="2"/>
            <a:r>
              <a:rPr lang="en-GB" dirty="0" smtClean="0"/>
              <a:t>3. Conservation </a:t>
            </a:r>
            <a:r>
              <a:rPr lang="en-GB" dirty="0" smtClean="0"/>
              <a:t>of </a:t>
            </a:r>
            <a:r>
              <a:rPr lang="en-GB" dirty="0" smtClean="0"/>
              <a:t>momentum</a:t>
            </a:r>
            <a:endParaRPr lang="en-GB" dirty="0" smtClean="0"/>
          </a:p>
          <a:p>
            <a:pPr lvl="3"/>
            <a:r>
              <a:rPr lang="en-GB" dirty="0" smtClean="0"/>
              <a:t>This is essentially a physics </a:t>
            </a:r>
            <a:r>
              <a:rPr lang="en-GB" dirty="0" smtClean="0"/>
              <a:t>problem</a:t>
            </a:r>
          </a:p>
          <a:p>
            <a:pPr lvl="4"/>
            <a:r>
              <a:rPr lang="en-GB" dirty="0" smtClean="0"/>
              <a:t>Momentum = mass x velocity</a:t>
            </a:r>
          </a:p>
          <a:p>
            <a:pPr lvl="4"/>
            <a:r>
              <a:rPr lang="en-GB" dirty="0" smtClean="0"/>
              <a:t>Again, saw mass last time as a definable value</a:t>
            </a:r>
          </a:p>
          <a:p>
            <a:pPr lvl="4"/>
            <a:endParaRPr lang="en-GB" dirty="0" smtClean="0"/>
          </a:p>
          <a:p>
            <a:pPr lvl="3"/>
            <a:r>
              <a:rPr lang="en-GB" dirty="0" smtClean="0"/>
              <a:t>For us, we need to think about the mass &amp; velocity of objects and gravity within the games we make</a:t>
            </a:r>
          </a:p>
          <a:p>
            <a:pPr lvl="4"/>
            <a:r>
              <a:rPr lang="en-GB" dirty="0" smtClean="0"/>
              <a:t>This is a design issue</a:t>
            </a:r>
          </a:p>
          <a:p>
            <a:pPr lvl="4"/>
            <a:r>
              <a:rPr lang="en-GB" dirty="0" smtClean="0"/>
              <a:t>Games do not have to exist with Earth-like gravity if we want </a:t>
            </a:r>
            <a:r>
              <a:rPr lang="en-GB" dirty="0" err="1" smtClean="0"/>
              <a:t>gameplay</a:t>
            </a:r>
            <a:r>
              <a:rPr lang="en-GB" dirty="0" smtClean="0"/>
              <a:t> where things fall or rise more quickly/slowly</a:t>
            </a:r>
          </a:p>
          <a:p>
            <a:pPr lvl="4"/>
            <a:endParaRPr lang="en-GB"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19042</TotalTime>
  <Words>2923</Words>
  <Application>Microsoft Office PowerPoint</Application>
  <PresentationFormat>On-screen Show (4:3)</PresentationFormat>
  <Paragraphs>831</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Company>Gazcorp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gareth</cp:lastModifiedBy>
  <cp:revision>719</cp:revision>
  <dcterms:created xsi:type="dcterms:W3CDTF">2008-11-22T10:38:31Z</dcterms:created>
  <dcterms:modified xsi:type="dcterms:W3CDTF">2018-11-04T12:51:17Z</dcterms:modified>
</cp:coreProperties>
</file>