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27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29" r:id="rId14"/>
    <p:sldId id="444" r:id="rId15"/>
    <p:sldId id="43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9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8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5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4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0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1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6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6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9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mod/resource/view.php?id=852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1a: Assignment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Marks are divided:</a:t>
            </a:r>
          </a:p>
          <a:p>
            <a:pPr lvl="1"/>
            <a:r>
              <a:rPr lang="en-GB" dirty="0"/>
              <a:t>Individual (50%)</a:t>
            </a:r>
          </a:p>
          <a:p>
            <a:pPr lvl="2"/>
            <a:r>
              <a:rPr lang="en-GB" dirty="0"/>
              <a:t>Team Working – </a:t>
            </a:r>
            <a:r>
              <a:rPr lang="en-GB" b="1" dirty="0"/>
              <a:t>15%</a:t>
            </a:r>
          </a:p>
          <a:p>
            <a:pPr lvl="2"/>
            <a:r>
              <a:rPr lang="en-GB" dirty="0"/>
              <a:t>Agile – </a:t>
            </a:r>
            <a:r>
              <a:rPr lang="en-GB" b="1" dirty="0"/>
              <a:t>15%</a:t>
            </a:r>
          </a:p>
          <a:p>
            <a:pPr lvl="2"/>
            <a:r>
              <a:rPr lang="en-GB" dirty="0"/>
              <a:t>Version Control – </a:t>
            </a:r>
            <a:r>
              <a:rPr lang="en-GB" b="1" dirty="0"/>
              <a:t>10%</a:t>
            </a:r>
          </a:p>
          <a:p>
            <a:pPr lvl="2"/>
            <a:r>
              <a:rPr lang="en-GB" dirty="0"/>
              <a:t>Reflection (peer/self feedback) – </a:t>
            </a:r>
            <a:r>
              <a:rPr lang="en-GB" b="1" dirty="0"/>
              <a:t>10%</a:t>
            </a:r>
          </a:p>
          <a:p>
            <a:pPr lvl="1"/>
            <a:r>
              <a:rPr lang="en-GB" dirty="0"/>
              <a:t>Game (50%)</a:t>
            </a:r>
          </a:p>
          <a:p>
            <a:pPr lvl="2"/>
            <a:r>
              <a:rPr lang="en-GB" dirty="0"/>
              <a:t>Concept Coherence – </a:t>
            </a:r>
            <a:r>
              <a:rPr lang="en-GB" b="1" dirty="0"/>
              <a:t>15%</a:t>
            </a:r>
          </a:p>
          <a:p>
            <a:pPr lvl="2"/>
            <a:r>
              <a:rPr lang="en-GB" dirty="0"/>
              <a:t>Creative Innovation – </a:t>
            </a:r>
            <a:r>
              <a:rPr lang="en-GB" b="1" dirty="0"/>
              <a:t>15%</a:t>
            </a:r>
          </a:p>
          <a:p>
            <a:pPr lvl="2"/>
            <a:r>
              <a:rPr lang="en-GB" dirty="0"/>
              <a:t>Quality – </a:t>
            </a:r>
            <a:r>
              <a:rPr lang="en-GB" b="1" dirty="0"/>
              <a:t>10%</a:t>
            </a:r>
          </a:p>
          <a:p>
            <a:pPr lvl="2"/>
            <a:r>
              <a:rPr lang="en-GB" dirty="0"/>
              <a:t>Player Engagement – </a:t>
            </a:r>
            <a:r>
              <a:rPr lang="en-GB" b="1" dirty="0"/>
              <a:t>10%</a:t>
            </a:r>
            <a:endParaRPr lang="en-GB" dirty="0"/>
          </a:p>
          <a:p>
            <a:r>
              <a:rPr lang="en-GB" b="1" dirty="0"/>
              <a:t>Please read the rubric!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8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Marking –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student is expect to engage with Version Control.</a:t>
            </a:r>
          </a:p>
          <a:p>
            <a:r>
              <a:rPr lang="en-GB" dirty="0"/>
              <a:t>Staff will use the </a:t>
            </a:r>
            <a:r>
              <a:rPr lang="en-GB" b="1" dirty="0"/>
              <a:t>commit logs </a:t>
            </a:r>
            <a:r>
              <a:rPr lang="en-GB" dirty="0"/>
              <a:t>on Bitbucket to aid in marking version control.</a:t>
            </a:r>
          </a:p>
          <a:p>
            <a:r>
              <a:rPr lang="en-GB" dirty="0"/>
              <a:t>We will also take into account how the different specialism engage with version control.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3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Engage with Agile, ensure you attend stand-ups.</a:t>
            </a:r>
          </a:p>
          <a:p>
            <a:r>
              <a:rPr lang="en-GB" dirty="0"/>
              <a:t>Get into the habit of making weekly builds that everyone plays.</a:t>
            </a:r>
          </a:p>
          <a:p>
            <a:r>
              <a:rPr lang="en-GB" dirty="0"/>
              <a:t>Build a plan for the project (you should highlight key dates!)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02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C0E4F1-81C4-4463-A455-9877295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Roadmap</a:t>
            </a:r>
          </a:p>
        </p:txBody>
      </p:sp>
      <p:grpSp>
        <p:nvGrpSpPr>
          <p:cNvPr id="10" name="Group 9" descr="Module Road Map">
            <a:extLst>
              <a:ext uri="{FF2B5EF4-FFF2-40B4-BE49-F238E27FC236}">
                <a16:creationId xmlns:a16="http://schemas.microsoft.com/office/drawing/2014/main" id="{37FF2FA4-A0CE-4BEB-932F-2BB02027A63E}"/>
              </a:ext>
            </a:extLst>
          </p:cNvPr>
          <p:cNvGrpSpPr/>
          <p:nvPr/>
        </p:nvGrpSpPr>
        <p:grpSpPr>
          <a:xfrm>
            <a:off x="457200" y="1685055"/>
            <a:ext cx="8208912" cy="4621207"/>
            <a:chOff x="467544" y="1484784"/>
            <a:chExt cx="8208912" cy="4621207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0D0E6EC4-9F41-46B8-8AFA-3C1E639F65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561170"/>
                </p:ext>
              </p:extLst>
            </p:nvPr>
          </p:nvGraphicFramePr>
          <p:xfrm>
            <a:off x="467544" y="1484784"/>
            <a:ext cx="8208912" cy="1407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b="1" dirty="0"/>
                          <a:t>Week</a:t>
                        </a:r>
                        <a:r>
                          <a:rPr lang="en-GB" b="1" baseline="0" dirty="0"/>
                          <a:t> 2</a:t>
                        </a:r>
                        <a:endParaRPr lang="en-GB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Introduction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/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22632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/>
                          <a:t>Supervisor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dirty="0"/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Crit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/>
                          <a:t>Green Light Process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71745063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548BBF3-82CF-4283-A6B2-969AF33282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9764718"/>
                </p:ext>
              </p:extLst>
            </p:nvPr>
          </p:nvGraphicFramePr>
          <p:xfrm>
            <a:off x="467544" y="3501008"/>
            <a:ext cx="8208912" cy="1407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1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9614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</a:t>
                        </a:r>
                        <a:r>
                          <a:rPr lang="en-GB" baseline="0" dirty="0"/>
                          <a:t> 8</a:t>
                        </a:r>
                        <a:endParaRPr lang="en-GB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Synchronous workshop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>
                            <a:solidFill>
                              <a:schemeClr val="bg1"/>
                            </a:solidFill>
                          </a:rPr>
                          <a:t>Asynchronous Lecture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Crit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  <a:endPara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Supervisor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a:t>Meeting</a:t>
                        </a:r>
                      </a:p>
                    </a:txBody>
                    <a:tcPr anchor="ctr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97389130"/>
                    </a:ext>
                  </a:extLst>
                </a:tr>
              </a:tbl>
            </a:graphicData>
          </a:graphic>
        </p:graphicFrame>
        <p:graphicFrame>
          <p:nvGraphicFramePr>
            <p:cNvPr id="9" name="Content Placeholder 3">
              <a:extLst>
                <a:ext uri="{FF2B5EF4-FFF2-40B4-BE49-F238E27FC236}">
                  <a16:creationId xmlns:a16="http://schemas.microsoft.com/office/drawing/2014/main" id="{3A23FAC1-4C40-4FAB-934B-4E77A9489A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2878102"/>
                </p:ext>
              </p:extLst>
            </p:nvPr>
          </p:nvGraphicFramePr>
          <p:xfrm>
            <a:off x="467544" y="5216991"/>
            <a:ext cx="1368152" cy="889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13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b="1" baseline="0" dirty="0"/>
                          <a:t>Demo</a:t>
                        </a:r>
                      </a:p>
                      <a:p>
                        <a:pPr algn="ctr"/>
                        <a:r>
                          <a:rPr lang="en-GB" sz="1400" b="1" baseline="0" dirty="0"/>
                          <a:t>Day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584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Engage with Agile, ensure you attend stand-ups, plan sprints, etc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Get into the habit of making weekly builds that everyone plays.</a:t>
            </a:r>
          </a:p>
          <a:p>
            <a:r>
              <a:rPr lang="en-GB" dirty="0"/>
              <a:t>Use the following schedule to build a plan for the project.</a:t>
            </a:r>
          </a:p>
          <a:p>
            <a:r>
              <a:rPr lang="en-GB" dirty="0"/>
              <a:t>Turn up to Supervisor meetings and engage with all reviews.</a:t>
            </a:r>
          </a:p>
          <a:p>
            <a:r>
              <a:rPr lang="en-GB" dirty="0"/>
              <a:t>Address any team issues early on!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1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Brief</a:t>
            </a:r>
          </a:p>
          <a:p>
            <a:pPr lvl="1"/>
            <a:r>
              <a:rPr lang="en-GB" dirty="0">
                <a:hlinkClick r:id="rId2"/>
              </a:rPr>
              <a:t>https://learningspace.falmouth.ac.uk/mod/resource/view.php?id=85237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a prototype game as part of a team.</a:t>
            </a:r>
          </a:p>
          <a:p>
            <a:r>
              <a:rPr lang="en-GB" dirty="0"/>
              <a:t>Assessment will focus on:</a:t>
            </a:r>
          </a:p>
          <a:p>
            <a:pPr lvl="1"/>
            <a:r>
              <a:rPr lang="en-GB" b="1" dirty="0"/>
              <a:t>Individual Contribution</a:t>
            </a:r>
            <a:r>
              <a:rPr lang="en-GB" dirty="0"/>
              <a:t>: Collaboration Learning Outcome</a:t>
            </a:r>
          </a:p>
          <a:p>
            <a:pPr lvl="1"/>
            <a:r>
              <a:rPr lang="en-GB" b="1" dirty="0"/>
              <a:t>Team Performance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Process Learning Outcome</a:t>
            </a:r>
          </a:p>
          <a:p>
            <a:r>
              <a:rPr lang="en-GB" b="1" dirty="0"/>
              <a:t>This is assignment is worth 70% of your grade for the module!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Part A</a:t>
            </a:r>
            <a:r>
              <a:rPr lang="en-GB" dirty="0"/>
              <a:t> – Attend Supervisor meetings</a:t>
            </a:r>
          </a:p>
          <a:p>
            <a:r>
              <a:rPr lang="en-GB" b="1" dirty="0"/>
              <a:t>Part B</a:t>
            </a:r>
            <a:r>
              <a:rPr lang="en-GB" dirty="0"/>
              <a:t> – Develop a prototype game</a:t>
            </a:r>
          </a:p>
          <a:p>
            <a:r>
              <a:rPr lang="en-GB" b="1" dirty="0"/>
              <a:t>Part C </a:t>
            </a:r>
            <a:r>
              <a:rPr lang="en-GB" dirty="0"/>
              <a:t>–</a:t>
            </a:r>
            <a:r>
              <a:rPr lang="en-GB" b="1" dirty="0"/>
              <a:t> </a:t>
            </a:r>
            <a:r>
              <a:rPr lang="en-GB" dirty="0"/>
              <a:t>Attend Green Light Process</a:t>
            </a:r>
          </a:p>
          <a:p>
            <a:r>
              <a:rPr lang="en-GB" b="1" dirty="0"/>
              <a:t>Part D </a:t>
            </a:r>
            <a:r>
              <a:rPr lang="en-GB" dirty="0"/>
              <a:t>– Attend Demo Day</a:t>
            </a:r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attend all Supervisor Meetings. If you miss a meeting, please contact your supervisor and let your Team know.</a:t>
            </a:r>
          </a:p>
          <a:p>
            <a:r>
              <a:rPr lang="en-GB" dirty="0"/>
              <a:t>Two Types of Meetings:</a:t>
            </a:r>
          </a:p>
          <a:p>
            <a:pPr lvl="1"/>
            <a:r>
              <a:rPr lang="en-GB" dirty="0"/>
              <a:t>Individual Review</a:t>
            </a:r>
          </a:p>
          <a:p>
            <a:pPr lvl="1"/>
            <a:r>
              <a:rPr lang="en-GB" dirty="0"/>
              <a:t>Project Review/Planning Session</a:t>
            </a:r>
          </a:p>
          <a:p>
            <a:r>
              <a:rPr lang="en-GB" dirty="0"/>
              <a:t>You will not be marked at these meetings for the first two weeks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Individual Review</a:t>
            </a:r>
          </a:p>
          <a:p>
            <a:pPr lvl="1"/>
            <a:r>
              <a:rPr lang="en-GB" dirty="0"/>
              <a:t>Fill out the peer and self evaluation before the meeting.</a:t>
            </a:r>
          </a:p>
          <a:p>
            <a:pPr lvl="1"/>
            <a:r>
              <a:rPr lang="en-GB" dirty="0"/>
              <a:t>Supervisors will read this out and as a Team you will deal with any issues raised.</a:t>
            </a:r>
          </a:p>
          <a:p>
            <a:pPr lvl="1"/>
            <a:r>
              <a:rPr lang="en-GB" dirty="0"/>
              <a:t>For the peer evaluation, there will be a </a:t>
            </a:r>
            <a:r>
              <a:rPr lang="en-GB" b="1" dirty="0"/>
              <a:t>public</a:t>
            </a:r>
            <a:r>
              <a:rPr lang="en-GB" dirty="0"/>
              <a:t> and a </a:t>
            </a:r>
            <a:r>
              <a:rPr lang="en-GB" b="1" dirty="0"/>
              <a:t>confidential</a:t>
            </a:r>
            <a:r>
              <a:rPr lang="en-GB" dirty="0"/>
              <a:t> feedback section.</a:t>
            </a:r>
          </a:p>
          <a:p>
            <a:pPr lvl="1"/>
            <a:r>
              <a:rPr lang="en-GB" dirty="0"/>
              <a:t>These sessions will be used to assess your Individual contribution to the project.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9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Supervisor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Review/Planning Session</a:t>
            </a:r>
          </a:p>
          <a:p>
            <a:pPr lvl="1"/>
            <a:r>
              <a:rPr lang="en-GB" dirty="0"/>
              <a:t>This will be led by you.</a:t>
            </a:r>
          </a:p>
          <a:p>
            <a:pPr lvl="1"/>
            <a:r>
              <a:rPr lang="en-GB" dirty="0"/>
              <a:t>Please post a build to your supervisor 24 hours before the meeting.</a:t>
            </a:r>
          </a:p>
          <a:p>
            <a:pPr lvl="1"/>
            <a:r>
              <a:rPr lang="en-GB" dirty="0"/>
              <a:t>We prefer working builds, but WIPs can be showcased.</a:t>
            </a:r>
          </a:p>
          <a:p>
            <a:pPr lvl="1"/>
            <a:r>
              <a:rPr lang="en-GB" dirty="0"/>
              <a:t>We will also carry out a Sprint Review/Retrospective and agree a set of actions for the next Sprint.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72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B – Develop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Studio Practice (and agreed times with your team) to build the prototype for your game.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4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C – Green Light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where you will have to pitch your game to staff.</a:t>
            </a:r>
          </a:p>
          <a:p>
            <a:r>
              <a:rPr lang="en-GB" dirty="0"/>
              <a:t>The game can receive the following rating:</a:t>
            </a:r>
          </a:p>
          <a:p>
            <a:pPr lvl="1"/>
            <a:r>
              <a:rPr lang="en-GB" dirty="0"/>
              <a:t>Green: No major issues</a:t>
            </a:r>
          </a:p>
          <a:p>
            <a:pPr lvl="1"/>
            <a:r>
              <a:rPr lang="en-GB" dirty="0"/>
              <a:t>Amber: Some issues to address</a:t>
            </a:r>
          </a:p>
          <a:p>
            <a:pPr lvl="1"/>
            <a:r>
              <a:rPr lang="en-GB" dirty="0"/>
              <a:t>Red: Game can’t go ahead</a:t>
            </a:r>
          </a:p>
          <a:p>
            <a:r>
              <a:rPr lang="en-GB" dirty="0"/>
              <a:t>In the case red, you can defend the game and turn the rating to an amber.</a:t>
            </a:r>
          </a:p>
          <a:p>
            <a:r>
              <a:rPr lang="en-GB" b="1" dirty="0"/>
              <a:t>Scheduled Week 6!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15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D –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demonstrate your prototype to all staff.</a:t>
            </a:r>
          </a:p>
          <a:p>
            <a:r>
              <a:rPr lang="en-GB" dirty="0"/>
              <a:t>We will play your game and mark it against the </a:t>
            </a:r>
            <a:r>
              <a:rPr lang="en-GB" b="1" dirty="0"/>
              <a:t>Product Evaluation</a:t>
            </a:r>
            <a:r>
              <a:rPr lang="en-GB" dirty="0"/>
              <a:t> rubric.</a:t>
            </a:r>
          </a:p>
          <a:p>
            <a:r>
              <a:rPr lang="en-GB" dirty="0"/>
              <a:t>We will then discuss and normalise your marks.</a:t>
            </a:r>
          </a:p>
          <a:p>
            <a:r>
              <a:rPr lang="en-GB" b="1" dirty="0"/>
              <a:t>Scheduled Week 13!</a:t>
            </a:r>
          </a:p>
          <a:p>
            <a:pPr lvl="1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72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12605</TotalTime>
  <Words>704</Words>
  <Application>Microsoft Office PowerPoint</Application>
  <PresentationFormat>On-screen Show (4:3)</PresentationFormat>
  <Paragraphs>152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Lecture 1a: Assignment 1</vt:lpstr>
      <vt:lpstr>Assignment Overview</vt:lpstr>
      <vt:lpstr>Assignment Breakdown</vt:lpstr>
      <vt:lpstr>Part A – Supervisor Meetings</vt:lpstr>
      <vt:lpstr>Part A – Supervisor Meetings</vt:lpstr>
      <vt:lpstr>Part A – Supervisor Meetings</vt:lpstr>
      <vt:lpstr>Part B – Develop Prototype</vt:lpstr>
      <vt:lpstr>Part C – Green Light Process</vt:lpstr>
      <vt:lpstr>Part D – Demo</vt:lpstr>
      <vt:lpstr>Marking</vt:lpstr>
      <vt:lpstr>Marking – Version Control</vt:lpstr>
      <vt:lpstr>Assignment Tips</vt:lpstr>
      <vt:lpstr>Module Roadmap</vt:lpstr>
      <vt:lpstr>Assignment Tips</vt:lpstr>
      <vt:lpstr>Resources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1a - Assignment 1</dc:title>
  <dc:creator>Brian.McDonald@falmouth.ac.uk</dc:creator>
  <cp:lastModifiedBy>Brian McDonald</cp:lastModifiedBy>
  <cp:revision>738</cp:revision>
  <dcterms:created xsi:type="dcterms:W3CDTF">2008-11-22T10:38:31Z</dcterms:created>
  <dcterms:modified xsi:type="dcterms:W3CDTF">2020-09-20T11:37:00Z</dcterms:modified>
</cp:coreProperties>
</file>