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335" r:id="rId3"/>
    <p:sldId id="336" r:id="rId4"/>
    <p:sldId id="337" r:id="rId5"/>
    <p:sldId id="339" r:id="rId6"/>
    <p:sldId id="338" r:id="rId7"/>
    <p:sldId id="340" r:id="rId8"/>
    <p:sldId id="334" r:id="rId9"/>
    <p:sldId id="297" r:id="rId10"/>
    <p:sldId id="342" r:id="rId11"/>
    <p:sldId id="343" r:id="rId12"/>
    <p:sldId id="344" r:id="rId13"/>
    <p:sldId id="345" r:id="rId14"/>
    <p:sldId id="346" r:id="rId15"/>
    <p:sldId id="348" r:id="rId16"/>
    <p:sldId id="347" r:id="rId17"/>
    <p:sldId id="349" r:id="rId18"/>
    <p:sldId id="350" r:id="rId19"/>
    <p:sldId id="351" r:id="rId20"/>
    <p:sldId id="341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5782" autoAdjust="0"/>
  </p:normalViewPr>
  <p:slideViewPr>
    <p:cSldViewPr>
      <p:cViewPr varScale="1">
        <p:scale>
          <a:sx n="122" d="100"/>
          <a:sy n="122" d="100"/>
        </p:scale>
        <p:origin x="89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11/2/19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repreneur.com/article/22506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ersbriggs.org/my-mbti-personality-type/mbti-basics/extraversion-or-introversion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GAM340: Professional Practice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7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GB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Networking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sz="2800" dirty="0"/>
              <a:t>Networking, what do we even mean by networking?</a:t>
            </a:r>
          </a:p>
          <a:p>
            <a:pPr lvl="1"/>
            <a:r>
              <a:rPr lang="en-GB" dirty="0"/>
              <a:t>For the people from EGX, did you do any networking with these?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0C33CB-697B-FD4A-A82E-0B1E2F2C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33" y="2636912"/>
            <a:ext cx="2547733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sz="2800" dirty="0"/>
              <a:t>Networking, what do we even mean by networking?</a:t>
            </a:r>
          </a:p>
          <a:p>
            <a:pPr lvl="1"/>
            <a:r>
              <a:rPr lang="en-GB" dirty="0"/>
              <a:t>Traditionally:</a:t>
            </a:r>
          </a:p>
          <a:p>
            <a:pPr lvl="2"/>
            <a:r>
              <a:rPr lang="en-GB" dirty="0"/>
              <a:t>Having a huge database of names</a:t>
            </a:r>
          </a:p>
          <a:p>
            <a:pPr lvl="2"/>
            <a:r>
              <a:rPr lang="en-GB" dirty="0"/>
              <a:t>Getting in front of people to prospect for business</a:t>
            </a:r>
          </a:p>
          <a:p>
            <a:pPr lvl="2"/>
            <a:r>
              <a:rPr lang="en-GB" dirty="0"/>
              <a:t>Schmoozing and boozing</a:t>
            </a:r>
          </a:p>
          <a:p>
            <a:pPr lvl="2"/>
            <a:endParaRPr lang="en-GB" dirty="0"/>
          </a:p>
          <a:p>
            <a:pPr lvl="2"/>
            <a:r>
              <a:rPr lang="en-GB" sz="1800" i="1" dirty="0"/>
              <a:t>"The process of developing and using your contacts to increase your business, enhance your knowledge, expand your sphere of influence or serve your community.” – Ivan Misner</a:t>
            </a:r>
          </a:p>
          <a:p>
            <a:pPr lvl="3"/>
            <a:r>
              <a:rPr lang="en-GB" sz="1400" dirty="0">
                <a:hlinkClick r:id="rId2"/>
              </a:rPr>
              <a:t>https://www.entrepreneur.com/article/225067</a:t>
            </a:r>
            <a:endParaRPr lang="en-GB" sz="1400" dirty="0"/>
          </a:p>
          <a:p>
            <a:pPr lvl="2"/>
            <a:endParaRPr lang="en-GB" dirty="0"/>
          </a:p>
          <a:p>
            <a:pPr lvl="1"/>
            <a:r>
              <a:rPr lang="en-GB" dirty="0"/>
              <a:t>Traditional ‘paper-based’ networking was geared around business cards</a:t>
            </a:r>
          </a:p>
          <a:p>
            <a:pPr lvl="2"/>
            <a:r>
              <a:rPr lang="en-GB" dirty="0"/>
              <a:t>Attend meetings specifically to exchange them</a:t>
            </a:r>
          </a:p>
        </p:txBody>
      </p:sp>
    </p:spTree>
    <p:extLst>
      <p:ext uri="{BB962C8B-B14F-4D97-AF65-F5344CB8AC3E}">
        <p14:creationId xmlns:p14="http://schemas.microsoft.com/office/powerpoint/2010/main" val="136612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sz="2800" dirty="0"/>
              <a:t>Networking, what do we even mean by networking?</a:t>
            </a:r>
          </a:p>
          <a:p>
            <a:pPr lvl="1"/>
            <a:r>
              <a:rPr lang="en-GB" dirty="0"/>
              <a:t>Traditional ‘paper-based’ networking was geared around business cards</a:t>
            </a:r>
          </a:p>
          <a:p>
            <a:pPr lvl="1"/>
            <a:r>
              <a:rPr lang="en-GB" dirty="0"/>
              <a:t>And geared around sales</a:t>
            </a:r>
          </a:p>
        </p:txBody>
      </p:sp>
      <p:pic>
        <p:nvPicPr>
          <p:cNvPr id="4" name="Picture 2" descr="https://lh4.googleusercontent.com/UyJw_PoCykioJpwGh1Br8ZqR9UGWwKiR4sa2_bABtRVhoNLukji8ge6v96R0iWB_Aq6nI1IzmJC0M3gPlDcyrFyCqmymLe3w8LFeyHxBSN68fIKbh-ioFz950VRoDYWpwEDyR5VZ">
            <a:extLst>
              <a:ext uri="{FF2B5EF4-FFF2-40B4-BE49-F238E27FC236}">
                <a16:creationId xmlns:a16="http://schemas.microsoft.com/office/drawing/2014/main" id="{15926BA5-C5A2-4249-A5DF-24928F6B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278" y="2864321"/>
            <a:ext cx="5734050" cy="3228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995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sz="2800" dirty="0"/>
              <a:t>Networking, what do we even mean by networking?</a:t>
            </a:r>
          </a:p>
          <a:p>
            <a:pPr lvl="1"/>
            <a:r>
              <a:rPr lang="en-GB" dirty="0"/>
              <a:t>Traditional ‘paper-based’ networking was geared around business cards</a:t>
            </a:r>
          </a:p>
          <a:p>
            <a:pPr lvl="1"/>
            <a:r>
              <a:rPr lang="en-GB" dirty="0"/>
              <a:t>And geared around sales</a:t>
            </a:r>
          </a:p>
        </p:txBody>
      </p:sp>
      <p:pic>
        <p:nvPicPr>
          <p:cNvPr id="5" name="Picture 3" descr="https://lh5.googleusercontent.com/6ySGXjyYEeMm949RXRQQyv8vO2ZNndzKB-M4gRx-feFmmWH-nJIXpCubUwbM9MonQdzBsouUazdrafoRKPhmOsvGyDHE_GtyuCGMVss3Gti_vtGrefydIqBSEXXUOm-rGNMCdnsT">
            <a:extLst>
              <a:ext uri="{FF2B5EF4-FFF2-40B4-BE49-F238E27FC236}">
                <a16:creationId xmlns:a16="http://schemas.microsoft.com/office/drawing/2014/main" id="{85A84E3E-F932-0447-96C2-B082D43CA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708920"/>
            <a:ext cx="3941510" cy="2952328"/>
          </a:xfrm>
          <a:prstGeom prst="rect">
            <a:avLst/>
          </a:prstGeom>
          <a:noFill/>
        </p:spPr>
      </p:pic>
      <p:pic>
        <p:nvPicPr>
          <p:cNvPr id="6" name="Picture 2" descr="https://lh5.googleusercontent.com/1kIXHkL7RjHAQ7FT5hYPpZMzH0QMv6gcMzl0Exp1tJ2zJlRBoQKgQV4b6RYN-6b_TwNUC2cAMTnIsdY_m3WkWZvD0DeCh2d83_vStcjXiANlhaiZUmi8_-W0YwkHQQ89gFxn-aE7">
            <a:extLst>
              <a:ext uri="{FF2B5EF4-FFF2-40B4-BE49-F238E27FC236}">
                <a16:creationId xmlns:a16="http://schemas.microsoft.com/office/drawing/2014/main" id="{727E3942-8F95-8545-A76F-4B897435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08920"/>
            <a:ext cx="4139048" cy="295232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1926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sz="2800" dirty="0"/>
              <a:t>Networking, what do we even mean by networking?</a:t>
            </a:r>
          </a:p>
          <a:p>
            <a:pPr lvl="1"/>
            <a:r>
              <a:rPr lang="en-GB" dirty="0"/>
              <a:t>Traditional ‘paper-based’ networking was geared around business cards</a:t>
            </a:r>
          </a:p>
          <a:p>
            <a:pPr lvl="1"/>
            <a:r>
              <a:rPr lang="en-GB" dirty="0"/>
              <a:t>And geared around sales</a:t>
            </a:r>
          </a:p>
          <a:p>
            <a:pPr lvl="2"/>
            <a:r>
              <a:rPr lang="en-GB" dirty="0"/>
              <a:t>Collect business cards</a:t>
            </a:r>
          </a:p>
          <a:p>
            <a:pPr lvl="2"/>
            <a:r>
              <a:rPr lang="en-GB" dirty="0"/>
              <a:t>Perform sales funnel (AIDA)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This is why shows will have a lot of raffles / lotteries based on business cards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5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sz="2800" dirty="0"/>
              <a:t>Networking, what do we even mean by networking?</a:t>
            </a:r>
          </a:p>
          <a:p>
            <a:pPr lvl="1"/>
            <a:r>
              <a:rPr lang="en-GB" dirty="0"/>
              <a:t>Traditional ‘paper-based’ networking was geared around business cards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Nothing fundamentally wrong with business cards and physical networking</a:t>
            </a:r>
          </a:p>
          <a:p>
            <a:pPr lvl="2"/>
            <a:r>
              <a:rPr lang="en-GB" dirty="0"/>
              <a:t>Don’t burn your business cards just yet</a:t>
            </a:r>
          </a:p>
          <a:p>
            <a:pPr lvl="2"/>
            <a:r>
              <a:rPr lang="en-GB" dirty="0"/>
              <a:t>Do make sure there’s space to write on the back of them though</a:t>
            </a:r>
          </a:p>
        </p:txBody>
      </p:sp>
    </p:spTree>
    <p:extLst>
      <p:ext uri="{BB962C8B-B14F-4D97-AF65-F5344CB8AC3E}">
        <p14:creationId xmlns:p14="http://schemas.microsoft.com/office/powerpoint/2010/main" val="127181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sz="2800" dirty="0"/>
              <a:t>Networking, what do we even mean by networking?</a:t>
            </a:r>
          </a:p>
          <a:p>
            <a:pPr lvl="1"/>
            <a:r>
              <a:rPr lang="en-GB" dirty="0"/>
              <a:t>Traditional ‘paper-based’ networking was geared around business cards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However</a:t>
            </a:r>
          </a:p>
          <a:p>
            <a:pPr lvl="2"/>
            <a:r>
              <a:rPr lang="en-GB" dirty="0"/>
              <a:t>Can’t technology help us to be more efficient?</a:t>
            </a:r>
          </a:p>
          <a:p>
            <a:pPr lvl="2"/>
            <a:r>
              <a:rPr lang="en-GB" dirty="0"/>
              <a:t>What if I hate the idea of spending a lot of time in a room of strangers?</a:t>
            </a:r>
          </a:p>
          <a:p>
            <a:pPr lvl="3"/>
            <a:r>
              <a:rPr lang="en-GB" dirty="0"/>
              <a:t>From MBTI</a:t>
            </a:r>
          </a:p>
          <a:p>
            <a:pPr lvl="4"/>
            <a:r>
              <a:rPr lang="en-GB" dirty="0"/>
              <a:t>E (extravert) means you get ‘energy’ from events / people</a:t>
            </a:r>
          </a:p>
          <a:p>
            <a:pPr lvl="4"/>
            <a:r>
              <a:rPr lang="en-GB" dirty="0"/>
              <a:t>I (introvert) events / people are likely to drain you</a:t>
            </a:r>
          </a:p>
          <a:p>
            <a:pPr lvl="4"/>
            <a:endParaRPr lang="en-GB" dirty="0"/>
          </a:p>
          <a:p>
            <a:pPr lvl="3"/>
            <a:r>
              <a:rPr lang="en-GB" sz="1400" dirty="0">
                <a:hlinkClick r:id="rId2"/>
              </a:rPr>
              <a:t>https://www.myersbriggs.org/my-mbti-personality-type/mbti-basics/extraversion-or-introversion.htm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5698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game development graduates, what do you want networking to do for you?</a:t>
            </a:r>
          </a:p>
        </p:txBody>
      </p:sp>
    </p:spTree>
    <p:extLst>
      <p:ext uri="{BB962C8B-B14F-4D97-AF65-F5344CB8AC3E}">
        <p14:creationId xmlns:p14="http://schemas.microsoft.com/office/powerpoint/2010/main" val="280619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What do you want networking to do for you?</a:t>
            </a:r>
          </a:p>
          <a:p>
            <a:endParaRPr lang="en-GB" dirty="0"/>
          </a:p>
          <a:p>
            <a:pPr lvl="1"/>
            <a:r>
              <a:rPr lang="en-GB" dirty="0"/>
              <a:t>Are these relevant?</a:t>
            </a:r>
          </a:p>
          <a:p>
            <a:pPr lvl="2"/>
            <a:r>
              <a:rPr lang="en-GB" dirty="0"/>
              <a:t>Having a huge database of names</a:t>
            </a:r>
          </a:p>
          <a:p>
            <a:pPr lvl="2"/>
            <a:r>
              <a:rPr lang="en-GB" dirty="0"/>
              <a:t>Getting in front of people to prospect for business</a:t>
            </a:r>
          </a:p>
          <a:p>
            <a:pPr lvl="2"/>
            <a:r>
              <a:rPr lang="en-GB"/>
              <a:t>Schmoozing and boozing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6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What do you want networking to do for you?</a:t>
            </a:r>
          </a:p>
          <a:p>
            <a:endParaRPr lang="en-GB" dirty="0"/>
          </a:p>
          <a:p>
            <a:pPr lvl="1"/>
            <a:r>
              <a:rPr lang="en-GB" dirty="0"/>
              <a:t>Are these relevant?</a:t>
            </a:r>
          </a:p>
          <a:p>
            <a:pPr lvl="2"/>
            <a:r>
              <a:rPr lang="en-GB" dirty="0"/>
              <a:t>Having a huge database of names</a:t>
            </a:r>
          </a:p>
          <a:p>
            <a:pPr lvl="2"/>
            <a:r>
              <a:rPr lang="en-GB" dirty="0"/>
              <a:t>Getting in front of people to prospect for business</a:t>
            </a:r>
          </a:p>
          <a:p>
            <a:pPr lvl="2"/>
            <a:r>
              <a:rPr lang="en-GB"/>
              <a:t>Schmoozing and boozing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58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SSLG preamble</a:t>
            </a:r>
          </a:p>
          <a:p>
            <a:pPr lvl="1"/>
            <a:r>
              <a:rPr lang="en-GB" i="1" dirty="0"/>
              <a:t>‘You said, we did’</a:t>
            </a:r>
          </a:p>
          <a:p>
            <a:pPr lvl="2"/>
            <a:r>
              <a:rPr lang="en-GB" dirty="0"/>
              <a:t>Lectures are too long</a:t>
            </a:r>
          </a:p>
          <a:p>
            <a:pPr lvl="2"/>
            <a:r>
              <a:rPr lang="en-GB" dirty="0"/>
              <a:t>Lectures are boring</a:t>
            </a:r>
          </a:p>
          <a:p>
            <a:pPr lvl="2"/>
            <a:r>
              <a:rPr lang="en-GB" dirty="0"/>
              <a:t>Lectures are confusing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56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47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SSLG preamble</a:t>
            </a:r>
          </a:p>
          <a:p>
            <a:pPr lvl="1"/>
            <a:r>
              <a:rPr lang="en-GB" i="1" dirty="0"/>
              <a:t>‘You said, we did’</a:t>
            </a:r>
          </a:p>
          <a:p>
            <a:pPr lvl="2"/>
            <a:r>
              <a:rPr lang="en-GB" dirty="0"/>
              <a:t>Lectures are too long</a:t>
            </a:r>
          </a:p>
          <a:p>
            <a:pPr lvl="2"/>
            <a:r>
              <a:rPr lang="en-GB" dirty="0"/>
              <a:t>Lectures are boring</a:t>
            </a:r>
          </a:p>
          <a:p>
            <a:pPr lvl="2"/>
            <a:r>
              <a:rPr lang="en-GB" dirty="0"/>
              <a:t>Lectures are confusing</a:t>
            </a:r>
          </a:p>
          <a:p>
            <a:pPr lvl="3"/>
            <a:r>
              <a:rPr lang="en-GB" dirty="0"/>
              <a:t>Resumé advice tended to be highly contradictory:</a:t>
            </a:r>
          </a:p>
          <a:p>
            <a:pPr lvl="4"/>
            <a:r>
              <a:rPr lang="en-GB" dirty="0"/>
              <a:t>Number of pages</a:t>
            </a:r>
          </a:p>
          <a:p>
            <a:pPr lvl="4"/>
            <a:r>
              <a:rPr lang="en-GB" dirty="0"/>
              <a:t>Style (infographic vs. text vs. bullet points vs. highlights)</a:t>
            </a:r>
          </a:p>
          <a:p>
            <a:pPr lvl="4"/>
            <a:r>
              <a:rPr lang="en-GB" dirty="0"/>
              <a:t>Value of hobbies and interests / other work etc</a:t>
            </a:r>
          </a:p>
          <a:p>
            <a:pPr lvl="4"/>
            <a:endParaRPr lang="en-GB" dirty="0"/>
          </a:p>
          <a:p>
            <a:pPr lvl="4"/>
            <a:r>
              <a:rPr lang="en-GB" dirty="0"/>
              <a:t>Make sure your resumé contains enough information to describe what you have done and what you want to do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8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sz="2800" dirty="0"/>
              <a:t>GAM340 Assignment 2 ‘Promotional Materials’</a:t>
            </a:r>
          </a:p>
          <a:p>
            <a:pPr lvl="1"/>
            <a:r>
              <a:rPr lang="en-GB" dirty="0"/>
              <a:t>Due 18/11/2019</a:t>
            </a:r>
          </a:p>
          <a:p>
            <a:pPr lvl="2"/>
            <a:r>
              <a:rPr lang="en-GB" dirty="0"/>
              <a:t>Resumé</a:t>
            </a:r>
          </a:p>
          <a:p>
            <a:pPr lvl="2"/>
            <a:r>
              <a:rPr lang="en-GB" dirty="0"/>
              <a:t>LinkedIn portfolio</a:t>
            </a:r>
          </a:p>
          <a:p>
            <a:pPr lvl="2"/>
            <a:r>
              <a:rPr lang="en-GB" dirty="0"/>
              <a:t>Professional website</a:t>
            </a:r>
          </a:p>
          <a:p>
            <a:pPr lvl="3"/>
            <a:r>
              <a:rPr lang="en-GB" dirty="0"/>
              <a:t>Should have the skeleton of your website in place</a:t>
            </a:r>
          </a:p>
          <a:p>
            <a:pPr lvl="3"/>
            <a:r>
              <a:rPr lang="en-GB" dirty="0"/>
              <a:t>&amp; links to other content</a:t>
            </a:r>
          </a:p>
          <a:p>
            <a:pPr lvl="3"/>
            <a:r>
              <a:rPr lang="en-GB" dirty="0"/>
              <a:t>Can contain placeholders for your hero pieces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6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sz="2800" dirty="0"/>
              <a:t>GAM340 Assignment 1 ‘</a:t>
            </a:r>
            <a:r>
              <a:rPr lang="en-GB" sz="2800" strike="sngStrike" dirty="0"/>
              <a:t>Professional Practice Report</a:t>
            </a:r>
            <a:r>
              <a:rPr lang="en-GB" sz="2800" dirty="0"/>
              <a:t>’</a:t>
            </a:r>
          </a:p>
          <a:p>
            <a:pPr lvl="1"/>
            <a:r>
              <a:rPr lang="en-GB" sz="2400" dirty="0"/>
              <a:t>Hero piece(s)</a:t>
            </a:r>
          </a:p>
          <a:p>
            <a:pPr lvl="1"/>
            <a:r>
              <a:rPr lang="en-GB" dirty="0"/>
              <a:t>Due 12/12/2019</a:t>
            </a:r>
          </a:p>
          <a:p>
            <a:pPr lvl="2"/>
            <a:r>
              <a:rPr lang="en-GB" dirty="0"/>
              <a:t>Hero content for your portfolio</a:t>
            </a:r>
          </a:p>
          <a:p>
            <a:pPr lvl="2"/>
            <a:r>
              <a:rPr lang="en-GB" dirty="0"/>
              <a:t>Submit a link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Peer Review, week 9</a:t>
            </a:r>
          </a:p>
          <a:p>
            <a:pPr lvl="2"/>
            <a:r>
              <a:rPr lang="en-GB" dirty="0"/>
              <a:t>Discipline led, done in the workshops</a:t>
            </a:r>
          </a:p>
          <a:p>
            <a:pPr lvl="2"/>
            <a:r>
              <a:rPr lang="en-GB" dirty="0"/>
              <a:t>Done in Learning Space</a:t>
            </a:r>
          </a:p>
          <a:p>
            <a:pPr lvl="2"/>
            <a:r>
              <a:rPr lang="en-GB" dirty="0"/>
              <a:t>Make sure you have some content for review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-Showcase week 13 (after </a:t>
            </a:r>
            <a:r>
              <a:rPr lang="en-GB" dirty="0" err="1"/>
              <a:t>xmas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29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sz="2800" dirty="0"/>
              <a:t>GAM320 Assignment 2 ‘Evaluation’</a:t>
            </a:r>
          </a:p>
          <a:p>
            <a:pPr lvl="1"/>
            <a:r>
              <a:rPr lang="en-GB" dirty="0"/>
              <a:t>Due 8/11/2019</a:t>
            </a:r>
          </a:p>
          <a:p>
            <a:pPr lvl="2"/>
            <a:r>
              <a:rPr lang="en-GB" dirty="0"/>
              <a:t>1,500 word report +/- 10%</a:t>
            </a:r>
          </a:p>
          <a:p>
            <a:pPr lvl="2"/>
            <a:r>
              <a:rPr lang="en-GB" dirty="0"/>
              <a:t>Follow the rubric &amp; additional guidance</a:t>
            </a:r>
          </a:p>
          <a:p>
            <a:pPr lvl="2"/>
            <a:r>
              <a:rPr lang="en-GB" dirty="0"/>
              <a:t>Use the weighting to work out word count for each section</a:t>
            </a:r>
          </a:p>
          <a:p>
            <a:pPr lvl="2"/>
            <a:r>
              <a:rPr lang="en-GB" dirty="0"/>
              <a:t>Using a reflective practice framework may help you to marshal your experiences and thoughts into a plan</a:t>
            </a:r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B2FFF-D856-0D49-B014-A4915F7C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706" y="4221088"/>
            <a:ext cx="3776588" cy="22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4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sz="2800" dirty="0"/>
              <a:t>GAM320 Assignment 2 ‘Evaluation’</a:t>
            </a:r>
          </a:p>
          <a:p>
            <a:pPr lvl="1"/>
            <a:r>
              <a:rPr lang="en-GB" dirty="0"/>
              <a:t>Due 8/11/2019</a:t>
            </a:r>
          </a:p>
          <a:p>
            <a:pPr lvl="2"/>
            <a:r>
              <a:rPr lang="en-GB" dirty="0"/>
              <a:t>SMART goals</a:t>
            </a:r>
          </a:p>
          <a:p>
            <a:pPr lvl="3"/>
            <a:r>
              <a:rPr lang="en-GB" dirty="0"/>
              <a:t>Think deeply about ‘specific’</a:t>
            </a:r>
          </a:p>
          <a:p>
            <a:pPr lvl="4"/>
            <a:r>
              <a:rPr lang="en-GB" dirty="0"/>
              <a:t>‘</a:t>
            </a:r>
            <a:r>
              <a:rPr lang="en-GB" i="1" dirty="0"/>
              <a:t>git </a:t>
            </a:r>
            <a:r>
              <a:rPr lang="en-GB" i="1" dirty="0" err="1"/>
              <a:t>gud</a:t>
            </a:r>
            <a:r>
              <a:rPr lang="en-GB" i="1" dirty="0"/>
              <a:t> at art / programming / design / writing</a:t>
            </a:r>
            <a:r>
              <a:rPr lang="en-GB" dirty="0"/>
              <a:t>’ is not specific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64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Learning Outcomes</a:t>
            </a:r>
          </a:p>
          <a:p>
            <a:pPr lvl="1"/>
            <a:r>
              <a:rPr lang="en-GB" b="1" dirty="0"/>
              <a:t>Develop </a:t>
            </a:r>
            <a:r>
              <a:rPr lang="en-GB" dirty="0"/>
              <a:t>strategies for building small yet meaningful networks of support</a:t>
            </a:r>
          </a:p>
          <a:p>
            <a:pPr lvl="1"/>
            <a:r>
              <a:rPr lang="en-GB" b="1" dirty="0"/>
              <a:t>Assess </a:t>
            </a:r>
            <a:r>
              <a:rPr lang="en-GB" dirty="0"/>
              <a:t>social networks, and those within networks, for their ability and likelihood to support you in a professional manner</a:t>
            </a:r>
          </a:p>
          <a:p>
            <a:pPr lvl="1"/>
            <a:r>
              <a:rPr lang="en-GB" b="1" dirty="0"/>
              <a:t>Avoid </a:t>
            </a:r>
            <a:r>
              <a:rPr lang="en-GB" dirty="0"/>
              <a:t> toxic environments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97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Networking, what do we even mean by networking?</a:t>
            </a:r>
          </a:p>
        </p:txBody>
      </p:sp>
    </p:spTree>
    <p:extLst>
      <p:ext uri="{BB962C8B-B14F-4D97-AF65-F5344CB8AC3E}">
        <p14:creationId xmlns:p14="http://schemas.microsoft.com/office/powerpoint/2010/main" val="99312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13608</TotalTime>
  <Words>749</Words>
  <Application>Microsoft Macintosh PowerPoint</Application>
  <PresentationFormat>On-screen Show (4:3)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862</cp:revision>
  <cp:lastPrinted>2019-09-27T12:33:46Z</cp:lastPrinted>
  <dcterms:created xsi:type="dcterms:W3CDTF">2008-11-22T10:38:31Z</dcterms:created>
  <dcterms:modified xsi:type="dcterms:W3CDTF">2019-11-02T12:19:18Z</dcterms:modified>
</cp:coreProperties>
</file>