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7" r:id="rId2"/>
    <p:sldId id="422" r:id="rId3"/>
    <p:sldId id="334" r:id="rId4"/>
    <p:sldId id="411" r:id="rId5"/>
    <p:sldId id="412" r:id="rId6"/>
    <p:sldId id="413" r:id="rId7"/>
    <p:sldId id="414" r:id="rId8"/>
    <p:sldId id="415" r:id="rId9"/>
    <p:sldId id="418" r:id="rId10"/>
    <p:sldId id="421" r:id="rId11"/>
    <p:sldId id="416" r:id="rId12"/>
    <p:sldId id="332" r:id="rId13"/>
    <p:sldId id="419" r:id="rId14"/>
    <p:sldId id="417" r:id="rId15"/>
    <p:sldId id="420" r:id="rId16"/>
    <p:sldId id="410" r:id="rId1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2652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6" autoAdjust="0"/>
    <p:restoredTop sz="95782" autoAdjust="0"/>
  </p:normalViewPr>
  <p:slideViewPr>
    <p:cSldViewPr>
      <p:cViewPr varScale="1">
        <p:scale>
          <a:sx n="122" d="100"/>
          <a:sy n="122" d="100"/>
        </p:scale>
        <p:origin x="1912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780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wis, Gareth" userId="0ca0577c-2ada-4abb-9a17-e7a804bbaaa5" providerId="ADAL" clId="{8D276DEB-9ECF-474F-8641-C8D9886C5626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34C908B-E4CF-4B88-8994-49C91B4DAC10}" type="datetimeFigureOut">
              <a:rPr lang="en-US" smtClean="0"/>
              <a:pPr/>
              <a:t>9/22/19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CFF5FC9-B884-410C-B0A2-C7EE28A7A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427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4ED34-E2A7-4A73-B53B-08CB721EE63F}" type="datetimeFigureOut">
              <a:rPr lang="en-US" smtClean="0"/>
              <a:pPr/>
              <a:t>9/22/19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194" y="4560571"/>
            <a:ext cx="5852814" cy="4320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427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D3C0C-B4B3-4CD4-8ABD-56A2DBF64D3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9/22/19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217443"/>
          </a:xfrm>
        </p:spPr>
        <p:txBody>
          <a:bodyPr/>
          <a:lstStyle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 err="1"/>
              <a:t>Dd</a:t>
            </a:r>
            <a:endParaRPr lang="en-US" dirty="0"/>
          </a:p>
          <a:p>
            <a:pPr lvl="6"/>
            <a:r>
              <a:rPr lang="en-US" dirty="0"/>
              <a:t>Ss</a:t>
            </a:r>
          </a:p>
          <a:p>
            <a:pPr lvl="7"/>
            <a:r>
              <a:rPr lang="en-US" dirty="0" err="1"/>
              <a:t>Sss</a:t>
            </a:r>
            <a:endParaRPr lang="en-US" dirty="0"/>
          </a:p>
          <a:p>
            <a:pPr lvl="8"/>
            <a:r>
              <a:rPr lang="en-US" dirty="0" err="1"/>
              <a:t>sss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130050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30052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9/22/19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9/22/19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9/22/19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9/22/19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2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80"/>
            <a:ext cx="8229600" cy="5217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9/22/19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9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0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ewtoto.github.io/" TargetMode="External"/><Relationship Id="rId2" Type="http://schemas.openxmlformats.org/officeDocument/2006/relationships/hyperlink" Target="https://jonjo.artstation.com/projects/4b6eq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80.lv/articles/004adk-studying-animation-with-sophie-shepherd/" TargetMode="External"/><Relationship Id="rId5" Type="http://schemas.openxmlformats.org/officeDocument/2006/relationships/hyperlink" Target="https://ioluyadi.wixsite.com/website" TargetMode="External"/><Relationship Id="rId4" Type="http://schemas.openxmlformats.org/officeDocument/2006/relationships/hyperlink" Target="https://www.thomaskingleveldesign.com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ingspace.falmouth.ac.uk/course/view.php?id=4352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ingspace.falmouth.ac.uk/course/view.php?id=435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ingspace.falmouth.ac.uk/course/view.php?id=435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42" name="Picture 6" descr="https://lh5.googleusercontent.com/Y1PJKzfCw_Vbm4aUYsdu7nB9OUrvPWyygukEEw1wtNy2K27lzX8JMaZtWut6Y9W9RZMRVJlWDWNoS187dkSVfanRPyNjt02bj5eaRz8tu4MCPa8ir7Xz5zkflA2R5DgKHmrBSB38OG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674" y="-27384"/>
            <a:ext cx="9155436" cy="2432103"/>
          </a:xfrm>
          <a:prstGeom prst="rect">
            <a:avLst/>
          </a:prstGeom>
          <a:noFill/>
        </p:spPr>
      </p:pic>
      <p:pic>
        <p:nvPicPr>
          <p:cNvPr id="116743" name="Picture 7" descr="https://lh6.googleusercontent.com/zdVc9a5gHTae7VrNZXI-q1ppY_MB-A5E0D9tYeaTzS_J8WpeXmeCckgzMl1HBcBx2QhpYTWpg0itQQr7s2_SSoZLOBtFCT-hS88g6d1VgzdKSwHnDr7cgVAls-Wfe6UOMMUQ6zJYN1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2038" y="-3773488"/>
            <a:ext cx="552450" cy="476250"/>
          </a:xfrm>
          <a:prstGeom prst="rect">
            <a:avLst/>
          </a:prstGeom>
          <a:noFill/>
        </p:spPr>
      </p:pic>
      <p:pic>
        <p:nvPicPr>
          <p:cNvPr id="116744" name="Picture 8" descr="https://lh6.googleusercontent.com/01jnqT7hbUAXilROkmEGhMHPWGXGnb_E4d-CVxRs-gsBNijqtJxS7NgAhYugiMVWFdYQ_xEJJWOLYPKR1YByNNmaFeVTUjYIenIb_WZqVRmnO4D98yKmpSEpB0--9-K-xTHdCTwOxf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5575" y="2492896"/>
            <a:ext cx="1301817" cy="330217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3851920" y="6211669"/>
            <a:ext cx="52920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GAM340: Professional Practice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BA(Hons) Game Development</a:t>
            </a: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251520" y="4006805"/>
            <a:ext cx="871296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Calibri" pitchFamily="34" charset="0"/>
              </a:rPr>
              <a:t>Lecture 1</a:t>
            </a:r>
            <a:r>
              <a:rPr lang="en-US" sz="3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: Module Introduction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Introduction to the module</a:t>
            </a:r>
          </a:p>
          <a:p>
            <a:pPr lvl="1"/>
            <a:r>
              <a:rPr lang="en-GB" dirty="0"/>
              <a:t>Assignment 1</a:t>
            </a:r>
          </a:p>
          <a:p>
            <a:pPr lvl="2"/>
            <a:r>
              <a:rPr lang="en-GB" dirty="0"/>
              <a:t>Examples</a:t>
            </a:r>
          </a:p>
          <a:p>
            <a:pPr lvl="3"/>
            <a:r>
              <a:rPr lang="en-GB" dirty="0"/>
              <a:t>Jonathan </a:t>
            </a:r>
            <a:r>
              <a:rPr lang="en-GB" dirty="0" err="1"/>
              <a:t>Hemmens</a:t>
            </a:r>
            <a:r>
              <a:rPr lang="en-GB" dirty="0"/>
              <a:t> (Art)</a:t>
            </a:r>
          </a:p>
          <a:p>
            <a:pPr lvl="4"/>
            <a:r>
              <a:rPr lang="en-GB" dirty="0">
                <a:hlinkClick r:id="rId2"/>
              </a:rPr>
              <a:t>https://jonjo.artstation.com/projects/4b6eql</a:t>
            </a:r>
            <a:endParaRPr lang="en-GB" dirty="0"/>
          </a:p>
          <a:p>
            <a:pPr lvl="3"/>
            <a:r>
              <a:rPr lang="en-GB" dirty="0"/>
              <a:t>Andy Finlay (Programming)</a:t>
            </a:r>
          </a:p>
          <a:p>
            <a:pPr lvl="4"/>
            <a:r>
              <a:rPr lang="en-GB" dirty="0">
                <a:hlinkClick r:id="rId3"/>
              </a:rPr>
              <a:t>https://newtoto.github.io/</a:t>
            </a:r>
            <a:endParaRPr lang="en-GB" dirty="0"/>
          </a:p>
          <a:p>
            <a:pPr lvl="3"/>
            <a:r>
              <a:rPr lang="en-GB" dirty="0"/>
              <a:t>Tom King (Design)</a:t>
            </a:r>
          </a:p>
          <a:p>
            <a:pPr lvl="4"/>
            <a:r>
              <a:rPr lang="en-GB" dirty="0">
                <a:hlinkClick r:id="rId4"/>
              </a:rPr>
              <a:t>https://www.thomaskingleveldesign.com/</a:t>
            </a:r>
            <a:endParaRPr lang="en-GB" dirty="0"/>
          </a:p>
          <a:p>
            <a:pPr lvl="3"/>
            <a:r>
              <a:rPr lang="en-GB" dirty="0" err="1"/>
              <a:t>Issac</a:t>
            </a:r>
            <a:r>
              <a:rPr lang="en-GB" dirty="0"/>
              <a:t> </a:t>
            </a:r>
            <a:r>
              <a:rPr lang="en-GB" dirty="0" err="1"/>
              <a:t>Oluyadi</a:t>
            </a:r>
            <a:r>
              <a:rPr lang="en-GB" dirty="0"/>
              <a:t> (Animation)</a:t>
            </a:r>
          </a:p>
          <a:p>
            <a:pPr lvl="4"/>
            <a:r>
              <a:rPr lang="en-GB" dirty="0">
                <a:hlinkClick r:id="rId5"/>
              </a:rPr>
              <a:t>https://ioluyadi.wixsite.com/website</a:t>
            </a:r>
            <a:endParaRPr lang="en-GB" dirty="0"/>
          </a:p>
          <a:p>
            <a:pPr lvl="3"/>
            <a:r>
              <a:rPr lang="en-GB" dirty="0"/>
              <a:t>Sophie Shepherd</a:t>
            </a:r>
          </a:p>
          <a:p>
            <a:pPr lvl="4"/>
            <a:r>
              <a:rPr lang="en-GB" dirty="0">
                <a:hlinkClick r:id="rId6"/>
              </a:rPr>
              <a:t>https://80.lv/articles/004adk-studying-animation-with-sophie-shepherd/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761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Introduction to the module</a:t>
            </a:r>
          </a:p>
          <a:p>
            <a:pPr lvl="1"/>
            <a:r>
              <a:rPr lang="en-GB" dirty="0"/>
              <a:t>Assignment 2</a:t>
            </a:r>
          </a:p>
          <a:p>
            <a:pPr lvl="2"/>
            <a:r>
              <a:rPr lang="en-GB" dirty="0"/>
              <a:t>‘Promotional materials’</a:t>
            </a:r>
          </a:p>
          <a:p>
            <a:pPr lvl="2"/>
            <a:r>
              <a:rPr lang="en-GB" dirty="0"/>
              <a:t>Create materials</a:t>
            </a:r>
          </a:p>
          <a:p>
            <a:pPr lvl="3"/>
            <a:r>
              <a:rPr lang="en-GB" dirty="0"/>
              <a:t>Resume</a:t>
            </a:r>
          </a:p>
          <a:p>
            <a:pPr lvl="3"/>
            <a:r>
              <a:rPr lang="en-GB" dirty="0"/>
              <a:t>LinkedIn profile</a:t>
            </a:r>
          </a:p>
          <a:p>
            <a:pPr lvl="3"/>
            <a:r>
              <a:rPr lang="en-GB" dirty="0"/>
              <a:t>Suitable website / portfolio hosting</a:t>
            </a:r>
          </a:p>
          <a:p>
            <a:pPr lvl="3"/>
            <a:endParaRPr lang="en-GB" dirty="0"/>
          </a:p>
          <a:p>
            <a:pPr lvl="2"/>
            <a:r>
              <a:rPr lang="en-GB" dirty="0">
                <a:hlinkClick r:id="rId2"/>
              </a:rPr>
              <a:t>https://learningspace.falmouth.ac.uk/course/view.php?id=4352</a:t>
            </a:r>
            <a:endParaRPr lang="en-GB" dirty="0"/>
          </a:p>
          <a:p>
            <a:pPr lvl="3"/>
            <a:r>
              <a:rPr lang="en-GB" dirty="0"/>
              <a:t>Again, rubrics to make things clear</a:t>
            </a:r>
          </a:p>
          <a:p>
            <a:pPr lvl="3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523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/>
              <a:t>Introduction to the module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23528" y="1739949"/>
            <a:ext cx="8229600" cy="5217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3757168"/>
              </p:ext>
            </p:extLst>
          </p:nvPr>
        </p:nvGraphicFramePr>
        <p:xfrm>
          <a:off x="467544" y="1484784"/>
          <a:ext cx="8208912" cy="174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</a:t>
                      </a:r>
                      <a:r>
                        <a:rPr lang="en-GB" baseline="0" dirty="0"/>
                        <a:t> 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Reading Week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Introduction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Graduate Destinations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Creating meaningful portfolios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Building and honing your skills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How to network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Studio</a:t>
                      </a:r>
                    </a:p>
                    <a:p>
                      <a:pPr algn="ctr"/>
                      <a:r>
                        <a:rPr lang="en-GB" sz="1400" dirty="0"/>
                        <a:t>Practice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 anchor="ctr">
                    <a:solidFill>
                      <a:srgbClr val="40265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Tutorial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Tutorial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Tutorial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Tutorial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745063"/>
                  </a:ext>
                </a:extLst>
              </a:tr>
            </a:tbl>
          </a:graphicData>
        </a:graphic>
      </p:graphicFrame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8347591"/>
              </p:ext>
            </p:extLst>
          </p:nvPr>
        </p:nvGraphicFramePr>
        <p:xfrm>
          <a:off x="467544" y="3501008"/>
          <a:ext cx="8208912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</a:t>
                      </a:r>
                      <a:r>
                        <a:rPr lang="en-GB" baseline="0" dirty="0"/>
                        <a:t> 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aseline="0" dirty="0"/>
                        <a:t>The recruitment process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Creative &amp; effective resumes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Freelancing &amp; </a:t>
                      </a:r>
                      <a:r>
                        <a:rPr lang="en-GB" sz="1200" dirty="0"/>
                        <a:t>Entrepreneurship</a:t>
                      </a:r>
                      <a:endParaRPr lang="en-GB" sz="1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baseline="0" dirty="0"/>
                    </a:p>
                  </a:txBody>
                  <a:tcPr anchor="ctr">
                    <a:solidFill>
                      <a:srgbClr val="40265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>
                    <a:solidFill>
                      <a:srgbClr val="40265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>
                    <a:solidFill>
                      <a:srgbClr val="4026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Tutorial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Tutorial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Tutorial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Tutorial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Tutorial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Tutorial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389130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1FDBB499-B236-453B-BFE1-0247D66A5A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7167633"/>
              </p:ext>
            </p:extLst>
          </p:nvPr>
        </p:nvGraphicFramePr>
        <p:xfrm>
          <a:off x="467544" y="5216991"/>
          <a:ext cx="1368152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aseline="0" dirty="0"/>
                        <a:t>Showcase </a:t>
                      </a:r>
                    </a:p>
                    <a:p>
                      <a:pPr algn="ctr"/>
                      <a:r>
                        <a:rPr lang="en-GB" sz="1400" baseline="0" dirty="0"/>
                        <a:t>Tutorial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2162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Introduction to the module</a:t>
            </a:r>
          </a:p>
          <a:p>
            <a:pPr lvl="1"/>
            <a:r>
              <a:rPr lang="en-GB" dirty="0"/>
              <a:t>Tutorials:</a:t>
            </a:r>
          </a:p>
          <a:p>
            <a:pPr lvl="2"/>
            <a:r>
              <a:rPr lang="en-GB" dirty="0"/>
              <a:t>Build on lecture materials</a:t>
            </a:r>
          </a:p>
          <a:p>
            <a:pPr lvl="2"/>
            <a:r>
              <a:rPr lang="en-GB" dirty="0"/>
              <a:t>Give you support to go and do your own things</a:t>
            </a:r>
          </a:p>
          <a:p>
            <a:pPr lvl="2"/>
            <a:r>
              <a:rPr lang="en-GB" dirty="0"/>
              <a:t>Have equipment so you can develop your portfolio pieces</a:t>
            </a:r>
          </a:p>
          <a:p>
            <a:pPr marL="914400" lvl="2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8521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Introduction to the module</a:t>
            </a:r>
          </a:p>
          <a:p>
            <a:pPr lvl="1"/>
            <a:r>
              <a:rPr lang="en-GB" dirty="0"/>
              <a:t>Route tutors: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2"/>
            <a:r>
              <a:rPr lang="en-GB" dirty="0"/>
              <a:t>All industry experienced</a:t>
            </a:r>
          </a:p>
          <a:p>
            <a:pPr marL="914400" lvl="2" indent="0">
              <a:buNone/>
            </a:pP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1B30794-30EB-8F4A-A8CD-A01141A78B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67232"/>
              </p:ext>
            </p:extLst>
          </p:nvPr>
        </p:nvGraphicFramePr>
        <p:xfrm>
          <a:off x="467544" y="2060848"/>
          <a:ext cx="7931223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3727220014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4267697994"/>
                    </a:ext>
                  </a:extLst>
                </a:gridCol>
                <a:gridCol w="4402831">
                  <a:extLst>
                    <a:ext uri="{9D8B030D-6E8A-4147-A177-3AD203B41FA5}">
                      <a16:colId xmlns:a16="http://schemas.microsoft.com/office/drawing/2014/main" val="12277586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759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Animation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Rich Milligan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Richard.Milligan@falmouth.ac.uk</a:t>
                      </a:r>
                      <a:r>
                        <a:rPr lang="en-GB" sz="16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en-US" sz="16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509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Phoebe Herring</a:t>
                      </a:r>
                    </a:p>
                    <a:p>
                      <a:r>
                        <a:rPr lang="en-US" dirty="0"/>
                        <a:t>Jon Pledger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Phoebe.Herring@falmouth.ac.uk</a:t>
                      </a:r>
                      <a:r>
                        <a:rPr lang="en-GB" sz="16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en-GB" sz="1600" b="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jon.pledger@falmouth.ac.uk</a:t>
                      </a:r>
                      <a:r>
                        <a:rPr lang="en-GB" sz="16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en-US" sz="16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743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Pete Shepherd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Pete.Shepherd@falmouth.ac.uk</a:t>
                      </a:r>
                      <a:r>
                        <a:rPr lang="en-GB" sz="16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en-US" sz="16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01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Terry Greer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Terry.Greer@falmouth.ac.uk</a:t>
                      </a:r>
                      <a:r>
                        <a:rPr lang="en-GB" sz="16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en-US" sz="16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555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Gareth Lewis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gareth.lewis@falmouth.ac.uk</a:t>
                      </a:r>
                      <a:r>
                        <a:rPr lang="en-GB" sz="16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en-US" sz="16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43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Writing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Hannah Wood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Hannah.Wood@falmouth.ac.uk</a:t>
                      </a:r>
                      <a:r>
                        <a:rPr lang="en-GB" sz="16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en-US" sz="16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815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467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Introduction to the module</a:t>
            </a:r>
          </a:p>
          <a:p>
            <a:pPr lvl="1"/>
            <a:r>
              <a:rPr lang="en-GB" dirty="0"/>
              <a:t>Overall approach</a:t>
            </a:r>
          </a:p>
          <a:p>
            <a:pPr lvl="2"/>
            <a:r>
              <a:rPr lang="en-GB" dirty="0"/>
              <a:t>Look to divide your time between GAM320 &amp; GAM340</a:t>
            </a:r>
          </a:p>
          <a:p>
            <a:pPr lvl="3"/>
            <a:r>
              <a:rPr lang="en-GB" dirty="0"/>
              <a:t>GAM320 is worth x2 GAM340 (40 vs. 20 credits)</a:t>
            </a:r>
          </a:p>
          <a:p>
            <a:pPr lvl="3"/>
            <a:r>
              <a:rPr lang="en-GB" dirty="0"/>
              <a:t>Look to split your time accordingly</a:t>
            </a:r>
          </a:p>
          <a:p>
            <a:pPr marL="914400" lvl="2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8817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Questions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721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93FEA0-A31E-0743-87A8-0D17BC72D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BF301C2-8F0D-1047-9D6C-332F61B0D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00808"/>
            <a:ext cx="8406635" cy="389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362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Introduction to the module</a:t>
            </a:r>
          </a:p>
          <a:p>
            <a:pPr lvl="1"/>
            <a:r>
              <a:rPr lang="en-GB" dirty="0"/>
              <a:t>Everything is different!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2971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Introduction to the module</a:t>
            </a:r>
          </a:p>
          <a:p>
            <a:pPr lvl="1"/>
            <a:r>
              <a:rPr lang="en-GB" dirty="0"/>
              <a:t>Everything is different!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Old GAM340</a:t>
            </a:r>
          </a:p>
          <a:p>
            <a:pPr lvl="2"/>
            <a:r>
              <a:rPr lang="en-GB" dirty="0"/>
              <a:t>Interview people and write a report (40%)</a:t>
            </a:r>
          </a:p>
          <a:p>
            <a:pPr lvl="2"/>
            <a:r>
              <a:rPr lang="en-GB" dirty="0"/>
              <a:t>Write a business plan (40%)</a:t>
            </a:r>
          </a:p>
          <a:p>
            <a:pPr lvl="2"/>
            <a:r>
              <a:rPr lang="en-GB" dirty="0"/>
              <a:t>Make some promotional materials (20%)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933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Introduction to the module</a:t>
            </a:r>
          </a:p>
          <a:p>
            <a:pPr lvl="1"/>
            <a:r>
              <a:rPr lang="en-GB" dirty="0"/>
              <a:t>Everything is different!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New GAM340</a:t>
            </a:r>
          </a:p>
          <a:p>
            <a:pPr lvl="2"/>
            <a:r>
              <a:rPr lang="en-GB" dirty="0"/>
              <a:t>Make portfolio pieces (80%)</a:t>
            </a:r>
          </a:p>
          <a:p>
            <a:pPr lvl="2"/>
            <a:r>
              <a:rPr lang="en-GB" dirty="0"/>
              <a:t>Make some promotional materials (20%)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9137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Introduction to the module</a:t>
            </a:r>
          </a:p>
          <a:p>
            <a:pPr lvl="1"/>
            <a:r>
              <a:rPr lang="en-GB" dirty="0"/>
              <a:t>Assignment 1</a:t>
            </a:r>
          </a:p>
          <a:p>
            <a:pPr lvl="2"/>
            <a:r>
              <a:rPr lang="en-GB" dirty="0"/>
              <a:t>‘Professional Practice Report’</a:t>
            </a:r>
          </a:p>
          <a:p>
            <a:pPr lvl="2"/>
            <a:r>
              <a:rPr lang="en-GB" dirty="0"/>
              <a:t>Not a professional practice report</a:t>
            </a:r>
          </a:p>
          <a:p>
            <a:pPr lvl="2"/>
            <a:r>
              <a:rPr lang="en-GB" dirty="0"/>
              <a:t>Really : create professional portfolio materials</a:t>
            </a:r>
          </a:p>
          <a:p>
            <a:pPr lvl="2"/>
            <a:r>
              <a:rPr lang="en-GB" dirty="0">
                <a:hlinkClick r:id="rId2"/>
              </a:rPr>
              <a:t>https://learningspace.falmouth.ac.uk/course/view.php?id=4352</a:t>
            </a:r>
            <a:endParaRPr lang="en-GB" dirty="0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1043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Introduction to the module</a:t>
            </a:r>
          </a:p>
          <a:p>
            <a:pPr lvl="1"/>
            <a:r>
              <a:rPr lang="en-GB" dirty="0"/>
              <a:t>Assignment 1</a:t>
            </a:r>
          </a:p>
          <a:p>
            <a:pPr lvl="2"/>
            <a:r>
              <a:rPr lang="en-GB" dirty="0"/>
              <a:t>‘Professional Practice Report’</a:t>
            </a:r>
          </a:p>
          <a:p>
            <a:pPr lvl="2"/>
            <a:r>
              <a:rPr lang="en-GB" dirty="0"/>
              <a:t>Not a professional practice report</a:t>
            </a:r>
          </a:p>
          <a:p>
            <a:pPr lvl="2"/>
            <a:r>
              <a:rPr lang="en-GB" dirty="0"/>
              <a:t>Really : create professional portfolio materials</a:t>
            </a:r>
          </a:p>
          <a:p>
            <a:pPr lvl="2"/>
            <a:r>
              <a:rPr lang="en-GB" dirty="0">
                <a:hlinkClick r:id="rId2"/>
              </a:rPr>
              <a:t>https://learningspace.falmouth.ac.uk/course/view.php?id=4352</a:t>
            </a:r>
            <a:endParaRPr lang="en-GB" dirty="0"/>
          </a:p>
          <a:p>
            <a:pPr lvl="3"/>
            <a:r>
              <a:rPr lang="en-GB" dirty="0"/>
              <a:t>Moved to explicit rubrics to make it clearer what you are being assessed on </a:t>
            </a:r>
          </a:p>
          <a:p>
            <a:pPr lvl="3"/>
            <a:r>
              <a:rPr lang="en-GB" dirty="0"/>
              <a:t>And what good, bad and indifferent looks like</a:t>
            </a:r>
          </a:p>
          <a:p>
            <a:pPr lvl="3"/>
            <a:r>
              <a:rPr lang="en-GB" dirty="0"/>
              <a:t>Linked to the common assessment criteria (CAC)</a:t>
            </a:r>
          </a:p>
          <a:p>
            <a:pPr lvl="3"/>
            <a:endParaRPr lang="en-GB" dirty="0"/>
          </a:p>
          <a:p>
            <a:pPr lvl="2"/>
            <a:r>
              <a:rPr lang="en-GB" dirty="0"/>
              <a:t>Showcase your work in week 13</a:t>
            </a:r>
          </a:p>
          <a:p>
            <a:pPr lvl="2"/>
            <a:endParaRPr lang="en-GB" dirty="0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6090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Introduction to the module</a:t>
            </a:r>
          </a:p>
          <a:p>
            <a:pPr lvl="1"/>
            <a:r>
              <a:rPr lang="en-GB" dirty="0"/>
              <a:t>Assignment 1</a:t>
            </a:r>
          </a:p>
          <a:p>
            <a:pPr lvl="2"/>
            <a:r>
              <a:rPr lang="en-GB" dirty="0"/>
              <a:t>create professional portfolio materials</a:t>
            </a:r>
          </a:p>
          <a:p>
            <a:pPr lvl="3"/>
            <a:r>
              <a:rPr lang="en-GB" dirty="0"/>
              <a:t>Precise content will depend on what you want to do</a:t>
            </a:r>
          </a:p>
          <a:p>
            <a:pPr lvl="4"/>
            <a:r>
              <a:rPr lang="en-GB" dirty="0"/>
              <a:t>That’s why the rubric is fairly loose</a:t>
            </a:r>
          </a:p>
          <a:p>
            <a:pPr lvl="4"/>
            <a:r>
              <a:rPr lang="en-GB" dirty="0"/>
              <a:t>Your tutors will be able to give you guidance</a:t>
            </a:r>
          </a:p>
          <a:p>
            <a:pPr lvl="2"/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EDCF6C-5820-A049-BECC-1B6703C2B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3861048"/>
            <a:ext cx="29972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100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Introduction to the module</a:t>
            </a:r>
          </a:p>
          <a:p>
            <a:pPr lvl="1"/>
            <a:r>
              <a:rPr lang="en-GB" dirty="0"/>
              <a:t>Assignment 1</a:t>
            </a:r>
          </a:p>
          <a:p>
            <a:pPr lvl="2"/>
            <a:r>
              <a:rPr lang="en-GB" dirty="0"/>
              <a:t>create professional portfolio materials</a:t>
            </a:r>
          </a:p>
          <a:p>
            <a:pPr lvl="3"/>
            <a:r>
              <a:rPr lang="en-GB" dirty="0"/>
              <a:t>Precise content will depend on what you want to do</a:t>
            </a:r>
          </a:p>
          <a:p>
            <a:pPr lvl="4"/>
            <a:r>
              <a:rPr lang="en-GB" dirty="0"/>
              <a:t>That’s why the rubric is fairly loose</a:t>
            </a:r>
          </a:p>
          <a:p>
            <a:pPr lvl="4"/>
            <a:r>
              <a:rPr lang="en-GB" dirty="0"/>
              <a:t>Your tutors will be able to give you guidance</a:t>
            </a:r>
          </a:p>
          <a:p>
            <a:pPr lvl="4"/>
            <a:endParaRPr lang="en-GB" dirty="0"/>
          </a:p>
          <a:p>
            <a:pPr lvl="2"/>
            <a:r>
              <a:rPr lang="en-GB" dirty="0"/>
              <a:t>If you want to do something ‘different’ to your route</a:t>
            </a:r>
          </a:p>
          <a:p>
            <a:pPr lvl="3"/>
            <a:r>
              <a:rPr lang="en-GB" dirty="0"/>
              <a:t>That’s cool, make it work around your portfolio work</a:t>
            </a:r>
          </a:p>
          <a:p>
            <a:pPr lvl="4"/>
            <a:r>
              <a:rPr lang="en-GB" dirty="0"/>
              <a:t>Game programming -&gt; </a:t>
            </a:r>
            <a:r>
              <a:rPr lang="en-GB" dirty="0" err="1"/>
              <a:t>webdev</a:t>
            </a:r>
            <a:endParaRPr lang="en-GB" dirty="0"/>
          </a:p>
          <a:p>
            <a:pPr lvl="4"/>
            <a:r>
              <a:rPr lang="en-GB" dirty="0"/>
              <a:t>Anything -&gt; production / business / PR / marketing / community management etc</a:t>
            </a:r>
          </a:p>
          <a:p>
            <a:pPr lvl="4"/>
            <a:r>
              <a:rPr lang="en-GB" dirty="0"/>
              <a:t>Anything -&gt; something non-games</a:t>
            </a:r>
          </a:p>
          <a:p>
            <a:pPr lvl="4"/>
            <a:r>
              <a:rPr lang="en-GB" dirty="0"/>
              <a:t>Anything -&gt; further education</a:t>
            </a:r>
          </a:p>
          <a:p>
            <a:pPr lvl="3"/>
            <a:r>
              <a:rPr lang="en-GB" dirty="0"/>
              <a:t>Talk to me and your route tutor and we can work things out.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7884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12590</TotalTime>
  <Words>680</Words>
  <Application>Microsoft Macintosh PowerPoint</Application>
  <PresentationFormat>On-screen Show (4:3)</PresentationFormat>
  <Paragraphs>163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Gazcorp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Computer Games and Entertainment: Advanced Programming</dc:title>
  <dc:creator>Gareth</dc:creator>
  <cp:lastModifiedBy>Lewis, Gareth</cp:lastModifiedBy>
  <cp:revision>718</cp:revision>
  <dcterms:created xsi:type="dcterms:W3CDTF">2008-11-22T10:38:31Z</dcterms:created>
  <dcterms:modified xsi:type="dcterms:W3CDTF">2019-09-22T23:43:53Z</dcterms:modified>
</cp:coreProperties>
</file>