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422" r:id="rId3"/>
    <p:sldId id="423" r:id="rId4"/>
    <p:sldId id="424" r:id="rId5"/>
    <p:sldId id="425" r:id="rId6"/>
    <p:sldId id="427" r:id="rId7"/>
    <p:sldId id="426" r:id="rId8"/>
    <p:sldId id="662" r:id="rId9"/>
    <p:sldId id="664" r:id="rId10"/>
    <p:sldId id="665" r:id="rId11"/>
    <p:sldId id="668" r:id="rId12"/>
    <p:sldId id="747" r:id="rId13"/>
    <p:sldId id="802" r:id="rId14"/>
    <p:sldId id="687" r:id="rId15"/>
    <p:sldId id="803" r:id="rId16"/>
    <p:sldId id="670" r:id="rId17"/>
    <p:sldId id="672" r:id="rId18"/>
    <p:sldId id="684" r:id="rId19"/>
    <p:sldId id="8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60" autoAdjust="0"/>
    <p:restoredTop sz="95782" autoAdjust="0"/>
  </p:normalViewPr>
  <p:slideViewPr>
    <p:cSldViewPr>
      <p:cViewPr varScale="1">
        <p:scale>
          <a:sx n="122" d="100"/>
          <a:sy n="122" d="100"/>
        </p:scale>
        <p:origin x="1416"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Gareth" userId="0ca0577c-2ada-4abb-9a17-e7a804bbaaa5" providerId="ADAL" clId="{8D276DEB-9ECF-474F-8641-C8D9886C56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10/15/19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10/15/19</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10/15/19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a:t> </a:t>
            </a:r>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err="1"/>
              <a:t>Dd</a:t>
            </a:r>
            <a:endParaRPr lang="en-US" dirty="0"/>
          </a:p>
          <a:p>
            <a:pPr lvl="6"/>
            <a:r>
              <a:rPr lang="en-US" dirty="0"/>
              <a:t>Ss</a:t>
            </a:r>
          </a:p>
          <a:p>
            <a:pPr lvl="7"/>
            <a:r>
              <a:rPr lang="en-US" dirty="0" err="1"/>
              <a:t>Sss</a:t>
            </a:r>
            <a:endParaRPr lang="en-US" dirty="0"/>
          </a:p>
          <a:p>
            <a:pPr lvl="8"/>
            <a:r>
              <a:rPr lang="en-US" dirty="0" err="1"/>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10/15/19</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10/15/19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10/15/19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userDrawn="1"/>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5" Type="http://schemas.openxmlformats.org/officeDocument/2006/relationships/image" Target="../media/image9.tiff"/><Relationship Id="rId4" Type="http://schemas.openxmlformats.org/officeDocument/2006/relationships/image" Target="../media/image8.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3851920" y="6211669"/>
            <a:ext cx="5292080" cy="830997"/>
          </a:xfrm>
          <a:prstGeom prst="rect">
            <a:avLst/>
          </a:prstGeom>
        </p:spPr>
        <p:txBody>
          <a:bodyPr wrap="square">
            <a:spAutoFit/>
          </a:bodyPr>
          <a:lstStyle/>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GAM340: Professional Practice</a:t>
            </a:r>
          </a:p>
          <a:p>
            <a:pPr lvl="0" algn="r" eaLnBrk="0" fontAlgn="base" hangingPunct="0">
              <a:spcBef>
                <a:spcPct val="0"/>
              </a:spcBef>
              <a:spcAft>
                <a:spcPct val="0"/>
              </a:spcAft>
            </a:pPr>
            <a:r>
              <a:rPr lang="en-US" dirty="0">
                <a:solidFill>
                  <a:srgbClr val="FFFFFF"/>
                </a:solidFill>
                <a:latin typeface="Calibri" pitchFamily="34" charset="0"/>
                <a:cs typeface="Calibri" pitchFamily="34" charset="0"/>
              </a:rPr>
              <a:t>BA(Hons) Game Development</a:t>
            </a: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a:p>
            <a:pPr lvl="0" algn="r" eaLnBrk="0" fontAlgn="base" hangingPunct="0">
              <a:spcBef>
                <a:spcPct val="0"/>
              </a:spcBef>
              <a:spcAft>
                <a:spcPct val="0"/>
              </a:spcAft>
            </a:pPr>
            <a:endParaRPr lang="en-US" sz="600" dirty="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14773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lgn="r" fontAlgn="base">
              <a:spcBef>
                <a:spcPct val="0"/>
              </a:spcBef>
              <a:spcAft>
                <a:spcPct val="0"/>
              </a:spcAft>
            </a:pPr>
            <a:r>
              <a:rPr kumimoji="0" lang="en-US" sz="3600" b="0" i="0" u="none" strike="noStrike" cap="none" normalizeH="0" baseline="0" dirty="0">
                <a:ln>
                  <a:noFill/>
                </a:ln>
                <a:solidFill>
                  <a:srgbClr val="FFFFFF"/>
                </a:solidFill>
                <a:effectLst/>
                <a:latin typeface="Calibri" pitchFamily="34" charset="0"/>
                <a:cs typeface="Calibri" pitchFamily="34" charset="0"/>
              </a:rPr>
              <a:t>Programming Workshop 5</a:t>
            </a:r>
            <a:r>
              <a:rPr lang="en-US" sz="3600" dirty="0">
                <a:solidFill>
                  <a:srgbClr val="FFFFFF"/>
                </a:solidFill>
                <a:latin typeface="Calibri" pitchFamily="34" charset="0"/>
                <a:cs typeface="Calibri" pitchFamily="34" charset="0"/>
              </a:rPr>
              <a:t>: </a:t>
            </a:r>
          </a:p>
          <a:p>
            <a:pPr algn="r" fontAlgn="base">
              <a:spcBef>
                <a:spcPct val="0"/>
              </a:spcBef>
              <a:spcAft>
                <a:spcPct val="0"/>
              </a:spcAft>
            </a:pPr>
            <a:r>
              <a:rPr lang="en-GB" sz="3600" dirty="0">
                <a:solidFill>
                  <a:srgbClr val="FFFFFF"/>
                </a:solidFill>
                <a:latin typeface="Calibri" pitchFamily="34" charset="0"/>
                <a:cs typeface="Calibri" pitchFamily="34" charset="0"/>
              </a:rPr>
              <a:t>SDL Programming</a:t>
            </a:r>
          </a:p>
          <a:p>
            <a:pPr marL="0" marR="0" lvl="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623520"/>
          </a:xfrm>
        </p:spPr>
        <p:txBody>
          <a:bodyPr>
            <a:normAutofit/>
          </a:bodyPr>
          <a:lstStyle/>
          <a:p>
            <a:r>
              <a:rPr lang="en-GB" dirty="0" err="1"/>
              <a:t>Booch</a:t>
            </a:r>
            <a:r>
              <a:rPr lang="en-GB" dirty="0"/>
              <a:t> OO Development method</a:t>
            </a:r>
          </a:p>
          <a:p>
            <a:r>
              <a:rPr lang="en-GB" dirty="0"/>
              <a:t>Pong game design</a:t>
            </a:r>
          </a:p>
          <a:p>
            <a:pPr lvl="1"/>
            <a:r>
              <a:rPr lang="en-GB" dirty="0"/>
              <a:t>Pong is a two player game of tennis. Players take it in turns to move up and down the screen to hit the ball to each other. If the player misses the ball and it goes off the screen, the other player is awarded a point and the serve. If the ball goes to the top or the bottom of the screen, the ball will bounce back. The winner is the first player to 10 points.</a:t>
            </a:r>
            <a:endParaRPr lang="en-US" dirty="0"/>
          </a:p>
        </p:txBody>
      </p:sp>
    </p:spTree>
    <p:extLst>
      <p:ext uri="{BB962C8B-B14F-4D97-AF65-F5344CB8AC3E}">
        <p14:creationId xmlns:p14="http://schemas.microsoft.com/office/powerpoint/2010/main" val="236159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85000" lnSpcReduction="20000"/>
          </a:bodyPr>
          <a:lstStyle/>
          <a:p>
            <a:r>
              <a:rPr lang="en-GB" dirty="0" err="1"/>
              <a:t>Booch</a:t>
            </a:r>
            <a:r>
              <a:rPr lang="en-GB" dirty="0"/>
              <a:t> OO Development method</a:t>
            </a:r>
          </a:p>
          <a:p>
            <a:r>
              <a:rPr lang="en-GB" dirty="0"/>
              <a:t>Pong game design</a:t>
            </a:r>
          </a:p>
          <a:p>
            <a:pPr lvl="1"/>
            <a:r>
              <a:rPr lang="en-GB" dirty="0"/>
              <a:t>Pong is a two player game of tennis. </a:t>
            </a:r>
            <a:r>
              <a:rPr lang="en-GB" dirty="0">
                <a:solidFill>
                  <a:srgbClr val="FF0000"/>
                </a:solidFill>
              </a:rPr>
              <a:t>Players</a:t>
            </a:r>
            <a:r>
              <a:rPr lang="en-GB" dirty="0"/>
              <a:t> take it in turns to </a:t>
            </a:r>
            <a:r>
              <a:rPr lang="en-GB" dirty="0">
                <a:solidFill>
                  <a:srgbClr val="00B0F0"/>
                </a:solidFill>
              </a:rPr>
              <a:t>move</a:t>
            </a:r>
            <a:r>
              <a:rPr lang="en-GB" dirty="0"/>
              <a:t> up and down the screen to </a:t>
            </a:r>
            <a:r>
              <a:rPr lang="en-GB" dirty="0">
                <a:solidFill>
                  <a:srgbClr val="00B0F0"/>
                </a:solidFill>
              </a:rPr>
              <a:t>hit</a:t>
            </a:r>
            <a:r>
              <a:rPr lang="en-GB" dirty="0"/>
              <a:t> the </a:t>
            </a:r>
            <a:r>
              <a:rPr lang="en-GB" dirty="0">
                <a:solidFill>
                  <a:srgbClr val="FF0000"/>
                </a:solidFill>
              </a:rPr>
              <a:t>ball</a:t>
            </a:r>
            <a:r>
              <a:rPr lang="en-GB" dirty="0"/>
              <a:t> to each other. If the </a:t>
            </a:r>
            <a:r>
              <a:rPr lang="en-GB" dirty="0">
                <a:solidFill>
                  <a:srgbClr val="FF0000"/>
                </a:solidFill>
              </a:rPr>
              <a:t>player</a:t>
            </a:r>
            <a:r>
              <a:rPr lang="en-GB" dirty="0"/>
              <a:t> misses the </a:t>
            </a:r>
            <a:r>
              <a:rPr lang="en-GB" dirty="0">
                <a:solidFill>
                  <a:srgbClr val="FF0000"/>
                </a:solidFill>
              </a:rPr>
              <a:t>ball</a:t>
            </a:r>
            <a:r>
              <a:rPr lang="en-GB" dirty="0"/>
              <a:t> and it goes off the screen, the other </a:t>
            </a:r>
            <a:r>
              <a:rPr lang="en-GB" dirty="0">
                <a:solidFill>
                  <a:srgbClr val="FF0000"/>
                </a:solidFill>
              </a:rPr>
              <a:t>player</a:t>
            </a:r>
            <a:r>
              <a:rPr lang="en-GB" dirty="0"/>
              <a:t> is awarded a </a:t>
            </a:r>
            <a:r>
              <a:rPr lang="en-GB" dirty="0">
                <a:solidFill>
                  <a:srgbClr val="92D050"/>
                </a:solidFill>
              </a:rPr>
              <a:t>point</a:t>
            </a:r>
            <a:r>
              <a:rPr lang="en-GB" dirty="0"/>
              <a:t> and the </a:t>
            </a:r>
            <a:r>
              <a:rPr lang="en-GB" dirty="0">
                <a:solidFill>
                  <a:srgbClr val="FF0000"/>
                </a:solidFill>
              </a:rPr>
              <a:t>ball</a:t>
            </a:r>
            <a:r>
              <a:rPr lang="en-GB" dirty="0"/>
              <a:t> is </a:t>
            </a:r>
            <a:r>
              <a:rPr lang="en-GB" dirty="0">
                <a:solidFill>
                  <a:srgbClr val="00B0F0"/>
                </a:solidFill>
              </a:rPr>
              <a:t>served</a:t>
            </a:r>
            <a:r>
              <a:rPr lang="en-GB" dirty="0"/>
              <a:t> into the opponents part of the court. If the </a:t>
            </a:r>
            <a:r>
              <a:rPr lang="en-GB" dirty="0">
                <a:solidFill>
                  <a:srgbClr val="FF0000"/>
                </a:solidFill>
              </a:rPr>
              <a:t>ball</a:t>
            </a:r>
            <a:r>
              <a:rPr lang="en-GB" dirty="0"/>
              <a:t> </a:t>
            </a:r>
            <a:r>
              <a:rPr lang="en-GB" dirty="0">
                <a:solidFill>
                  <a:srgbClr val="00B0F0"/>
                </a:solidFill>
              </a:rPr>
              <a:t>goes</a:t>
            </a:r>
            <a:r>
              <a:rPr lang="en-GB" dirty="0"/>
              <a:t> to the top or the bottom of the screen, the </a:t>
            </a:r>
            <a:r>
              <a:rPr lang="en-GB" dirty="0">
                <a:solidFill>
                  <a:srgbClr val="FF0000"/>
                </a:solidFill>
              </a:rPr>
              <a:t>ball</a:t>
            </a:r>
            <a:r>
              <a:rPr lang="en-GB" dirty="0"/>
              <a:t> will </a:t>
            </a:r>
            <a:r>
              <a:rPr lang="en-GB" dirty="0">
                <a:solidFill>
                  <a:srgbClr val="00B0F0"/>
                </a:solidFill>
              </a:rPr>
              <a:t>bounce</a:t>
            </a:r>
            <a:r>
              <a:rPr lang="en-GB" dirty="0"/>
              <a:t> back. The </a:t>
            </a:r>
            <a:r>
              <a:rPr lang="en-GB" dirty="0">
                <a:solidFill>
                  <a:srgbClr val="92D050"/>
                </a:solidFill>
              </a:rPr>
              <a:t>winner</a:t>
            </a:r>
            <a:r>
              <a:rPr lang="en-GB" dirty="0"/>
              <a:t> is the first </a:t>
            </a:r>
            <a:r>
              <a:rPr lang="en-GB" dirty="0">
                <a:solidFill>
                  <a:srgbClr val="FF0000"/>
                </a:solidFill>
              </a:rPr>
              <a:t>player</a:t>
            </a:r>
            <a:r>
              <a:rPr lang="en-GB" dirty="0"/>
              <a:t> to 10 </a:t>
            </a:r>
            <a:r>
              <a:rPr lang="en-GB" dirty="0">
                <a:solidFill>
                  <a:srgbClr val="92D050"/>
                </a:solidFill>
              </a:rPr>
              <a:t>points</a:t>
            </a:r>
            <a:r>
              <a:rPr lang="en-GB" dirty="0"/>
              <a:t>.</a:t>
            </a:r>
            <a:endParaRPr lang="en-US" dirty="0"/>
          </a:p>
        </p:txBody>
      </p:sp>
      <p:graphicFrame>
        <p:nvGraphicFramePr>
          <p:cNvPr id="4" name="Table 3"/>
          <p:cNvGraphicFramePr>
            <a:graphicFrameLocks noGrp="1"/>
          </p:cNvGraphicFramePr>
          <p:nvPr/>
        </p:nvGraphicFramePr>
        <p:xfrm>
          <a:off x="1371600" y="3733800"/>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131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3261320"/>
          </a:xfrm>
        </p:spPr>
        <p:txBody>
          <a:bodyPr>
            <a:normAutofit fontScale="92500" lnSpcReduction="10000"/>
          </a:bodyPr>
          <a:lstStyle/>
          <a:p>
            <a:r>
              <a:rPr lang="en-GB" dirty="0" err="1"/>
              <a:t>Booch</a:t>
            </a:r>
            <a:r>
              <a:rPr lang="en-GB" dirty="0"/>
              <a:t> OO Development method</a:t>
            </a:r>
          </a:p>
          <a:p>
            <a:r>
              <a:rPr lang="en-GB" dirty="0"/>
              <a:t>Pong game design</a:t>
            </a:r>
          </a:p>
          <a:p>
            <a:pPr lvl="1"/>
            <a:r>
              <a:rPr lang="en-GB" dirty="0"/>
              <a:t>It’s the nature of designer-led game design that some aspects are implicit</a:t>
            </a:r>
          </a:p>
          <a:p>
            <a:pPr lvl="2"/>
            <a:r>
              <a:rPr lang="en-GB" dirty="0"/>
              <a:t>So as implementers, you need to fill in the games to create something that is systemic</a:t>
            </a:r>
          </a:p>
          <a:p>
            <a:pPr lvl="2"/>
            <a:r>
              <a:rPr lang="en-GB" dirty="0"/>
              <a:t>This is the nature of iterative activities -&gt; it’s v. difficult to capture everything in one (or a few goes)</a:t>
            </a:r>
            <a:endParaRPr lang="en-US" dirty="0"/>
          </a:p>
        </p:txBody>
      </p:sp>
      <p:graphicFrame>
        <p:nvGraphicFramePr>
          <p:cNvPr id="5" name="Table 4"/>
          <p:cNvGraphicFramePr>
            <a:graphicFrameLocks noGrp="1"/>
          </p:cNvGraphicFramePr>
          <p:nvPr/>
        </p:nvGraphicFramePr>
        <p:xfrm>
          <a:off x="1259632" y="3717032"/>
          <a:ext cx="6934200" cy="2827782"/>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1800" b="1" dirty="0">
                          <a:solidFill>
                            <a:schemeClr val="bg1"/>
                          </a:solidFill>
                          <a:latin typeface="Calibri"/>
                          <a:ea typeface="Calibri"/>
                          <a:cs typeface="Times New Roman"/>
                        </a:rPr>
                        <a:t>Class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a:solidFill>
                            <a:schemeClr val="bg1"/>
                          </a:solidFill>
                          <a:latin typeface="Calibri"/>
                          <a:ea typeface="Calibri"/>
                          <a:cs typeface="Times New Roman"/>
                        </a:rPr>
                        <a:t>Method</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1800" b="1" dirty="0">
                          <a:solidFill>
                            <a:schemeClr val="bg1"/>
                          </a:solidFill>
                          <a:latin typeface="Calibri"/>
                          <a:ea typeface="Calibri"/>
                          <a:cs typeface="Times New Roman"/>
                        </a:rPr>
                        <a:t>Attributes</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1800" dirty="0">
                          <a:solidFill>
                            <a:schemeClr val="bg1"/>
                          </a:solidFill>
                          <a:latin typeface="Calibri"/>
                          <a:ea typeface="Calibri"/>
                          <a:cs typeface="Times New Roman"/>
                        </a:rPr>
                        <a:t>Player</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Hit ball</a:t>
                      </a:r>
                      <a:endParaRPr lang="en-US" sz="18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Score</a:t>
                      </a:r>
                      <a:endParaRPr lang="en-US" sz="1800" dirty="0">
                        <a:solidFill>
                          <a:srgbClr val="FFFF00"/>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1800">
                          <a:solidFill>
                            <a:schemeClr val="bg1"/>
                          </a:solidFill>
                          <a:latin typeface="Calibri"/>
                          <a:ea typeface="Calibri"/>
                          <a:cs typeface="Times New Roman"/>
                        </a:rPr>
                        <a:t>Ball</a:t>
                      </a:r>
                      <a:endParaRPr lang="en-US" sz="18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Move</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1800" dirty="0">
                          <a:solidFill>
                            <a:schemeClr val="bg1"/>
                          </a:solidFill>
                          <a:latin typeface="+mn-lt"/>
                          <a:ea typeface="Calibri"/>
                          <a:cs typeface="Times New Roman"/>
                        </a:rPr>
                        <a:t>Serve</a:t>
                      </a:r>
                      <a:endParaRPr lang="en-US" sz="18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Position</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1800" dirty="0">
                          <a:solidFill>
                            <a:srgbClr val="FFFF00"/>
                          </a:solidFill>
                          <a:latin typeface="Calibri"/>
                          <a:ea typeface="Calibri"/>
                          <a:cs typeface="Times New Roman"/>
                        </a:rPr>
                        <a:t>Game</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rgbClr val="FFFF00"/>
                          </a:solidFill>
                          <a:latin typeface="Calibri"/>
                          <a:ea typeface="Calibri"/>
                          <a:cs typeface="Times New Roman"/>
                        </a:rPr>
                        <a:t>Play</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1800" dirty="0">
                          <a:solidFill>
                            <a:schemeClr val="bg1"/>
                          </a:solidFill>
                          <a:latin typeface="Calibri"/>
                          <a:ea typeface="Calibri"/>
                          <a:cs typeface="Times New Roman"/>
                        </a:rPr>
                        <a:t>Players [2]</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chemeClr val="bg1"/>
                          </a:solidFill>
                          <a:latin typeface="Calibri"/>
                          <a:ea typeface="Calibri"/>
                          <a:cs typeface="Times New Roman"/>
                        </a:rPr>
                        <a:t>Ball</a:t>
                      </a:r>
                      <a:endParaRPr lang="en-US" sz="1800" dirty="0">
                        <a:solidFill>
                          <a:schemeClr val="bg1"/>
                        </a:solidFill>
                        <a:latin typeface="Calibri"/>
                        <a:ea typeface="Calibri"/>
                        <a:cs typeface="Times New Roman"/>
                      </a:endParaRPr>
                    </a:p>
                    <a:p>
                      <a:pPr algn="just">
                        <a:lnSpc>
                          <a:spcPct val="115000"/>
                        </a:lnSpc>
                        <a:spcAft>
                          <a:spcPts val="0"/>
                        </a:spcAft>
                      </a:pPr>
                      <a:r>
                        <a:rPr lang="en-GB" sz="1800" dirty="0">
                          <a:solidFill>
                            <a:srgbClr val="FFFF00"/>
                          </a:solidFill>
                          <a:latin typeface="Calibri"/>
                          <a:ea typeface="Calibri"/>
                          <a:cs typeface="Times New Roman"/>
                        </a:rPr>
                        <a:t>Court</a:t>
                      </a:r>
                      <a:endParaRPr lang="en-US" sz="1800" dirty="0">
                        <a:solidFill>
                          <a:srgbClr val="FFFF00"/>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45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45" name="Group 244"/>
          <p:cNvGrpSpPr/>
          <p:nvPr/>
        </p:nvGrpSpPr>
        <p:grpSpPr>
          <a:xfrm>
            <a:off x="642910" y="2071678"/>
            <a:ext cx="5715040" cy="4346990"/>
            <a:chOff x="642910" y="2071678"/>
            <a:chExt cx="5715040" cy="4346990"/>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Players[2]</a:t>
                </a:r>
              </a:p>
              <a:p>
                <a:r>
                  <a:rPr lang="en-GB" dirty="0"/>
                  <a:t>Ball</a:t>
                </a:r>
              </a:p>
              <a:p>
                <a:r>
                  <a:rPr lang="en-GB" dirty="0"/>
                  <a:t>Court</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Game</a:t>
                </a:r>
              </a:p>
            </p:txBody>
          </p:sp>
        </p:grpSp>
        <p:grpSp>
          <p:nvGrpSpPr>
            <p:cNvPr id="8" name="Group 11"/>
            <p:cNvGrpSpPr/>
            <p:nvPr/>
          </p:nvGrpSpPr>
          <p:grpSpPr>
            <a:xfrm>
              <a:off x="4429124" y="4572008"/>
              <a:ext cx="1928826" cy="1846660"/>
              <a:chOff x="-857288" y="1273718"/>
              <a:chExt cx="4572000" cy="1846660"/>
            </a:xfrm>
          </p:grpSpPr>
          <p:sp>
            <p:nvSpPr>
              <p:cNvPr id="12" name="Rectangle 11"/>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a:p>
                <a:r>
                  <a:rPr lang="en-GB" dirty="0"/>
                  <a:t>Position</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Player</a:t>
                </a:r>
              </a:p>
            </p:txBody>
          </p:sp>
        </p:grpSp>
        <p:cxnSp>
          <p:nvCxnSpPr>
            <p:cNvPr id="11" name="Elbow Connector 10"/>
            <p:cNvCxnSpPr>
              <a:stCxn id="16" idx="3"/>
              <a:endCxn id="12" idx="1"/>
            </p:cNvCxnSpPr>
            <p:nvPr/>
          </p:nvCxnSpPr>
          <p:spPr>
            <a:xfrm>
              <a:off x="2571736" y="3967467"/>
              <a:ext cx="1857388" cy="1712537"/>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18" name="Group 11"/>
            <p:cNvGrpSpPr/>
            <p:nvPr/>
          </p:nvGrpSpPr>
          <p:grpSpPr>
            <a:xfrm>
              <a:off x="4429124" y="2071678"/>
              <a:ext cx="1928826" cy="1846660"/>
              <a:chOff x="-857288" y="1273718"/>
              <a:chExt cx="4572000" cy="1846660"/>
            </a:xfrm>
          </p:grpSpPr>
          <p:sp>
            <p:nvSpPr>
              <p:cNvPr id="19" name="Rectangle 18"/>
              <p:cNvSpPr/>
              <p:nvPr/>
            </p:nvSpPr>
            <p:spPr>
              <a:xfrm>
                <a:off x="-857288" y="1643050"/>
                <a:ext cx="4572000" cy="1477328"/>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a:t>Bounce()</a:t>
                </a:r>
              </a:p>
              <a:p>
                <a:r>
                  <a:rPr lang="en-GB" dirty="0"/>
                  <a:t>Serve()</a:t>
                </a:r>
              </a:p>
              <a:p>
                <a:endParaRPr lang="en-GB" dirty="0"/>
              </a:p>
              <a:p>
                <a:r>
                  <a:rPr lang="en-GB" dirty="0"/>
                  <a:t>Position</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a:t>
                </a:r>
              </a:p>
            </p:txBody>
          </p:sp>
        </p:grpSp>
        <p:cxnSp>
          <p:nvCxnSpPr>
            <p:cNvPr id="242" name="Elbow Connector 241"/>
            <p:cNvCxnSpPr>
              <a:stCxn id="16" idx="3"/>
              <a:endCxn id="19" idx="1"/>
            </p:cNvCxnSpPr>
            <p:nvPr/>
          </p:nvCxnSpPr>
          <p:spPr>
            <a:xfrm flipV="1">
              <a:off x="2571736" y="3179674"/>
              <a:ext cx="1857388" cy="787793"/>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549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Design / code choice</a:t>
            </a:r>
          </a:p>
          <a:p>
            <a:pPr lvl="1"/>
            <a:r>
              <a:rPr lang="en-GB" dirty="0"/>
              <a:t>What kind of functionality and data will they have?</a:t>
            </a:r>
          </a:p>
        </p:txBody>
      </p:sp>
      <p:graphicFrame>
        <p:nvGraphicFramePr>
          <p:cNvPr id="4" name="Table 3"/>
          <p:cNvGraphicFramePr>
            <a:graphicFrameLocks noGrp="1"/>
          </p:cNvGraphicFramePr>
          <p:nvPr/>
        </p:nvGraphicFramePr>
        <p:xfrm>
          <a:off x="1259632" y="2660872"/>
          <a:ext cx="6934200" cy="3072384"/>
        </p:xfrm>
        <a:graphic>
          <a:graphicData uri="http://schemas.openxmlformats.org/drawingml/2006/table">
            <a:tbl>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296333">
                <a:tc>
                  <a:txBody>
                    <a:bodyPr/>
                    <a:lstStyle/>
                    <a:p>
                      <a:pPr algn="ctr">
                        <a:lnSpc>
                          <a:spcPct val="115000"/>
                        </a:lnSpc>
                        <a:spcAft>
                          <a:spcPts val="0"/>
                        </a:spcAft>
                      </a:pPr>
                      <a:r>
                        <a:rPr lang="en-GB" sz="2000" b="1" dirty="0">
                          <a:solidFill>
                            <a:schemeClr val="bg1"/>
                          </a:solidFill>
                          <a:latin typeface="Calibri"/>
                          <a:ea typeface="Calibri"/>
                          <a:cs typeface="Times New Roman"/>
                        </a:rPr>
                        <a:t>Class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a:solidFill>
                            <a:schemeClr val="bg1"/>
                          </a:solidFill>
                          <a:latin typeface="Calibri"/>
                          <a:ea typeface="Calibri"/>
                          <a:cs typeface="Times New Roman"/>
                        </a:rPr>
                        <a:t>Method</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lnSpc>
                          <a:spcPct val="115000"/>
                        </a:lnSpc>
                        <a:spcAft>
                          <a:spcPts val="0"/>
                        </a:spcAft>
                      </a:pPr>
                      <a:r>
                        <a:rPr lang="en-GB" sz="2000" b="1" dirty="0">
                          <a:solidFill>
                            <a:schemeClr val="bg1"/>
                          </a:solidFill>
                          <a:latin typeface="Calibri"/>
                          <a:ea typeface="Calibri"/>
                          <a:cs typeface="Times New Roman"/>
                        </a:rPr>
                        <a:t>Attributes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675132">
                <a:tc>
                  <a:txBody>
                    <a:bodyPr/>
                    <a:lstStyle/>
                    <a:p>
                      <a:pPr algn="just">
                        <a:lnSpc>
                          <a:spcPct val="115000"/>
                        </a:lnSpc>
                        <a:spcAft>
                          <a:spcPts val="0"/>
                        </a:spcAft>
                      </a:pPr>
                      <a:r>
                        <a:rPr lang="en-GB" sz="2000" dirty="0">
                          <a:solidFill>
                            <a:schemeClr val="bg1"/>
                          </a:solidFill>
                          <a:latin typeface="Calibri"/>
                          <a:ea typeface="Calibri"/>
                          <a:cs typeface="Times New Roman"/>
                        </a:rPr>
                        <a:t>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Hit 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Score</a:t>
                      </a:r>
                      <a:endParaRPr lang="en-US" sz="2000">
                        <a:solidFill>
                          <a:schemeClr val="bg1"/>
                        </a:solidFill>
                        <a:latin typeface="Calibri"/>
                        <a:ea typeface="Calibri"/>
                        <a:cs typeface="Times New Roman"/>
                      </a:endParaRPr>
                    </a:p>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592667">
                <a:tc>
                  <a:txBody>
                    <a:bodyPr/>
                    <a:lstStyle/>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Move</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Bounce</a:t>
                      </a:r>
                    </a:p>
                    <a:p>
                      <a:pPr marL="0" marR="0" indent="0" algn="just" defTabSz="914400" rtl="0" eaLnBrk="1" fontAlgn="auto" latinLnBrk="0" hangingPunct="1">
                        <a:lnSpc>
                          <a:spcPct val="115000"/>
                        </a:lnSpc>
                        <a:spcBef>
                          <a:spcPts val="0"/>
                        </a:spcBef>
                        <a:spcAft>
                          <a:spcPts val="0"/>
                        </a:spcAft>
                        <a:buClrTx/>
                        <a:buSzTx/>
                        <a:buFontTx/>
                        <a:buNone/>
                        <a:tabLst/>
                        <a:defRPr/>
                      </a:pPr>
                      <a:r>
                        <a:rPr lang="en-GB" sz="2000" dirty="0">
                          <a:solidFill>
                            <a:schemeClr val="bg1"/>
                          </a:solidFill>
                          <a:latin typeface="+mn-lt"/>
                          <a:ea typeface="Calibri"/>
                          <a:cs typeface="Times New Roman"/>
                        </a:rPr>
                        <a:t>Serve</a:t>
                      </a:r>
                      <a:endParaRPr lang="en-US" sz="2000" dirty="0">
                        <a:solidFill>
                          <a:schemeClr val="bg1"/>
                        </a:solidFill>
                        <a:latin typeface="+mn-lt"/>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a:solidFill>
                            <a:schemeClr val="bg1"/>
                          </a:solidFill>
                          <a:latin typeface="Calibri"/>
                          <a:ea typeface="Calibri"/>
                          <a:cs typeface="Times New Roman"/>
                        </a:rPr>
                        <a:t>Position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889000">
                <a:tc>
                  <a:txBody>
                    <a:bodyPr/>
                    <a:lstStyle/>
                    <a:p>
                      <a:pPr algn="just">
                        <a:lnSpc>
                          <a:spcPct val="115000"/>
                        </a:lnSpc>
                        <a:spcAft>
                          <a:spcPts val="0"/>
                        </a:spcAft>
                      </a:pPr>
                      <a:r>
                        <a:rPr lang="en-GB" sz="2000">
                          <a:solidFill>
                            <a:schemeClr val="bg1"/>
                          </a:solidFill>
                          <a:latin typeface="Calibri"/>
                          <a:ea typeface="Calibri"/>
                          <a:cs typeface="Times New Roman"/>
                        </a:rPr>
                        <a:t>Game</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15000"/>
                        </a:lnSpc>
                        <a:spcAft>
                          <a:spcPts val="0"/>
                        </a:spcAft>
                      </a:pPr>
                      <a:r>
                        <a:rPr lang="en-GB" sz="2000" dirty="0">
                          <a:solidFill>
                            <a:schemeClr val="bg1"/>
                          </a:solidFill>
                          <a:latin typeface="Calibri"/>
                          <a:ea typeface="Calibri"/>
                          <a:cs typeface="Times New Roman"/>
                        </a:rPr>
                        <a:t>Players [2]</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Ball</a:t>
                      </a:r>
                      <a:endParaRPr lang="en-US" sz="2000" dirty="0">
                        <a:solidFill>
                          <a:schemeClr val="bg1"/>
                        </a:solidFill>
                        <a:latin typeface="Calibri"/>
                        <a:ea typeface="Calibri"/>
                        <a:cs typeface="Times New Roman"/>
                      </a:endParaRPr>
                    </a:p>
                    <a:p>
                      <a:pPr algn="just">
                        <a:lnSpc>
                          <a:spcPct val="115000"/>
                        </a:lnSpc>
                        <a:spcAft>
                          <a:spcPts val="0"/>
                        </a:spcAft>
                      </a:pPr>
                      <a:r>
                        <a:rPr lang="en-GB" sz="2000" dirty="0">
                          <a:solidFill>
                            <a:schemeClr val="bg1"/>
                          </a:solidFill>
                          <a:latin typeface="Calibri"/>
                          <a:ea typeface="Calibri"/>
                          <a:cs typeface="Times New Roman"/>
                        </a:rPr>
                        <a:t>Court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val 4"/>
          <p:cNvSpPr/>
          <p:nvPr/>
        </p:nvSpPr>
        <p:spPr>
          <a:xfrm>
            <a:off x="3491880" y="292494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91880" y="3645024"/>
            <a:ext cx="86409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724128" y="3284984"/>
            <a:ext cx="129614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17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7210"/>
            <a:ext cx="8229600" cy="2514600"/>
          </a:xfrm>
        </p:spPr>
        <p:txBody>
          <a:bodyPr>
            <a:normAutofit/>
          </a:bodyPr>
          <a:lstStyle/>
          <a:p>
            <a:r>
              <a:rPr lang="en-GB" dirty="0" err="1"/>
              <a:t>Booch</a:t>
            </a:r>
            <a:r>
              <a:rPr lang="en-GB" dirty="0"/>
              <a:t> OO Development method</a:t>
            </a:r>
          </a:p>
          <a:p>
            <a:r>
              <a:rPr lang="en-GB" dirty="0"/>
              <a:t>Pong game design – as UML</a:t>
            </a:r>
          </a:p>
        </p:txBody>
      </p:sp>
      <p:grpSp>
        <p:nvGrpSpPr>
          <p:cNvPr id="2" name="Group 244"/>
          <p:cNvGrpSpPr/>
          <p:nvPr/>
        </p:nvGrpSpPr>
        <p:grpSpPr>
          <a:xfrm>
            <a:off x="642910" y="2071678"/>
            <a:ext cx="5715040" cy="4069991"/>
            <a:chOff x="642910" y="2071678"/>
            <a:chExt cx="5715040" cy="4069991"/>
          </a:xfrm>
        </p:grpSpPr>
        <p:grpSp>
          <p:nvGrpSpPr>
            <p:cNvPr id="4" name="Group 7"/>
            <p:cNvGrpSpPr/>
            <p:nvPr/>
          </p:nvGrpSpPr>
          <p:grpSpPr>
            <a:xfrm>
              <a:off x="642910" y="3136470"/>
              <a:ext cx="1928826" cy="1292662"/>
              <a:chOff x="-857288" y="1273718"/>
              <a:chExt cx="4572000" cy="1292662"/>
            </a:xfrm>
          </p:grpSpPr>
          <p:sp>
            <p:nvSpPr>
              <p:cNvPr id="16" name="Rectangle 4"/>
              <p:cNvSpPr/>
              <p:nvPr/>
            </p:nvSpPr>
            <p:spPr>
              <a:xfrm>
                <a:off x="-857288" y="1643050"/>
                <a:ext cx="4572000" cy="923330"/>
              </a:xfrm>
              <a:prstGeom prst="rect">
                <a:avLst/>
              </a:prstGeom>
              <a:solidFill>
                <a:schemeClr val="tx2">
                  <a:lumMod val="60000"/>
                  <a:lumOff val="40000"/>
                </a:schemeClr>
              </a:solidFill>
              <a:ln w="19050">
                <a:solidFill>
                  <a:schemeClr val="bg1"/>
                </a:solidFill>
              </a:ln>
            </p:spPr>
            <p:txBody>
              <a:bodyPr>
                <a:spAutoFit/>
              </a:bodyPr>
              <a:lstStyle/>
              <a:p>
                <a:r>
                  <a:rPr lang="en-GB" dirty="0"/>
                  <a:t>Position</a:t>
                </a:r>
              </a:p>
              <a:p>
                <a:endParaRPr lang="en-GB" dirty="0"/>
              </a:p>
              <a:p>
                <a:r>
                  <a:rPr lang="en-GB" dirty="0"/>
                  <a:t>Move()=0;</a:t>
                </a:r>
              </a:p>
            </p:txBody>
          </p:sp>
          <p:sp>
            <p:nvSpPr>
              <p:cNvPr id="17" name="Rectangle 16"/>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Object</a:t>
                </a:r>
              </a:p>
            </p:txBody>
          </p:sp>
        </p:grpSp>
        <p:grpSp>
          <p:nvGrpSpPr>
            <p:cNvPr id="5" name="Group 11"/>
            <p:cNvGrpSpPr/>
            <p:nvPr/>
          </p:nvGrpSpPr>
          <p:grpSpPr>
            <a:xfrm>
              <a:off x="4429124" y="4572008"/>
              <a:ext cx="1928826" cy="1569661"/>
              <a:chOff x="-857288" y="1273718"/>
              <a:chExt cx="4572000" cy="1569661"/>
            </a:xfrm>
          </p:grpSpPr>
          <p:sp>
            <p:nvSpPr>
              <p:cNvPr id="12" name="Rectangle 11"/>
              <p:cNvSpPr/>
              <p:nvPr/>
            </p:nvSpPr>
            <p:spPr>
              <a:xfrm>
                <a:off x="-857288" y="1643050"/>
                <a:ext cx="4572000" cy="1200329"/>
              </a:xfrm>
              <a:prstGeom prst="rect">
                <a:avLst/>
              </a:prstGeom>
              <a:solidFill>
                <a:schemeClr val="tx2">
                  <a:lumMod val="60000"/>
                  <a:lumOff val="40000"/>
                </a:schemeClr>
              </a:solidFill>
              <a:ln w="19050">
                <a:solidFill>
                  <a:schemeClr val="bg1"/>
                </a:solidFill>
              </a:ln>
            </p:spPr>
            <p:txBody>
              <a:bodyPr>
                <a:spAutoFit/>
              </a:bodyPr>
              <a:lstStyle/>
              <a:p>
                <a:r>
                  <a:rPr lang="en-GB" dirty="0"/>
                  <a:t>Move()</a:t>
                </a:r>
              </a:p>
              <a:p>
                <a:r>
                  <a:rPr lang="en-GB" dirty="0" err="1"/>
                  <a:t>HitBall</a:t>
                </a:r>
                <a:r>
                  <a:rPr lang="en-GB" dirty="0"/>
                  <a:t>()</a:t>
                </a:r>
              </a:p>
              <a:p>
                <a:endParaRPr lang="en-GB" dirty="0"/>
              </a:p>
              <a:p>
                <a:r>
                  <a:rPr lang="en-GB" dirty="0"/>
                  <a:t>Score</a:t>
                </a:r>
              </a:p>
            </p:txBody>
          </p:sp>
          <p:sp>
            <p:nvSpPr>
              <p:cNvPr id="13" name="Rectangle 12"/>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err="1"/>
                  <a:t>Player:Object</a:t>
                </a:r>
                <a:endParaRPr lang="en-GB" dirty="0"/>
              </a:p>
            </p:txBody>
          </p:sp>
        </p:grpSp>
        <p:cxnSp>
          <p:nvCxnSpPr>
            <p:cNvPr id="11" name="Elbow Connector 10"/>
            <p:cNvCxnSpPr>
              <a:stCxn id="16" idx="3"/>
              <a:endCxn id="12" idx="1"/>
            </p:cNvCxnSpPr>
            <p:nvPr/>
          </p:nvCxnSpPr>
          <p:spPr>
            <a:xfrm>
              <a:off x="2571736" y="3967467"/>
              <a:ext cx="1857388" cy="1574038"/>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nvGrpSpPr>
            <p:cNvPr id="6" name="Group 11"/>
            <p:cNvGrpSpPr/>
            <p:nvPr/>
          </p:nvGrpSpPr>
          <p:grpSpPr>
            <a:xfrm>
              <a:off x="4429124" y="2071678"/>
              <a:ext cx="1928826" cy="738664"/>
              <a:chOff x="-857288" y="1273718"/>
              <a:chExt cx="4572000" cy="738664"/>
            </a:xfrm>
          </p:grpSpPr>
          <p:sp>
            <p:nvSpPr>
              <p:cNvPr id="19" name="Rectangle 18"/>
              <p:cNvSpPr/>
              <p:nvPr/>
            </p:nvSpPr>
            <p:spPr>
              <a:xfrm>
                <a:off x="-857288" y="1643050"/>
                <a:ext cx="4572000" cy="369332"/>
              </a:xfrm>
              <a:prstGeom prst="rect">
                <a:avLst/>
              </a:prstGeom>
              <a:solidFill>
                <a:schemeClr val="tx2">
                  <a:lumMod val="60000"/>
                  <a:lumOff val="40000"/>
                </a:schemeClr>
              </a:solidFill>
              <a:ln w="19050">
                <a:solidFill>
                  <a:schemeClr val="bg1"/>
                </a:solidFill>
              </a:ln>
            </p:spPr>
            <p:txBody>
              <a:bodyPr>
                <a:spAutoFit/>
              </a:bodyPr>
              <a:lstStyle/>
              <a:p>
                <a:r>
                  <a:rPr lang="en-GB" dirty="0"/>
                  <a:t>Move()</a:t>
                </a:r>
              </a:p>
            </p:txBody>
          </p:sp>
          <p:sp>
            <p:nvSpPr>
              <p:cNvPr id="20" name="Rectangle 19"/>
              <p:cNvSpPr/>
              <p:nvPr/>
            </p:nvSpPr>
            <p:spPr>
              <a:xfrm>
                <a:off x="-857288" y="1273718"/>
                <a:ext cx="4562508" cy="369332"/>
              </a:xfrm>
              <a:prstGeom prst="rect">
                <a:avLst/>
              </a:prstGeom>
              <a:solidFill>
                <a:schemeClr val="bg1"/>
              </a:solidFill>
              <a:ln w="19050">
                <a:solidFill>
                  <a:schemeClr val="bg1"/>
                </a:solidFill>
              </a:ln>
            </p:spPr>
            <p:txBody>
              <a:bodyPr wrap="square">
                <a:spAutoFit/>
              </a:bodyPr>
              <a:lstStyle/>
              <a:p>
                <a:r>
                  <a:rPr lang="en-GB" dirty="0"/>
                  <a:t>Ball: Object</a:t>
                </a:r>
              </a:p>
            </p:txBody>
          </p:sp>
        </p:grpSp>
        <p:cxnSp>
          <p:nvCxnSpPr>
            <p:cNvPr id="242" name="Elbow Connector 241"/>
            <p:cNvCxnSpPr>
              <a:stCxn id="16" idx="3"/>
              <a:endCxn id="19" idx="1"/>
            </p:cNvCxnSpPr>
            <p:nvPr/>
          </p:nvCxnSpPr>
          <p:spPr>
            <a:xfrm flipV="1">
              <a:off x="2571736" y="2625676"/>
              <a:ext cx="1857388" cy="1341791"/>
            </a:xfrm>
            <a:prstGeom prst="bentConnector3">
              <a:avLst>
                <a:gd name="adj1" fmla="val 50000"/>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549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a:xfrm>
            <a:off x="457200" y="548680"/>
            <a:ext cx="8229600" cy="6192688"/>
          </a:xfrm>
        </p:spPr>
        <p:txBody>
          <a:bodyPr>
            <a:normAutofit/>
          </a:bodyPr>
          <a:lstStyle/>
          <a:p>
            <a:r>
              <a:rPr lang="en-GB" dirty="0" err="1"/>
              <a:t>Booch</a:t>
            </a:r>
            <a:r>
              <a:rPr lang="en-GB" dirty="0"/>
              <a:t> OO Development method</a:t>
            </a:r>
          </a:p>
          <a:p>
            <a:r>
              <a:rPr lang="en-GB" dirty="0"/>
              <a:t>Pong dynamic behaviour</a:t>
            </a:r>
          </a:p>
          <a:p>
            <a:pPr lvl="1"/>
            <a:r>
              <a:rPr lang="en-GB" dirty="0"/>
              <a:t>Pong isn’t just about classes and objects, what happens when they interact?</a:t>
            </a:r>
          </a:p>
          <a:p>
            <a:pPr lvl="1"/>
            <a:endParaRPr lang="en-GB" dirty="0"/>
          </a:p>
          <a:p>
            <a:pPr lvl="1"/>
            <a:r>
              <a:rPr lang="en-GB" dirty="0"/>
              <a:t>What states are in the game and how does the game go from one state to another (transition)</a:t>
            </a:r>
          </a:p>
          <a:p>
            <a:pPr lvl="2"/>
            <a:r>
              <a:rPr lang="en-GB" dirty="0"/>
              <a:t>This is kind of implicit with the design document</a:t>
            </a:r>
          </a:p>
          <a:p>
            <a:pPr lvl="2"/>
            <a:r>
              <a:rPr lang="en-GB" dirty="0"/>
              <a:t>As implementers, it’s our job to dig into this to create straw man systems that can be refined</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3552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Pong dynamic behaviour</a:t>
            </a:r>
          </a:p>
          <a:p>
            <a:pPr lvl="1">
              <a:buNone/>
            </a:pPr>
            <a:endParaRPr lang="en-GB"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p:cNvGraphicFramePr>
            <a:graphicFrameLocks noGrp="1"/>
          </p:cNvGraphicFramePr>
          <p:nvPr/>
        </p:nvGraphicFramePr>
        <p:xfrm>
          <a:off x="685800" y="1844824"/>
          <a:ext cx="7772400" cy="437867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261257">
                <a:tc>
                  <a:txBody>
                    <a:bodyPr/>
                    <a:lstStyle/>
                    <a:p>
                      <a:pPr marL="457200" algn="ctr">
                        <a:lnSpc>
                          <a:spcPct val="115000"/>
                        </a:lnSpc>
                        <a:spcAft>
                          <a:spcPts val="0"/>
                        </a:spcAft>
                      </a:pPr>
                      <a:r>
                        <a:rPr lang="en-GB" sz="2000" b="1" dirty="0">
                          <a:solidFill>
                            <a:schemeClr val="bg1"/>
                          </a:solidFill>
                          <a:latin typeface="Calibri"/>
                          <a:ea typeface="Calibri"/>
                          <a:cs typeface="Times New Roman"/>
                        </a:rPr>
                        <a:t>Entry State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a:solidFill>
                            <a:schemeClr val="bg1"/>
                          </a:solidFill>
                          <a:latin typeface="Calibri"/>
                          <a:ea typeface="Calibri"/>
                          <a:cs typeface="Times New Roman"/>
                        </a:rPr>
                        <a:t>Transition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ctr">
                        <a:lnSpc>
                          <a:spcPct val="115000"/>
                        </a:lnSpc>
                        <a:spcAft>
                          <a:spcPts val="0"/>
                        </a:spcAft>
                      </a:pPr>
                      <a:r>
                        <a:rPr lang="en-GB" sz="2000" b="1">
                          <a:solidFill>
                            <a:schemeClr val="bg1"/>
                          </a:solidFill>
                          <a:latin typeface="Calibri"/>
                          <a:ea typeface="Calibri"/>
                          <a:cs typeface="Times New Roman"/>
                        </a:rPr>
                        <a:t>Description</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61257">
                <a:tc>
                  <a:txBody>
                    <a:bodyPr/>
                    <a:lstStyle/>
                    <a:p>
                      <a:pPr marL="457200" algn="l">
                        <a:lnSpc>
                          <a:spcPct val="115000"/>
                        </a:lnSpc>
                        <a:spcAft>
                          <a:spcPts val="0"/>
                        </a:spcAft>
                      </a:pPr>
                      <a:r>
                        <a:rPr lang="en-GB" sz="2000" dirty="0">
                          <a:solidFill>
                            <a:schemeClr val="bg1"/>
                          </a:solidFill>
                          <a:latin typeface="Calibri"/>
                          <a:ea typeface="Calibri"/>
                          <a:cs typeface="Times New Roman"/>
                        </a:rPr>
                        <a:t>Start</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Game serves to player 1</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783771">
                <a:tc>
                  <a:txBody>
                    <a:bodyPr/>
                    <a:lstStyle/>
                    <a:p>
                      <a:pPr marL="457200" algn="l">
                        <a:lnSpc>
                          <a:spcPct val="115000"/>
                        </a:lnSpc>
                        <a:spcAft>
                          <a:spcPts val="0"/>
                        </a:spcAft>
                      </a:pPr>
                      <a:r>
                        <a:rPr lang="en-GB" sz="2000" dirty="0">
                          <a:solidFill>
                            <a:schemeClr val="bg1"/>
                          </a:solidFill>
                          <a:latin typeface="Calibri"/>
                          <a:ea typeface="Calibri"/>
                          <a:cs typeface="Times New Roman"/>
                        </a:rPr>
                        <a:t>P1 / P2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a:solidFill>
                            <a:schemeClr val="bg1"/>
                          </a:solidFill>
                          <a:latin typeface="Calibri"/>
                          <a:ea typeface="Calibri"/>
                          <a:cs typeface="Times New Roman"/>
                        </a:rPr>
                        <a:t>The game will serve at the player who lost the last point</a:t>
                      </a:r>
                      <a:endParaRPr lang="en-US" sz="200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522514">
                <a:tc>
                  <a:txBody>
                    <a:bodyPr/>
                    <a:lstStyle/>
                    <a:p>
                      <a:pPr marL="457200" algn="l">
                        <a:lnSpc>
                          <a:spcPct val="115000"/>
                        </a:lnSpc>
                        <a:spcAft>
                          <a:spcPts val="0"/>
                        </a:spcAft>
                      </a:pPr>
                      <a:r>
                        <a:rPr lang="en-GB" sz="2000" dirty="0">
                          <a:solidFill>
                            <a:schemeClr val="bg1"/>
                          </a:solidFill>
                          <a:latin typeface="Calibri"/>
                          <a:ea typeface="Calibri"/>
                          <a:cs typeface="Times New Roman"/>
                        </a:rPr>
                        <a:t>Rally</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baseline="0" dirty="0">
                          <a:solidFill>
                            <a:schemeClr val="bg1"/>
                          </a:solidFill>
                          <a:latin typeface="Calibri"/>
                          <a:ea typeface="Calibri"/>
                          <a:cs typeface="Times New Roman"/>
                        </a:rPr>
                        <a:t>Ball travels between players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306286">
                <a:tc>
                  <a:txBody>
                    <a:bodyPr/>
                    <a:lstStyle/>
                    <a:p>
                      <a:pPr marL="457200" algn="l">
                        <a:lnSpc>
                          <a:spcPct val="115000"/>
                        </a:lnSpc>
                        <a:spcAft>
                          <a:spcPts val="0"/>
                        </a:spcAft>
                      </a:pPr>
                      <a:r>
                        <a:rPr lang="en-GB" sz="2000" dirty="0">
                          <a:solidFill>
                            <a:schemeClr val="bg1"/>
                          </a:solidFill>
                          <a:latin typeface="Calibri"/>
                          <a:ea typeface="Calibri"/>
                          <a:cs typeface="Times New Roman"/>
                        </a:rPr>
                        <a:t>P1 / P2 Miss</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P1 / P2</a:t>
                      </a:r>
                      <a:r>
                        <a:rPr lang="en-GB" sz="2000" baseline="0" dirty="0">
                          <a:solidFill>
                            <a:schemeClr val="bg1"/>
                          </a:solidFill>
                          <a:latin typeface="Calibri"/>
                          <a:ea typeface="Calibri"/>
                          <a:cs typeface="Times New Roman"/>
                        </a:rPr>
                        <a:t> Serve</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457200" algn="l">
                        <a:lnSpc>
                          <a:spcPct val="115000"/>
                        </a:lnSpc>
                        <a:spcAft>
                          <a:spcPts val="0"/>
                        </a:spcAft>
                      </a:pPr>
                      <a:r>
                        <a:rPr lang="en-GB" sz="2000" dirty="0">
                          <a:solidFill>
                            <a:schemeClr val="bg1"/>
                          </a:solidFill>
                          <a:latin typeface="Calibri"/>
                          <a:ea typeface="Calibri"/>
                          <a:cs typeface="Times New Roman"/>
                        </a:rPr>
                        <a:t>Player misses ball, server back to player</a:t>
                      </a:r>
                      <a:endParaRPr lang="en-US" sz="2000" dirty="0">
                        <a:solidFill>
                          <a:schemeClr val="bg1"/>
                        </a:solidFill>
                        <a:latin typeface="Calibri"/>
                        <a:ea typeface="Calibri"/>
                        <a:cs typeface="Times New Roman"/>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1736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err="1"/>
              <a:t>Booch</a:t>
            </a:r>
            <a:r>
              <a:rPr lang="en-GB" dirty="0"/>
              <a:t> OO Development method</a:t>
            </a:r>
          </a:p>
          <a:p>
            <a:r>
              <a:rPr lang="en-GB" dirty="0"/>
              <a:t>Pong dynamic behaviour</a:t>
            </a:r>
          </a:p>
          <a:p>
            <a:pPr lvl="1"/>
            <a:r>
              <a:rPr lang="en-GB" dirty="0">
                <a:solidFill>
                  <a:srgbClr val="FF0000"/>
                </a:solidFill>
                <a:highlight>
                  <a:srgbClr val="FFFF00"/>
                </a:highlight>
              </a:rPr>
              <a:t>State diagram</a:t>
            </a:r>
          </a:p>
          <a:p>
            <a:pPr lvl="1"/>
            <a:r>
              <a:rPr lang="en-GB" dirty="0">
                <a:solidFill>
                  <a:srgbClr val="FF0000"/>
                </a:solidFill>
                <a:highlight>
                  <a:srgbClr val="FFFF00"/>
                </a:highlight>
              </a:rPr>
              <a:t>demo</a:t>
            </a:r>
          </a:p>
        </p:txBody>
      </p:sp>
    </p:spTree>
    <p:extLst>
      <p:ext uri="{BB962C8B-B14F-4D97-AF65-F5344CB8AC3E}">
        <p14:creationId xmlns:p14="http://schemas.microsoft.com/office/powerpoint/2010/main" val="38304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a:solidFill>
                  <a:srgbClr val="FF0000"/>
                </a:solidFill>
                <a:highlight>
                  <a:srgbClr val="FFFF00"/>
                </a:highlight>
              </a:rPr>
              <a:t>Breakout design &amp; student development activity</a:t>
            </a:r>
          </a:p>
        </p:txBody>
      </p:sp>
    </p:spTree>
    <p:extLst>
      <p:ext uri="{BB962C8B-B14F-4D97-AF65-F5344CB8AC3E}">
        <p14:creationId xmlns:p14="http://schemas.microsoft.com/office/powerpoint/2010/main" val="350895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93FEA0-A31E-0743-87A8-0D17BC72D355}"/>
              </a:ext>
            </a:extLst>
          </p:cNvPr>
          <p:cNvSpPr>
            <a:spLocks noGrp="1"/>
          </p:cNvSpPr>
          <p:nvPr>
            <p:ph idx="1"/>
          </p:nvPr>
        </p:nvSpPr>
        <p:spPr/>
        <p:txBody>
          <a:bodyPr/>
          <a:lstStyle/>
          <a:p>
            <a:endParaRPr lang="en-US"/>
          </a:p>
        </p:txBody>
      </p:sp>
      <p:pic>
        <p:nvPicPr>
          <p:cNvPr id="5" name="Picture 9" descr="A close up of a logo&#10;&#10;Description generated with very high confidence">
            <a:extLst>
              <a:ext uri="{FF2B5EF4-FFF2-40B4-BE49-F238E27FC236}">
                <a16:creationId xmlns:a16="http://schemas.microsoft.com/office/drawing/2014/main" id="{3BF301C2-8F0D-1047-9D6C-332F61B0D11C}"/>
              </a:ext>
            </a:extLst>
          </p:cNvPr>
          <p:cNvPicPr>
            <a:picLocks noChangeAspect="1"/>
          </p:cNvPicPr>
          <p:nvPr/>
        </p:nvPicPr>
        <p:blipFill>
          <a:blip r:embed="rId2"/>
          <a:stretch>
            <a:fillRect/>
          </a:stretch>
        </p:blipFill>
        <p:spPr>
          <a:xfrm>
            <a:off x="457200" y="1700808"/>
            <a:ext cx="8406635" cy="3896597"/>
          </a:xfrm>
          <a:prstGeom prst="rect">
            <a:avLst/>
          </a:prstGeom>
        </p:spPr>
      </p:pic>
    </p:spTree>
    <p:extLst>
      <p:ext uri="{BB962C8B-B14F-4D97-AF65-F5344CB8AC3E}">
        <p14:creationId xmlns:p14="http://schemas.microsoft.com/office/powerpoint/2010/main" val="385136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Learning Objectives</a:t>
            </a:r>
          </a:p>
          <a:p>
            <a:pPr lvl="1"/>
            <a:r>
              <a:rPr lang="en-GB" b="1" dirty="0"/>
              <a:t>Feedback </a:t>
            </a:r>
            <a:r>
              <a:rPr lang="en-GB" dirty="0"/>
              <a:t>on the SDL podcast</a:t>
            </a:r>
          </a:p>
          <a:p>
            <a:pPr lvl="1"/>
            <a:r>
              <a:rPr lang="en-GB" b="1" dirty="0"/>
              <a:t>Review</a:t>
            </a:r>
            <a:r>
              <a:rPr lang="en-GB" dirty="0"/>
              <a:t> the programming activities in the podcast</a:t>
            </a:r>
          </a:p>
          <a:p>
            <a:pPr lvl="1"/>
            <a:r>
              <a:rPr lang="en-GB" b="1" dirty="0"/>
              <a:t>Create</a:t>
            </a:r>
            <a:r>
              <a:rPr lang="en-GB" dirty="0"/>
              <a:t> a font renderer to demonstrate texture page mastery</a:t>
            </a:r>
          </a:p>
          <a:p>
            <a:pPr lvl="1"/>
            <a:r>
              <a:rPr lang="en-GB" b="1" dirty="0"/>
              <a:t>Design</a:t>
            </a:r>
            <a:r>
              <a:rPr lang="en-GB" dirty="0"/>
              <a:t> &amp; </a:t>
            </a:r>
            <a:r>
              <a:rPr lang="en-GB" b="1" dirty="0"/>
              <a:t>build</a:t>
            </a:r>
            <a:r>
              <a:rPr lang="en-GB" dirty="0"/>
              <a:t> Pong using OO techniques</a:t>
            </a:r>
          </a:p>
          <a:p>
            <a:pPr lvl="1"/>
            <a:endParaRPr lang="en-GB" dirty="0"/>
          </a:p>
          <a:p>
            <a:pPr lvl="1"/>
            <a:endParaRPr lang="en-GB" dirty="0"/>
          </a:p>
        </p:txBody>
      </p:sp>
    </p:spTree>
    <p:extLst>
      <p:ext uri="{BB962C8B-B14F-4D97-AF65-F5344CB8AC3E}">
        <p14:creationId xmlns:p14="http://schemas.microsoft.com/office/powerpoint/2010/main" val="9689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SDL Podcast</a:t>
            </a:r>
          </a:p>
          <a:p>
            <a:pPr lvl="1"/>
            <a:r>
              <a:rPr lang="en-GB" dirty="0"/>
              <a:t>Did it make any sense?</a:t>
            </a:r>
          </a:p>
          <a:p>
            <a:pPr lvl="1"/>
            <a:r>
              <a:rPr lang="en-GB" dirty="0"/>
              <a:t>How far did you get with it?</a:t>
            </a:r>
          </a:p>
          <a:p>
            <a:pPr lvl="1"/>
            <a:endParaRPr lang="en-GB" dirty="0"/>
          </a:p>
          <a:p>
            <a:pPr lvl="1"/>
            <a:endParaRPr lang="en-GB" dirty="0"/>
          </a:p>
        </p:txBody>
      </p:sp>
    </p:spTree>
    <p:extLst>
      <p:ext uri="{BB962C8B-B14F-4D97-AF65-F5344CB8AC3E}">
        <p14:creationId xmlns:p14="http://schemas.microsoft.com/office/powerpoint/2010/main" val="127346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solidFill>
                  <a:srgbClr val="FF0000"/>
                </a:solidFill>
                <a:highlight>
                  <a:srgbClr val="FFFF00"/>
                </a:highlight>
              </a:rPr>
              <a:t>Texture page use in SDL</a:t>
            </a:r>
          </a:p>
          <a:p>
            <a:pPr lvl="1"/>
            <a:r>
              <a:rPr lang="en-GB" dirty="0"/>
              <a:t>On mac air</a:t>
            </a:r>
          </a:p>
          <a:p>
            <a:pPr lvl="2"/>
            <a:r>
              <a:rPr lang="en-GB" dirty="0"/>
              <a:t>Fundamental for displaying naff 8-bit text for debug &amp; in-game</a:t>
            </a:r>
          </a:p>
          <a:p>
            <a:pPr lvl="2"/>
            <a:r>
              <a:rPr lang="en-GB" dirty="0"/>
              <a:t>Also for working with texture pages (atlases)</a:t>
            </a:r>
          </a:p>
          <a:p>
            <a:pPr lvl="1"/>
            <a:endParaRPr lang="en-GB" dirty="0"/>
          </a:p>
          <a:p>
            <a:pPr lvl="1"/>
            <a:endParaRPr lang="en-GB" dirty="0"/>
          </a:p>
        </p:txBody>
      </p:sp>
      <p:pic>
        <p:nvPicPr>
          <p:cNvPr id="4" name="Picture 3">
            <a:extLst>
              <a:ext uri="{FF2B5EF4-FFF2-40B4-BE49-F238E27FC236}">
                <a16:creationId xmlns:a16="http://schemas.microsoft.com/office/drawing/2014/main" id="{FB870ECE-7713-1741-B729-9EEE272881EA}"/>
              </a:ext>
            </a:extLst>
          </p:cNvPr>
          <p:cNvPicPr>
            <a:picLocks noChangeAspect="1"/>
          </p:cNvPicPr>
          <p:nvPr/>
        </p:nvPicPr>
        <p:blipFill>
          <a:blip r:embed="rId2"/>
          <a:stretch>
            <a:fillRect/>
          </a:stretch>
        </p:blipFill>
        <p:spPr>
          <a:xfrm>
            <a:off x="611560" y="3140968"/>
            <a:ext cx="3185510" cy="1800200"/>
          </a:xfrm>
          <a:prstGeom prst="rect">
            <a:avLst/>
          </a:prstGeom>
          <a:solidFill>
            <a:schemeClr val="bg1">
              <a:lumMod val="65000"/>
            </a:schemeClr>
          </a:solidFill>
        </p:spPr>
      </p:pic>
      <p:pic>
        <p:nvPicPr>
          <p:cNvPr id="5" name="Picture 4">
            <a:extLst>
              <a:ext uri="{FF2B5EF4-FFF2-40B4-BE49-F238E27FC236}">
                <a16:creationId xmlns:a16="http://schemas.microsoft.com/office/drawing/2014/main" id="{569D95E0-0D2D-3B4C-9295-BEFABE12E142}"/>
              </a:ext>
            </a:extLst>
          </p:cNvPr>
          <p:cNvPicPr>
            <a:picLocks noChangeAspect="1"/>
          </p:cNvPicPr>
          <p:nvPr/>
        </p:nvPicPr>
        <p:blipFill>
          <a:blip r:embed="rId3"/>
          <a:stretch>
            <a:fillRect/>
          </a:stretch>
        </p:blipFill>
        <p:spPr>
          <a:xfrm>
            <a:off x="4927898" y="3185637"/>
            <a:ext cx="3632944" cy="2448288"/>
          </a:xfrm>
          <a:prstGeom prst="rect">
            <a:avLst/>
          </a:prstGeom>
        </p:spPr>
      </p:pic>
      <p:pic>
        <p:nvPicPr>
          <p:cNvPr id="6" name="Picture 5">
            <a:extLst>
              <a:ext uri="{FF2B5EF4-FFF2-40B4-BE49-F238E27FC236}">
                <a16:creationId xmlns:a16="http://schemas.microsoft.com/office/drawing/2014/main" id="{30964F22-E03C-9949-9A4E-AC9D5913894B}"/>
              </a:ext>
            </a:extLst>
          </p:cNvPr>
          <p:cNvPicPr>
            <a:picLocks noChangeAspect="1"/>
          </p:cNvPicPr>
          <p:nvPr/>
        </p:nvPicPr>
        <p:blipFill>
          <a:blip r:embed="rId4"/>
          <a:stretch>
            <a:fillRect/>
          </a:stretch>
        </p:blipFill>
        <p:spPr>
          <a:xfrm>
            <a:off x="7380312" y="4302968"/>
            <a:ext cx="1625600" cy="2438400"/>
          </a:xfrm>
          <a:prstGeom prst="rect">
            <a:avLst/>
          </a:prstGeom>
        </p:spPr>
      </p:pic>
      <p:pic>
        <p:nvPicPr>
          <p:cNvPr id="7" name="Picture 6">
            <a:extLst>
              <a:ext uri="{FF2B5EF4-FFF2-40B4-BE49-F238E27FC236}">
                <a16:creationId xmlns:a16="http://schemas.microsoft.com/office/drawing/2014/main" id="{DFAAEF5F-320D-7A4C-B388-15C91FBC2255}"/>
              </a:ext>
            </a:extLst>
          </p:cNvPr>
          <p:cNvPicPr>
            <a:picLocks noChangeAspect="1"/>
          </p:cNvPicPr>
          <p:nvPr/>
        </p:nvPicPr>
        <p:blipFill rotWithShape="1">
          <a:blip r:embed="rId5"/>
          <a:srcRect l="66676"/>
          <a:stretch/>
        </p:blipFill>
        <p:spPr>
          <a:xfrm>
            <a:off x="3096320" y="5057800"/>
            <a:ext cx="1644872" cy="1800200"/>
          </a:xfrm>
          <a:prstGeom prst="rect">
            <a:avLst/>
          </a:prstGeom>
        </p:spPr>
      </p:pic>
    </p:spTree>
    <p:extLst>
      <p:ext uri="{BB962C8B-B14F-4D97-AF65-F5344CB8AC3E}">
        <p14:creationId xmlns:p14="http://schemas.microsoft.com/office/powerpoint/2010/main" val="30640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solidFill>
                  <a:srgbClr val="FF0000"/>
                </a:solidFill>
                <a:highlight>
                  <a:srgbClr val="FFFF00"/>
                </a:highlight>
              </a:rPr>
              <a:t>Balls!</a:t>
            </a:r>
          </a:p>
          <a:p>
            <a:pPr lvl="1"/>
            <a:r>
              <a:rPr lang="en-GB" dirty="0">
                <a:solidFill>
                  <a:srgbClr val="FF0000"/>
                </a:solidFill>
                <a:highlight>
                  <a:srgbClr val="FFFF00"/>
                </a:highlight>
              </a:rPr>
              <a:t>arrays</a:t>
            </a:r>
          </a:p>
          <a:p>
            <a:pPr lvl="1"/>
            <a:r>
              <a:rPr lang="en-GB" dirty="0" err="1">
                <a:solidFill>
                  <a:srgbClr val="FF0000"/>
                </a:solidFill>
                <a:highlight>
                  <a:srgbClr val="FFFF00"/>
                </a:highlight>
              </a:rPr>
              <a:t>stl</a:t>
            </a:r>
            <a:r>
              <a:rPr lang="en-GB" dirty="0">
                <a:solidFill>
                  <a:srgbClr val="FF0000"/>
                </a:solidFill>
                <a:highlight>
                  <a:srgbClr val="FFFF00"/>
                </a:highlight>
              </a:rPr>
              <a:t>::vector</a:t>
            </a:r>
          </a:p>
          <a:p>
            <a:pPr lvl="1"/>
            <a:r>
              <a:rPr lang="en-GB" dirty="0" err="1">
                <a:solidFill>
                  <a:srgbClr val="FF0000"/>
                </a:solidFill>
                <a:highlight>
                  <a:srgbClr val="FFFF00"/>
                </a:highlight>
              </a:rPr>
              <a:t>stl</a:t>
            </a:r>
            <a:r>
              <a:rPr lang="en-GB" dirty="0">
                <a:solidFill>
                  <a:srgbClr val="FF0000"/>
                </a:solidFill>
                <a:highlight>
                  <a:srgbClr val="FFFF00"/>
                </a:highlight>
              </a:rPr>
              <a:t>::list</a:t>
            </a:r>
          </a:p>
          <a:p>
            <a:pPr lvl="1"/>
            <a:endParaRPr lang="en-GB" dirty="0"/>
          </a:p>
          <a:p>
            <a:pPr lvl="1"/>
            <a:endParaRPr lang="en-GB" dirty="0"/>
          </a:p>
        </p:txBody>
      </p:sp>
    </p:spTree>
    <p:extLst>
      <p:ext uri="{BB962C8B-B14F-4D97-AF65-F5344CB8AC3E}">
        <p14:creationId xmlns:p14="http://schemas.microsoft.com/office/powerpoint/2010/main" val="293247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92688"/>
          </a:xfrm>
        </p:spPr>
        <p:txBody>
          <a:bodyPr>
            <a:normAutofit/>
          </a:bodyPr>
          <a:lstStyle/>
          <a:p>
            <a:r>
              <a:rPr lang="en-GB" dirty="0"/>
              <a:t>Object Oriented Analysis, Design &amp; Programming</a:t>
            </a:r>
          </a:p>
          <a:p>
            <a:pPr lvl="1"/>
            <a:r>
              <a:rPr lang="en-GB" dirty="0"/>
              <a:t>Useful for creating applications</a:t>
            </a:r>
          </a:p>
          <a:p>
            <a:pPr lvl="1"/>
            <a:r>
              <a:rPr lang="en-GB" dirty="0"/>
              <a:t>Very useful for discussion development practice in interviews ;)</a:t>
            </a:r>
          </a:p>
          <a:p>
            <a:pPr lvl="1"/>
            <a:endParaRPr lang="en-GB" dirty="0"/>
          </a:p>
          <a:p>
            <a:pPr lvl="1"/>
            <a:r>
              <a:rPr lang="en-GB" dirty="0"/>
              <a:t>Do Pong</a:t>
            </a:r>
          </a:p>
          <a:p>
            <a:pPr lvl="1"/>
            <a:r>
              <a:rPr lang="en-GB" dirty="0"/>
              <a:t>Leave them with breakout</a:t>
            </a:r>
          </a:p>
          <a:p>
            <a:pPr lvl="1"/>
            <a:endParaRPr lang="en-GB" dirty="0"/>
          </a:p>
          <a:p>
            <a:pPr lvl="1"/>
            <a:endParaRPr lang="en-GB" dirty="0"/>
          </a:p>
        </p:txBody>
      </p:sp>
    </p:spTree>
    <p:extLst>
      <p:ext uri="{BB962C8B-B14F-4D97-AF65-F5344CB8AC3E}">
        <p14:creationId xmlns:p14="http://schemas.microsoft.com/office/powerpoint/2010/main" val="393799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3"/>
          </a:xfrm>
        </p:spPr>
        <p:txBody>
          <a:bodyPr>
            <a:normAutofit/>
          </a:bodyPr>
          <a:lstStyle/>
          <a:p>
            <a:r>
              <a:rPr lang="en-GB" dirty="0" err="1"/>
              <a:t>Booch</a:t>
            </a:r>
            <a:r>
              <a:rPr lang="en-GB" dirty="0"/>
              <a:t> OO Development method</a:t>
            </a:r>
          </a:p>
        </p:txBody>
      </p:sp>
    </p:spTree>
    <p:extLst>
      <p:ext uri="{BB962C8B-B14F-4D97-AF65-F5344CB8AC3E}">
        <p14:creationId xmlns:p14="http://schemas.microsoft.com/office/powerpoint/2010/main" val="3061785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2346921"/>
          </a:xfrm>
        </p:spPr>
        <p:txBody>
          <a:bodyPr>
            <a:normAutofit fontScale="92500" lnSpcReduction="10000"/>
          </a:bodyPr>
          <a:lstStyle/>
          <a:p>
            <a:r>
              <a:rPr lang="en-GB" dirty="0" err="1"/>
              <a:t>Booch</a:t>
            </a:r>
            <a:r>
              <a:rPr lang="en-GB" dirty="0"/>
              <a:t> OO Development method</a:t>
            </a:r>
          </a:p>
          <a:p>
            <a:pPr lvl="1"/>
            <a:r>
              <a:rPr lang="en-GB" dirty="0"/>
              <a:t>Pong (1972)</a:t>
            </a:r>
          </a:p>
          <a:p>
            <a:pPr lvl="2"/>
            <a:r>
              <a:rPr lang="en-GB" dirty="0"/>
              <a:t>First successful arcade game, launched Atari to become the dominant player of the 1</a:t>
            </a:r>
            <a:r>
              <a:rPr lang="en-GB" baseline="30000" dirty="0"/>
              <a:t>st</a:t>
            </a:r>
            <a:r>
              <a:rPr lang="en-GB" dirty="0"/>
              <a:t> &amp; 2</a:t>
            </a:r>
            <a:r>
              <a:rPr lang="en-GB" baseline="30000" dirty="0"/>
              <a:t>nd</a:t>
            </a:r>
            <a:r>
              <a:rPr lang="en-GB" dirty="0"/>
              <a:t> computer consoles generations</a:t>
            </a:r>
          </a:p>
          <a:p>
            <a:pPr lvl="2"/>
            <a:r>
              <a:rPr lang="en-GB" dirty="0"/>
              <a:t>Cause of first games lawsuit</a:t>
            </a:r>
          </a:p>
        </p:txBody>
      </p:sp>
      <p:pic>
        <p:nvPicPr>
          <p:cNvPr id="5" name="Picture 4"/>
          <p:cNvPicPr/>
          <p:nvPr/>
        </p:nvPicPr>
        <p:blipFill>
          <a:blip r:embed="rId2" cstate="print"/>
          <a:srcRect/>
          <a:stretch>
            <a:fillRect/>
          </a:stretch>
        </p:blipFill>
        <p:spPr bwMode="auto">
          <a:xfrm>
            <a:off x="1905000" y="2819400"/>
            <a:ext cx="5562600" cy="3733800"/>
          </a:xfrm>
          <a:prstGeom prst="rect">
            <a:avLst/>
          </a:prstGeom>
          <a:noFill/>
          <a:ln w="9525">
            <a:noFill/>
            <a:miter lim="800000"/>
            <a:headEnd/>
            <a:tailEnd/>
          </a:ln>
        </p:spPr>
      </p:pic>
    </p:spTree>
    <p:extLst>
      <p:ext uri="{BB962C8B-B14F-4D97-AF65-F5344CB8AC3E}">
        <p14:creationId xmlns:p14="http://schemas.microsoft.com/office/powerpoint/2010/main" val="38766411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14024</TotalTime>
  <Words>694</Words>
  <Application>Microsoft Macintosh PowerPoint</Application>
  <PresentationFormat>On-screen Show (4:3)</PresentationFormat>
  <Paragraphs>153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Gazcorp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Lewis, Gareth</cp:lastModifiedBy>
  <cp:revision>809</cp:revision>
  <cp:lastPrinted>2019-09-27T12:33:46Z</cp:lastPrinted>
  <dcterms:created xsi:type="dcterms:W3CDTF">2008-11-22T10:38:31Z</dcterms:created>
  <dcterms:modified xsi:type="dcterms:W3CDTF">2019-10-15T23:05:15Z</dcterms:modified>
</cp:coreProperties>
</file>