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7" r:id="rId15"/>
    <p:sldId id="434" r:id="rId16"/>
    <p:sldId id="435" r:id="rId17"/>
    <p:sldId id="436" r:id="rId18"/>
    <p:sldId id="43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0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11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10/4/19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SkbCniEd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plusplus.com/reference/cstring/?kw=string.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plusplus.com/reference/cstring/?kw=string.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ByFME2Vd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JCzgjEu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kdBXjE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Programming Workshop 3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C++ for Interviews and beyond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https://onlinegdb.com/SkbCniEdr</a:t>
            </a:r>
            <a:endParaRPr lang="en-GB" dirty="0"/>
          </a:p>
          <a:p>
            <a:pPr lvl="2"/>
            <a:r>
              <a:rPr lang="en-GB" dirty="0"/>
              <a:t>C’s string library is the root of many programming tests</a:t>
            </a:r>
          </a:p>
          <a:p>
            <a:pPr lvl="3"/>
            <a:r>
              <a:rPr lang="en-GB" dirty="0"/>
              <a:t>Small amount of functionality</a:t>
            </a:r>
          </a:p>
          <a:p>
            <a:pPr lvl="3"/>
            <a:r>
              <a:rPr lang="en-GB" dirty="0"/>
              <a:t>All pointer-based</a:t>
            </a:r>
          </a:p>
          <a:p>
            <a:pPr lvl="3"/>
            <a:r>
              <a:rPr lang="en-GB" dirty="0"/>
              <a:t>Easy to see results</a:t>
            </a:r>
          </a:p>
          <a:p>
            <a:pPr lvl="3"/>
            <a:r>
              <a:rPr lang="en-GB" dirty="0"/>
              <a:t>Links into other fundamental C functionality (</a:t>
            </a:r>
            <a:r>
              <a:rPr lang="en-GB" dirty="0" err="1"/>
              <a:t>ctype.h</a:t>
            </a:r>
            <a:r>
              <a:rPr lang="en-GB" dirty="0"/>
              <a:t>)</a:t>
            </a:r>
          </a:p>
          <a:p>
            <a:pPr lvl="4"/>
            <a:r>
              <a:rPr lang="en-GB" dirty="0"/>
              <a:t>Character types (</a:t>
            </a:r>
            <a:r>
              <a:rPr lang="en-GB" dirty="0" err="1"/>
              <a:t>islower</a:t>
            </a:r>
            <a:r>
              <a:rPr lang="en-GB" dirty="0"/>
              <a:t>, </a:t>
            </a:r>
            <a:r>
              <a:rPr lang="en-GB" dirty="0" err="1"/>
              <a:t>isalpha</a:t>
            </a:r>
            <a:r>
              <a:rPr lang="en-GB" dirty="0"/>
              <a:t> etc)</a:t>
            </a:r>
          </a:p>
        </p:txBody>
      </p:sp>
    </p:spTree>
    <p:extLst>
      <p:ext uri="{BB962C8B-B14F-4D97-AF65-F5344CB8AC3E}">
        <p14:creationId xmlns:p14="http://schemas.microsoft.com/office/powerpoint/2010/main" val="114130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All C strings have a NULL terminator</a:t>
            </a:r>
          </a:p>
          <a:p>
            <a:pPr lvl="3"/>
            <a:r>
              <a:rPr lang="en-GB" dirty="0"/>
              <a:t>This is key to make them 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EB249-0891-504F-A0DF-8A6EED50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2" y="1760364"/>
            <a:ext cx="6096000" cy="44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687AE-6DFD-0D4E-8D86-E92BC109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7734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NB</a:t>
            </a:r>
          </a:p>
          <a:p>
            <a:pPr lvl="3"/>
            <a:r>
              <a:rPr lang="en-GB" dirty="0"/>
              <a:t>Strings that are declared like this are stored in read only memory, so you can’t change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EB249-0891-504F-A0DF-8A6EED50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52" y="1976388"/>
            <a:ext cx="6096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3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r>
              <a:rPr lang="en-GB" dirty="0"/>
              <a:t> </a:t>
            </a:r>
            <a:r>
              <a:rPr lang="en-GB" sz="1800" dirty="0"/>
              <a:t>(</a:t>
            </a:r>
            <a:r>
              <a:rPr lang="en-GB" sz="1800" i="1" dirty="0">
                <a:hlinkClick r:id="rId2"/>
              </a:rPr>
              <a:t>http://www.cplusplus.com/reference/cstring/?kw=string.h</a:t>
            </a:r>
            <a:r>
              <a:rPr lang="en-GB" sz="1800" i="1" dirty="0"/>
              <a:t>)</a:t>
            </a:r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NB</a:t>
            </a:r>
          </a:p>
          <a:p>
            <a:pPr lvl="3"/>
            <a:r>
              <a:rPr lang="en-GB" dirty="0"/>
              <a:t>Strings that are declared like this are stored in read only memory, so you can’t change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EB249-0891-504F-A0DF-8A6EED50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2" y="1904380"/>
            <a:ext cx="6096000" cy="44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337832-EFFA-934F-B639-07E4B5E87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95" y="3933056"/>
            <a:ext cx="683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r>
              <a:rPr lang="en-GB" dirty="0"/>
              <a:t> </a:t>
            </a:r>
            <a:r>
              <a:rPr lang="en-GB" sz="1800" dirty="0"/>
              <a:t>(</a:t>
            </a:r>
            <a:r>
              <a:rPr lang="en-GB" sz="1800" i="1" dirty="0">
                <a:hlinkClick r:id="rId2"/>
              </a:rPr>
              <a:t>http://www.cplusplus.com/reference/cstring/?kw=string.h</a:t>
            </a:r>
            <a:r>
              <a:rPr lang="en-GB" sz="1800" i="1" dirty="0"/>
              <a:t>)</a:t>
            </a:r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NB</a:t>
            </a:r>
          </a:p>
          <a:p>
            <a:pPr lvl="3"/>
            <a:r>
              <a:rPr lang="en-GB" dirty="0"/>
              <a:t>Strings that are declared like this are stored in read only memory, so you can’t change them</a:t>
            </a:r>
          </a:p>
          <a:p>
            <a:pPr lvl="4"/>
            <a:r>
              <a:rPr lang="en-GB" dirty="0"/>
              <a:t>Also means you can’t process literals in functions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However, this works fine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EB249-0891-504F-A0DF-8A6EED50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2" y="1904380"/>
            <a:ext cx="6096000" cy="44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46206-AE6D-BB4F-A201-4B690574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517232"/>
            <a:ext cx="5575477" cy="72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6B51A-0C9C-B843-937A-F7EFABA80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208636"/>
            <a:ext cx="4928962" cy="5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6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endParaRPr lang="en-GB" dirty="0"/>
          </a:p>
          <a:p>
            <a:pPr lvl="2"/>
            <a:r>
              <a:rPr lang="en-GB" dirty="0"/>
              <a:t>Alternatively, let’s copy the string and work with the 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E99C9-68FD-D845-9835-50504662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88" y="2677120"/>
            <a:ext cx="3695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endParaRPr lang="en-GB" dirty="0"/>
          </a:p>
          <a:p>
            <a:pPr lvl="2"/>
            <a:r>
              <a:rPr lang="en-GB" dirty="0"/>
              <a:t>Making arbitrary strings is a bad idea, we can address that with dynamic memory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832CB-AD18-BA47-9257-1028678F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0890"/>
            <a:ext cx="6794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 err="1"/>
              <a:t>string.h</a:t>
            </a:r>
            <a:endParaRPr lang="en-GB" dirty="0"/>
          </a:p>
          <a:p>
            <a:pPr lvl="2"/>
            <a:r>
              <a:rPr lang="en-GB" dirty="0"/>
              <a:t>Making arbitrary strings is a bad idea, we can address that with dynamic memory allocation</a:t>
            </a:r>
          </a:p>
          <a:p>
            <a:pPr lvl="2"/>
            <a:endParaRPr lang="en-GB" dirty="0"/>
          </a:p>
          <a:p>
            <a:pPr lvl="2"/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</a:p>
          <a:p>
            <a:pPr lvl="3"/>
            <a:r>
              <a:rPr lang="en-GB" dirty="0"/>
              <a:t>Will allocate bytes and return a pointer to them</a:t>
            </a:r>
          </a:p>
          <a:p>
            <a:pPr lvl="3"/>
            <a:endParaRPr lang="en-GB" dirty="0"/>
          </a:p>
          <a:p>
            <a:pPr lvl="2"/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pPr lvl="3"/>
            <a:r>
              <a:rPr lang="en-GB" dirty="0"/>
              <a:t>Will return bytes allocated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89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/>
              <a:t>Programming tests with C/C++</a:t>
            </a:r>
          </a:p>
          <a:p>
            <a:pPr lvl="2"/>
            <a:r>
              <a:rPr lang="en-GB" dirty="0"/>
              <a:t>Generally looking at </a:t>
            </a:r>
          </a:p>
          <a:p>
            <a:pPr lvl="3"/>
            <a:r>
              <a:rPr lang="en-GB" dirty="0"/>
              <a:t>fundamental algorithms &amp; control flow</a:t>
            </a:r>
          </a:p>
          <a:p>
            <a:pPr lvl="3"/>
            <a:r>
              <a:rPr lang="en-GB" dirty="0"/>
              <a:t>Pointer manipulation</a:t>
            </a:r>
          </a:p>
          <a:p>
            <a:pPr lvl="3"/>
            <a:r>
              <a:rPr lang="en-GB" dirty="0"/>
              <a:t>Some understanding of core C library functionality</a:t>
            </a:r>
          </a:p>
          <a:p>
            <a:pPr lvl="3"/>
            <a:endParaRPr lang="en-GB" dirty="0"/>
          </a:p>
          <a:p>
            <a:pPr lvl="2"/>
            <a:r>
              <a:rPr lang="en-GB" dirty="0">
                <a:hlinkClick r:id="rId2"/>
              </a:rPr>
              <a:t>https://onlinegdb.com/ByFME2Vdr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0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Objectives</a:t>
            </a:r>
          </a:p>
          <a:p>
            <a:pPr lvl="1"/>
            <a:r>
              <a:rPr lang="en-GB" b="1" dirty="0"/>
              <a:t>Understand </a:t>
            </a:r>
            <a:r>
              <a:rPr lang="en-GB" dirty="0"/>
              <a:t> the key features of C</a:t>
            </a:r>
          </a:p>
          <a:p>
            <a:pPr lvl="1"/>
            <a:r>
              <a:rPr lang="en-GB" b="1" dirty="0"/>
              <a:t>Understand</a:t>
            </a:r>
            <a:r>
              <a:rPr lang="en-GB" dirty="0"/>
              <a:t> the motivations behind C++</a:t>
            </a:r>
          </a:p>
          <a:p>
            <a:pPr lvl="1"/>
            <a:r>
              <a:rPr lang="en-GB" b="1" dirty="0"/>
              <a:t>Write</a:t>
            </a:r>
            <a:r>
              <a:rPr lang="en-GB" dirty="0"/>
              <a:t> working code using core C language features and libraries</a:t>
            </a:r>
          </a:p>
          <a:p>
            <a:pPr lvl="1"/>
            <a:r>
              <a:rPr lang="en-GB" b="1" dirty="0"/>
              <a:t>Understand</a:t>
            </a:r>
            <a:r>
              <a:rPr lang="en-GB" dirty="0"/>
              <a:t> pointers in C</a:t>
            </a:r>
          </a:p>
          <a:p>
            <a:pPr lvl="1"/>
            <a:r>
              <a:rPr lang="en-GB" b="1" dirty="0"/>
              <a:t>Solve </a:t>
            </a:r>
            <a:r>
              <a:rPr lang="en-GB" dirty="0"/>
              <a:t> basic C programming interview problems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 &amp; C++</a:t>
            </a:r>
          </a:p>
          <a:p>
            <a:pPr lvl="1"/>
            <a:r>
              <a:rPr lang="en-GB" dirty="0"/>
              <a:t>C was first developed in 1972 as a general purpose language for running utility applications in Unix</a:t>
            </a:r>
          </a:p>
          <a:p>
            <a:pPr lvl="2"/>
            <a:r>
              <a:rPr lang="en-GB" dirty="0"/>
              <a:t>Utility applications</a:t>
            </a:r>
          </a:p>
          <a:p>
            <a:pPr lvl="3"/>
            <a:r>
              <a:rPr lang="en-GB" dirty="0"/>
              <a:t>Read input (user / files / punched cards)</a:t>
            </a:r>
          </a:p>
          <a:p>
            <a:pPr lvl="3"/>
            <a:r>
              <a:rPr lang="en-GB" dirty="0"/>
              <a:t>Process data in memory</a:t>
            </a:r>
          </a:p>
          <a:p>
            <a:pPr lvl="3"/>
            <a:r>
              <a:rPr lang="en-GB" dirty="0"/>
              <a:t>Write output (</a:t>
            </a:r>
            <a:r>
              <a:rPr lang="en-GB" dirty="0" err="1"/>
              <a:t>tty</a:t>
            </a:r>
            <a:r>
              <a:rPr lang="en-GB" dirty="0"/>
              <a:t>, screen, files, punched cards)</a:t>
            </a:r>
          </a:p>
          <a:p>
            <a:pPr lvl="2"/>
            <a:r>
              <a:rPr lang="en-GB" dirty="0"/>
              <a:t>A portable language</a:t>
            </a:r>
          </a:p>
          <a:p>
            <a:pPr lvl="3"/>
            <a:r>
              <a:rPr lang="en-GB" dirty="0"/>
              <a:t>Would work on different processors / architectures</a:t>
            </a:r>
          </a:p>
          <a:p>
            <a:pPr lvl="3"/>
            <a:r>
              <a:rPr lang="en-GB" dirty="0"/>
              <a:t>Support for 8/16/32 bit data &amp; address types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07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 &amp; C++</a:t>
            </a:r>
          </a:p>
          <a:p>
            <a:pPr lvl="1"/>
            <a:r>
              <a:rPr lang="en-GB" dirty="0"/>
              <a:t>C++ was first developed in 1979 as ‘C with Classes’</a:t>
            </a:r>
          </a:p>
          <a:p>
            <a:pPr lvl="2"/>
            <a:r>
              <a:rPr lang="en-GB" dirty="0"/>
              <a:t>4 languages in one framework</a:t>
            </a:r>
          </a:p>
          <a:p>
            <a:pPr lvl="3"/>
            <a:r>
              <a:rPr lang="en-GB" dirty="0"/>
              <a:t>C programming language</a:t>
            </a:r>
          </a:p>
          <a:p>
            <a:pPr lvl="3"/>
            <a:r>
              <a:rPr lang="en-GB" dirty="0"/>
              <a:t>Classes for C</a:t>
            </a:r>
          </a:p>
          <a:p>
            <a:pPr lvl="3"/>
            <a:r>
              <a:rPr lang="en-GB" dirty="0"/>
              <a:t>Template metaprogramming</a:t>
            </a:r>
          </a:p>
          <a:p>
            <a:pPr lvl="3"/>
            <a:r>
              <a:rPr lang="en-GB" dirty="0"/>
              <a:t>1993 STL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4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C &amp; C++</a:t>
            </a:r>
          </a:p>
          <a:p>
            <a:pPr lvl="1"/>
            <a:r>
              <a:rPr lang="en-GB" dirty="0"/>
              <a:t>C++ was first developed in 1979 as ‘C with Classes’</a:t>
            </a:r>
          </a:p>
          <a:p>
            <a:pPr lvl="2"/>
            <a:r>
              <a:rPr lang="en-GB" dirty="0"/>
              <a:t>4 languages in one framework</a:t>
            </a:r>
          </a:p>
          <a:p>
            <a:pPr lvl="3"/>
            <a:r>
              <a:rPr lang="en-GB" dirty="0"/>
              <a:t>C programming language</a:t>
            </a:r>
          </a:p>
          <a:p>
            <a:pPr lvl="4"/>
            <a:r>
              <a:rPr lang="en-GB" dirty="0"/>
              <a:t>All the goodness of C</a:t>
            </a:r>
          </a:p>
          <a:p>
            <a:pPr lvl="3"/>
            <a:r>
              <a:rPr lang="en-GB" dirty="0"/>
              <a:t>Classes for C</a:t>
            </a:r>
          </a:p>
          <a:p>
            <a:pPr lvl="4"/>
            <a:r>
              <a:rPr lang="en-GB" dirty="0"/>
              <a:t>Kind of ‘object oriented’ but more ‘with objects’</a:t>
            </a:r>
          </a:p>
          <a:p>
            <a:pPr lvl="4"/>
            <a:r>
              <a:rPr lang="en-GB" dirty="0"/>
              <a:t>C# /Java are object oriented in the sense that everything is an object. This is not the case with C++</a:t>
            </a:r>
          </a:p>
          <a:p>
            <a:pPr lvl="3"/>
            <a:r>
              <a:rPr lang="en-GB" dirty="0"/>
              <a:t>Template metaprogramming</a:t>
            </a:r>
          </a:p>
          <a:p>
            <a:pPr lvl="4"/>
            <a:r>
              <a:rPr lang="en-GB" dirty="0"/>
              <a:t>This is broadly equivalent to templates in C# </a:t>
            </a:r>
          </a:p>
          <a:p>
            <a:pPr lvl="3"/>
            <a:r>
              <a:rPr lang="en-GB" dirty="0"/>
              <a:t>1993 STL</a:t>
            </a:r>
          </a:p>
          <a:p>
            <a:pPr lvl="4"/>
            <a:r>
              <a:rPr lang="en-GB" dirty="0"/>
              <a:t>Templated data types (array, lists, trees, strings etc) and algorithms to operate on them</a:t>
            </a:r>
          </a:p>
          <a:p>
            <a:pPr lvl="4"/>
            <a:r>
              <a:rPr lang="en-GB" dirty="0"/>
              <a:t>This is broadly equivalent to generics in C# </a:t>
            </a:r>
          </a:p>
          <a:p>
            <a:pPr lvl="4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28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/>
              <a:t>Example_01</a:t>
            </a:r>
          </a:p>
          <a:p>
            <a:pPr lvl="2"/>
            <a:r>
              <a:rPr lang="en-GB" dirty="0">
                <a:hlinkClick r:id="rId2"/>
              </a:rPr>
              <a:t>https://onlinegdb.com/HJCzgjEuH</a:t>
            </a:r>
            <a:endParaRPr lang="en-GB" dirty="0"/>
          </a:p>
          <a:p>
            <a:pPr lvl="3"/>
            <a:r>
              <a:rPr lang="en-GB" dirty="0"/>
              <a:t>Datatypes</a:t>
            </a:r>
          </a:p>
          <a:p>
            <a:pPr lvl="3"/>
            <a:r>
              <a:rPr lang="en-GB" dirty="0"/>
              <a:t>Signed / unsigned data size issues</a:t>
            </a:r>
          </a:p>
          <a:p>
            <a:pPr lvl="3"/>
            <a:r>
              <a:rPr lang="en-GB" dirty="0"/>
              <a:t>Control structures (for, if, do, while, switch/case)</a:t>
            </a:r>
          </a:p>
          <a:p>
            <a:pPr lvl="3"/>
            <a:r>
              <a:rPr lang="en-GB" dirty="0"/>
              <a:t>rand()</a:t>
            </a:r>
          </a:p>
        </p:txBody>
      </p:sp>
    </p:spTree>
    <p:extLst>
      <p:ext uri="{BB962C8B-B14F-4D97-AF65-F5344CB8AC3E}">
        <p14:creationId xmlns:p14="http://schemas.microsoft.com/office/powerpoint/2010/main" val="238437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/>
              <a:t>Example_02</a:t>
            </a:r>
          </a:p>
          <a:p>
            <a:pPr lvl="2"/>
            <a:r>
              <a:rPr lang="en-GB" dirty="0">
                <a:hlinkClick r:id="rId2"/>
              </a:rPr>
              <a:t>https://onlinegdb.com/HkdBXjEdS</a:t>
            </a:r>
            <a:endParaRPr lang="en-GB" dirty="0"/>
          </a:p>
          <a:p>
            <a:pPr lvl="3"/>
            <a:r>
              <a:rPr lang="en-GB" dirty="0"/>
              <a:t>Arrays</a:t>
            </a:r>
          </a:p>
          <a:p>
            <a:pPr lvl="3"/>
            <a:r>
              <a:rPr lang="en-GB" dirty="0"/>
              <a:t>Address of a variable</a:t>
            </a:r>
          </a:p>
          <a:p>
            <a:pPr lvl="3"/>
            <a:r>
              <a:rPr lang="en-GB" dirty="0"/>
              <a:t>A variable that stores an address</a:t>
            </a:r>
          </a:p>
          <a:p>
            <a:pPr lvl="3"/>
            <a:r>
              <a:rPr lang="en-GB" dirty="0"/>
              <a:t>Accessing the value of an address</a:t>
            </a:r>
          </a:p>
          <a:p>
            <a:pPr lvl="3"/>
            <a:r>
              <a:rPr lang="en-GB" dirty="0"/>
              <a:t>Iterating through memory</a:t>
            </a:r>
          </a:p>
        </p:txBody>
      </p:sp>
    </p:spTree>
    <p:extLst>
      <p:ext uri="{BB962C8B-B14F-4D97-AF65-F5344CB8AC3E}">
        <p14:creationId xmlns:p14="http://schemas.microsoft.com/office/powerpoint/2010/main" val="71593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Fundamental C</a:t>
            </a:r>
          </a:p>
          <a:p>
            <a:pPr lvl="1"/>
            <a:r>
              <a:rPr lang="en-GB" dirty="0"/>
              <a:t>Example_02</a:t>
            </a:r>
          </a:p>
          <a:p>
            <a:pPr lvl="2"/>
            <a:r>
              <a:rPr lang="en-GB" dirty="0"/>
              <a:t>Pointers, why do we do it?</a:t>
            </a:r>
          </a:p>
          <a:p>
            <a:pPr lvl="3"/>
            <a:r>
              <a:rPr lang="en-GB" dirty="0"/>
              <a:t>Good question, in the olden days processors were very slow, c1-10Mhz</a:t>
            </a:r>
          </a:p>
          <a:p>
            <a:pPr lvl="3"/>
            <a:r>
              <a:rPr lang="en-GB" dirty="0"/>
              <a:t>Accessing data through array lookups a[</a:t>
            </a:r>
            <a:r>
              <a:rPr lang="en-GB" dirty="0" err="1"/>
              <a:t>i</a:t>
            </a:r>
            <a:r>
              <a:rPr lang="en-GB" dirty="0"/>
              <a:t>] generates more machine code than doing pointer-based access</a:t>
            </a:r>
          </a:p>
          <a:p>
            <a:pPr lvl="3"/>
            <a:r>
              <a:rPr lang="en-GB" dirty="0"/>
              <a:t>Make better use of the D-cache</a:t>
            </a:r>
          </a:p>
          <a:p>
            <a:pPr lvl="3"/>
            <a:r>
              <a:rPr lang="en-GB" dirty="0"/>
              <a:t>Therefore, it’s faster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However,</a:t>
            </a:r>
          </a:p>
          <a:p>
            <a:pPr lvl="4"/>
            <a:r>
              <a:rPr lang="en-GB" dirty="0"/>
              <a:t>Leads to lots of programming issues (run-time errors)</a:t>
            </a:r>
          </a:p>
          <a:p>
            <a:pPr lvl="4"/>
            <a:r>
              <a:rPr lang="en-GB" dirty="0"/>
              <a:t>Modern languages tend to hide raw memory from programmers</a:t>
            </a:r>
          </a:p>
        </p:txBody>
      </p:sp>
    </p:spTree>
    <p:extLst>
      <p:ext uri="{BB962C8B-B14F-4D97-AF65-F5344CB8AC3E}">
        <p14:creationId xmlns:p14="http://schemas.microsoft.com/office/powerpoint/2010/main" val="73353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13187</TotalTime>
  <Words>705</Words>
  <Application>Microsoft Macintosh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789</cp:revision>
  <cp:lastPrinted>2019-09-27T12:33:46Z</cp:lastPrinted>
  <dcterms:created xsi:type="dcterms:W3CDTF">2008-11-22T10:38:31Z</dcterms:created>
  <dcterms:modified xsi:type="dcterms:W3CDTF">2019-10-04T12:03:23Z</dcterms:modified>
</cp:coreProperties>
</file>