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7" r:id="rId2"/>
    <p:sldId id="334"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86" r:id="rId18"/>
    <p:sldId id="287" r:id="rId19"/>
    <p:sldId id="335" r:id="rId20"/>
    <p:sldId id="277" r:id="rId21"/>
    <p:sldId id="276" r:id="rId22"/>
    <p:sldId id="278" r:id="rId23"/>
    <p:sldId id="279" r:id="rId24"/>
    <p:sldId id="280" r:id="rId25"/>
    <p:sldId id="281" r:id="rId26"/>
    <p:sldId id="282" r:id="rId27"/>
    <p:sldId id="283" r:id="rId28"/>
    <p:sldId id="284" r:id="rId29"/>
    <p:sldId id="285" r:id="rId30"/>
    <p:sldId id="291" r:id="rId31"/>
    <p:sldId id="292" r:id="rId32"/>
    <p:sldId id="293" r:id="rId33"/>
    <p:sldId id="294" r:id="rId34"/>
    <p:sldId id="262" r:id="rId35"/>
    <p:sldId id="337" r:id="rId36"/>
    <p:sldId id="295" r:id="rId37"/>
    <p:sldId id="290" r:id="rId38"/>
    <p:sldId id="289" r:id="rId39"/>
    <p:sldId id="336" r:id="rId40"/>
    <p:sldId id="296" r:id="rId41"/>
    <p:sldId id="338" r:id="rId42"/>
    <p:sldId id="297"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95840" autoAdjust="0"/>
  </p:normalViewPr>
  <p:slideViewPr>
    <p:cSldViewPr>
      <p:cViewPr>
        <p:scale>
          <a:sx n="100" d="100"/>
          <a:sy n="100" d="100"/>
        </p:scale>
        <p:origin x="1056"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Gareth" userId="0ca0577c-2ada-4abb-9a17-e7a804bbaaa5" providerId="ADAL" clId="{8D276DEB-9ECF-474F-8641-C8D9886C56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10/13/19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10/13/19</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10/13/19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10/13/19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10/13/19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argetjobs.co.uk/careers-advice/career-planning/273051-the-top-10-skills-thatll-get-you-a-job-when-you-graduat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830997"/>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GAM340: Professional Practice</a:t>
            </a: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BA(Hons) Game Development</a:t>
            </a: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9233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r" fontAlgn="base">
              <a:spcBef>
                <a:spcPct val="0"/>
              </a:spcBef>
              <a:spcAft>
                <a:spcPct val="0"/>
              </a:spcAft>
            </a:pPr>
            <a:r>
              <a:rPr kumimoji="0" lang="en-US" sz="3600" b="0" i="0" u="none" strike="noStrike" cap="none" normalizeH="0" baseline="0" dirty="0">
                <a:ln>
                  <a:noFill/>
                </a:ln>
                <a:solidFill>
                  <a:srgbClr val="FFFFFF"/>
                </a:solidFill>
                <a:effectLst/>
                <a:latin typeface="Calibri" pitchFamily="34" charset="0"/>
                <a:cs typeface="Calibri" pitchFamily="34" charset="0"/>
              </a:rPr>
              <a:t>Lecture 5</a:t>
            </a:r>
            <a:r>
              <a:rPr lang="en-US" sz="3600" dirty="0">
                <a:solidFill>
                  <a:srgbClr val="FFFFFF"/>
                </a:solidFill>
                <a:latin typeface="Calibri" pitchFamily="34" charset="0"/>
                <a:cs typeface="Calibri" pitchFamily="34" charset="0"/>
              </a:rPr>
              <a:t>: </a:t>
            </a:r>
            <a:r>
              <a:rPr lang="en-GB" sz="3600" dirty="0">
                <a:solidFill>
                  <a:srgbClr val="FFFFFF"/>
                </a:solidFill>
                <a:latin typeface="Calibri" pitchFamily="34" charset="0"/>
                <a:cs typeface="Calibri" pitchFamily="34" charset="0"/>
              </a:rPr>
              <a:t>Resumes </a:t>
            </a:r>
            <a:r>
              <a:rPr lang="en-GB" sz="3600" dirty="0" err="1">
                <a:solidFill>
                  <a:srgbClr val="FFFFFF"/>
                </a:solidFill>
                <a:latin typeface="Calibri" pitchFamily="34" charset="0"/>
                <a:cs typeface="Calibri" pitchFamily="34" charset="0"/>
              </a:rPr>
              <a:t>WiP</a:t>
            </a:r>
            <a:endParaRPr lang="en-GB" sz="3600" dirty="0">
              <a:solidFill>
                <a:srgbClr val="FFFFFF"/>
              </a:solidFill>
              <a:latin typeface="Calibri" pitchFamily="34" charset="0"/>
              <a:cs typeface="Calibri" pitchFamily="34"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Let’s have a look at some résumés</a:t>
            </a:r>
          </a:p>
          <a:p>
            <a:pPr lvl="2"/>
            <a:r>
              <a:rPr lang="en-GB" dirty="0"/>
              <a:t>Resumes generally have 4 sections: personal statement, education, work experience &amp; skills</a:t>
            </a:r>
          </a:p>
          <a:p>
            <a:pPr lvl="2"/>
            <a:r>
              <a:rPr lang="en-GB" dirty="0"/>
              <a:t>Let’s look at some résumés to see how they match up</a:t>
            </a:r>
          </a:p>
          <a:p>
            <a:endParaRPr lang="en-GB" dirty="0"/>
          </a:p>
          <a:p>
            <a:pPr lvl="1"/>
            <a:endParaRPr lang="en-GB" dirty="0"/>
          </a:p>
        </p:txBody>
      </p:sp>
      <p:graphicFrame>
        <p:nvGraphicFramePr>
          <p:cNvPr id="2" name="Table 1">
            <a:extLst>
              <a:ext uri="{FF2B5EF4-FFF2-40B4-BE49-F238E27FC236}">
                <a16:creationId xmlns:a16="http://schemas.microsoft.com/office/drawing/2014/main" id="{6F827E71-2F4D-4DC0-ACDA-AC994497D4EA}"/>
              </a:ext>
            </a:extLst>
          </p:cNvPr>
          <p:cNvGraphicFramePr>
            <a:graphicFrameLocks noGrp="1"/>
          </p:cNvGraphicFramePr>
          <p:nvPr>
            <p:extLst/>
          </p:nvPr>
        </p:nvGraphicFramePr>
        <p:xfrm>
          <a:off x="971600" y="3179002"/>
          <a:ext cx="7056785" cy="2978686"/>
        </p:xfrm>
        <a:graphic>
          <a:graphicData uri="http://schemas.openxmlformats.org/drawingml/2006/table">
            <a:tbl>
              <a:tblPr firstRow="1" firstCol="1" bandRow="1">
                <a:tableStyleId>{5C22544A-7EE6-4342-B048-85BDC9FD1C3A}</a:tableStyleId>
              </a:tblPr>
              <a:tblGrid>
                <a:gridCol w="1224136">
                  <a:extLst>
                    <a:ext uri="{9D8B030D-6E8A-4147-A177-3AD203B41FA5}">
                      <a16:colId xmlns:a16="http://schemas.microsoft.com/office/drawing/2014/main" val="153443522"/>
                    </a:ext>
                  </a:extLst>
                </a:gridCol>
                <a:gridCol w="1785080">
                  <a:extLst>
                    <a:ext uri="{9D8B030D-6E8A-4147-A177-3AD203B41FA5}">
                      <a16:colId xmlns:a16="http://schemas.microsoft.com/office/drawing/2014/main" val="3411010302"/>
                    </a:ext>
                  </a:extLst>
                </a:gridCol>
                <a:gridCol w="2023399">
                  <a:extLst>
                    <a:ext uri="{9D8B030D-6E8A-4147-A177-3AD203B41FA5}">
                      <a16:colId xmlns:a16="http://schemas.microsoft.com/office/drawing/2014/main" val="3215797541"/>
                    </a:ext>
                  </a:extLst>
                </a:gridCol>
                <a:gridCol w="2024170">
                  <a:extLst>
                    <a:ext uri="{9D8B030D-6E8A-4147-A177-3AD203B41FA5}">
                      <a16:colId xmlns:a16="http://schemas.microsoft.com/office/drawing/2014/main" val="465874461"/>
                    </a:ext>
                  </a:extLst>
                </a:gridCol>
              </a:tblGrid>
              <a:tr h="151778">
                <a:tc>
                  <a:txBody>
                    <a:bodyPr/>
                    <a:lstStyle/>
                    <a:p>
                      <a:pPr>
                        <a:lnSpc>
                          <a:spcPct val="115000"/>
                        </a:lnSpc>
                        <a:spcAft>
                          <a:spcPts val="0"/>
                        </a:spcAft>
                      </a:pPr>
                      <a:r>
                        <a:rPr lang="en-GB" sz="1600" dirty="0">
                          <a:solidFill>
                            <a:srgbClr val="000000"/>
                          </a:solidFill>
                          <a:effectLst/>
                        </a:rPr>
                        <a:t> </a:t>
                      </a:r>
                    </a:p>
                    <a:p>
                      <a:pPr>
                        <a:lnSpc>
                          <a:spcPct val="115000"/>
                        </a:lnSpc>
                        <a:spcAft>
                          <a:spcPts val="0"/>
                        </a:spcAft>
                      </a:pP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gn="ctr">
                        <a:lnSpc>
                          <a:spcPct val="115000"/>
                        </a:lnSpc>
                        <a:spcAft>
                          <a:spcPts val="0"/>
                        </a:spcAft>
                      </a:pPr>
                      <a:r>
                        <a:rPr lang="en-GB" sz="1600" dirty="0">
                          <a:solidFill>
                            <a:srgbClr val="000000"/>
                          </a:solidFill>
                          <a:effectLst/>
                        </a:rPr>
                        <a:t>David Awful</a:t>
                      </a:r>
                      <a:endParaRPr lang="en-GB" sz="1600" dirty="0">
                        <a:solidFill>
                          <a:srgbClr val="000000"/>
                        </a:solidFill>
                        <a:effectLst/>
                        <a:latin typeface="Calibri" panose="020F0502020204030204" pitchFamily="34" charset="0"/>
                        <a:cs typeface="Times New Roman" panose="02020603050405020304" pitchFamily="18" charset="0"/>
                      </a:endParaRPr>
                    </a:p>
                  </a:txBody>
                  <a:tcPr marL="58544" marR="58544" marT="0" marB="0" anchor="ctr"/>
                </a:tc>
                <a:tc>
                  <a:txBody>
                    <a:bodyPr/>
                    <a:lstStyle/>
                    <a:p>
                      <a:pPr algn="ctr">
                        <a:lnSpc>
                          <a:spcPct val="115000"/>
                        </a:lnSpc>
                        <a:spcAft>
                          <a:spcPts val="0"/>
                        </a:spcAft>
                      </a:pPr>
                      <a:r>
                        <a:rPr lang="en-GB" sz="1600" dirty="0">
                          <a:solidFill>
                            <a:srgbClr val="000000"/>
                          </a:solidFill>
                          <a:effectLst/>
                        </a:rPr>
                        <a:t>Brenda Babble</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tc>
                  <a:txBody>
                    <a:bodyPr/>
                    <a:lstStyle/>
                    <a:p>
                      <a:pPr algn="ctr">
                        <a:lnSpc>
                          <a:spcPct val="115000"/>
                        </a:lnSpc>
                        <a:spcAft>
                          <a:spcPts val="0"/>
                        </a:spcAft>
                      </a:pPr>
                      <a:r>
                        <a:rPr lang="en-GB" sz="1600" dirty="0">
                          <a:solidFill>
                            <a:srgbClr val="000000"/>
                          </a:solidFill>
                          <a:effectLst/>
                        </a:rPr>
                        <a:t>Gina </a:t>
                      </a:r>
                      <a:r>
                        <a:rPr lang="en-GB" sz="1600" dirty="0" err="1">
                          <a:solidFill>
                            <a:srgbClr val="000000"/>
                          </a:solidFill>
                          <a:effectLst/>
                        </a:rPr>
                        <a:t>Nosobad</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extLst>
                  <a:ext uri="{0D108BD9-81ED-4DB2-BD59-A6C34878D82A}">
                    <a16:rowId xmlns:a16="http://schemas.microsoft.com/office/drawing/2014/main" val="1827245058"/>
                  </a:ext>
                </a:extLst>
              </a:tr>
              <a:tr h="623398">
                <a:tc>
                  <a:txBody>
                    <a:bodyPr/>
                    <a:lstStyle/>
                    <a:p>
                      <a:pPr algn="ctr">
                        <a:lnSpc>
                          <a:spcPct val="115000"/>
                        </a:lnSpc>
                        <a:spcAft>
                          <a:spcPts val="0"/>
                        </a:spcAft>
                      </a:pPr>
                      <a:r>
                        <a:rPr lang="en-GB" sz="1600">
                          <a:solidFill>
                            <a:srgbClr val="000000"/>
                          </a:solidFill>
                          <a:effectLst/>
                        </a:rPr>
                        <a:t>Personal</a:t>
                      </a:r>
                    </a:p>
                    <a:p>
                      <a:pPr algn="ctr">
                        <a:lnSpc>
                          <a:spcPct val="115000"/>
                        </a:lnSpc>
                        <a:spcAft>
                          <a:spcPts val="0"/>
                        </a:spcAft>
                      </a:pPr>
                      <a:r>
                        <a:rPr lang="en-GB" sz="1600">
                          <a:solidFill>
                            <a:srgbClr val="000000"/>
                          </a:solidFill>
                          <a:effectLst/>
                        </a:rPr>
                        <a:t>statement</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tc>
                  <a:txBody>
                    <a:bodyPr/>
                    <a:lstStyle/>
                    <a:p>
                      <a:pPr>
                        <a:lnSpc>
                          <a:spcPct val="115000"/>
                        </a:lnSpc>
                        <a:spcAft>
                          <a:spcPts val="0"/>
                        </a:spcAft>
                      </a:pP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extLst>
                  <a:ext uri="{0D108BD9-81ED-4DB2-BD59-A6C34878D82A}">
                    <a16:rowId xmlns:a16="http://schemas.microsoft.com/office/drawing/2014/main" val="3382725287"/>
                  </a:ext>
                </a:extLst>
              </a:tr>
              <a:tr h="665655">
                <a:tc>
                  <a:txBody>
                    <a:bodyPr/>
                    <a:lstStyle/>
                    <a:p>
                      <a:pPr algn="ctr">
                        <a:lnSpc>
                          <a:spcPct val="115000"/>
                        </a:lnSpc>
                        <a:spcAft>
                          <a:spcPts val="0"/>
                        </a:spcAft>
                      </a:pPr>
                      <a:r>
                        <a:rPr lang="en-GB" sz="1600">
                          <a:solidFill>
                            <a:srgbClr val="000000"/>
                          </a:solidFill>
                          <a:effectLst/>
                        </a:rPr>
                        <a:t>Education</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extLst>
                  <a:ext uri="{0D108BD9-81ED-4DB2-BD59-A6C34878D82A}">
                    <a16:rowId xmlns:a16="http://schemas.microsoft.com/office/drawing/2014/main" val="866351671"/>
                  </a:ext>
                </a:extLst>
              </a:tr>
              <a:tr h="648072">
                <a:tc>
                  <a:txBody>
                    <a:bodyPr/>
                    <a:lstStyle/>
                    <a:p>
                      <a:pPr algn="ctr">
                        <a:lnSpc>
                          <a:spcPct val="115000"/>
                        </a:lnSpc>
                        <a:spcAft>
                          <a:spcPts val="0"/>
                        </a:spcAft>
                      </a:pPr>
                      <a:r>
                        <a:rPr lang="en-GB" sz="1600">
                          <a:solidFill>
                            <a:srgbClr val="000000"/>
                          </a:solidFill>
                          <a:effectLst/>
                        </a:rPr>
                        <a:t>Work</a:t>
                      </a:r>
                    </a:p>
                    <a:p>
                      <a:pPr algn="ctr">
                        <a:lnSpc>
                          <a:spcPct val="115000"/>
                        </a:lnSpc>
                        <a:spcAft>
                          <a:spcPts val="0"/>
                        </a:spcAft>
                      </a:pPr>
                      <a:r>
                        <a:rPr lang="en-GB" sz="1600">
                          <a:solidFill>
                            <a:srgbClr val="000000"/>
                          </a:solidFill>
                          <a:effectLst/>
                        </a:rPr>
                        <a:t>experience</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extLst>
                  <a:ext uri="{0D108BD9-81ED-4DB2-BD59-A6C34878D82A}">
                    <a16:rowId xmlns:a16="http://schemas.microsoft.com/office/drawing/2014/main" val="1636570759"/>
                  </a:ext>
                </a:extLst>
              </a:tr>
              <a:tr h="497239">
                <a:tc>
                  <a:txBody>
                    <a:bodyPr/>
                    <a:lstStyle/>
                    <a:p>
                      <a:pPr algn="ctr">
                        <a:lnSpc>
                          <a:spcPct val="115000"/>
                        </a:lnSpc>
                        <a:spcAft>
                          <a:spcPts val="0"/>
                        </a:spcAft>
                      </a:pPr>
                      <a:r>
                        <a:rPr lang="en-GB" sz="1600">
                          <a:solidFill>
                            <a:srgbClr val="000000"/>
                          </a:solidFill>
                          <a:effectLst/>
                        </a:rPr>
                        <a:t>Skills</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tc>
                  <a:txBody>
                    <a:bodyPr/>
                    <a:lstStyle/>
                    <a:p>
                      <a:pPr>
                        <a:lnSpc>
                          <a:spcPct val="115000"/>
                        </a:lnSpc>
                        <a:spcAft>
                          <a:spcPts val="0"/>
                        </a:spcAft>
                      </a:pP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tc>
                <a:extLst>
                  <a:ext uri="{0D108BD9-81ED-4DB2-BD59-A6C34878D82A}">
                    <a16:rowId xmlns:a16="http://schemas.microsoft.com/office/drawing/2014/main" val="745082946"/>
                  </a:ext>
                </a:extLst>
              </a:tr>
            </a:tbl>
          </a:graphicData>
        </a:graphic>
      </p:graphicFrame>
    </p:spTree>
    <p:extLst>
      <p:ext uri="{BB962C8B-B14F-4D97-AF65-F5344CB8AC3E}">
        <p14:creationId xmlns:p14="http://schemas.microsoft.com/office/powerpoint/2010/main" val="55138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Let’s have a look at some résumés</a:t>
            </a:r>
          </a:p>
          <a:p>
            <a:endParaRPr lang="en-GB" dirty="0"/>
          </a:p>
          <a:p>
            <a:pPr lvl="1"/>
            <a:endParaRPr lang="en-GB" dirty="0"/>
          </a:p>
        </p:txBody>
      </p:sp>
      <p:graphicFrame>
        <p:nvGraphicFramePr>
          <p:cNvPr id="4" name="Table 3">
            <a:extLst>
              <a:ext uri="{FF2B5EF4-FFF2-40B4-BE49-F238E27FC236}">
                <a16:creationId xmlns:a16="http://schemas.microsoft.com/office/drawing/2014/main" id="{15E5B2FD-DE66-411D-A740-484098A2F18D}"/>
              </a:ext>
            </a:extLst>
          </p:cNvPr>
          <p:cNvGraphicFramePr>
            <a:graphicFrameLocks noGrp="1"/>
          </p:cNvGraphicFramePr>
          <p:nvPr>
            <p:extLst/>
          </p:nvPr>
        </p:nvGraphicFramePr>
        <p:xfrm>
          <a:off x="313186" y="1791742"/>
          <a:ext cx="8435278" cy="4805421"/>
        </p:xfrm>
        <a:graphic>
          <a:graphicData uri="http://schemas.openxmlformats.org/drawingml/2006/table">
            <a:tbl>
              <a:tblPr firstRow="1" firstCol="1" bandRow="1">
                <a:tableStyleId>{5C22544A-7EE6-4342-B048-85BDC9FD1C3A}</a:tableStyleId>
              </a:tblPr>
              <a:tblGrid>
                <a:gridCol w="1178389">
                  <a:extLst>
                    <a:ext uri="{9D8B030D-6E8A-4147-A177-3AD203B41FA5}">
                      <a16:colId xmlns:a16="http://schemas.microsoft.com/office/drawing/2014/main" val="2785876041"/>
                    </a:ext>
                  </a:extLst>
                </a:gridCol>
                <a:gridCol w="2418655">
                  <a:extLst>
                    <a:ext uri="{9D8B030D-6E8A-4147-A177-3AD203B41FA5}">
                      <a16:colId xmlns:a16="http://schemas.microsoft.com/office/drawing/2014/main" val="1202825085"/>
                    </a:ext>
                  </a:extLst>
                </a:gridCol>
                <a:gridCol w="2418655">
                  <a:extLst>
                    <a:ext uri="{9D8B030D-6E8A-4147-A177-3AD203B41FA5}">
                      <a16:colId xmlns:a16="http://schemas.microsoft.com/office/drawing/2014/main" val="3287897235"/>
                    </a:ext>
                  </a:extLst>
                </a:gridCol>
                <a:gridCol w="2419579">
                  <a:extLst>
                    <a:ext uri="{9D8B030D-6E8A-4147-A177-3AD203B41FA5}">
                      <a16:colId xmlns:a16="http://schemas.microsoft.com/office/drawing/2014/main" val="347770648"/>
                    </a:ext>
                  </a:extLst>
                </a:gridCol>
              </a:tblGrid>
              <a:tr h="154925">
                <a:tc>
                  <a:txBody>
                    <a:bodyPr/>
                    <a:lstStyle/>
                    <a:p>
                      <a:pPr>
                        <a:lnSpc>
                          <a:spcPct val="115000"/>
                        </a:lnSpc>
                        <a:spcAft>
                          <a:spcPts val="0"/>
                        </a:spcAft>
                      </a:pPr>
                      <a:r>
                        <a:rPr lang="en-GB" sz="1200" dirty="0">
                          <a:solidFill>
                            <a:srgbClr val="000000"/>
                          </a:solidFill>
                          <a:effectLst/>
                        </a:rPr>
                        <a:t> </a:t>
                      </a:r>
                    </a:p>
                    <a:p>
                      <a:pPr>
                        <a:lnSpc>
                          <a:spcPct val="115000"/>
                        </a:lnSpc>
                        <a:spcAft>
                          <a:spcPts val="0"/>
                        </a:spcAft>
                      </a:pP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solidFill>
                            <a:srgbClr val="000000"/>
                          </a:solidFill>
                          <a:effectLst/>
                        </a:rPr>
                        <a:t>David Awful</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solidFill>
                            <a:srgbClr val="000000"/>
                          </a:solidFill>
                          <a:effectLst/>
                        </a:rPr>
                        <a:t>Brenda Babble</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1200" dirty="0">
                          <a:solidFill>
                            <a:srgbClr val="000000"/>
                          </a:solidFill>
                          <a:effectLst/>
                        </a:rPr>
                        <a:t>Gina </a:t>
                      </a:r>
                      <a:r>
                        <a:rPr lang="en-GB" sz="1200" dirty="0" err="1">
                          <a:solidFill>
                            <a:srgbClr val="000000"/>
                          </a:solidFill>
                          <a:effectLst/>
                        </a:rPr>
                        <a:t>Nosobad</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649734"/>
                  </a:ext>
                </a:extLst>
              </a:tr>
              <a:tr h="813219">
                <a:tc>
                  <a:txBody>
                    <a:bodyPr/>
                    <a:lstStyle/>
                    <a:p>
                      <a:pPr algn="ctr">
                        <a:lnSpc>
                          <a:spcPct val="115000"/>
                        </a:lnSpc>
                        <a:spcAft>
                          <a:spcPts val="0"/>
                        </a:spcAft>
                      </a:pPr>
                      <a:r>
                        <a:rPr lang="en-GB" sz="1200">
                          <a:solidFill>
                            <a:srgbClr val="000000"/>
                          </a:solidFill>
                          <a:effectLst/>
                        </a:rPr>
                        <a:t>Personal</a:t>
                      </a:r>
                    </a:p>
                    <a:p>
                      <a:pPr algn="ctr">
                        <a:lnSpc>
                          <a:spcPct val="115000"/>
                        </a:lnSpc>
                        <a:spcAft>
                          <a:spcPts val="0"/>
                        </a:spcAft>
                      </a:pPr>
                      <a:r>
                        <a:rPr lang="en-GB" sz="1200">
                          <a:solidFill>
                            <a:srgbClr val="000000"/>
                          </a:solidFill>
                          <a:effectLst/>
                        </a:rPr>
                        <a:t>statement</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Very vague</a:t>
                      </a:r>
                    </a:p>
                    <a:p>
                      <a:pPr>
                        <a:lnSpc>
                          <a:spcPct val="115000"/>
                        </a:lnSpc>
                        <a:spcAft>
                          <a:spcPts val="0"/>
                        </a:spcAft>
                      </a:pPr>
                      <a:r>
                        <a:rPr lang="en-GB" sz="1200" dirty="0">
                          <a:solidFill>
                            <a:srgbClr val="000000"/>
                          </a:solidFill>
                          <a:effectLst/>
                        </a:rPr>
                        <a:t>No real detail, no real drive or interest</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a:solidFill>
                            <a:srgbClr val="000000"/>
                          </a:solidFill>
                          <a:effectLst/>
                        </a:rPr>
                        <a:t>Lots written, but does it mean anything.</a:t>
                      </a:r>
                    </a:p>
                    <a:p>
                      <a:pPr>
                        <a:lnSpc>
                          <a:spcPct val="115000"/>
                        </a:lnSpc>
                        <a:spcAft>
                          <a:spcPts val="0"/>
                        </a:spcAft>
                      </a:pPr>
                      <a:r>
                        <a:rPr lang="en-GB" sz="1200">
                          <a:solidFill>
                            <a:srgbClr val="000000"/>
                          </a:solidFill>
                          <a:effectLst/>
                        </a:rPr>
                        <a:t>Does the candidate come out well or sound like a complete nutter?</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A statement of who they are, what interests them (professionally) and what they’d like to be doing</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3006061"/>
                  </a:ext>
                </a:extLst>
              </a:tr>
              <a:tr h="1404800">
                <a:tc>
                  <a:txBody>
                    <a:bodyPr/>
                    <a:lstStyle/>
                    <a:p>
                      <a:pPr algn="ctr">
                        <a:lnSpc>
                          <a:spcPct val="115000"/>
                        </a:lnSpc>
                        <a:spcAft>
                          <a:spcPts val="0"/>
                        </a:spcAft>
                      </a:pPr>
                      <a:r>
                        <a:rPr lang="en-GB" sz="1200">
                          <a:solidFill>
                            <a:srgbClr val="000000"/>
                          </a:solidFill>
                          <a:effectLst/>
                        </a:rPr>
                        <a:t>Education</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Says very little about the university, course or what they did.</a:t>
                      </a:r>
                    </a:p>
                    <a:p>
                      <a:pPr>
                        <a:lnSpc>
                          <a:spcPct val="115000"/>
                        </a:lnSpc>
                        <a:spcAft>
                          <a:spcPts val="0"/>
                        </a:spcAft>
                      </a:pPr>
                      <a:r>
                        <a:rPr lang="en-GB" sz="1200" dirty="0">
                          <a:solidFill>
                            <a:srgbClr val="000000"/>
                          </a:solidFill>
                          <a:effectLst/>
                        </a:rPr>
                        <a:t>The grades are completely opaque to anyone outside of the GA</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Again, lots written, but is there any value in what’s been written?</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Description of course ambitions – in industry-friendly terms</a:t>
                      </a:r>
                    </a:p>
                    <a:p>
                      <a:pPr>
                        <a:lnSpc>
                          <a:spcPct val="115000"/>
                        </a:lnSpc>
                        <a:spcAft>
                          <a:spcPts val="0"/>
                        </a:spcAft>
                      </a:pPr>
                      <a:r>
                        <a:rPr lang="en-GB" sz="1200" dirty="0">
                          <a:solidFill>
                            <a:srgbClr val="000000"/>
                          </a:solidFill>
                          <a:effectLst/>
                        </a:rPr>
                        <a:t> </a:t>
                      </a:r>
                    </a:p>
                    <a:p>
                      <a:pPr>
                        <a:lnSpc>
                          <a:spcPct val="115000"/>
                        </a:lnSpc>
                        <a:spcAft>
                          <a:spcPts val="0"/>
                        </a:spcAft>
                      </a:pPr>
                      <a:r>
                        <a:rPr lang="en-GB" sz="1200" dirty="0">
                          <a:solidFill>
                            <a:srgbClr val="000000"/>
                          </a:solidFill>
                          <a:effectLst/>
                        </a:rPr>
                        <a:t>Lots of detail for each year’s project;</a:t>
                      </a:r>
                    </a:p>
                    <a:p>
                      <a:pPr>
                        <a:lnSpc>
                          <a:spcPct val="115000"/>
                        </a:lnSpc>
                        <a:spcAft>
                          <a:spcPts val="0"/>
                        </a:spcAft>
                      </a:pPr>
                      <a:r>
                        <a:rPr lang="en-GB" sz="1200" dirty="0">
                          <a:solidFill>
                            <a:srgbClr val="000000"/>
                          </a:solidFill>
                          <a:effectLst/>
                        </a:rPr>
                        <a:t>what the game was, scope and size of project, what their role was, project outcome &amp; links to resources / sites</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670655"/>
                  </a:ext>
                </a:extLst>
              </a:tr>
              <a:tr h="1008112">
                <a:tc>
                  <a:txBody>
                    <a:bodyPr/>
                    <a:lstStyle/>
                    <a:p>
                      <a:pPr algn="ctr">
                        <a:lnSpc>
                          <a:spcPct val="115000"/>
                        </a:lnSpc>
                        <a:spcAft>
                          <a:spcPts val="0"/>
                        </a:spcAft>
                      </a:pPr>
                      <a:r>
                        <a:rPr lang="en-GB" sz="1200">
                          <a:solidFill>
                            <a:srgbClr val="000000"/>
                          </a:solidFill>
                          <a:effectLst/>
                        </a:rPr>
                        <a:t>Work</a:t>
                      </a:r>
                    </a:p>
                    <a:p>
                      <a:pPr algn="ctr">
                        <a:lnSpc>
                          <a:spcPct val="115000"/>
                        </a:lnSpc>
                        <a:spcAft>
                          <a:spcPts val="0"/>
                        </a:spcAft>
                      </a:pPr>
                      <a:r>
                        <a:rPr lang="en-GB" sz="1200">
                          <a:solidFill>
                            <a:srgbClr val="000000"/>
                          </a:solidFill>
                          <a:effectLst/>
                        </a:rPr>
                        <a:t>experience</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a:solidFill>
                            <a:srgbClr val="000000"/>
                          </a:solidFill>
                          <a:effectLst/>
                        </a:rPr>
                        <a:t>Some experience, which is good to see</a:t>
                      </a:r>
                    </a:p>
                    <a:p>
                      <a:pPr>
                        <a:lnSpc>
                          <a:spcPct val="115000"/>
                        </a:lnSpc>
                        <a:spcAft>
                          <a:spcPts val="0"/>
                        </a:spcAft>
                      </a:pPr>
                      <a:r>
                        <a:rPr lang="en-GB" sz="1200">
                          <a:solidFill>
                            <a:srgbClr val="000000"/>
                          </a:solidFill>
                          <a:effectLst/>
                        </a:rPr>
                        <a:t>Very little detail</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Some experience, which again is good to see, but do you have any idea of what they were actually doing. Is there any kind of professionalism or responsibility here?</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Some experience with some detail about the nature of the role, their responsibility and leadership</a:t>
                      </a: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177777"/>
                  </a:ext>
                </a:extLst>
              </a:tr>
              <a:tr h="648646">
                <a:tc>
                  <a:txBody>
                    <a:bodyPr/>
                    <a:lstStyle/>
                    <a:p>
                      <a:pPr algn="ctr">
                        <a:lnSpc>
                          <a:spcPct val="115000"/>
                        </a:lnSpc>
                        <a:spcAft>
                          <a:spcPts val="0"/>
                        </a:spcAft>
                      </a:pPr>
                      <a:r>
                        <a:rPr lang="en-GB" sz="1200">
                          <a:solidFill>
                            <a:srgbClr val="000000"/>
                          </a:solidFill>
                          <a:effectLst/>
                        </a:rPr>
                        <a:t>Skills</a:t>
                      </a:r>
                      <a:endParaRPr lang="en-GB"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Some skills, but no detail scope what they have done</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Some skills, very vague, some indication of durations</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200" dirty="0">
                          <a:solidFill>
                            <a:srgbClr val="000000"/>
                          </a:solidFill>
                          <a:effectLst/>
                        </a:rPr>
                        <a:t>Specific skills with duration and what they actually did. Again links to demos</a:t>
                      </a:r>
                      <a:endParaRPr lang="en-GB"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544" marR="58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116745"/>
                  </a:ext>
                </a:extLst>
              </a:tr>
            </a:tbl>
          </a:graphicData>
        </a:graphic>
      </p:graphicFrame>
    </p:spTree>
    <p:extLst>
      <p:ext uri="{BB962C8B-B14F-4D97-AF65-F5344CB8AC3E}">
        <p14:creationId xmlns:p14="http://schemas.microsoft.com/office/powerpoint/2010/main" val="105484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Who would you invite to an interview and why?</a:t>
            </a:r>
          </a:p>
          <a:p>
            <a:endParaRPr lang="en-GB" dirty="0"/>
          </a:p>
          <a:p>
            <a:pPr lvl="1"/>
            <a:endParaRPr lang="en-GB" dirty="0"/>
          </a:p>
        </p:txBody>
      </p:sp>
    </p:spTree>
    <p:extLst>
      <p:ext uri="{BB962C8B-B14F-4D97-AF65-F5344CB8AC3E}">
        <p14:creationId xmlns:p14="http://schemas.microsoft.com/office/powerpoint/2010/main" val="26250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Resumes generally have 4 sections: personal statement, education, work experience &amp; skills</a:t>
            </a:r>
          </a:p>
          <a:p>
            <a:pPr lvl="1"/>
            <a:endParaRPr lang="en-GB" dirty="0"/>
          </a:p>
          <a:p>
            <a:pPr lvl="1"/>
            <a:r>
              <a:rPr lang="en-GB" dirty="0"/>
              <a:t>What can we do to make these sections ‘work’ well for an interviewer?</a:t>
            </a:r>
          </a:p>
          <a:p>
            <a:endParaRPr lang="en-GB" dirty="0"/>
          </a:p>
          <a:p>
            <a:pPr lvl="1"/>
            <a:endParaRPr lang="en-GB" dirty="0"/>
          </a:p>
        </p:txBody>
      </p:sp>
    </p:spTree>
    <p:extLst>
      <p:ext uri="{BB962C8B-B14F-4D97-AF65-F5344CB8AC3E}">
        <p14:creationId xmlns:p14="http://schemas.microsoft.com/office/powerpoint/2010/main" val="62728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What can we do to make these sections ‘work’ well for an interviewer?</a:t>
            </a:r>
          </a:p>
          <a:p>
            <a:pPr lvl="1"/>
            <a:endParaRPr lang="en-GB" dirty="0"/>
          </a:p>
          <a:p>
            <a:pPr lvl="1"/>
            <a:r>
              <a:rPr lang="en-GB" dirty="0"/>
              <a:t>1. Tie them into the ‘top ten skills that will get you a job</a:t>
            </a:r>
          </a:p>
          <a:p>
            <a:pPr lvl="2"/>
            <a:r>
              <a:rPr lang="en-GB" u="sng" dirty="0">
                <a:hlinkClick r:id="rId2"/>
              </a:rPr>
              <a:t>https://targetjobs.co.uk/careers-advice/career-planning/273051-the-top-10-skills-thatll-get-you-a-job-when-you-graduate</a:t>
            </a:r>
            <a:endParaRPr lang="en-GB" dirty="0"/>
          </a:p>
          <a:p>
            <a:pPr lvl="2"/>
            <a:r>
              <a:rPr lang="en-GB" dirty="0"/>
              <a:t>Looked at this in week 1, we need to express experiences in a way that will make sense to employers</a:t>
            </a:r>
          </a:p>
          <a:p>
            <a:endParaRPr lang="en-GB" dirty="0"/>
          </a:p>
          <a:p>
            <a:pPr lvl="1"/>
            <a:endParaRPr lang="en-GB" dirty="0"/>
          </a:p>
        </p:txBody>
      </p:sp>
    </p:spTree>
    <p:extLst>
      <p:ext uri="{BB962C8B-B14F-4D97-AF65-F5344CB8AC3E}">
        <p14:creationId xmlns:p14="http://schemas.microsoft.com/office/powerpoint/2010/main" val="303980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1. Tie them into the ‘top ten skills that will get you a job</a:t>
            </a:r>
          </a:p>
          <a:p>
            <a:pPr lvl="2"/>
            <a:r>
              <a:rPr lang="en-GB" dirty="0"/>
              <a:t>Looked at this previously, we need to express experiences in a way that will make sense to employers</a:t>
            </a:r>
          </a:p>
          <a:p>
            <a:endParaRPr lang="en-GB" dirty="0"/>
          </a:p>
          <a:p>
            <a:pPr lvl="1"/>
            <a:endParaRPr lang="en-GB" dirty="0"/>
          </a:p>
        </p:txBody>
      </p:sp>
      <p:sp>
        <p:nvSpPr>
          <p:cNvPr id="2" name="Rectangle 1">
            <a:extLst>
              <a:ext uri="{FF2B5EF4-FFF2-40B4-BE49-F238E27FC236}">
                <a16:creationId xmlns:a16="http://schemas.microsoft.com/office/drawing/2014/main" id="{6FBEA7DE-C29F-48F8-BCC9-218533C39399}"/>
              </a:ext>
            </a:extLst>
          </p:cNvPr>
          <p:cNvSpPr/>
          <p:nvPr/>
        </p:nvSpPr>
        <p:spPr>
          <a:xfrm>
            <a:off x="1456865" y="3304653"/>
            <a:ext cx="7236296" cy="3969998"/>
          </a:xfrm>
          <a:prstGeom prst="rect">
            <a:avLst/>
          </a:prstGeom>
        </p:spPr>
        <p:txBody>
          <a:bodyPr wrap="square" numCol="2">
            <a:spAutoFit/>
          </a:bodyPr>
          <a:lstStyle/>
          <a:p>
            <a:pPr algn="just">
              <a:lnSpc>
                <a:spcPct val="115000"/>
              </a:lnSpc>
              <a:spcAft>
                <a:spcPts val="0"/>
              </a:spcAft>
            </a:pPr>
            <a:r>
              <a:rPr lang="en-GB" sz="2000" b="1" dirty="0">
                <a:solidFill>
                  <a:schemeClr val="bg1"/>
                </a:solidFill>
                <a:latin typeface="Calibri" panose="020F0502020204030204" pitchFamily="34" charset="0"/>
                <a:ea typeface="Segoe UI Emoji" panose="020B0502040204020203" pitchFamily="34" charset="0"/>
                <a:cs typeface="Calibri" panose="020F0502020204030204" pitchFamily="34" charset="0"/>
              </a:rPr>
              <a:t>Key skills</a:t>
            </a:r>
            <a:endParaRPr lang="en-GB"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Commercial awareness</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Communication</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Teamwork</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Negotiation and persuasion</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Problem solving</a:t>
            </a: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0"/>
              </a:spcAft>
              <a:buFont typeface="+mj-lt"/>
              <a:buAutoNum type="arabicPeriod"/>
            </a:pP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Leadership</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Organisation</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Perseverance and motivation</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Ability to work under pressure</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GB" sz="2000" dirty="0">
                <a:solidFill>
                  <a:schemeClr val="bg1"/>
                </a:solidFill>
                <a:latin typeface="Calibri" panose="020F0502020204030204" pitchFamily="34" charset="0"/>
                <a:ea typeface="Segoe UI Emoji" panose="020B0502040204020203" pitchFamily="34" charset="0"/>
                <a:cs typeface="Calibri" panose="020F0502020204030204" pitchFamily="34" charset="0"/>
              </a:rPr>
              <a:t>Confidence</a:t>
            </a:r>
            <a:endPar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897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1. Tie them into the ‘top ten skills that will get you a job</a:t>
            </a:r>
          </a:p>
          <a:p>
            <a:pPr lvl="2"/>
            <a:r>
              <a:rPr lang="en-GB" dirty="0"/>
              <a:t>Looked at this previously, we need to express experiences in a way that will make sense to employers</a:t>
            </a:r>
          </a:p>
          <a:p>
            <a:pPr lvl="2"/>
            <a:endParaRPr lang="en-GB" dirty="0"/>
          </a:p>
          <a:p>
            <a:pPr lvl="2"/>
            <a:r>
              <a:rPr lang="en-GB" dirty="0"/>
              <a:t>Apply this to both your education, projects and work experience</a:t>
            </a:r>
          </a:p>
          <a:p>
            <a:pPr lvl="2"/>
            <a:r>
              <a:rPr lang="en-GB" dirty="0"/>
              <a:t>In particular, apply it to your university and course</a:t>
            </a:r>
          </a:p>
          <a:p>
            <a:pPr lvl="3"/>
            <a:r>
              <a:rPr lang="en-GB" dirty="0"/>
              <a:t>No-one outside Falmouth knows what your degree encompasses, teaches or values, you have to do that.</a:t>
            </a:r>
          </a:p>
          <a:p>
            <a:pPr lvl="3"/>
            <a:r>
              <a:rPr lang="en-GB" dirty="0"/>
              <a:t>Few people outside of Falmouth University even know what a Falmouth University is</a:t>
            </a:r>
          </a:p>
          <a:p>
            <a:endParaRPr lang="en-GB" dirty="0"/>
          </a:p>
          <a:p>
            <a:pPr lvl="1"/>
            <a:endParaRPr lang="en-GB" dirty="0"/>
          </a:p>
        </p:txBody>
      </p:sp>
    </p:spTree>
    <p:extLst>
      <p:ext uri="{BB962C8B-B14F-4D97-AF65-F5344CB8AC3E}">
        <p14:creationId xmlns:p14="http://schemas.microsoft.com/office/powerpoint/2010/main" val="114411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lstStyle/>
          <a:p>
            <a:r>
              <a:rPr lang="en-GB" dirty="0"/>
              <a:t>Building effective résumés</a:t>
            </a:r>
          </a:p>
          <a:p>
            <a:pPr lvl="1"/>
            <a:r>
              <a:rPr lang="en-GB" dirty="0"/>
              <a:t>1. Tie them into the ‘top ten skills that will get you a job</a:t>
            </a:r>
          </a:p>
          <a:p>
            <a:pPr lvl="2"/>
            <a:r>
              <a:rPr lang="en-GB" dirty="0"/>
              <a:t>For education, no-one knows about your university or degree, so we can apply the top ten skills to make everything sing out</a:t>
            </a:r>
          </a:p>
          <a:p>
            <a:pPr lvl="2"/>
            <a:endParaRPr lang="en-GB" dirty="0"/>
          </a:p>
          <a:p>
            <a:pPr lvl="2"/>
            <a:endParaRPr lang="en-GB" dirty="0"/>
          </a:p>
          <a:p>
            <a:pPr lvl="2"/>
            <a:endParaRPr lang="en-GB" dirty="0"/>
          </a:p>
          <a:p>
            <a:pPr lvl="2"/>
            <a:endParaRPr lang="en-GB" dirty="0"/>
          </a:p>
          <a:p>
            <a:pPr lvl="2"/>
            <a:endParaRPr lang="en-GB" dirty="0"/>
          </a:p>
          <a:p>
            <a:endParaRPr lang="en-GB" dirty="0"/>
          </a:p>
          <a:p>
            <a:pPr lvl="2"/>
            <a:r>
              <a:rPr lang="en-GB" dirty="0"/>
              <a:t>Don’t need to use all the terms, just the ones that really work for us</a:t>
            </a:r>
          </a:p>
        </p:txBody>
      </p:sp>
      <p:pic>
        <p:nvPicPr>
          <p:cNvPr id="2" name="Picture 1">
            <a:extLst>
              <a:ext uri="{FF2B5EF4-FFF2-40B4-BE49-F238E27FC236}">
                <a16:creationId xmlns:a16="http://schemas.microsoft.com/office/drawing/2014/main" id="{900A6244-4846-4AE5-BAEF-3EF4DDBD7BBA}"/>
              </a:ext>
            </a:extLst>
          </p:cNvPr>
          <p:cNvPicPr>
            <a:picLocks noChangeAspect="1"/>
          </p:cNvPicPr>
          <p:nvPr/>
        </p:nvPicPr>
        <p:blipFill>
          <a:blip r:embed="rId2"/>
          <a:stretch>
            <a:fillRect/>
          </a:stretch>
        </p:blipFill>
        <p:spPr>
          <a:xfrm>
            <a:off x="1331640" y="3426763"/>
            <a:ext cx="7078063" cy="2162477"/>
          </a:xfrm>
          <a:prstGeom prst="rect">
            <a:avLst/>
          </a:prstGeom>
        </p:spPr>
      </p:pic>
    </p:spTree>
    <p:extLst>
      <p:ext uri="{BB962C8B-B14F-4D97-AF65-F5344CB8AC3E}">
        <p14:creationId xmlns:p14="http://schemas.microsoft.com/office/powerpoint/2010/main" val="362118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lstStyle/>
          <a:p>
            <a:r>
              <a:rPr lang="en-GB" dirty="0"/>
              <a:t>Building effective résumés</a:t>
            </a:r>
          </a:p>
          <a:p>
            <a:pPr lvl="1"/>
            <a:r>
              <a:rPr lang="en-GB" dirty="0"/>
              <a:t>1. Tie them into the ‘top ten skills that will get you a job</a:t>
            </a:r>
          </a:p>
          <a:p>
            <a:pPr lvl="2"/>
            <a:r>
              <a:rPr lang="en-GB" dirty="0"/>
              <a:t>For education, no-one knows about your university or degree, so we can apply the top ten skills to make everything sing out</a:t>
            </a:r>
          </a:p>
          <a:p>
            <a:pPr lvl="2"/>
            <a:endParaRPr lang="en-GB" dirty="0"/>
          </a:p>
          <a:p>
            <a:pPr lvl="2"/>
            <a:endParaRPr lang="en-GB" dirty="0"/>
          </a:p>
          <a:p>
            <a:pPr lvl="2"/>
            <a:endParaRPr lang="en-GB" dirty="0"/>
          </a:p>
          <a:p>
            <a:pPr lvl="2"/>
            <a:endParaRPr lang="en-GB" dirty="0"/>
          </a:p>
          <a:p>
            <a:pPr lvl="2"/>
            <a:r>
              <a:rPr lang="en-GB" dirty="0"/>
              <a:t>This is extremely vague!</a:t>
            </a:r>
          </a:p>
          <a:p>
            <a:pPr lvl="2"/>
            <a:endParaRPr lang="en-GB" dirty="0"/>
          </a:p>
          <a:p>
            <a:pPr lvl="2"/>
            <a:endParaRPr lang="en-GB" dirty="0"/>
          </a:p>
          <a:p>
            <a:pPr lvl="2"/>
            <a:endParaRPr lang="en-GB" dirty="0"/>
          </a:p>
          <a:p>
            <a:pPr lvl="2"/>
            <a:endParaRPr lang="en-GB" dirty="0"/>
          </a:p>
        </p:txBody>
      </p:sp>
      <p:pic>
        <p:nvPicPr>
          <p:cNvPr id="4" name="Picture 3">
            <a:extLst>
              <a:ext uri="{FF2B5EF4-FFF2-40B4-BE49-F238E27FC236}">
                <a16:creationId xmlns:a16="http://schemas.microsoft.com/office/drawing/2014/main" id="{C6FC9517-24C1-493E-8D8C-6111BE13E658}"/>
              </a:ext>
            </a:extLst>
          </p:cNvPr>
          <p:cNvPicPr>
            <a:picLocks noChangeAspect="1"/>
          </p:cNvPicPr>
          <p:nvPr/>
        </p:nvPicPr>
        <p:blipFill>
          <a:blip r:embed="rId2"/>
          <a:stretch>
            <a:fillRect/>
          </a:stretch>
        </p:blipFill>
        <p:spPr>
          <a:xfrm>
            <a:off x="1403648" y="3415834"/>
            <a:ext cx="7135221" cy="1381318"/>
          </a:xfrm>
          <a:prstGeom prst="rect">
            <a:avLst/>
          </a:prstGeom>
        </p:spPr>
      </p:pic>
    </p:spTree>
    <p:extLst>
      <p:ext uri="{BB962C8B-B14F-4D97-AF65-F5344CB8AC3E}">
        <p14:creationId xmlns:p14="http://schemas.microsoft.com/office/powerpoint/2010/main" val="44131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lstStyle/>
          <a:p>
            <a:r>
              <a:rPr lang="en-GB" dirty="0"/>
              <a:t>Building effective résumés</a:t>
            </a:r>
          </a:p>
          <a:p>
            <a:pPr lvl="1"/>
            <a:r>
              <a:rPr lang="en-GB" dirty="0"/>
              <a:t>1. Tie them into the ‘top ten skills that will get you a job</a:t>
            </a:r>
          </a:p>
          <a:p>
            <a:pPr lvl="2"/>
            <a:r>
              <a:rPr lang="en-GB" dirty="0"/>
              <a:t>The résumé building process is not an interrogation</a:t>
            </a:r>
          </a:p>
          <a:p>
            <a:pPr lvl="3"/>
            <a:r>
              <a:rPr lang="en-GB" dirty="0"/>
              <a:t>You are looking to share information</a:t>
            </a:r>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p:txBody>
      </p:sp>
      <p:pic>
        <p:nvPicPr>
          <p:cNvPr id="2" name="Picture 1">
            <a:extLst>
              <a:ext uri="{FF2B5EF4-FFF2-40B4-BE49-F238E27FC236}">
                <a16:creationId xmlns:a16="http://schemas.microsoft.com/office/drawing/2014/main" id="{E851F850-8C37-9A4B-9C11-649E4FF8141D}"/>
              </a:ext>
            </a:extLst>
          </p:cNvPr>
          <p:cNvPicPr>
            <a:picLocks noChangeAspect="1"/>
          </p:cNvPicPr>
          <p:nvPr/>
        </p:nvPicPr>
        <p:blipFill>
          <a:blip r:embed="rId2"/>
          <a:stretch>
            <a:fillRect/>
          </a:stretch>
        </p:blipFill>
        <p:spPr>
          <a:xfrm>
            <a:off x="2280084" y="3159478"/>
            <a:ext cx="4583832" cy="3437874"/>
          </a:xfrm>
          <a:prstGeom prst="rect">
            <a:avLst/>
          </a:prstGeom>
        </p:spPr>
      </p:pic>
    </p:spTree>
    <p:extLst>
      <p:ext uri="{BB962C8B-B14F-4D97-AF65-F5344CB8AC3E}">
        <p14:creationId xmlns:p14="http://schemas.microsoft.com/office/powerpoint/2010/main" val="309996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Learning Outcomes</a:t>
            </a:r>
          </a:p>
          <a:p>
            <a:pPr lvl="1"/>
            <a:r>
              <a:rPr lang="en-GB" b="1" dirty="0"/>
              <a:t>Create </a:t>
            </a:r>
            <a:r>
              <a:rPr lang="en-GB" dirty="0"/>
              <a:t>self-marketing materials (resume, LinkedIn) that will create interest from recruiters, employers and industry professionals </a:t>
            </a:r>
          </a:p>
          <a:p>
            <a:pPr lvl="1"/>
            <a:r>
              <a:rPr lang="en-GB" b="1" dirty="0"/>
              <a:t>Drive </a:t>
            </a:r>
            <a:r>
              <a:rPr lang="en-GB" dirty="0"/>
              <a:t>traffic to your portfolio.</a:t>
            </a:r>
          </a:p>
          <a:p>
            <a:pPr lvl="1"/>
            <a:r>
              <a:rPr lang="en-GB" b="1" dirty="0"/>
              <a:t>Link</a:t>
            </a:r>
            <a:r>
              <a:rPr lang="en-GB" dirty="0"/>
              <a:t> your experiences across multiple sources (LinkedIn, portfolio, social media etc) to create a strong online presence  </a:t>
            </a:r>
          </a:p>
          <a:p>
            <a:pPr lvl="1"/>
            <a:endParaRPr lang="en-GB" dirty="0"/>
          </a:p>
        </p:txBody>
      </p:sp>
    </p:spTree>
    <p:extLst>
      <p:ext uri="{BB962C8B-B14F-4D97-AF65-F5344CB8AC3E}">
        <p14:creationId xmlns:p14="http://schemas.microsoft.com/office/powerpoint/2010/main" val="425297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How can your experiences be expressed as key employment skills?</a:t>
            </a:r>
          </a:p>
          <a:p>
            <a:pPr lvl="1"/>
            <a:endParaRPr lang="en-GB" dirty="0"/>
          </a:p>
        </p:txBody>
      </p:sp>
      <p:graphicFrame>
        <p:nvGraphicFramePr>
          <p:cNvPr id="2" name="Table 1">
            <a:extLst>
              <a:ext uri="{FF2B5EF4-FFF2-40B4-BE49-F238E27FC236}">
                <a16:creationId xmlns:a16="http://schemas.microsoft.com/office/drawing/2014/main" id="{A13B648A-84EF-4633-8B26-A6C37E3B2E0F}"/>
              </a:ext>
            </a:extLst>
          </p:cNvPr>
          <p:cNvGraphicFramePr>
            <a:graphicFrameLocks noGrp="1"/>
          </p:cNvGraphicFramePr>
          <p:nvPr>
            <p:extLst/>
          </p:nvPr>
        </p:nvGraphicFramePr>
        <p:xfrm>
          <a:off x="827584" y="2276872"/>
          <a:ext cx="6912768" cy="376727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627233259"/>
                    </a:ext>
                  </a:extLst>
                </a:gridCol>
                <a:gridCol w="2736304">
                  <a:extLst>
                    <a:ext uri="{9D8B030D-6E8A-4147-A177-3AD203B41FA5}">
                      <a16:colId xmlns:a16="http://schemas.microsoft.com/office/drawing/2014/main" val="2129609823"/>
                    </a:ext>
                  </a:extLst>
                </a:gridCol>
                <a:gridCol w="2592288">
                  <a:extLst>
                    <a:ext uri="{9D8B030D-6E8A-4147-A177-3AD203B41FA5}">
                      <a16:colId xmlns:a16="http://schemas.microsoft.com/office/drawing/2014/main" val="2815629115"/>
                    </a:ext>
                  </a:extLst>
                </a:gridCol>
              </a:tblGrid>
              <a:tr h="0">
                <a:tc rowSpan="2">
                  <a:txBody>
                    <a:bodyPr/>
                    <a:lstStyle/>
                    <a:p>
                      <a:pPr algn="ctr">
                        <a:lnSpc>
                          <a:spcPct val="115000"/>
                        </a:lnSpc>
                        <a:spcAft>
                          <a:spcPts val="0"/>
                        </a:spcAft>
                      </a:pPr>
                      <a:r>
                        <a:rPr lang="en-GB" sz="1400" dirty="0">
                          <a:solidFill>
                            <a:srgbClr val="000000"/>
                          </a:solidFill>
                          <a:effectLst/>
                        </a:rPr>
                        <a:t>Key Skill</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lnSpc>
                          <a:spcPct val="115000"/>
                        </a:lnSpc>
                        <a:spcAft>
                          <a:spcPts val="0"/>
                        </a:spcAft>
                      </a:pPr>
                      <a:r>
                        <a:rPr lang="en-GB" sz="1400">
                          <a:solidFill>
                            <a:srgbClr val="000000"/>
                          </a:solidFill>
                          <a:effectLst/>
                        </a:rPr>
                        <a:t>Hidden description of Key Skill</a:t>
                      </a: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475306768"/>
                  </a:ext>
                </a:extLst>
              </a:tr>
              <a:tr h="0">
                <a:tc vMerge="1">
                  <a:txBody>
                    <a:bodyPr/>
                    <a:lstStyle/>
                    <a:p>
                      <a:endParaRPr lang="en-GB"/>
                    </a:p>
                  </a:txBody>
                  <a:tcPr/>
                </a:tc>
                <a:tc>
                  <a:txBody>
                    <a:bodyPr/>
                    <a:lstStyle/>
                    <a:p>
                      <a:pPr algn="ctr">
                        <a:lnSpc>
                          <a:spcPct val="115000"/>
                        </a:lnSpc>
                        <a:spcAft>
                          <a:spcPts val="0"/>
                        </a:spcAft>
                      </a:pPr>
                      <a:r>
                        <a:rPr lang="en-GB" sz="1400" b="1" dirty="0">
                          <a:solidFill>
                            <a:srgbClr val="000000"/>
                          </a:solidFill>
                          <a:effectLst/>
                        </a:rPr>
                        <a:t>Education / projects</a:t>
                      </a:r>
                      <a:endParaRPr lang="en-GB"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400" b="1" dirty="0">
                          <a:solidFill>
                            <a:srgbClr val="000000"/>
                          </a:solidFill>
                          <a:effectLst/>
                        </a:rPr>
                        <a:t>Work experience</a:t>
                      </a:r>
                      <a:endParaRPr lang="en-GB"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39300960"/>
                  </a:ext>
                </a:extLst>
              </a:tr>
              <a:tr h="0">
                <a:tc>
                  <a:txBody>
                    <a:bodyPr/>
                    <a:lstStyle/>
                    <a:p>
                      <a:pPr algn="ctr">
                        <a:lnSpc>
                          <a:spcPct val="115000"/>
                        </a:lnSpc>
                        <a:spcAft>
                          <a:spcPts val="0"/>
                        </a:spcAft>
                      </a:pPr>
                      <a:r>
                        <a:rPr lang="en-GB" sz="1400" dirty="0">
                          <a:solidFill>
                            <a:srgbClr val="000000"/>
                          </a:solidFill>
                          <a:effectLst/>
                        </a:rPr>
                        <a:t>Commercial </a:t>
                      </a:r>
                    </a:p>
                    <a:p>
                      <a:pPr algn="ctr">
                        <a:lnSpc>
                          <a:spcPct val="115000"/>
                        </a:lnSpc>
                        <a:spcAft>
                          <a:spcPts val="0"/>
                        </a:spcAft>
                      </a:pPr>
                      <a:r>
                        <a:rPr lang="en-GB" sz="1400" dirty="0">
                          <a:solidFill>
                            <a:srgbClr val="000000"/>
                          </a:solidFill>
                          <a:effectLst/>
                        </a:rPr>
                        <a:t>Awareness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l">
                        <a:lnSpc>
                          <a:spcPct val="115000"/>
                        </a:lnSpc>
                        <a:spcAft>
                          <a:spcPts val="0"/>
                        </a:spcAft>
                      </a:pPr>
                      <a:endParaRPr lang="en-GB" sz="1400" dirty="0">
                        <a:solidFill>
                          <a:srgbClr val="000000"/>
                        </a:solidFill>
                        <a:effectLst/>
                      </a:endParaRP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590133489"/>
                  </a:ext>
                </a:extLst>
              </a:tr>
              <a:tr h="0">
                <a:tc>
                  <a:txBody>
                    <a:bodyPr/>
                    <a:lstStyle/>
                    <a:p>
                      <a:pPr algn="ctr">
                        <a:lnSpc>
                          <a:spcPct val="115000"/>
                        </a:lnSpc>
                        <a:spcAft>
                          <a:spcPts val="0"/>
                        </a:spcAft>
                      </a:pPr>
                      <a:r>
                        <a:rPr lang="en-GB" sz="1400">
                          <a:solidFill>
                            <a:srgbClr val="000000"/>
                          </a:solidFill>
                          <a:effectLst/>
                        </a:rPr>
                        <a:t>Communication</a:t>
                      </a: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3563330"/>
                  </a:ext>
                </a:extLst>
              </a:tr>
              <a:tr h="0">
                <a:tc>
                  <a:txBody>
                    <a:bodyPr/>
                    <a:lstStyle/>
                    <a:p>
                      <a:pPr algn="ctr">
                        <a:lnSpc>
                          <a:spcPct val="115000"/>
                        </a:lnSpc>
                        <a:spcAft>
                          <a:spcPts val="0"/>
                        </a:spcAft>
                      </a:pPr>
                      <a:r>
                        <a:rPr lang="en-GB" sz="1400" dirty="0">
                          <a:solidFill>
                            <a:srgbClr val="000000"/>
                          </a:solidFill>
                          <a:effectLst/>
                        </a:rPr>
                        <a:t>Negotiation </a:t>
                      </a:r>
                    </a:p>
                    <a:p>
                      <a:pPr algn="ctr">
                        <a:lnSpc>
                          <a:spcPct val="115000"/>
                        </a:lnSpc>
                        <a:spcAft>
                          <a:spcPts val="0"/>
                        </a:spcAft>
                      </a:pPr>
                      <a:r>
                        <a:rPr lang="en-GB" sz="1400" dirty="0">
                          <a:solidFill>
                            <a:srgbClr val="000000"/>
                          </a:solidFill>
                          <a:effectLst/>
                        </a:rPr>
                        <a:t>and persuasion</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6829032"/>
                  </a:ext>
                </a:extLst>
              </a:tr>
              <a:tr h="0">
                <a:tc>
                  <a:txBody>
                    <a:bodyPr/>
                    <a:lstStyle/>
                    <a:p>
                      <a:pPr algn="ctr">
                        <a:lnSpc>
                          <a:spcPct val="115000"/>
                        </a:lnSpc>
                        <a:spcAft>
                          <a:spcPts val="0"/>
                        </a:spcAft>
                      </a:pPr>
                      <a:r>
                        <a:rPr lang="en-GB" sz="1400" dirty="0">
                          <a:solidFill>
                            <a:srgbClr val="000000"/>
                          </a:solidFill>
                          <a:effectLst/>
                        </a:rPr>
                        <a:t>Problem </a:t>
                      </a:r>
                    </a:p>
                    <a:p>
                      <a:pPr algn="ctr">
                        <a:lnSpc>
                          <a:spcPct val="115000"/>
                        </a:lnSpc>
                        <a:spcAft>
                          <a:spcPts val="0"/>
                        </a:spcAft>
                      </a:pPr>
                      <a:r>
                        <a:rPr lang="en-GB" sz="1400" dirty="0">
                          <a:solidFill>
                            <a:srgbClr val="000000"/>
                          </a:solidFill>
                          <a:effectLst/>
                        </a:rPr>
                        <a:t>solving</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2447559"/>
                  </a:ext>
                </a:extLst>
              </a:tr>
              <a:tr h="0">
                <a:tc>
                  <a:txBody>
                    <a:bodyPr/>
                    <a:lstStyle/>
                    <a:p>
                      <a:pPr algn="ctr">
                        <a:lnSpc>
                          <a:spcPct val="115000"/>
                        </a:lnSpc>
                        <a:spcAft>
                          <a:spcPts val="0"/>
                        </a:spcAft>
                      </a:pPr>
                      <a:r>
                        <a:rPr lang="en-GB" sz="1400">
                          <a:solidFill>
                            <a:srgbClr val="000000"/>
                          </a:solidFill>
                          <a:effectLst/>
                        </a:rPr>
                        <a:t>Leadership</a:t>
                      </a: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7152766"/>
                  </a:ext>
                </a:extLst>
              </a:tr>
              <a:tr h="0">
                <a:tc>
                  <a:txBody>
                    <a:bodyPr/>
                    <a:lstStyle/>
                    <a:p>
                      <a:pPr algn="ctr">
                        <a:lnSpc>
                          <a:spcPct val="115000"/>
                        </a:lnSpc>
                        <a:spcAft>
                          <a:spcPts val="0"/>
                        </a:spcAft>
                      </a:pPr>
                      <a:r>
                        <a:rPr lang="en-GB" sz="1400">
                          <a:solidFill>
                            <a:srgbClr val="000000"/>
                          </a:solidFill>
                          <a:effectLst/>
                        </a:rPr>
                        <a:t>Organisation</a:t>
                      </a: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4490336"/>
                  </a:ext>
                </a:extLst>
              </a:tr>
              <a:tr h="0">
                <a:tc>
                  <a:txBody>
                    <a:bodyPr/>
                    <a:lstStyle/>
                    <a:p>
                      <a:pPr algn="ctr">
                        <a:lnSpc>
                          <a:spcPct val="115000"/>
                        </a:lnSpc>
                        <a:spcAft>
                          <a:spcPts val="0"/>
                        </a:spcAft>
                      </a:pPr>
                      <a:r>
                        <a:rPr lang="en-GB" sz="1400" dirty="0">
                          <a:solidFill>
                            <a:srgbClr val="000000"/>
                          </a:solidFill>
                          <a:effectLst/>
                        </a:rPr>
                        <a:t>Perseverance </a:t>
                      </a:r>
                    </a:p>
                    <a:p>
                      <a:pPr algn="ctr">
                        <a:lnSpc>
                          <a:spcPct val="115000"/>
                        </a:lnSpc>
                        <a:spcAft>
                          <a:spcPts val="0"/>
                        </a:spcAft>
                      </a:pPr>
                      <a:r>
                        <a:rPr lang="en-GB" sz="1400" dirty="0">
                          <a:solidFill>
                            <a:srgbClr val="000000"/>
                          </a:solidFill>
                          <a:effectLst/>
                        </a:rPr>
                        <a:t>and motivation</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noFill/>
                      <a:prstDash val="solid"/>
                      <a:round/>
                      <a:headEnd type="none" w="med" len="med"/>
                      <a:tailEnd type="none" w="med" len="med"/>
                    </a:lnB>
                  </a:tcP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5932594"/>
                  </a:ext>
                </a:extLst>
              </a:tr>
              <a:tr h="0">
                <a:tc>
                  <a:txBody>
                    <a:bodyPr/>
                    <a:lstStyle/>
                    <a:p>
                      <a:pPr algn="ctr">
                        <a:lnSpc>
                          <a:spcPct val="115000"/>
                        </a:lnSpc>
                        <a:spcAft>
                          <a:spcPts val="0"/>
                        </a:spcAft>
                      </a:pPr>
                      <a:r>
                        <a:rPr lang="en-GB" sz="1400" dirty="0">
                          <a:solidFill>
                            <a:srgbClr val="000000"/>
                          </a:solidFill>
                          <a:effectLst/>
                        </a:rPr>
                        <a:t>Ability to work </a:t>
                      </a:r>
                    </a:p>
                    <a:p>
                      <a:pPr algn="ctr">
                        <a:lnSpc>
                          <a:spcPct val="115000"/>
                        </a:lnSpc>
                        <a:spcAft>
                          <a:spcPts val="0"/>
                        </a:spcAft>
                      </a:pPr>
                      <a:r>
                        <a:rPr lang="en-GB" sz="1400" dirty="0">
                          <a:solidFill>
                            <a:srgbClr val="000000"/>
                          </a:solidFill>
                          <a:effectLst/>
                        </a:rPr>
                        <a:t>under pressure</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8053293"/>
                  </a:ext>
                </a:extLst>
              </a:tr>
              <a:tr h="0">
                <a:tc>
                  <a:txBody>
                    <a:bodyPr/>
                    <a:lstStyle/>
                    <a:p>
                      <a:pPr algn="ctr">
                        <a:lnSpc>
                          <a:spcPct val="115000"/>
                        </a:lnSpc>
                        <a:spcAft>
                          <a:spcPts val="0"/>
                        </a:spcAft>
                      </a:pPr>
                      <a:r>
                        <a:rPr lang="en-GB" sz="1400">
                          <a:solidFill>
                            <a:srgbClr val="000000"/>
                          </a:solidFill>
                          <a:effectLst/>
                        </a:rPr>
                        <a:t>Confidence</a:t>
                      </a: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noFill/>
                      <a:prstDash val="solid"/>
                      <a:round/>
                      <a:headEnd type="none" w="med" len="med"/>
                      <a:tailEnd type="none" w="med" len="med"/>
                    </a:lnT>
                  </a:tcPr>
                </a:tc>
                <a:tc>
                  <a:txBody>
                    <a:bodyPr/>
                    <a:lstStyle/>
                    <a:p>
                      <a:pPr algn="l">
                        <a:lnSpc>
                          <a:spcPct val="115000"/>
                        </a:lnSpc>
                        <a:spcAft>
                          <a:spcPts val="0"/>
                        </a:spcAft>
                      </a:pPr>
                      <a:endParaRPr lang="en-GB"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387684"/>
                  </a:ext>
                </a:extLst>
              </a:tr>
            </a:tbl>
          </a:graphicData>
        </a:graphic>
      </p:graphicFrame>
    </p:spTree>
    <p:extLst>
      <p:ext uri="{BB962C8B-B14F-4D97-AF65-F5344CB8AC3E}">
        <p14:creationId xmlns:p14="http://schemas.microsoft.com/office/powerpoint/2010/main" val="352853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endParaRPr lang="en-GB" dirty="0"/>
          </a:p>
        </p:txBody>
      </p:sp>
      <p:graphicFrame>
        <p:nvGraphicFramePr>
          <p:cNvPr id="2" name="Table 1">
            <a:extLst>
              <a:ext uri="{FF2B5EF4-FFF2-40B4-BE49-F238E27FC236}">
                <a16:creationId xmlns:a16="http://schemas.microsoft.com/office/drawing/2014/main" id="{A13B648A-84EF-4633-8B26-A6C37E3B2E0F}"/>
              </a:ext>
            </a:extLst>
          </p:cNvPr>
          <p:cNvGraphicFramePr>
            <a:graphicFrameLocks noGrp="1"/>
          </p:cNvGraphicFramePr>
          <p:nvPr>
            <p:extLst>
              <p:ext uri="{D42A27DB-BD31-4B8C-83A1-F6EECF244321}">
                <p14:modId xmlns:p14="http://schemas.microsoft.com/office/powerpoint/2010/main" val="2185312131"/>
              </p:ext>
            </p:extLst>
          </p:nvPr>
        </p:nvGraphicFramePr>
        <p:xfrm>
          <a:off x="179514" y="1196752"/>
          <a:ext cx="8784974" cy="554202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627233259"/>
                    </a:ext>
                  </a:extLst>
                </a:gridCol>
                <a:gridCol w="3672408">
                  <a:extLst>
                    <a:ext uri="{9D8B030D-6E8A-4147-A177-3AD203B41FA5}">
                      <a16:colId xmlns:a16="http://schemas.microsoft.com/office/drawing/2014/main" val="2129609823"/>
                    </a:ext>
                  </a:extLst>
                </a:gridCol>
                <a:gridCol w="3528390">
                  <a:extLst>
                    <a:ext uri="{9D8B030D-6E8A-4147-A177-3AD203B41FA5}">
                      <a16:colId xmlns:a16="http://schemas.microsoft.com/office/drawing/2014/main" val="2815629115"/>
                    </a:ext>
                  </a:extLst>
                </a:gridCol>
              </a:tblGrid>
              <a:tr h="0">
                <a:tc rowSpan="2">
                  <a:txBody>
                    <a:bodyPr/>
                    <a:lstStyle/>
                    <a:p>
                      <a:pPr algn="ctr">
                        <a:lnSpc>
                          <a:spcPct val="115000"/>
                        </a:lnSpc>
                        <a:spcAft>
                          <a:spcPts val="0"/>
                        </a:spcAft>
                      </a:pPr>
                      <a:r>
                        <a:rPr lang="en-GB" sz="1600" dirty="0">
                          <a:solidFill>
                            <a:srgbClr val="000000"/>
                          </a:solidFill>
                          <a:effectLst/>
                        </a:rPr>
                        <a:t>Key Skill</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lnSpc>
                          <a:spcPct val="115000"/>
                        </a:lnSpc>
                        <a:spcAft>
                          <a:spcPts val="0"/>
                        </a:spcAft>
                      </a:pPr>
                      <a:r>
                        <a:rPr lang="en-GB" sz="1600" dirty="0">
                          <a:solidFill>
                            <a:srgbClr val="000000"/>
                          </a:solidFill>
                          <a:effectLst/>
                        </a:rPr>
                        <a:t>Hidden description of Key Skill</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475306768"/>
                  </a:ext>
                </a:extLst>
              </a:tr>
              <a:tr h="0">
                <a:tc vMerge="1">
                  <a:txBody>
                    <a:bodyPr/>
                    <a:lstStyle/>
                    <a:p>
                      <a:endParaRPr lang="en-GB"/>
                    </a:p>
                  </a:txBody>
                  <a:tcPr/>
                </a:tc>
                <a:tc>
                  <a:txBody>
                    <a:bodyPr/>
                    <a:lstStyle/>
                    <a:p>
                      <a:pPr algn="ctr">
                        <a:lnSpc>
                          <a:spcPct val="115000"/>
                        </a:lnSpc>
                        <a:spcAft>
                          <a:spcPts val="0"/>
                        </a:spcAft>
                      </a:pPr>
                      <a:r>
                        <a:rPr lang="en-GB" sz="1600" b="1" dirty="0">
                          <a:solidFill>
                            <a:srgbClr val="000000"/>
                          </a:solidFill>
                          <a:effectLst/>
                        </a:rPr>
                        <a:t>Education / projects</a:t>
                      </a:r>
                      <a:endPar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600" b="1" dirty="0">
                          <a:solidFill>
                            <a:srgbClr val="000000"/>
                          </a:solidFill>
                          <a:effectLst/>
                        </a:rPr>
                        <a:t>Work experience</a:t>
                      </a:r>
                      <a:endParaRPr lang="en-GB" sz="1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39300960"/>
                  </a:ext>
                </a:extLst>
              </a:tr>
              <a:tr h="0">
                <a:tc>
                  <a:txBody>
                    <a:bodyPr/>
                    <a:lstStyle/>
                    <a:p>
                      <a:pPr algn="ctr">
                        <a:lnSpc>
                          <a:spcPct val="115000"/>
                        </a:lnSpc>
                        <a:spcAft>
                          <a:spcPts val="0"/>
                        </a:spcAft>
                      </a:pPr>
                      <a:r>
                        <a:rPr lang="en-GB" sz="1600" dirty="0">
                          <a:solidFill>
                            <a:srgbClr val="000000"/>
                          </a:solidFill>
                          <a:effectLst/>
                        </a:rPr>
                        <a:t>Commercial </a:t>
                      </a:r>
                    </a:p>
                    <a:p>
                      <a:pPr algn="ctr">
                        <a:lnSpc>
                          <a:spcPct val="115000"/>
                        </a:lnSpc>
                        <a:spcAft>
                          <a:spcPts val="0"/>
                        </a:spcAft>
                      </a:pPr>
                      <a:r>
                        <a:rPr lang="en-GB" sz="1600" dirty="0">
                          <a:solidFill>
                            <a:srgbClr val="000000"/>
                          </a:solidFill>
                          <a:effectLst/>
                        </a:rPr>
                        <a:t>Awareness</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l">
                        <a:lnSpc>
                          <a:spcPct val="115000"/>
                        </a:lnSpc>
                        <a:spcAft>
                          <a:spcPts val="0"/>
                        </a:spcAft>
                      </a:pPr>
                      <a:r>
                        <a:rPr lang="en-GB" sz="1400" dirty="0">
                          <a:solidFill>
                            <a:srgbClr val="000000"/>
                          </a:solidFill>
                          <a:effectLst/>
                        </a:rPr>
                        <a:t>Put a game into a commercial store, </a:t>
                      </a:r>
                    </a:p>
                    <a:p>
                      <a:pPr algn="l">
                        <a:lnSpc>
                          <a:spcPct val="115000"/>
                        </a:lnSpc>
                        <a:spcAft>
                          <a:spcPts val="0"/>
                        </a:spcAft>
                      </a:pPr>
                      <a:r>
                        <a:rPr lang="en-GB" sz="1400" dirty="0">
                          <a:solidFill>
                            <a:srgbClr val="000000"/>
                          </a:solidFill>
                          <a:effectLst/>
                        </a:rPr>
                        <a:t>Did freelance work</a:t>
                      </a:r>
                    </a:p>
                    <a:p>
                      <a:pPr algn="l">
                        <a:lnSpc>
                          <a:spcPct val="115000"/>
                        </a:lnSpc>
                        <a:spcAft>
                          <a:spcPts val="0"/>
                        </a:spcAft>
                      </a:pPr>
                      <a:r>
                        <a:rPr lang="en-GB" sz="1400" dirty="0">
                          <a:solidFill>
                            <a:srgbClr val="000000"/>
                          </a:solidFill>
                          <a:effectLst/>
                        </a:rPr>
                        <a:t>Did market analysis</a:t>
                      </a:r>
                    </a:p>
                  </a:txBody>
                  <a:tcPr marL="68580" marR="68580" marT="0" marB="0" anchor="ctr">
                    <a:lnT w="12700" cap="flat" cmpd="sng" algn="ctr">
                      <a:solidFill>
                        <a:schemeClr val="bg1"/>
                      </a:solidFill>
                      <a:prstDash val="solid"/>
                      <a:round/>
                      <a:headEnd type="none" w="med" len="med"/>
                      <a:tailEnd type="none" w="med" len="med"/>
                    </a:lnT>
                  </a:tcPr>
                </a:tc>
                <a:tc>
                  <a:txBody>
                    <a:bodyPr/>
                    <a:lstStyle/>
                    <a:p>
                      <a:pPr algn="l">
                        <a:lnSpc>
                          <a:spcPct val="115000"/>
                        </a:lnSpc>
                        <a:spcAft>
                          <a:spcPts val="0"/>
                        </a:spcAft>
                      </a:pPr>
                      <a:r>
                        <a:rPr lang="en-GB" sz="1400" dirty="0">
                          <a:solidFill>
                            <a:srgbClr val="000000"/>
                          </a:solidFill>
                          <a:effectLst/>
                        </a:rPr>
                        <a:t>Did a profit-making side hustle</a:t>
                      </a:r>
                    </a:p>
                    <a:p>
                      <a:pPr algn="l">
                        <a:lnSpc>
                          <a:spcPct val="115000"/>
                        </a:lnSpc>
                        <a:spcAft>
                          <a:spcPts val="0"/>
                        </a:spcAft>
                      </a:pPr>
                      <a:r>
                        <a:rPr lang="en-GB" sz="1400" dirty="0">
                          <a:solidFill>
                            <a:srgbClr val="000000"/>
                          </a:solidFill>
                          <a:effectLst/>
                        </a:rPr>
                        <a:t>Ran a concession</a:t>
                      </a:r>
                    </a:p>
                    <a:p>
                      <a:pPr algn="l">
                        <a:lnSpc>
                          <a:spcPct val="115000"/>
                        </a:lnSpc>
                        <a:spcAft>
                          <a:spcPts val="0"/>
                        </a:spcAft>
                      </a:pPr>
                      <a:r>
                        <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Worked in a financial capacity</a:t>
                      </a:r>
                    </a:p>
                  </a:txBody>
                  <a:tcPr marL="68580" marR="68580" marT="0" marB="0"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590133489"/>
                  </a:ext>
                </a:extLst>
              </a:tr>
              <a:tr h="0">
                <a:tc>
                  <a:txBody>
                    <a:bodyPr/>
                    <a:lstStyle/>
                    <a:p>
                      <a:pPr algn="ctr">
                        <a:lnSpc>
                          <a:spcPct val="115000"/>
                        </a:lnSpc>
                        <a:spcAft>
                          <a:spcPts val="0"/>
                        </a:spcAft>
                      </a:pPr>
                      <a:r>
                        <a:rPr lang="en-GB" sz="1600">
                          <a:solidFill>
                            <a:srgbClr val="000000"/>
                          </a:solidFill>
                          <a:effectLst/>
                        </a:rPr>
                        <a:t>Communication</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Worked in a multi-disciplinary / cross-functional </a:t>
                      </a:r>
                      <a:r>
                        <a:rPr lang="en-GB" sz="1400" dirty="0" err="1">
                          <a:solidFill>
                            <a:srgbClr val="000000"/>
                          </a:solidFill>
                          <a:effectLst/>
                        </a:rPr>
                        <a:t>gamedev</a:t>
                      </a:r>
                      <a:r>
                        <a:rPr lang="en-GB" sz="1400" dirty="0">
                          <a:solidFill>
                            <a:srgbClr val="000000"/>
                          </a:solidFill>
                          <a:effectLst/>
                        </a:rPr>
                        <a:t> team dealt with people outside of my role with different perspectives on game / dev</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Worked in a team</a:t>
                      </a:r>
                    </a:p>
                    <a:p>
                      <a:pPr algn="l">
                        <a:lnSpc>
                          <a:spcPct val="115000"/>
                        </a:lnSpc>
                        <a:spcAft>
                          <a:spcPts val="0"/>
                        </a:spcAft>
                      </a:pPr>
                      <a:r>
                        <a:rPr lang="en-GB" sz="1400" dirty="0">
                          <a:solidFill>
                            <a:srgbClr val="000000"/>
                          </a:solidFill>
                          <a:effectLst/>
                        </a:rPr>
                        <a:t>Dealt with customers, suppliers, staff</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3563330"/>
                  </a:ext>
                </a:extLst>
              </a:tr>
              <a:tr h="0">
                <a:tc>
                  <a:txBody>
                    <a:bodyPr/>
                    <a:lstStyle/>
                    <a:p>
                      <a:pPr algn="ctr">
                        <a:lnSpc>
                          <a:spcPct val="115000"/>
                        </a:lnSpc>
                        <a:spcAft>
                          <a:spcPts val="0"/>
                        </a:spcAft>
                      </a:pPr>
                      <a:r>
                        <a:rPr lang="en-GB" sz="1600" dirty="0">
                          <a:solidFill>
                            <a:srgbClr val="000000"/>
                          </a:solidFill>
                          <a:effectLst/>
                        </a:rPr>
                        <a:t>Negotiation </a:t>
                      </a:r>
                    </a:p>
                    <a:p>
                      <a:pPr algn="ctr">
                        <a:lnSpc>
                          <a:spcPct val="115000"/>
                        </a:lnSpc>
                        <a:spcAft>
                          <a:spcPts val="0"/>
                        </a:spcAft>
                      </a:pPr>
                      <a:r>
                        <a:rPr lang="en-GB" sz="1600" dirty="0">
                          <a:solidFill>
                            <a:srgbClr val="000000"/>
                          </a:solidFill>
                          <a:effectLst/>
                        </a:rPr>
                        <a:t>and persuasion</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Was scrum master</a:t>
                      </a:r>
                    </a:p>
                    <a:p>
                      <a:pPr algn="l">
                        <a:lnSpc>
                          <a:spcPct val="115000"/>
                        </a:lnSpc>
                        <a:spcAft>
                          <a:spcPts val="0"/>
                        </a:spcAft>
                      </a:pPr>
                      <a:r>
                        <a:rPr lang="en-GB" sz="1400" dirty="0">
                          <a:solidFill>
                            <a:srgbClr val="000000"/>
                          </a:solidFill>
                          <a:effectLst/>
                        </a:rPr>
                        <a:t>Convinced the team to do X</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Dealt with suppliers</a:t>
                      </a:r>
                    </a:p>
                    <a:p>
                      <a:pPr algn="l">
                        <a:lnSpc>
                          <a:spcPct val="115000"/>
                        </a:lnSpc>
                        <a:spcAft>
                          <a:spcPts val="0"/>
                        </a:spcAft>
                      </a:pPr>
                      <a:r>
                        <a:rPr lang="en-GB" sz="1400" dirty="0">
                          <a:solidFill>
                            <a:srgbClr val="000000"/>
                          </a:solidFill>
                          <a:effectLst/>
                        </a:rPr>
                        <a:t>Dealt with difficult customers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46829032"/>
                  </a:ext>
                </a:extLst>
              </a:tr>
              <a:tr h="0">
                <a:tc>
                  <a:txBody>
                    <a:bodyPr/>
                    <a:lstStyle/>
                    <a:p>
                      <a:pPr algn="ctr">
                        <a:lnSpc>
                          <a:spcPct val="115000"/>
                        </a:lnSpc>
                        <a:spcAft>
                          <a:spcPts val="0"/>
                        </a:spcAft>
                      </a:pPr>
                      <a:r>
                        <a:rPr lang="en-GB" sz="1600" dirty="0">
                          <a:solidFill>
                            <a:srgbClr val="000000"/>
                          </a:solidFill>
                          <a:effectLst/>
                        </a:rPr>
                        <a:t>Problem </a:t>
                      </a:r>
                    </a:p>
                    <a:p>
                      <a:pPr algn="ctr">
                        <a:lnSpc>
                          <a:spcPct val="115000"/>
                        </a:lnSpc>
                        <a:spcAft>
                          <a:spcPts val="0"/>
                        </a:spcAft>
                      </a:pPr>
                      <a:r>
                        <a:rPr lang="en-GB" sz="1600" dirty="0">
                          <a:solidFill>
                            <a:srgbClr val="000000"/>
                          </a:solidFill>
                          <a:effectLst/>
                        </a:rPr>
                        <a:t>solving</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Solved hard problems as an artist, designer programmer etc</a:t>
                      </a:r>
                    </a:p>
                  </a:txBody>
                  <a:tcPr marL="68580" marR="68580" marT="0" marB="0" anchor="ctr"/>
                </a:tc>
                <a:tc>
                  <a:txBody>
                    <a:bodyPr/>
                    <a:lstStyle/>
                    <a:p>
                      <a:pPr algn="l">
                        <a:lnSpc>
                          <a:spcPct val="115000"/>
                        </a:lnSpc>
                        <a:spcAft>
                          <a:spcPts val="0"/>
                        </a:spcAft>
                      </a:pPr>
                      <a:r>
                        <a:rPr lang="en-GB" sz="1400" dirty="0">
                          <a:solidFill>
                            <a:srgbClr val="000000"/>
                          </a:solidFill>
                          <a:effectLst/>
                        </a:rPr>
                        <a:t>Dealt with difficult customers, staff, clients, suppliers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2447559"/>
                  </a:ext>
                </a:extLst>
              </a:tr>
              <a:tr h="0">
                <a:tc>
                  <a:txBody>
                    <a:bodyPr/>
                    <a:lstStyle/>
                    <a:p>
                      <a:pPr algn="ctr">
                        <a:lnSpc>
                          <a:spcPct val="115000"/>
                        </a:lnSpc>
                        <a:spcAft>
                          <a:spcPts val="0"/>
                        </a:spcAft>
                      </a:pPr>
                      <a:r>
                        <a:rPr lang="en-GB" sz="1600">
                          <a:solidFill>
                            <a:srgbClr val="000000"/>
                          </a:solidFill>
                          <a:effectLst/>
                        </a:rPr>
                        <a:t>Leadership</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Was lead &lt;role&gt; / scrum master</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Managed a team in a shop / store / pub /hotel etc</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7152766"/>
                  </a:ext>
                </a:extLst>
              </a:tr>
              <a:tr h="0">
                <a:tc>
                  <a:txBody>
                    <a:bodyPr/>
                    <a:lstStyle/>
                    <a:p>
                      <a:pPr algn="ctr">
                        <a:lnSpc>
                          <a:spcPct val="115000"/>
                        </a:lnSpc>
                        <a:spcAft>
                          <a:spcPts val="0"/>
                        </a:spcAft>
                      </a:pPr>
                      <a:r>
                        <a:rPr lang="en-GB" sz="1600">
                          <a:solidFill>
                            <a:srgbClr val="000000"/>
                          </a:solidFill>
                          <a:effectLst/>
                        </a:rPr>
                        <a:t>Organisation</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a:solidFill>
                            <a:srgbClr val="000000"/>
                          </a:solidFill>
                          <a:effectLst/>
                        </a:rPr>
                        <a:t>Organised team work</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Organised work shifts, deliveries etc</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4490336"/>
                  </a:ext>
                </a:extLst>
              </a:tr>
              <a:tr h="0">
                <a:tc>
                  <a:txBody>
                    <a:bodyPr/>
                    <a:lstStyle/>
                    <a:p>
                      <a:pPr algn="ctr">
                        <a:lnSpc>
                          <a:spcPct val="115000"/>
                        </a:lnSpc>
                        <a:spcAft>
                          <a:spcPts val="0"/>
                        </a:spcAft>
                      </a:pPr>
                      <a:r>
                        <a:rPr lang="en-GB" sz="1600" dirty="0">
                          <a:solidFill>
                            <a:srgbClr val="000000"/>
                          </a:solidFill>
                          <a:effectLst/>
                        </a:rPr>
                        <a:t>Perseverance </a:t>
                      </a:r>
                    </a:p>
                    <a:p>
                      <a:pPr algn="ctr">
                        <a:lnSpc>
                          <a:spcPct val="115000"/>
                        </a:lnSpc>
                        <a:spcAft>
                          <a:spcPts val="0"/>
                        </a:spcAft>
                      </a:pPr>
                      <a:r>
                        <a:rPr lang="en-GB" sz="1600" dirty="0">
                          <a:solidFill>
                            <a:srgbClr val="000000"/>
                          </a:solidFill>
                          <a:effectLst/>
                        </a:rPr>
                        <a:t>and motivation</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noFill/>
                      <a:prstDash val="solid"/>
                      <a:round/>
                      <a:headEnd type="none" w="med" len="med"/>
                      <a:tailEnd type="none" w="med" len="med"/>
                    </a:lnB>
                  </a:tcPr>
                </a:tc>
                <a:tc>
                  <a:txBody>
                    <a:bodyPr/>
                    <a:lstStyle/>
                    <a:p>
                      <a:pPr algn="l">
                        <a:lnSpc>
                          <a:spcPct val="115000"/>
                        </a:lnSpc>
                        <a:spcAft>
                          <a:spcPts val="0"/>
                        </a:spcAft>
                      </a:pPr>
                      <a:r>
                        <a:rPr lang="en-GB" sz="1400" dirty="0">
                          <a:solidFill>
                            <a:srgbClr val="000000"/>
                          </a:solidFill>
                          <a:effectLst/>
                        </a:rPr>
                        <a:t>Fixed hard problems</a:t>
                      </a:r>
                    </a:p>
                    <a:p>
                      <a:pPr algn="l">
                        <a:lnSpc>
                          <a:spcPct val="115000"/>
                        </a:lnSpc>
                        <a:spcAft>
                          <a:spcPts val="0"/>
                        </a:spcAft>
                      </a:pPr>
                      <a:r>
                        <a:rPr lang="en-GB" sz="1400" dirty="0">
                          <a:solidFill>
                            <a:srgbClr val="000000"/>
                          </a:solidFill>
                          <a:effectLst/>
                        </a:rPr>
                        <a:t>Refactored aspects of the project to make it better</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Stayed at work</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5932594"/>
                  </a:ext>
                </a:extLst>
              </a:tr>
              <a:tr h="0">
                <a:tc>
                  <a:txBody>
                    <a:bodyPr/>
                    <a:lstStyle/>
                    <a:p>
                      <a:pPr algn="ctr">
                        <a:lnSpc>
                          <a:spcPct val="115000"/>
                        </a:lnSpc>
                        <a:spcAft>
                          <a:spcPts val="0"/>
                        </a:spcAft>
                      </a:pPr>
                      <a:r>
                        <a:rPr lang="en-GB" sz="1600" dirty="0">
                          <a:solidFill>
                            <a:srgbClr val="000000"/>
                          </a:solidFill>
                          <a:effectLst/>
                        </a:rPr>
                        <a:t>Ability to work </a:t>
                      </a:r>
                    </a:p>
                    <a:p>
                      <a:pPr algn="ctr">
                        <a:lnSpc>
                          <a:spcPct val="115000"/>
                        </a:lnSpc>
                        <a:spcAft>
                          <a:spcPts val="0"/>
                        </a:spcAft>
                      </a:pPr>
                      <a:r>
                        <a:rPr lang="en-GB" sz="1600" dirty="0">
                          <a:solidFill>
                            <a:srgbClr val="000000"/>
                          </a:solidFill>
                          <a:effectLst/>
                        </a:rPr>
                        <a:t>under pressure</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lnSpc>
                          <a:spcPct val="115000"/>
                        </a:lnSpc>
                        <a:spcAft>
                          <a:spcPts val="0"/>
                        </a:spcAft>
                      </a:pPr>
                      <a:r>
                        <a:rPr lang="en-GB" sz="1400" dirty="0">
                          <a:solidFill>
                            <a:srgbClr val="000000"/>
                          </a:solidFill>
                          <a:effectLst/>
                        </a:rPr>
                        <a:t>Crunch, deadlines, multiple deadlines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tcPr>
                </a:tc>
                <a:tc>
                  <a:txBody>
                    <a:bodyPr/>
                    <a:lstStyle/>
                    <a:p>
                      <a:pPr algn="l">
                        <a:lnSpc>
                          <a:spcPct val="115000"/>
                        </a:lnSpc>
                        <a:spcAft>
                          <a:spcPts val="0"/>
                        </a:spcAft>
                      </a:pPr>
                      <a:r>
                        <a:rPr lang="en-GB" sz="1400" dirty="0">
                          <a:solidFill>
                            <a:srgbClr val="000000"/>
                          </a:solidFill>
                          <a:effectLst/>
                        </a:rPr>
                        <a:t>Dealt with difficult customers, staff, clients, suppliers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8053293"/>
                  </a:ext>
                </a:extLst>
              </a:tr>
              <a:tr h="0">
                <a:tc>
                  <a:txBody>
                    <a:bodyPr/>
                    <a:lstStyle/>
                    <a:p>
                      <a:pPr algn="ctr">
                        <a:lnSpc>
                          <a:spcPct val="115000"/>
                        </a:lnSpc>
                        <a:spcAft>
                          <a:spcPts val="0"/>
                        </a:spcAft>
                      </a:pPr>
                      <a:r>
                        <a:rPr lang="en-GB" sz="1600">
                          <a:solidFill>
                            <a:srgbClr val="000000"/>
                          </a:solidFill>
                          <a:effectLst/>
                        </a:rPr>
                        <a:t>Confidence</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noFill/>
                      <a:prstDash val="solid"/>
                      <a:round/>
                      <a:headEnd type="none" w="med" len="med"/>
                      <a:tailEnd type="none" w="med" len="med"/>
                    </a:lnT>
                  </a:tcPr>
                </a:tc>
                <a:tc>
                  <a:txBody>
                    <a:bodyPr/>
                    <a:lstStyle/>
                    <a:p>
                      <a:pPr algn="l">
                        <a:lnSpc>
                          <a:spcPct val="115000"/>
                        </a:lnSpc>
                        <a:spcAft>
                          <a:spcPts val="0"/>
                        </a:spcAft>
                      </a:pPr>
                      <a:r>
                        <a:rPr lang="en-GB" sz="1400" dirty="0">
                          <a:solidFill>
                            <a:srgbClr val="000000"/>
                          </a:solidFill>
                          <a:effectLst/>
                        </a:rPr>
                        <a:t>Did presentations</a:t>
                      </a:r>
                    </a:p>
                    <a:p>
                      <a:pPr algn="l">
                        <a:lnSpc>
                          <a:spcPct val="115000"/>
                        </a:lnSpc>
                        <a:spcAft>
                          <a:spcPts val="0"/>
                        </a:spcAft>
                      </a:pPr>
                      <a:r>
                        <a:rPr lang="en-GB" sz="1400" dirty="0">
                          <a:solidFill>
                            <a:srgbClr val="000000"/>
                          </a:solidFill>
                          <a:effectLst/>
                        </a:rPr>
                        <a:t>Managed a team / Designed a game</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15000"/>
                        </a:lnSpc>
                        <a:spcAft>
                          <a:spcPts val="0"/>
                        </a:spcAft>
                      </a:pPr>
                      <a:r>
                        <a:rPr lang="en-GB" sz="1400" dirty="0">
                          <a:solidFill>
                            <a:srgbClr val="000000"/>
                          </a:solidFill>
                          <a:effectLst/>
                        </a:rPr>
                        <a:t>Dealt with difficult customers, staff, clients, suppliers</a:t>
                      </a:r>
                      <a:endParaRPr lang="en-GB"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387684"/>
                  </a:ext>
                </a:extLst>
              </a:tr>
            </a:tbl>
          </a:graphicData>
        </a:graphic>
      </p:graphicFrame>
    </p:spTree>
    <p:extLst>
      <p:ext uri="{BB962C8B-B14F-4D97-AF65-F5344CB8AC3E}">
        <p14:creationId xmlns:p14="http://schemas.microsoft.com/office/powerpoint/2010/main" val="353373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can we do to make these sections ‘work’ well for an interviewer?</a:t>
            </a:r>
          </a:p>
          <a:p>
            <a:pPr lvl="1"/>
            <a:endParaRPr lang="en-GB" dirty="0"/>
          </a:p>
          <a:p>
            <a:pPr lvl="1"/>
            <a:r>
              <a:rPr lang="en-GB" dirty="0"/>
              <a:t>2. Leverage your experiences</a:t>
            </a:r>
          </a:p>
          <a:p>
            <a:pPr lvl="2"/>
            <a:r>
              <a:rPr lang="en-GB" dirty="0"/>
              <a:t>Everyone has worked on bad projects, use them to talk about positive resolutions</a:t>
            </a:r>
          </a:p>
          <a:p>
            <a:pPr lvl="2"/>
            <a:r>
              <a:rPr lang="en-GB" dirty="0"/>
              <a:t>People have part-time jobs / other jobs, these can be incredibly useful particularly if you have ended up taking responsibilities in your role, being a manager and so on</a:t>
            </a:r>
          </a:p>
          <a:p>
            <a:pPr lvl="2"/>
            <a:r>
              <a:rPr lang="en-GB" dirty="0"/>
              <a:t>Development you have done outside of the course, particularly if you have something to show (remember, show don’t tell)</a:t>
            </a:r>
          </a:p>
          <a:p>
            <a:endParaRPr lang="en-GB" dirty="0"/>
          </a:p>
          <a:p>
            <a:pPr lvl="1"/>
            <a:endParaRPr lang="en-GB" dirty="0"/>
          </a:p>
        </p:txBody>
      </p:sp>
    </p:spTree>
    <p:extLst>
      <p:ext uri="{BB962C8B-B14F-4D97-AF65-F5344CB8AC3E}">
        <p14:creationId xmlns:p14="http://schemas.microsoft.com/office/powerpoint/2010/main" val="1498111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can we do to make these sections ‘work’ well for an interviewer?</a:t>
            </a:r>
          </a:p>
          <a:p>
            <a:pPr lvl="1"/>
            <a:endParaRPr lang="en-GB" dirty="0"/>
          </a:p>
          <a:p>
            <a:pPr lvl="1"/>
            <a:r>
              <a:rPr lang="en-GB" dirty="0"/>
              <a:t>3. Are you ‘Smart &amp; gets things done’</a:t>
            </a:r>
          </a:p>
          <a:p>
            <a:pPr lvl="2"/>
            <a:r>
              <a:rPr lang="en-GB" dirty="0"/>
              <a:t>The book on technical recruitment by Joel </a:t>
            </a:r>
            <a:r>
              <a:rPr lang="en-GB" dirty="0" err="1"/>
              <a:t>Spolsky</a:t>
            </a:r>
            <a:r>
              <a:rPr lang="en-GB" dirty="0"/>
              <a:t> (author of Trello)</a:t>
            </a:r>
          </a:p>
          <a:p>
            <a:pPr lvl="2"/>
            <a:r>
              <a:rPr lang="en-GB" dirty="0"/>
              <a:t>Describes how candidates benefit from showing intelligence and demonstrating how they can use it.</a:t>
            </a:r>
          </a:p>
          <a:p>
            <a:pPr lvl="2"/>
            <a:r>
              <a:rPr lang="en-GB" dirty="0"/>
              <a:t>Look to use this approach to articulate your project and personal development activities</a:t>
            </a:r>
          </a:p>
          <a:p>
            <a:pPr lvl="3"/>
            <a:r>
              <a:rPr lang="en-GB" i="1" dirty="0"/>
              <a:t>I researched approach X on the </a:t>
            </a:r>
            <a:r>
              <a:rPr lang="en-GB" i="1" dirty="0" err="1"/>
              <a:t>interweb</a:t>
            </a:r>
            <a:endParaRPr lang="en-GB" i="1" dirty="0"/>
          </a:p>
          <a:p>
            <a:pPr lvl="3"/>
            <a:r>
              <a:rPr lang="en-GB" i="1" dirty="0"/>
              <a:t>I used technology/approach X to solve problem Y</a:t>
            </a:r>
          </a:p>
          <a:p>
            <a:endParaRPr lang="en-GB" dirty="0"/>
          </a:p>
          <a:p>
            <a:pPr lvl="1"/>
            <a:endParaRPr lang="en-GB" dirty="0"/>
          </a:p>
        </p:txBody>
      </p:sp>
    </p:spTree>
    <p:extLst>
      <p:ext uri="{BB962C8B-B14F-4D97-AF65-F5344CB8AC3E}">
        <p14:creationId xmlns:p14="http://schemas.microsoft.com/office/powerpoint/2010/main" val="151626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can we do to make these sections ‘work’ well for an interviewer?</a:t>
            </a:r>
          </a:p>
          <a:p>
            <a:pPr lvl="1"/>
            <a:endParaRPr lang="en-GB" dirty="0"/>
          </a:p>
          <a:p>
            <a:pPr lvl="1"/>
            <a:r>
              <a:rPr lang="en-GB" dirty="0"/>
              <a:t>4. Leveraging SMART goals</a:t>
            </a:r>
          </a:p>
          <a:p>
            <a:pPr lvl="2"/>
            <a:r>
              <a:rPr lang="en-GB" dirty="0"/>
              <a:t>SMART (specific, measurable, achievable, realistic &amp; time-bound) goals</a:t>
            </a:r>
          </a:p>
          <a:p>
            <a:pPr lvl="2"/>
            <a:r>
              <a:rPr lang="en-GB" dirty="0"/>
              <a:t>We can use some of these terms to describe work that we have done (project &amp; work experience)</a:t>
            </a:r>
          </a:p>
          <a:p>
            <a:endParaRPr lang="en-GB" dirty="0"/>
          </a:p>
          <a:p>
            <a:pPr lvl="1"/>
            <a:endParaRPr lang="en-GB" dirty="0"/>
          </a:p>
        </p:txBody>
      </p:sp>
    </p:spTree>
    <p:extLst>
      <p:ext uri="{BB962C8B-B14F-4D97-AF65-F5344CB8AC3E}">
        <p14:creationId xmlns:p14="http://schemas.microsoft.com/office/powerpoint/2010/main" val="184602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4. Leveraging SMART goals</a:t>
            </a:r>
          </a:p>
          <a:p>
            <a:pPr lvl="2"/>
            <a:r>
              <a:rPr lang="en-GB" dirty="0"/>
              <a:t>Specific</a:t>
            </a:r>
          </a:p>
          <a:p>
            <a:pPr lvl="3"/>
            <a:r>
              <a:rPr lang="en-GB" sz="2400" dirty="0"/>
              <a:t>Be specific in what the project was; its genre, style, platform and engine to give the résumé reader a clear understanding of that the project was</a:t>
            </a:r>
          </a:p>
          <a:p>
            <a:pPr lvl="3"/>
            <a:r>
              <a:rPr lang="en-GB" sz="2400" dirty="0"/>
              <a:t>Be specific in what you have done on a project, think about (the Blue Peter approach) </a:t>
            </a:r>
            <a:r>
              <a:rPr lang="en-GB" sz="2400" i="1" dirty="0"/>
              <a:t>it was my job to …, I was responsible for …</a:t>
            </a:r>
          </a:p>
          <a:p>
            <a:pPr lvl="3"/>
            <a:r>
              <a:rPr lang="en-GB" sz="2400" dirty="0"/>
              <a:t>Be specific in what the outcomes of the project were; </a:t>
            </a:r>
            <a:r>
              <a:rPr lang="en-GB" sz="2400" i="1" dirty="0"/>
              <a:t>I got a grade X, we won a prize, I wrote a paper …</a:t>
            </a:r>
            <a:endParaRPr lang="en-GB" sz="2400" dirty="0"/>
          </a:p>
          <a:p>
            <a:endParaRPr lang="en-GB" dirty="0"/>
          </a:p>
          <a:p>
            <a:pPr lvl="1"/>
            <a:endParaRPr lang="en-GB" dirty="0"/>
          </a:p>
        </p:txBody>
      </p:sp>
    </p:spTree>
    <p:extLst>
      <p:ext uri="{BB962C8B-B14F-4D97-AF65-F5344CB8AC3E}">
        <p14:creationId xmlns:p14="http://schemas.microsoft.com/office/powerpoint/2010/main" val="92481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4. Leveraging SMART goals</a:t>
            </a:r>
          </a:p>
          <a:p>
            <a:pPr lvl="2"/>
            <a:r>
              <a:rPr lang="en-GB" dirty="0"/>
              <a:t>Measurable</a:t>
            </a:r>
          </a:p>
          <a:p>
            <a:pPr lvl="3"/>
            <a:r>
              <a:rPr lang="en-GB" sz="2400" dirty="0"/>
              <a:t>Include details that include the scope of the project.</a:t>
            </a:r>
          </a:p>
          <a:p>
            <a:pPr lvl="3"/>
            <a:r>
              <a:rPr lang="en-GB" sz="2400" dirty="0"/>
              <a:t>How many developers, how long did the project run for etc</a:t>
            </a:r>
            <a:endParaRPr lang="en-GB" dirty="0"/>
          </a:p>
          <a:p>
            <a:endParaRPr lang="en-GB" dirty="0"/>
          </a:p>
          <a:p>
            <a:pPr lvl="1"/>
            <a:endParaRPr lang="en-GB" dirty="0"/>
          </a:p>
        </p:txBody>
      </p:sp>
    </p:spTree>
    <p:extLst>
      <p:ext uri="{BB962C8B-B14F-4D97-AF65-F5344CB8AC3E}">
        <p14:creationId xmlns:p14="http://schemas.microsoft.com/office/powerpoint/2010/main" val="125113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4. Leveraging SMART goals</a:t>
            </a:r>
          </a:p>
          <a:p>
            <a:pPr lvl="2"/>
            <a:r>
              <a:rPr lang="en-GB" dirty="0"/>
              <a:t>Achievable &amp; realistic</a:t>
            </a:r>
          </a:p>
          <a:p>
            <a:pPr lvl="3"/>
            <a:r>
              <a:rPr lang="en-GB" sz="2400" dirty="0"/>
              <a:t>How did you make your work achievable in the time frame</a:t>
            </a:r>
          </a:p>
          <a:p>
            <a:pPr lvl="4"/>
            <a:r>
              <a:rPr lang="en-GB" dirty="0"/>
              <a:t>What did you cut</a:t>
            </a:r>
          </a:p>
          <a:p>
            <a:pPr lvl="4"/>
            <a:r>
              <a:rPr lang="en-GB" dirty="0"/>
              <a:t>How did you decide what to cut</a:t>
            </a:r>
          </a:p>
          <a:p>
            <a:pPr lvl="4"/>
            <a:r>
              <a:rPr lang="en-GB" dirty="0"/>
              <a:t>How did you manage the project (as a team) </a:t>
            </a:r>
          </a:p>
          <a:p>
            <a:pPr lvl="4"/>
            <a:r>
              <a:rPr lang="en-GB" dirty="0"/>
              <a:t>How did you deal with motivational issues due to cutting features (as a team &amp; individually)</a:t>
            </a:r>
          </a:p>
          <a:p>
            <a:pPr lvl="3"/>
            <a:r>
              <a:rPr lang="en-GB" dirty="0"/>
              <a:t>How did you keep things realistic</a:t>
            </a:r>
          </a:p>
          <a:p>
            <a:pPr lvl="4"/>
            <a:r>
              <a:rPr lang="en-GB" dirty="0"/>
              <a:t>Did you have to deal with crunch / overwork</a:t>
            </a:r>
          </a:p>
          <a:p>
            <a:pPr lvl="4"/>
            <a:r>
              <a:rPr lang="en-GB" dirty="0"/>
              <a:t>Did you deal with burnout / stress</a:t>
            </a:r>
          </a:p>
          <a:p>
            <a:pPr lvl="4"/>
            <a:r>
              <a:rPr lang="en-GB" dirty="0"/>
              <a:t>Did you deal with presenteeism</a:t>
            </a:r>
          </a:p>
          <a:p>
            <a:endParaRPr lang="en-GB" dirty="0"/>
          </a:p>
          <a:p>
            <a:pPr lvl="1"/>
            <a:endParaRPr lang="en-GB" dirty="0"/>
          </a:p>
        </p:txBody>
      </p:sp>
    </p:spTree>
    <p:extLst>
      <p:ext uri="{BB962C8B-B14F-4D97-AF65-F5344CB8AC3E}">
        <p14:creationId xmlns:p14="http://schemas.microsoft.com/office/powerpoint/2010/main" val="3761573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4. Leveraging SMART goals</a:t>
            </a:r>
          </a:p>
          <a:p>
            <a:pPr lvl="2"/>
            <a:r>
              <a:rPr lang="en-GB" dirty="0"/>
              <a:t>Time-bound</a:t>
            </a:r>
          </a:p>
          <a:p>
            <a:pPr lvl="3"/>
            <a:r>
              <a:rPr lang="en-GB" sz="2400" dirty="0"/>
              <a:t>Give an indication of the duration of the work. </a:t>
            </a:r>
          </a:p>
          <a:p>
            <a:pPr lvl="3"/>
            <a:r>
              <a:rPr lang="en-GB" sz="2400" dirty="0"/>
              <a:t>For academic work, was it a short individual assignment or a long team project</a:t>
            </a:r>
          </a:p>
          <a:p>
            <a:pPr lvl="3"/>
            <a:r>
              <a:rPr lang="en-GB" sz="2400" dirty="0"/>
              <a:t>For commercial work, was it something you did part-time alongside your studies, a summer / vacation job, a year industry, a gap year and so on.</a:t>
            </a:r>
            <a:endParaRPr lang="en-GB" dirty="0"/>
          </a:p>
          <a:p>
            <a:endParaRPr lang="en-GB" dirty="0"/>
          </a:p>
          <a:p>
            <a:pPr lvl="1"/>
            <a:endParaRPr lang="en-GB" dirty="0"/>
          </a:p>
        </p:txBody>
      </p:sp>
    </p:spTree>
    <p:extLst>
      <p:ext uri="{BB962C8B-B14F-4D97-AF65-F5344CB8AC3E}">
        <p14:creationId xmlns:p14="http://schemas.microsoft.com/office/powerpoint/2010/main" val="296957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endParaRPr lang="en-GB" dirty="0"/>
          </a:p>
          <a:p>
            <a:pPr lvl="1"/>
            <a:endParaRPr lang="en-GB" dirty="0"/>
          </a:p>
        </p:txBody>
      </p:sp>
      <p:pic>
        <p:nvPicPr>
          <p:cNvPr id="2" name="Picture 1">
            <a:extLst>
              <a:ext uri="{FF2B5EF4-FFF2-40B4-BE49-F238E27FC236}">
                <a16:creationId xmlns:a16="http://schemas.microsoft.com/office/drawing/2014/main" id="{BB759913-3709-42D8-B02A-3535C0EB8AFC}"/>
              </a:ext>
            </a:extLst>
          </p:cNvPr>
          <p:cNvPicPr>
            <a:picLocks noChangeAspect="1"/>
          </p:cNvPicPr>
          <p:nvPr/>
        </p:nvPicPr>
        <p:blipFill>
          <a:blip r:embed="rId2"/>
          <a:stretch>
            <a:fillRect/>
          </a:stretch>
        </p:blipFill>
        <p:spPr>
          <a:xfrm>
            <a:off x="947421" y="1412776"/>
            <a:ext cx="7297168" cy="2676899"/>
          </a:xfrm>
          <a:prstGeom prst="rect">
            <a:avLst/>
          </a:prstGeom>
        </p:spPr>
      </p:pic>
      <p:pic>
        <p:nvPicPr>
          <p:cNvPr id="4" name="Picture 3">
            <a:extLst>
              <a:ext uri="{FF2B5EF4-FFF2-40B4-BE49-F238E27FC236}">
                <a16:creationId xmlns:a16="http://schemas.microsoft.com/office/drawing/2014/main" id="{55F2CF8B-4245-496B-B4A1-ABD8A71159BA}"/>
              </a:ext>
            </a:extLst>
          </p:cNvPr>
          <p:cNvPicPr>
            <a:picLocks noChangeAspect="1"/>
          </p:cNvPicPr>
          <p:nvPr/>
        </p:nvPicPr>
        <p:blipFill>
          <a:blip r:embed="rId3"/>
          <a:stretch>
            <a:fillRect/>
          </a:stretch>
        </p:blipFill>
        <p:spPr>
          <a:xfrm>
            <a:off x="755576" y="4841144"/>
            <a:ext cx="7525800" cy="1324160"/>
          </a:xfrm>
          <a:prstGeom prst="rect">
            <a:avLst/>
          </a:prstGeom>
        </p:spPr>
      </p:pic>
      <p:sp>
        <p:nvSpPr>
          <p:cNvPr id="5" name="Rectangle 4">
            <a:extLst>
              <a:ext uri="{FF2B5EF4-FFF2-40B4-BE49-F238E27FC236}">
                <a16:creationId xmlns:a16="http://schemas.microsoft.com/office/drawing/2014/main" id="{1036F44F-8E23-4A4E-8C13-97E1324A653F}"/>
              </a:ext>
            </a:extLst>
          </p:cNvPr>
          <p:cNvSpPr/>
          <p:nvPr/>
        </p:nvSpPr>
        <p:spPr>
          <a:xfrm>
            <a:off x="4067944" y="4148448"/>
            <a:ext cx="486030" cy="523220"/>
          </a:xfrm>
          <a:prstGeom prst="rect">
            <a:avLst/>
          </a:prstGeom>
        </p:spPr>
        <p:txBody>
          <a:bodyPr wrap="none">
            <a:spAutoFit/>
          </a:bodyPr>
          <a:lstStyle/>
          <a:p>
            <a:r>
              <a:rPr lang="en-GB" sz="2800" dirty="0">
                <a:solidFill>
                  <a:schemeClr val="bg1"/>
                </a:solidFill>
              </a:rPr>
              <a:t>vs</a:t>
            </a:r>
          </a:p>
        </p:txBody>
      </p:sp>
    </p:spTree>
    <p:extLst>
      <p:ext uri="{BB962C8B-B14F-4D97-AF65-F5344CB8AC3E}">
        <p14:creationId xmlns:p14="http://schemas.microsoft.com/office/powerpoint/2010/main" val="221464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217443"/>
          </a:xfrm>
        </p:spPr>
        <p:txBody>
          <a:bodyPr/>
          <a:lstStyle/>
          <a:p>
            <a:r>
              <a:rPr lang="en-GB" dirty="0"/>
              <a:t>Building effective résumés</a:t>
            </a:r>
          </a:p>
        </p:txBody>
      </p:sp>
    </p:spTree>
    <p:extLst>
      <p:ext uri="{BB962C8B-B14F-4D97-AF65-F5344CB8AC3E}">
        <p14:creationId xmlns:p14="http://schemas.microsoft.com/office/powerpoint/2010/main" val="3662724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‘shape’ of resume</a:t>
            </a:r>
          </a:p>
          <a:p>
            <a:pPr lvl="2"/>
            <a:r>
              <a:rPr lang="en-GB" dirty="0"/>
              <a:t>There are 3 broad approaches to résumés</a:t>
            </a:r>
          </a:p>
          <a:p>
            <a:pPr lvl="3"/>
            <a:r>
              <a:rPr lang="en-GB" dirty="0"/>
              <a:t>1 pager</a:t>
            </a:r>
          </a:p>
          <a:p>
            <a:pPr lvl="3"/>
            <a:r>
              <a:rPr lang="en-GB" dirty="0"/>
              <a:t>2 pager</a:t>
            </a:r>
          </a:p>
          <a:p>
            <a:pPr lvl="3"/>
            <a:r>
              <a:rPr lang="en-GB" dirty="0"/>
              <a:t>infographic</a:t>
            </a:r>
          </a:p>
          <a:p>
            <a:endParaRPr lang="en-GB" dirty="0"/>
          </a:p>
          <a:p>
            <a:pPr lvl="1"/>
            <a:endParaRPr lang="en-GB" dirty="0"/>
          </a:p>
        </p:txBody>
      </p:sp>
      <p:pic>
        <p:nvPicPr>
          <p:cNvPr id="6" name="Picture 5" descr="https://pbs.twimg.com/media/CqF7xfwXgAAjAB_.jpg:large">
            <a:extLst>
              <a:ext uri="{FF2B5EF4-FFF2-40B4-BE49-F238E27FC236}">
                <a16:creationId xmlns:a16="http://schemas.microsoft.com/office/drawing/2014/main" id="{7FC1A701-317B-476D-A968-859FE1AD13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1896" y="3501008"/>
            <a:ext cx="2026568" cy="3203666"/>
          </a:xfrm>
          <a:prstGeom prst="rect">
            <a:avLst/>
          </a:prstGeom>
          <a:noFill/>
          <a:ln>
            <a:noFill/>
          </a:ln>
        </p:spPr>
      </p:pic>
      <p:grpSp>
        <p:nvGrpSpPr>
          <p:cNvPr id="10" name="Group 9">
            <a:extLst>
              <a:ext uri="{FF2B5EF4-FFF2-40B4-BE49-F238E27FC236}">
                <a16:creationId xmlns:a16="http://schemas.microsoft.com/office/drawing/2014/main" id="{A5097814-A591-4327-B5A0-BD908B0E6D5B}"/>
              </a:ext>
            </a:extLst>
          </p:cNvPr>
          <p:cNvGrpSpPr>
            <a:grpSpLocks noChangeAspect="1"/>
          </p:cNvGrpSpPr>
          <p:nvPr/>
        </p:nvGrpSpPr>
        <p:grpSpPr>
          <a:xfrm>
            <a:off x="903472" y="3534639"/>
            <a:ext cx="4734580" cy="2918697"/>
            <a:chOff x="903473" y="3174599"/>
            <a:chExt cx="6085804" cy="3751677"/>
          </a:xfrm>
        </p:grpSpPr>
        <p:pic>
          <p:nvPicPr>
            <p:cNvPr id="7" name="Shape 365">
              <a:extLst>
                <a:ext uri="{FF2B5EF4-FFF2-40B4-BE49-F238E27FC236}">
                  <a16:creationId xmlns:a16="http://schemas.microsoft.com/office/drawing/2014/main" id="{102B8D28-002C-4520-9B85-401D5EA14F94}"/>
                </a:ext>
              </a:extLst>
            </p:cNvPr>
            <p:cNvPicPr preferRelativeResize="0"/>
            <p:nvPr/>
          </p:nvPicPr>
          <p:blipFill>
            <a:blip r:embed="rId3">
              <a:alphaModFix/>
            </a:blip>
            <a:stretch>
              <a:fillRect/>
            </a:stretch>
          </p:blipFill>
          <p:spPr>
            <a:xfrm rot="555010">
              <a:off x="4419251" y="3219534"/>
              <a:ext cx="2570026" cy="3706742"/>
            </a:xfrm>
            <a:prstGeom prst="rect">
              <a:avLst/>
            </a:prstGeom>
            <a:noFill/>
            <a:ln>
              <a:noFill/>
            </a:ln>
          </p:spPr>
        </p:pic>
        <p:pic>
          <p:nvPicPr>
            <p:cNvPr id="8" name="Shape 366">
              <a:extLst>
                <a:ext uri="{FF2B5EF4-FFF2-40B4-BE49-F238E27FC236}">
                  <a16:creationId xmlns:a16="http://schemas.microsoft.com/office/drawing/2014/main" id="{3393AAA7-559F-4812-ACA2-CC2D9AFD21E3}"/>
                </a:ext>
              </a:extLst>
            </p:cNvPr>
            <p:cNvPicPr preferRelativeResize="0"/>
            <p:nvPr/>
          </p:nvPicPr>
          <p:blipFill>
            <a:blip r:embed="rId3">
              <a:alphaModFix/>
            </a:blip>
            <a:stretch>
              <a:fillRect/>
            </a:stretch>
          </p:blipFill>
          <p:spPr>
            <a:xfrm>
              <a:off x="4254478" y="3219534"/>
              <a:ext cx="2570026" cy="3706742"/>
            </a:xfrm>
            <a:prstGeom prst="rect">
              <a:avLst/>
            </a:prstGeom>
            <a:noFill/>
            <a:ln>
              <a:noFill/>
            </a:ln>
          </p:spPr>
        </p:pic>
        <p:pic>
          <p:nvPicPr>
            <p:cNvPr id="9" name="Shape 367">
              <a:extLst>
                <a:ext uri="{FF2B5EF4-FFF2-40B4-BE49-F238E27FC236}">
                  <a16:creationId xmlns:a16="http://schemas.microsoft.com/office/drawing/2014/main" id="{62906191-37A8-4010-A27A-B9936EAC9F69}"/>
                </a:ext>
              </a:extLst>
            </p:cNvPr>
            <p:cNvPicPr preferRelativeResize="0"/>
            <p:nvPr/>
          </p:nvPicPr>
          <p:blipFill>
            <a:blip r:embed="rId4">
              <a:alphaModFix/>
            </a:blip>
            <a:stretch>
              <a:fillRect/>
            </a:stretch>
          </p:blipFill>
          <p:spPr>
            <a:xfrm>
              <a:off x="903473" y="3174599"/>
              <a:ext cx="2570025" cy="3683401"/>
            </a:xfrm>
            <a:prstGeom prst="rect">
              <a:avLst/>
            </a:prstGeom>
            <a:noFill/>
            <a:ln>
              <a:noFill/>
            </a:ln>
          </p:spPr>
        </p:pic>
      </p:grpSp>
    </p:spTree>
    <p:extLst>
      <p:ext uri="{BB962C8B-B14F-4D97-AF65-F5344CB8AC3E}">
        <p14:creationId xmlns:p14="http://schemas.microsoft.com/office/powerpoint/2010/main" val="152442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‘shape’ of resume</a:t>
            </a:r>
          </a:p>
          <a:p>
            <a:pPr lvl="2"/>
            <a:r>
              <a:rPr lang="en-GB" dirty="0"/>
              <a:t>There are 3 broad approaches to résumés</a:t>
            </a:r>
          </a:p>
          <a:p>
            <a:pPr lvl="3"/>
            <a:r>
              <a:rPr lang="en-GB" dirty="0"/>
              <a:t>1 pager</a:t>
            </a:r>
          </a:p>
          <a:p>
            <a:pPr lvl="4"/>
            <a:r>
              <a:rPr lang="en-GB" dirty="0"/>
              <a:t>Is one page in length</a:t>
            </a:r>
          </a:p>
          <a:p>
            <a:pPr lvl="4"/>
            <a:r>
              <a:rPr lang="en-GB" dirty="0"/>
              <a:t>Ideal for grads where it is hard to fill more than one page</a:t>
            </a:r>
          </a:p>
          <a:p>
            <a:pPr lvl="4"/>
            <a:r>
              <a:rPr lang="en-GB" dirty="0"/>
              <a:t>Generally, if your resume fits in one page (with enough detail) then use one page</a:t>
            </a:r>
          </a:p>
          <a:p>
            <a:pPr lvl="4"/>
            <a:r>
              <a:rPr lang="en-GB" dirty="0"/>
              <a:t>Detail is key, you need to have enough detail to describe what you’ve done in a way that makes sense to </a:t>
            </a:r>
            <a:r>
              <a:rPr lang="en-GB" dirty="0" err="1"/>
              <a:t>recrutiers</a:t>
            </a:r>
            <a:endParaRPr lang="en-GB" dirty="0"/>
          </a:p>
          <a:p>
            <a:pPr lvl="3"/>
            <a:r>
              <a:rPr lang="en-GB" dirty="0"/>
              <a:t>2 pager</a:t>
            </a:r>
          </a:p>
          <a:p>
            <a:pPr lvl="3"/>
            <a:r>
              <a:rPr lang="en-GB" dirty="0"/>
              <a:t>infographic</a:t>
            </a:r>
          </a:p>
          <a:p>
            <a:endParaRPr lang="en-GB" dirty="0"/>
          </a:p>
          <a:p>
            <a:pPr lvl="1"/>
            <a:endParaRPr lang="en-GB" dirty="0"/>
          </a:p>
        </p:txBody>
      </p:sp>
    </p:spTree>
    <p:extLst>
      <p:ext uri="{BB962C8B-B14F-4D97-AF65-F5344CB8AC3E}">
        <p14:creationId xmlns:p14="http://schemas.microsoft.com/office/powerpoint/2010/main" val="167952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‘shape’ of resume</a:t>
            </a:r>
          </a:p>
          <a:p>
            <a:pPr lvl="2"/>
            <a:r>
              <a:rPr lang="en-GB" dirty="0"/>
              <a:t>There are 3 broad approaches to résumés</a:t>
            </a:r>
          </a:p>
          <a:p>
            <a:pPr lvl="3"/>
            <a:r>
              <a:rPr lang="en-GB" dirty="0"/>
              <a:t>1 pager</a:t>
            </a:r>
          </a:p>
          <a:p>
            <a:pPr lvl="3"/>
            <a:r>
              <a:rPr lang="en-GB" dirty="0"/>
              <a:t>2 pager</a:t>
            </a:r>
          </a:p>
          <a:p>
            <a:pPr lvl="4"/>
            <a:r>
              <a:rPr lang="en-GB" dirty="0"/>
              <a:t>‘standard’ resume length for commercial work</a:t>
            </a:r>
          </a:p>
          <a:p>
            <a:pPr lvl="4"/>
            <a:r>
              <a:rPr lang="en-GB" dirty="0"/>
              <a:t>Ideal once you have some work experience, particularly if you have had several short contract jobs (c18months)</a:t>
            </a:r>
          </a:p>
          <a:p>
            <a:pPr lvl="4"/>
            <a:r>
              <a:rPr lang="en-GB" dirty="0"/>
              <a:t>Don’t have &gt;2 pages and make sure you fill two pages, if you have a page and a bit, look to edit it down</a:t>
            </a:r>
          </a:p>
          <a:p>
            <a:pPr lvl="4"/>
            <a:r>
              <a:rPr lang="en-GB" dirty="0"/>
              <a:t>Can be a challenge to edit down if you have lots of work experience:</a:t>
            </a:r>
          </a:p>
          <a:p>
            <a:pPr lvl="5"/>
            <a:r>
              <a:rPr lang="en-GB" dirty="0"/>
              <a:t>Concentrate on most recent roles</a:t>
            </a:r>
          </a:p>
          <a:p>
            <a:pPr lvl="5"/>
            <a:r>
              <a:rPr lang="en-GB" dirty="0"/>
              <a:t>Concentrate on most relevant roles</a:t>
            </a:r>
          </a:p>
          <a:p>
            <a:pPr lvl="3"/>
            <a:r>
              <a:rPr lang="en-GB" dirty="0"/>
              <a:t>infographic</a:t>
            </a:r>
          </a:p>
          <a:p>
            <a:endParaRPr lang="en-GB" dirty="0"/>
          </a:p>
          <a:p>
            <a:pPr lvl="1"/>
            <a:endParaRPr lang="en-GB" dirty="0"/>
          </a:p>
        </p:txBody>
      </p:sp>
    </p:spTree>
    <p:extLst>
      <p:ext uri="{BB962C8B-B14F-4D97-AF65-F5344CB8AC3E}">
        <p14:creationId xmlns:p14="http://schemas.microsoft.com/office/powerpoint/2010/main" val="12035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09320"/>
          </a:xfrm>
        </p:spPr>
        <p:txBody>
          <a:bodyPr>
            <a:normAutofit/>
          </a:bodyPr>
          <a:lstStyle/>
          <a:p>
            <a:r>
              <a:rPr lang="en-GB" dirty="0"/>
              <a:t>Building effective résumés</a:t>
            </a:r>
          </a:p>
          <a:p>
            <a:pPr lvl="1"/>
            <a:r>
              <a:rPr lang="en-GB" dirty="0"/>
              <a:t>What ‘shape’ of resume</a:t>
            </a:r>
          </a:p>
          <a:p>
            <a:pPr lvl="2"/>
            <a:r>
              <a:rPr lang="en-GB" dirty="0"/>
              <a:t>There are 3 broad approaches to résumés</a:t>
            </a:r>
          </a:p>
          <a:p>
            <a:pPr lvl="3"/>
            <a:r>
              <a:rPr lang="en-GB" dirty="0"/>
              <a:t>1 pager</a:t>
            </a:r>
          </a:p>
          <a:p>
            <a:pPr lvl="3"/>
            <a:r>
              <a:rPr lang="en-GB" dirty="0"/>
              <a:t>2 pager</a:t>
            </a:r>
          </a:p>
          <a:p>
            <a:pPr lvl="3"/>
            <a:r>
              <a:rPr lang="en-GB" dirty="0"/>
              <a:t>Infographic</a:t>
            </a:r>
          </a:p>
          <a:p>
            <a:pPr lvl="4"/>
            <a:r>
              <a:rPr lang="en-GB" dirty="0"/>
              <a:t>A graphical one pager</a:t>
            </a:r>
          </a:p>
          <a:p>
            <a:pPr lvl="4"/>
            <a:r>
              <a:rPr lang="en-GB" dirty="0"/>
              <a:t>Can work very well for some roles</a:t>
            </a:r>
          </a:p>
          <a:p>
            <a:pPr lvl="5"/>
            <a:r>
              <a:rPr lang="en-GB" dirty="0"/>
              <a:t>Particularly ones that are visually / aesthetically focused</a:t>
            </a:r>
          </a:p>
          <a:p>
            <a:pPr lvl="4"/>
            <a:r>
              <a:rPr lang="en-GB" dirty="0"/>
              <a:t>Personally, I find it a poor fit for programming roles, though YMMV.</a:t>
            </a:r>
          </a:p>
          <a:p>
            <a:pPr lvl="5"/>
            <a:r>
              <a:rPr lang="en-GB" dirty="0"/>
              <a:t>Programmer art is an issue</a:t>
            </a:r>
          </a:p>
          <a:p>
            <a:endParaRPr lang="en-GB" dirty="0"/>
          </a:p>
          <a:p>
            <a:pPr lvl="1"/>
            <a:endParaRPr lang="en-GB" dirty="0"/>
          </a:p>
        </p:txBody>
      </p:sp>
    </p:spTree>
    <p:extLst>
      <p:ext uri="{BB962C8B-B14F-4D97-AF65-F5344CB8AC3E}">
        <p14:creationId xmlns:p14="http://schemas.microsoft.com/office/powerpoint/2010/main" val="385259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Creating effective LinkedIn profiles</a:t>
            </a:r>
          </a:p>
        </p:txBody>
      </p:sp>
    </p:spTree>
    <p:extLst>
      <p:ext uri="{BB962C8B-B14F-4D97-AF65-F5344CB8AC3E}">
        <p14:creationId xmlns:p14="http://schemas.microsoft.com/office/powerpoint/2010/main" val="2797992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fontScale="85000" lnSpcReduction="20000"/>
          </a:bodyPr>
          <a:lstStyle/>
          <a:p>
            <a:r>
              <a:rPr lang="en-GB" sz="2000" dirty="0"/>
              <a:t>Creating effective LinkedIn profiles</a:t>
            </a:r>
          </a:p>
          <a:p>
            <a:pPr lvl="1"/>
            <a:r>
              <a:rPr lang="en-GB" sz="1800" dirty="0"/>
              <a:t>LinkedIn is a proxy</a:t>
            </a:r>
          </a:p>
          <a:p>
            <a:pPr lvl="2"/>
            <a:r>
              <a:rPr lang="en-GB" sz="1600" dirty="0"/>
              <a:t>If you use other social profiles, they will provide similar functionality</a:t>
            </a:r>
          </a:p>
          <a:p>
            <a:pPr lvl="3"/>
            <a:r>
              <a:rPr lang="en-GB" sz="1400" dirty="0"/>
              <a:t>Particularly </a:t>
            </a:r>
            <a:r>
              <a:rPr lang="en-GB" sz="1400" dirty="0" err="1"/>
              <a:t>artstation</a:t>
            </a:r>
            <a:endParaRPr lang="en-GB" sz="1400" dirty="0"/>
          </a:p>
          <a:p>
            <a:pPr lvl="3"/>
            <a:endParaRPr lang="en-GB" sz="1400" dirty="0"/>
          </a:p>
          <a:p>
            <a:pPr lvl="1"/>
            <a:r>
              <a:rPr lang="en-GB" sz="1800" dirty="0" err="1"/>
              <a:t>linkedIn</a:t>
            </a:r>
            <a:r>
              <a:rPr lang="en-GB" sz="1800" dirty="0"/>
              <a:t> is like having an online resume</a:t>
            </a:r>
          </a:p>
          <a:p>
            <a:pPr lvl="2"/>
            <a:r>
              <a:rPr lang="en-GB" sz="1600" dirty="0"/>
              <a:t>Can have more info than a paper resume</a:t>
            </a:r>
          </a:p>
          <a:p>
            <a:pPr lvl="2"/>
            <a:r>
              <a:rPr lang="en-GB" sz="1600" dirty="0"/>
              <a:t>Not controlled by recruiters</a:t>
            </a:r>
          </a:p>
          <a:p>
            <a:pPr lvl="3"/>
            <a:r>
              <a:rPr lang="en-GB" sz="1400" dirty="0"/>
              <a:t>Can blank out bits of your resume</a:t>
            </a:r>
          </a:p>
          <a:p>
            <a:pPr lvl="1"/>
            <a:r>
              <a:rPr lang="en-GB" sz="1800" dirty="0"/>
              <a:t>It’s also a recruitment site</a:t>
            </a:r>
          </a:p>
          <a:p>
            <a:pPr lvl="1"/>
            <a:r>
              <a:rPr lang="en-GB" sz="1800" dirty="0"/>
              <a:t>And a social site where you can create and curate connectivity</a:t>
            </a:r>
          </a:p>
          <a:p>
            <a:pPr lvl="1"/>
            <a:r>
              <a:rPr lang="en-GB" sz="1800" dirty="0"/>
              <a:t>And it provides training</a:t>
            </a:r>
          </a:p>
          <a:p>
            <a:pPr lvl="1"/>
            <a:r>
              <a:rPr lang="en-GB" sz="1800" dirty="0"/>
              <a:t>Need to talk about</a:t>
            </a:r>
          </a:p>
          <a:p>
            <a:pPr lvl="2"/>
            <a:r>
              <a:rPr lang="en-GB" sz="1600" dirty="0"/>
              <a:t>Using </a:t>
            </a:r>
            <a:r>
              <a:rPr lang="en-GB" sz="1600" dirty="0" err="1"/>
              <a:t>linkedin</a:t>
            </a:r>
            <a:r>
              <a:rPr lang="en-GB" sz="1600" dirty="0"/>
              <a:t> as a digital equivalent of your resume</a:t>
            </a:r>
          </a:p>
          <a:p>
            <a:pPr lvl="3"/>
            <a:r>
              <a:rPr lang="en-GB" sz="1400" dirty="0"/>
              <a:t>Can go into more depth than a 1 or 2 pager</a:t>
            </a:r>
          </a:p>
          <a:p>
            <a:pPr lvl="3"/>
            <a:r>
              <a:rPr lang="en-GB" sz="1400" dirty="0"/>
              <a:t>Need to keep it up to date -&gt; some 2018 grads are still ‘students’</a:t>
            </a:r>
          </a:p>
          <a:p>
            <a:pPr lvl="3"/>
            <a:r>
              <a:rPr lang="en-GB" sz="1400" dirty="0"/>
              <a:t>Recruiters will use </a:t>
            </a:r>
            <a:r>
              <a:rPr lang="en-GB" sz="1400" dirty="0" err="1"/>
              <a:t>linkedin</a:t>
            </a:r>
            <a:r>
              <a:rPr lang="en-GB" sz="1400" dirty="0"/>
              <a:t> to trawl for candidates, it’s a low effort site to build engagement. Keep it up to date and relevant</a:t>
            </a:r>
          </a:p>
          <a:p>
            <a:pPr lvl="2"/>
            <a:r>
              <a:rPr lang="en-GB" sz="1600" dirty="0"/>
              <a:t>Recruitment site has lots of interesting jobs to trawl though</a:t>
            </a:r>
          </a:p>
          <a:p>
            <a:pPr lvl="3"/>
            <a:r>
              <a:rPr lang="en-GB" sz="1200" dirty="0"/>
              <a:t>Uses some ML/DS to look for suitable jobs for you</a:t>
            </a:r>
          </a:p>
          <a:p>
            <a:pPr lvl="3"/>
            <a:r>
              <a:rPr lang="en-GB" sz="1200" dirty="0"/>
              <a:t>Therefore, the more data you have in your profile, the more likely you are for interesting things to come up</a:t>
            </a:r>
          </a:p>
          <a:p>
            <a:pPr lvl="4"/>
            <a:r>
              <a:rPr lang="en-GB" sz="1200" dirty="0"/>
              <a:t>Pipe company doing VR</a:t>
            </a:r>
          </a:p>
          <a:p>
            <a:pPr lvl="3"/>
            <a:r>
              <a:rPr lang="en-GB" sz="1200" dirty="0"/>
              <a:t>A useful resource for finding things that you could find interesting (particularly if you have novel skills and interests)</a:t>
            </a:r>
          </a:p>
          <a:p>
            <a:pPr lvl="2"/>
            <a:r>
              <a:rPr lang="en-GB" sz="1600" dirty="0"/>
              <a:t>Training site</a:t>
            </a:r>
          </a:p>
          <a:p>
            <a:pPr lvl="3"/>
            <a:r>
              <a:rPr lang="en-GB" sz="1200" dirty="0"/>
              <a:t>Contains a vast amount of online training</a:t>
            </a:r>
          </a:p>
          <a:p>
            <a:pPr lvl="3"/>
            <a:r>
              <a:rPr lang="en-GB" sz="1200" dirty="0"/>
              <a:t>Can use this to sharpen your axe</a:t>
            </a:r>
          </a:p>
          <a:p>
            <a:pPr lvl="3"/>
            <a:r>
              <a:rPr lang="en-GB" sz="1200" dirty="0"/>
              <a:t>Successful course completion has achievements that can go on your profile</a:t>
            </a:r>
          </a:p>
          <a:p>
            <a:pPr lvl="4"/>
            <a:r>
              <a:rPr lang="en-GB" sz="1200" dirty="0"/>
              <a:t>If you want to show you’re smart &amp; gets things done, look to build expertise through these courses</a:t>
            </a:r>
          </a:p>
          <a:p>
            <a:pPr lvl="2"/>
            <a:r>
              <a:rPr lang="en-GB" sz="1600" dirty="0"/>
              <a:t>Social aspects</a:t>
            </a:r>
          </a:p>
          <a:p>
            <a:pPr lvl="3"/>
            <a:r>
              <a:rPr lang="en-GB" sz="1200" dirty="0"/>
              <a:t>Has interest groups and people that will post things -&gt; enhance your understanding of areas you are interested in</a:t>
            </a:r>
          </a:p>
          <a:p>
            <a:pPr lvl="3"/>
            <a:r>
              <a:rPr lang="en-GB" sz="1200" dirty="0"/>
              <a:t>Build social network &amp; social capital</a:t>
            </a:r>
          </a:p>
          <a:p>
            <a:pPr lvl="3"/>
            <a:endParaRPr lang="en-GB" sz="1400" dirty="0"/>
          </a:p>
          <a:p>
            <a:pPr lvl="3"/>
            <a:endParaRPr lang="en-GB" sz="1400" dirty="0"/>
          </a:p>
          <a:p>
            <a:pPr lvl="1"/>
            <a:endParaRPr lang="en-GB" sz="1800" dirty="0"/>
          </a:p>
        </p:txBody>
      </p:sp>
    </p:spTree>
    <p:extLst>
      <p:ext uri="{BB962C8B-B14F-4D97-AF65-F5344CB8AC3E}">
        <p14:creationId xmlns:p14="http://schemas.microsoft.com/office/powerpoint/2010/main" val="3025468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Sharing information effectively between your résumé and LinkedIn</a:t>
            </a:r>
          </a:p>
          <a:p>
            <a:pPr lvl="1"/>
            <a:r>
              <a:rPr lang="en-GB" dirty="0"/>
              <a:t>From our experiences with marketing, one of the most important lessons is to be consistent with your marketing message</a:t>
            </a:r>
          </a:p>
          <a:p>
            <a:pPr lvl="1"/>
            <a:r>
              <a:rPr lang="en-GB" dirty="0"/>
              <a:t>Here, we are marketing ourselves, so the same rules apply</a:t>
            </a:r>
          </a:p>
        </p:txBody>
      </p:sp>
    </p:spTree>
    <p:extLst>
      <p:ext uri="{BB962C8B-B14F-4D97-AF65-F5344CB8AC3E}">
        <p14:creationId xmlns:p14="http://schemas.microsoft.com/office/powerpoint/2010/main" val="1953473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normAutofit/>
          </a:bodyPr>
          <a:lstStyle/>
          <a:p>
            <a:r>
              <a:rPr lang="en-GB" dirty="0"/>
              <a:t>Sharing information effectively between your résumé and LinkedIn</a:t>
            </a:r>
          </a:p>
          <a:p>
            <a:pPr lvl="1"/>
            <a:r>
              <a:rPr lang="en-GB" dirty="0"/>
              <a:t>At a simple level, your LinkedIn profile can be a cut &amp; paste of much of your resume</a:t>
            </a:r>
          </a:p>
          <a:p>
            <a:pPr lvl="1"/>
            <a:r>
              <a:rPr lang="en-GB" dirty="0"/>
              <a:t>As you become more experienced, it gets harder to fit all your experience (and detail) into a 2 page resume, so your LI profile can contain all the detail</a:t>
            </a:r>
          </a:p>
          <a:p>
            <a:pPr lvl="2"/>
            <a:r>
              <a:rPr lang="en-GB" dirty="0"/>
              <a:t>Because that’s where recruiters go to harvest your details</a:t>
            </a:r>
          </a:p>
          <a:p>
            <a:pPr lvl="1"/>
            <a:r>
              <a:rPr lang="en-GB" dirty="0"/>
              <a:t>You can slice and dice your resume for different jobs based on the LI profile source</a:t>
            </a:r>
          </a:p>
        </p:txBody>
      </p:sp>
    </p:spTree>
    <p:extLst>
      <p:ext uri="{BB962C8B-B14F-4D97-AF65-F5344CB8AC3E}">
        <p14:creationId xmlns:p14="http://schemas.microsoft.com/office/powerpoint/2010/main" val="1659781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616624"/>
          </a:xfrm>
        </p:spPr>
        <p:txBody>
          <a:bodyPr/>
          <a:lstStyle/>
          <a:p>
            <a:r>
              <a:rPr lang="en-GB" dirty="0"/>
              <a:t>Driving traffic to your sites</a:t>
            </a:r>
          </a:p>
          <a:p>
            <a:pPr lvl="1"/>
            <a:r>
              <a:rPr lang="en-GB" dirty="0"/>
              <a:t>Personal website / portfolio</a:t>
            </a:r>
          </a:p>
          <a:p>
            <a:pPr lvl="1"/>
            <a:r>
              <a:rPr lang="en-GB" dirty="0"/>
              <a:t>LinkedIn / </a:t>
            </a:r>
            <a:r>
              <a:rPr lang="en-GB" dirty="0" err="1"/>
              <a:t>artstation</a:t>
            </a:r>
            <a:endParaRPr lang="en-GB" dirty="0"/>
          </a:p>
          <a:p>
            <a:pPr lvl="1"/>
            <a:r>
              <a:rPr lang="en-GB" dirty="0"/>
              <a:t>Resume</a:t>
            </a:r>
          </a:p>
          <a:p>
            <a:pPr lvl="1"/>
            <a:r>
              <a:rPr lang="en-GB" dirty="0"/>
              <a:t>Look to link them to each other</a:t>
            </a:r>
          </a:p>
          <a:p>
            <a:pPr lvl="2"/>
            <a:r>
              <a:rPr lang="en-GB" dirty="0" err="1"/>
              <a:t>Linkedin</a:t>
            </a:r>
            <a:r>
              <a:rPr lang="en-GB" dirty="0"/>
              <a:t> -&gt; portfolio</a:t>
            </a:r>
          </a:p>
          <a:p>
            <a:pPr lvl="2"/>
            <a:r>
              <a:rPr lang="en-GB" dirty="0"/>
              <a:t>Portfolio -&gt; </a:t>
            </a:r>
            <a:r>
              <a:rPr lang="en-GB" dirty="0" err="1"/>
              <a:t>linkedin</a:t>
            </a:r>
            <a:r>
              <a:rPr lang="en-GB" dirty="0"/>
              <a:t> &amp; twitter</a:t>
            </a:r>
          </a:p>
          <a:p>
            <a:pPr lvl="2"/>
            <a:r>
              <a:rPr lang="en-GB" dirty="0"/>
              <a:t>portfolio -&gt; resume</a:t>
            </a:r>
          </a:p>
          <a:p>
            <a:pPr lvl="2"/>
            <a:r>
              <a:rPr lang="en-GB" dirty="0"/>
              <a:t>Twitter -&gt; </a:t>
            </a:r>
            <a:r>
              <a:rPr lang="en-GB" dirty="0" err="1"/>
              <a:t>linkedin</a:t>
            </a:r>
            <a:r>
              <a:rPr lang="en-GB" dirty="0"/>
              <a:t> &amp; portfolio</a:t>
            </a:r>
          </a:p>
          <a:p>
            <a:pPr lvl="1"/>
            <a:r>
              <a:rPr lang="en-GB" dirty="0"/>
              <a:t>Show some examples of this being done</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2817041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lstStyle/>
          <a:p>
            <a:r>
              <a:rPr lang="en-GB" dirty="0"/>
              <a:t>Driving traffic</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
        <p:nvSpPr>
          <p:cNvPr id="5" name="TextBox 4">
            <a:extLst>
              <a:ext uri="{FF2B5EF4-FFF2-40B4-BE49-F238E27FC236}">
                <a16:creationId xmlns:a16="http://schemas.microsoft.com/office/drawing/2014/main" id="{469612E3-9B6D-4EED-82D3-C587573FAD30}"/>
              </a:ext>
            </a:extLst>
          </p:cNvPr>
          <p:cNvSpPr txBox="1"/>
          <p:nvPr/>
        </p:nvSpPr>
        <p:spPr>
          <a:xfrm>
            <a:off x="2926910" y="3356992"/>
            <a:ext cx="970715" cy="646331"/>
          </a:xfrm>
          <a:prstGeom prst="rect">
            <a:avLst/>
          </a:prstGeom>
          <a:noFill/>
          <a:ln w="28575">
            <a:solidFill>
              <a:schemeClr val="bg1"/>
            </a:solidFill>
          </a:ln>
        </p:spPr>
        <p:txBody>
          <a:bodyPr wrap="none" rtlCol="0">
            <a:spAutoFit/>
          </a:bodyPr>
          <a:lstStyle/>
          <a:p>
            <a:r>
              <a:rPr lang="en-GB" dirty="0">
                <a:solidFill>
                  <a:schemeClr val="bg1"/>
                </a:solidFill>
              </a:rPr>
              <a:t>LinkedIn</a:t>
            </a:r>
          </a:p>
          <a:p>
            <a:r>
              <a:rPr lang="en-GB" dirty="0">
                <a:solidFill>
                  <a:schemeClr val="bg1"/>
                </a:solidFill>
              </a:rPr>
              <a:t>Profile</a:t>
            </a:r>
          </a:p>
        </p:txBody>
      </p:sp>
      <p:sp>
        <p:nvSpPr>
          <p:cNvPr id="6" name="TextBox 5">
            <a:extLst>
              <a:ext uri="{FF2B5EF4-FFF2-40B4-BE49-F238E27FC236}">
                <a16:creationId xmlns:a16="http://schemas.microsoft.com/office/drawing/2014/main" id="{4E12E196-95A3-4B8A-9706-1FA689BE5306}"/>
              </a:ext>
            </a:extLst>
          </p:cNvPr>
          <p:cNvSpPr txBox="1"/>
          <p:nvPr/>
        </p:nvSpPr>
        <p:spPr>
          <a:xfrm>
            <a:off x="5478694" y="3356992"/>
            <a:ext cx="1045607" cy="646331"/>
          </a:xfrm>
          <a:prstGeom prst="rect">
            <a:avLst/>
          </a:prstGeom>
          <a:noFill/>
          <a:ln w="28575">
            <a:solidFill>
              <a:schemeClr val="bg1"/>
            </a:solidFill>
          </a:ln>
        </p:spPr>
        <p:txBody>
          <a:bodyPr wrap="none" rtlCol="0">
            <a:spAutoFit/>
          </a:bodyPr>
          <a:lstStyle/>
          <a:p>
            <a:r>
              <a:rPr lang="en-GB" dirty="0">
                <a:solidFill>
                  <a:schemeClr val="bg1"/>
                </a:solidFill>
              </a:rPr>
              <a:t>Portfolio </a:t>
            </a:r>
          </a:p>
          <a:p>
            <a:r>
              <a:rPr lang="en-GB" dirty="0">
                <a:solidFill>
                  <a:schemeClr val="bg1"/>
                </a:solidFill>
              </a:rPr>
              <a:t>website</a:t>
            </a:r>
          </a:p>
        </p:txBody>
      </p:sp>
      <p:cxnSp>
        <p:nvCxnSpPr>
          <p:cNvPr id="7" name="Straight Arrow Connector 6">
            <a:extLst>
              <a:ext uri="{FF2B5EF4-FFF2-40B4-BE49-F238E27FC236}">
                <a16:creationId xmlns:a16="http://schemas.microsoft.com/office/drawing/2014/main" id="{26624705-D721-4045-AFAA-0BF8D962E169}"/>
              </a:ext>
            </a:extLst>
          </p:cNvPr>
          <p:cNvCxnSpPr>
            <a:stCxn id="5" idx="3"/>
            <a:endCxn id="6" idx="1"/>
          </p:cNvCxnSpPr>
          <p:nvPr/>
        </p:nvCxnSpPr>
        <p:spPr>
          <a:xfrm>
            <a:off x="3897625" y="3680158"/>
            <a:ext cx="1581069" cy="0"/>
          </a:xfrm>
          <a:prstGeom prst="straightConnector1">
            <a:avLst/>
          </a:prstGeom>
          <a:ln w="381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A099A7-F4DA-45E2-B5CE-8ED7D109EAA4}"/>
              </a:ext>
            </a:extLst>
          </p:cNvPr>
          <p:cNvSpPr txBox="1"/>
          <p:nvPr/>
        </p:nvSpPr>
        <p:spPr>
          <a:xfrm>
            <a:off x="4283968" y="2555612"/>
            <a:ext cx="848887" cy="369332"/>
          </a:xfrm>
          <a:prstGeom prst="rect">
            <a:avLst/>
          </a:prstGeom>
          <a:noFill/>
          <a:ln w="28575">
            <a:solidFill>
              <a:schemeClr val="bg1"/>
            </a:solidFill>
          </a:ln>
        </p:spPr>
        <p:txBody>
          <a:bodyPr wrap="none" rtlCol="0">
            <a:spAutoFit/>
          </a:bodyPr>
          <a:lstStyle/>
          <a:p>
            <a:r>
              <a:rPr lang="en-GB" dirty="0">
                <a:solidFill>
                  <a:schemeClr val="bg1"/>
                </a:solidFill>
              </a:rPr>
              <a:t>Twitter</a:t>
            </a:r>
          </a:p>
        </p:txBody>
      </p:sp>
      <p:cxnSp>
        <p:nvCxnSpPr>
          <p:cNvPr id="9" name="Straight Arrow Connector 8">
            <a:extLst>
              <a:ext uri="{FF2B5EF4-FFF2-40B4-BE49-F238E27FC236}">
                <a16:creationId xmlns:a16="http://schemas.microsoft.com/office/drawing/2014/main" id="{C299BACE-7C63-41F7-B1E6-EFE76E32784B}"/>
              </a:ext>
            </a:extLst>
          </p:cNvPr>
          <p:cNvCxnSpPr>
            <a:cxnSpLocks/>
            <a:stCxn id="5" idx="0"/>
            <a:endCxn id="8" idx="1"/>
          </p:cNvCxnSpPr>
          <p:nvPr/>
        </p:nvCxnSpPr>
        <p:spPr>
          <a:xfrm flipV="1">
            <a:off x="3412268" y="2740278"/>
            <a:ext cx="871700" cy="616714"/>
          </a:xfrm>
          <a:prstGeom prst="straightConnector1">
            <a:avLst/>
          </a:prstGeom>
          <a:ln w="381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D750D65-C1CF-4118-9521-1296D8026AB4}"/>
              </a:ext>
            </a:extLst>
          </p:cNvPr>
          <p:cNvCxnSpPr>
            <a:cxnSpLocks/>
            <a:stCxn id="6" idx="0"/>
            <a:endCxn id="8" idx="3"/>
          </p:cNvCxnSpPr>
          <p:nvPr/>
        </p:nvCxnSpPr>
        <p:spPr>
          <a:xfrm flipH="1" flipV="1">
            <a:off x="5132855" y="2740278"/>
            <a:ext cx="868643" cy="616714"/>
          </a:xfrm>
          <a:prstGeom prst="straightConnector1">
            <a:avLst/>
          </a:prstGeom>
          <a:ln w="381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5E4FED-3A4A-44A2-9590-E45B8A938C27}"/>
              </a:ext>
            </a:extLst>
          </p:cNvPr>
          <p:cNvSpPr txBox="1"/>
          <p:nvPr/>
        </p:nvSpPr>
        <p:spPr>
          <a:xfrm>
            <a:off x="4211960" y="4509120"/>
            <a:ext cx="888577" cy="369332"/>
          </a:xfrm>
          <a:prstGeom prst="rect">
            <a:avLst/>
          </a:prstGeom>
          <a:noFill/>
          <a:ln w="28575">
            <a:solidFill>
              <a:schemeClr val="bg1"/>
            </a:solidFill>
          </a:ln>
        </p:spPr>
        <p:txBody>
          <a:bodyPr wrap="none" rtlCol="0">
            <a:spAutoFit/>
          </a:bodyPr>
          <a:lstStyle/>
          <a:p>
            <a:r>
              <a:rPr lang="en-GB" dirty="0">
                <a:solidFill>
                  <a:schemeClr val="bg1"/>
                </a:solidFill>
              </a:rPr>
              <a:t>résumé</a:t>
            </a:r>
          </a:p>
        </p:txBody>
      </p:sp>
      <p:cxnSp>
        <p:nvCxnSpPr>
          <p:cNvPr id="17" name="Straight Arrow Connector 16">
            <a:extLst>
              <a:ext uri="{FF2B5EF4-FFF2-40B4-BE49-F238E27FC236}">
                <a16:creationId xmlns:a16="http://schemas.microsoft.com/office/drawing/2014/main" id="{F1D4F81D-0E57-4ED0-9FE9-59A9621179D5}"/>
              </a:ext>
            </a:extLst>
          </p:cNvPr>
          <p:cNvCxnSpPr>
            <a:cxnSpLocks/>
            <a:stCxn id="16" idx="1"/>
            <a:endCxn id="5" idx="2"/>
          </p:cNvCxnSpPr>
          <p:nvPr/>
        </p:nvCxnSpPr>
        <p:spPr>
          <a:xfrm flipH="1" flipV="1">
            <a:off x="3412268" y="4003323"/>
            <a:ext cx="799692" cy="690463"/>
          </a:xfrm>
          <a:prstGeom prst="straightConnector1">
            <a:avLst/>
          </a:prstGeom>
          <a:ln w="381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120B3C-C04F-904F-8E9C-0DBC1EC1E3DF}"/>
              </a:ext>
            </a:extLst>
          </p:cNvPr>
          <p:cNvCxnSpPr>
            <a:cxnSpLocks/>
            <a:stCxn id="6" idx="2"/>
            <a:endCxn id="16" idx="3"/>
          </p:cNvCxnSpPr>
          <p:nvPr/>
        </p:nvCxnSpPr>
        <p:spPr>
          <a:xfrm flipH="1">
            <a:off x="5100537" y="4003323"/>
            <a:ext cx="900961" cy="690463"/>
          </a:xfrm>
          <a:prstGeom prst="straightConnector1">
            <a:avLst/>
          </a:prstGeom>
          <a:ln w="381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12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endParaRPr lang="en-GB" dirty="0"/>
          </a:p>
          <a:p>
            <a:pPr lvl="1"/>
            <a:r>
              <a:rPr lang="en-GB" dirty="0"/>
              <a:t>A good place to start is thinking about what a résumé is and what is its role?</a:t>
            </a:r>
          </a:p>
        </p:txBody>
      </p:sp>
    </p:spTree>
    <p:extLst>
      <p:ext uri="{BB962C8B-B14F-4D97-AF65-F5344CB8AC3E}">
        <p14:creationId xmlns:p14="http://schemas.microsoft.com/office/powerpoint/2010/main" val="2573312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normAutofit lnSpcReduction="10000"/>
          </a:bodyPr>
          <a:lstStyle/>
          <a:p>
            <a:r>
              <a:rPr lang="en-GB" dirty="0"/>
              <a:t>Wrap-up</a:t>
            </a:r>
          </a:p>
          <a:p>
            <a:pPr lvl="1"/>
            <a:r>
              <a:rPr lang="en-GB" dirty="0"/>
              <a:t>Assume anyone that will read your résumé </a:t>
            </a:r>
          </a:p>
          <a:p>
            <a:pPr lvl="2"/>
            <a:r>
              <a:rPr lang="en-GB" dirty="0"/>
              <a:t>Knows nothing</a:t>
            </a:r>
          </a:p>
          <a:p>
            <a:pPr lvl="2"/>
            <a:r>
              <a:rPr lang="en-GB" dirty="0"/>
              <a:t>Has very little time to read</a:t>
            </a:r>
          </a:p>
          <a:p>
            <a:pPr lvl="2"/>
            <a:endParaRPr lang="en-GB" dirty="0"/>
          </a:p>
          <a:p>
            <a:pPr lvl="1"/>
            <a:r>
              <a:rPr lang="en-GB" dirty="0"/>
              <a:t>Make your résumé</a:t>
            </a:r>
          </a:p>
          <a:p>
            <a:pPr lvl="2"/>
            <a:r>
              <a:rPr lang="en-GB" dirty="0"/>
              <a:t>A narrative that makes sense</a:t>
            </a:r>
          </a:p>
          <a:p>
            <a:pPr lvl="2"/>
            <a:r>
              <a:rPr lang="en-GB" dirty="0"/>
              <a:t>Speak in terms that makes sense to recruiters</a:t>
            </a:r>
          </a:p>
          <a:p>
            <a:pPr lvl="2"/>
            <a:r>
              <a:rPr lang="en-GB" dirty="0"/>
              <a:t>Add the right level of detail</a:t>
            </a:r>
          </a:p>
          <a:p>
            <a:pPr lvl="2"/>
            <a:endParaRPr lang="en-GB" dirty="0"/>
          </a:p>
          <a:p>
            <a:pPr lvl="1"/>
            <a:r>
              <a:rPr lang="en-GB" dirty="0"/>
              <a:t>Link your résumé with other social media</a:t>
            </a:r>
          </a:p>
          <a:p>
            <a:pPr lvl="2"/>
            <a:r>
              <a:rPr lang="en-GB" dirty="0"/>
              <a:t>Share your content between LinkedIn &amp; résumé</a:t>
            </a:r>
          </a:p>
          <a:p>
            <a:pPr lvl="2"/>
            <a:r>
              <a:rPr lang="en-GB" dirty="0"/>
              <a:t>Link to other content</a:t>
            </a:r>
          </a:p>
        </p:txBody>
      </p:sp>
    </p:spTree>
    <p:extLst>
      <p:ext uri="{BB962C8B-B14F-4D97-AF65-F5344CB8AC3E}">
        <p14:creationId xmlns:p14="http://schemas.microsoft.com/office/powerpoint/2010/main" val="3551565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normAutofit/>
          </a:bodyPr>
          <a:lstStyle/>
          <a:p>
            <a:r>
              <a:rPr lang="en-GB" dirty="0"/>
              <a:t>Wrap-up</a:t>
            </a:r>
          </a:p>
          <a:p>
            <a:pPr lvl="1"/>
            <a:r>
              <a:rPr lang="en-GB" dirty="0"/>
              <a:t>LinkedIn</a:t>
            </a:r>
          </a:p>
          <a:p>
            <a:pPr lvl="2"/>
            <a:r>
              <a:rPr lang="en-GB" dirty="0"/>
              <a:t>Is often viewed as ‘</a:t>
            </a:r>
            <a:r>
              <a:rPr lang="en-GB" dirty="0" err="1"/>
              <a:t>facebook</a:t>
            </a:r>
            <a:r>
              <a:rPr lang="en-GB" dirty="0"/>
              <a:t> for business people’</a:t>
            </a:r>
          </a:p>
          <a:p>
            <a:pPr lvl="2"/>
            <a:r>
              <a:rPr lang="en-GB" dirty="0"/>
              <a:t>Offers Recruitment</a:t>
            </a:r>
          </a:p>
          <a:p>
            <a:pPr lvl="2"/>
            <a:r>
              <a:rPr lang="en-GB" dirty="0"/>
              <a:t>Offers Learning / training</a:t>
            </a:r>
          </a:p>
          <a:p>
            <a:pPr lvl="2"/>
            <a:r>
              <a:rPr lang="en-GB" dirty="0"/>
              <a:t>&amp; </a:t>
            </a:r>
            <a:r>
              <a:rPr lang="en-GB"/>
              <a:t>social networking</a:t>
            </a:r>
            <a:endParaRPr lang="en-GB" dirty="0"/>
          </a:p>
        </p:txBody>
      </p:sp>
    </p:spTree>
    <p:extLst>
      <p:ext uri="{BB962C8B-B14F-4D97-AF65-F5344CB8AC3E}">
        <p14:creationId xmlns:p14="http://schemas.microsoft.com/office/powerpoint/2010/main" val="863460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normAutofit/>
          </a:bodyPr>
          <a:lstStyle/>
          <a:p>
            <a:endParaRPr lang="en-GB" dirty="0"/>
          </a:p>
          <a:p>
            <a:endParaRPr lang="en-GB" dirty="0"/>
          </a:p>
          <a:p>
            <a:endParaRPr lang="en-GB" dirty="0"/>
          </a:p>
          <a:p>
            <a:endParaRPr lang="en-GB" dirty="0"/>
          </a:p>
          <a:p>
            <a:r>
              <a:rPr lang="en-GB"/>
              <a:t>Questions</a:t>
            </a:r>
            <a:endParaRPr lang="en-GB" dirty="0"/>
          </a:p>
        </p:txBody>
      </p:sp>
    </p:spTree>
    <p:extLst>
      <p:ext uri="{BB962C8B-B14F-4D97-AF65-F5344CB8AC3E}">
        <p14:creationId xmlns:p14="http://schemas.microsoft.com/office/powerpoint/2010/main" val="9931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endParaRPr lang="en-GB" dirty="0"/>
          </a:p>
          <a:p>
            <a:pPr lvl="1"/>
            <a:r>
              <a:rPr lang="en-GB" dirty="0"/>
              <a:t>A good place to start is thinking about what a résumé is and what is its role?</a:t>
            </a:r>
          </a:p>
          <a:p>
            <a:pPr lvl="1"/>
            <a:endParaRPr lang="en-GB" dirty="0"/>
          </a:p>
          <a:p>
            <a:pPr lvl="1"/>
            <a:r>
              <a:rPr lang="en-GB" dirty="0"/>
              <a:t>A résumé is defined as</a:t>
            </a:r>
            <a:r>
              <a:rPr lang="en-GB" i="1" dirty="0"/>
              <a:t> ‘a brief written account of personal, educational, and professional qualifications and experience, as that prepared by an applicant for a job.‘</a:t>
            </a:r>
            <a:endParaRPr lang="en-GB" dirty="0"/>
          </a:p>
          <a:p>
            <a:pPr lvl="1"/>
            <a:endParaRPr lang="en-GB" dirty="0"/>
          </a:p>
        </p:txBody>
      </p:sp>
    </p:spTree>
    <p:extLst>
      <p:ext uri="{BB962C8B-B14F-4D97-AF65-F5344CB8AC3E}">
        <p14:creationId xmlns:p14="http://schemas.microsoft.com/office/powerpoint/2010/main" val="3776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endParaRPr lang="en-GB" dirty="0"/>
          </a:p>
          <a:p>
            <a:pPr lvl="1"/>
            <a:r>
              <a:rPr lang="en-GB" dirty="0"/>
              <a:t>Of course, résumés mean different things and have different roles for different people.</a:t>
            </a:r>
          </a:p>
          <a:p>
            <a:pPr lvl="2"/>
            <a:r>
              <a:rPr lang="en-GB" dirty="0"/>
              <a:t>Let’s use 5Ws&amp;H (who, where, what, when, why and how)  to think about resumes from the perspectives of a </a:t>
            </a:r>
            <a:r>
              <a:rPr lang="en-GB" i="1" dirty="0"/>
              <a:t>candidate</a:t>
            </a:r>
            <a:r>
              <a:rPr lang="en-GB" dirty="0"/>
              <a:t> and a </a:t>
            </a:r>
            <a:r>
              <a:rPr lang="en-GB" i="1" dirty="0"/>
              <a:t>recruiter</a:t>
            </a:r>
          </a:p>
          <a:p>
            <a:pPr lvl="1"/>
            <a:endParaRPr lang="en-GB" dirty="0"/>
          </a:p>
        </p:txBody>
      </p:sp>
      <p:graphicFrame>
        <p:nvGraphicFramePr>
          <p:cNvPr id="2" name="Table 1">
            <a:extLst>
              <a:ext uri="{FF2B5EF4-FFF2-40B4-BE49-F238E27FC236}">
                <a16:creationId xmlns:a16="http://schemas.microsoft.com/office/drawing/2014/main" id="{FDB3C021-2A05-4626-8F5D-E33984B34B54}"/>
              </a:ext>
            </a:extLst>
          </p:cNvPr>
          <p:cNvGraphicFramePr>
            <a:graphicFrameLocks noGrp="1"/>
          </p:cNvGraphicFramePr>
          <p:nvPr>
            <p:extLst/>
          </p:nvPr>
        </p:nvGraphicFramePr>
        <p:xfrm>
          <a:off x="1331640" y="4071706"/>
          <a:ext cx="5868670" cy="2309622"/>
        </p:xfrm>
        <a:graphic>
          <a:graphicData uri="http://schemas.openxmlformats.org/drawingml/2006/table">
            <a:tbl>
              <a:tblPr firstRow="1" firstCol="1" bandRow="1">
                <a:tableStyleId>{5C22544A-7EE6-4342-B048-85BDC9FD1C3A}</a:tableStyleId>
              </a:tblPr>
              <a:tblGrid>
                <a:gridCol w="1809750">
                  <a:extLst>
                    <a:ext uri="{9D8B030D-6E8A-4147-A177-3AD203B41FA5}">
                      <a16:colId xmlns:a16="http://schemas.microsoft.com/office/drawing/2014/main" val="2436495510"/>
                    </a:ext>
                  </a:extLst>
                </a:gridCol>
                <a:gridCol w="2040255">
                  <a:extLst>
                    <a:ext uri="{9D8B030D-6E8A-4147-A177-3AD203B41FA5}">
                      <a16:colId xmlns:a16="http://schemas.microsoft.com/office/drawing/2014/main" val="3921064031"/>
                    </a:ext>
                  </a:extLst>
                </a:gridCol>
                <a:gridCol w="2018665">
                  <a:extLst>
                    <a:ext uri="{9D8B030D-6E8A-4147-A177-3AD203B41FA5}">
                      <a16:colId xmlns:a16="http://schemas.microsoft.com/office/drawing/2014/main" val="749762790"/>
                    </a:ext>
                  </a:extLst>
                </a:gridCol>
              </a:tblGrid>
              <a:tr h="0">
                <a:tc>
                  <a:txBody>
                    <a:bodyPr/>
                    <a:lstStyle/>
                    <a:p>
                      <a:pPr algn="ctr">
                        <a:lnSpc>
                          <a:spcPct val="115000"/>
                        </a:lnSpc>
                        <a:spcAft>
                          <a:spcPts val="0"/>
                        </a:spcAft>
                      </a:pPr>
                      <a:r>
                        <a:rPr lang="en-GB" sz="2000" dirty="0">
                          <a:solidFill>
                            <a:srgbClr val="000000"/>
                          </a:solidFill>
                          <a:effectLst/>
                        </a:rPr>
                        <a:t>5Ws&amp;H</a:t>
                      </a: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2000">
                          <a:solidFill>
                            <a:srgbClr val="000000"/>
                          </a:solidFill>
                          <a:effectLst/>
                        </a:rPr>
                        <a:t>Candidate</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2000">
                          <a:solidFill>
                            <a:srgbClr val="000000"/>
                          </a:solidFill>
                          <a:effectLst/>
                        </a:rPr>
                        <a:t>Recruiter</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221010"/>
                  </a:ext>
                </a:extLst>
              </a:tr>
              <a:tr h="0">
                <a:tc>
                  <a:txBody>
                    <a:bodyPr/>
                    <a:lstStyle/>
                    <a:p>
                      <a:pPr algn="ctr">
                        <a:lnSpc>
                          <a:spcPct val="115000"/>
                        </a:lnSpc>
                        <a:spcAft>
                          <a:spcPts val="0"/>
                        </a:spcAft>
                      </a:pPr>
                      <a:r>
                        <a:rPr lang="en-GB" sz="2000" dirty="0">
                          <a:solidFill>
                            <a:srgbClr val="000000"/>
                          </a:solidFill>
                          <a:effectLst/>
                        </a:rPr>
                        <a:t>Who</a:t>
                      </a: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768281"/>
                  </a:ext>
                </a:extLst>
              </a:tr>
              <a:tr h="0">
                <a:tc>
                  <a:txBody>
                    <a:bodyPr/>
                    <a:lstStyle/>
                    <a:p>
                      <a:pPr algn="ctr">
                        <a:lnSpc>
                          <a:spcPct val="115000"/>
                        </a:lnSpc>
                        <a:spcAft>
                          <a:spcPts val="0"/>
                        </a:spcAft>
                      </a:pPr>
                      <a:r>
                        <a:rPr lang="en-GB" sz="2000">
                          <a:solidFill>
                            <a:srgbClr val="000000"/>
                          </a:solidFill>
                          <a:effectLst/>
                        </a:rPr>
                        <a:t>Where</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152407"/>
                  </a:ext>
                </a:extLst>
              </a:tr>
              <a:tr h="0">
                <a:tc>
                  <a:txBody>
                    <a:bodyPr/>
                    <a:lstStyle/>
                    <a:p>
                      <a:pPr algn="ctr">
                        <a:lnSpc>
                          <a:spcPct val="115000"/>
                        </a:lnSpc>
                        <a:spcAft>
                          <a:spcPts val="0"/>
                        </a:spcAft>
                      </a:pPr>
                      <a:r>
                        <a:rPr lang="en-GB" sz="2000">
                          <a:solidFill>
                            <a:srgbClr val="000000"/>
                          </a:solidFill>
                          <a:effectLst/>
                        </a:rPr>
                        <a:t>What</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7888200"/>
                  </a:ext>
                </a:extLst>
              </a:tr>
              <a:tr h="0">
                <a:tc>
                  <a:txBody>
                    <a:bodyPr/>
                    <a:lstStyle/>
                    <a:p>
                      <a:pPr algn="ctr">
                        <a:lnSpc>
                          <a:spcPct val="115000"/>
                        </a:lnSpc>
                        <a:spcAft>
                          <a:spcPts val="0"/>
                        </a:spcAft>
                      </a:pPr>
                      <a:r>
                        <a:rPr lang="en-GB" sz="2000">
                          <a:solidFill>
                            <a:srgbClr val="000000"/>
                          </a:solidFill>
                          <a:effectLst/>
                        </a:rPr>
                        <a:t>When</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215727"/>
                  </a:ext>
                </a:extLst>
              </a:tr>
              <a:tr h="0">
                <a:tc>
                  <a:txBody>
                    <a:bodyPr/>
                    <a:lstStyle/>
                    <a:p>
                      <a:pPr algn="ctr">
                        <a:lnSpc>
                          <a:spcPct val="115000"/>
                        </a:lnSpc>
                        <a:spcAft>
                          <a:spcPts val="0"/>
                        </a:spcAft>
                      </a:pPr>
                      <a:r>
                        <a:rPr lang="en-GB" sz="2000">
                          <a:solidFill>
                            <a:srgbClr val="000000"/>
                          </a:solidFill>
                          <a:effectLst/>
                        </a:rPr>
                        <a:t>Why</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9226370"/>
                  </a:ext>
                </a:extLst>
              </a:tr>
              <a:tr h="0">
                <a:tc>
                  <a:txBody>
                    <a:bodyPr/>
                    <a:lstStyle/>
                    <a:p>
                      <a:pPr algn="ctr">
                        <a:lnSpc>
                          <a:spcPct val="115000"/>
                        </a:lnSpc>
                        <a:spcAft>
                          <a:spcPts val="0"/>
                        </a:spcAft>
                      </a:pPr>
                      <a:r>
                        <a:rPr lang="en-GB" sz="2000">
                          <a:solidFill>
                            <a:srgbClr val="000000"/>
                          </a:solidFill>
                          <a:effectLst/>
                        </a:rPr>
                        <a:t>How</a:t>
                      </a: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en-GB"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657459"/>
                  </a:ext>
                </a:extLst>
              </a:tr>
            </a:tbl>
          </a:graphicData>
        </a:graphic>
      </p:graphicFrame>
    </p:spTree>
    <p:extLst>
      <p:ext uri="{BB962C8B-B14F-4D97-AF65-F5344CB8AC3E}">
        <p14:creationId xmlns:p14="http://schemas.microsoft.com/office/powerpoint/2010/main" val="418555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endParaRPr lang="en-GB" dirty="0"/>
          </a:p>
          <a:p>
            <a:pPr lvl="1"/>
            <a:endParaRPr lang="en-GB" dirty="0"/>
          </a:p>
        </p:txBody>
      </p:sp>
      <p:graphicFrame>
        <p:nvGraphicFramePr>
          <p:cNvPr id="4" name="Table 3">
            <a:extLst>
              <a:ext uri="{FF2B5EF4-FFF2-40B4-BE49-F238E27FC236}">
                <a16:creationId xmlns:a16="http://schemas.microsoft.com/office/drawing/2014/main" id="{52968234-A17B-4979-AB8E-14D2607D2B78}"/>
              </a:ext>
            </a:extLst>
          </p:cNvPr>
          <p:cNvGraphicFramePr>
            <a:graphicFrameLocks noGrp="1"/>
          </p:cNvGraphicFramePr>
          <p:nvPr>
            <p:extLst>
              <p:ext uri="{D42A27DB-BD31-4B8C-83A1-F6EECF244321}">
                <p14:modId xmlns:p14="http://schemas.microsoft.com/office/powerpoint/2010/main" val="3215944308"/>
              </p:ext>
            </p:extLst>
          </p:nvPr>
        </p:nvGraphicFramePr>
        <p:xfrm>
          <a:off x="251520" y="1196752"/>
          <a:ext cx="8568952" cy="5515610"/>
        </p:xfrm>
        <a:graphic>
          <a:graphicData uri="http://schemas.openxmlformats.org/drawingml/2006/table">
            <a:tbl>
              <a:tblPr firstRow="1" firstCol="1" bandRow="1">
                <a:tableStyleId>{5C22544A-7EE6-4342-B048-85BDC9FD1C3A}</a:tableStyleId>
              </a:tblPr>
              <a:tblGrid>
                <a:gridCol w="1080120">
                  <a:extLst>
                    <a:ext uri="{9D8B030D-6E8A-4147-A177-3AD203B41FA5}">
                      <a16:colId xmlns:a16="http://schemas.microsoft.com/office/drawing/2014/main" val="2118895014"/>
                    </a:ext>
                  </a:extLst>
                </a:gridCol>
                <a:gridCol w="3744416">
                  <a:extLst>
                    <a:ext uri="{9D8B030D-6E8A-4147-A177-3AD203B41FA5}">
                      <a16:colId xmlns:a16="http://schemas.microsoft.com/office/drawing/2014/main" val="2669515846"/>
                    </a:ext>
                  </a:extLst>
                </a:gridCol>
                <a:gridCol w="3744416">
                  <a:extLst>
                    <a:ext uri="{9D8B030D-6E8A-4147-A177-3AD203B41FA5}">
                      <a16:colId xmlns:a16="http://schemas.microsoft.com/office/drawing/2014/main" val="3406555805"/>
                    </a:ext>
                  </a:extLst>
                </a:gridCol>
              </a:tblGrid>
              <a:tr h="0">
                <a:tc>
                  <a:txBody>
                    <a:bodyPr/>
                    <a:lstStyle/>
                    <a:p>
                      <a:pPr algn="ctr">
                        <a:lnSpc>
                          <a:spcPct val="115000"/>
                        </a:lnSpc>
                        <a:spcAft>
                          <a:spcPts val="0"/>
                        </a:spcAft>
                      </a:pPr>
                      <a:r>
                        <a:rPr lang="en-GB" sz="1600" dirty="0">
                          <a:solidFill>
                            <a:srgbClr val="000000"/>
                          </a:solidFill>
                          <a:effectLst/>
                        </a:rPr>
                        <a:t>5Ws&amp;H</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600" dirty="0">
                          <a:solidFill>
                            <a:srgbClr val="000000"/>
                          </a:solidFill>
                          <a:effectLst/>
                        </a:rPr>
                        <a:t>Candidate</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600">
                          <a:solidFill>
                            <a:srgbClr val="000000"/>
                          </a:solidFill>
                          <a:effectLst/>
                        </a:rPr>
                        <a:t>Recruiter</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276247"/>
                  </a:ext>
                </a:extLst>
              </a:tr>
              <a:tr h="0">
                <a:tc>
                  <a:txBody>
                    <a:bodyPr/>
                    <a:lstStyle/>
                    <a:p>
                      <a:pPr algn="ctr">
                        <a:lnSpc>
                          <a:spcPct val="115000"/>
                        </a:lnSpc>
                        <a:spcAft>
                          <a:spcPts val="0"/>
                        </a:spcAft>
                      </a:pPr>
                      <a:r>
                        <a:rPr lang="en-GB" sz="1600" dirty="0">
                          <a:solidFill>
                            <a:srgbClr val="000000"/>
                          </a:solidFill>
                          <a:effectLst/>
                        </a:rPr>
                        <a:t>Who</a:t>
                      </a:r>
                      <a:endPar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Me</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a:solidFill>
                            <a:srgbClr val="000000"/>
                          </a:solidFill>
                          <a:effectLst/>
                        </a:rPr>
                        <a:t>Whoever, maybe someone technical, maybe someone project related, maybe someone that knows nothing about Unity, programming or games</a:t>
                      </a:r>
                      <a:endParaRPr lang="en-GB"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1030331"/>
                  </a:ext>
                </a:extLst>
              </a:tr>
              <a:tr h="0">
                <a:tc>
                  <a:txBody>
                    <a:bodyPr/>
                    <a:lstStyle/>
                    <a:p>
                      <a:pPr algn="ctr">
                        <a:lnSpc>
                          <a:spcPct val="115000"/>
                        </a:lnSpc>
                        <a:spcAft>
                          <a:spcPts val="0"/>
                        </a:spcAft>
                      </a:pPr>
                      <a:r>
                        <a:rPr lang="en-GB" sz="1600">
                          <a:solidFill>
                            <a:srgbClr val="000000"/>
                          </a:solidFill>
                          <a:effectLst/>
                        </a:rPr>
                        <a:t>Where</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In my own time, with enough time to write something really good</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a:solidFill>
                            <a:srgbClr val="000000"/>
                          </a:solidFill>
                          <a:effectLst/>
                        </a:rPr>
                        <a:t>In the back office when they are keen for a smoke or to go home</a:t>
                      </a:r>
                      <a:endParaRPr lang="en-GB"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889648"/>
                  </a:ext>
                </a:extLst>
              </a:tr>
              <a:tr h="0">
                <a:tc>
                  <a:txBody>
                    <a:bodyPr/>
                    <a:lstStyle/>
                    <a:p>
                      <a:pPr algn="ctr">
                        <a:lnSpc>
                          <a:spcPct val="115000"/>
                        </a:lnSpc>
                        <a:spcAft>
                          <a:spcPts val="0"/>
                        </a:spcAft>
                      </a:pPr>
                      <a:r>
                        <a:rPr lang="en-GB" sz="1600">
                          <a:solidFill>
                            <a:srgbClr val="000000"/>
                          </a:solidFill>
                          <a:effectLst/>
                        </a:rPr>
                        <a:t>What</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The definition just given (</a:t>
                      </a:r>
                      <a:r>
                        <a:rPr lang="en-GB" sz="1800" i="1" dirty="0">
                          <a:solidFill>
                            <a:srgbClr val="000000"/>
                          </a:solidFill>
                          <a:effectLst/>
                        </a:rPr>
                        <a:t>a brief account …</a:t>
                      </a:r>
                      <a:endPar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A checklist of skills to use as pre-interview screening</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19353"/>
                  </a:ext>
                </a:extLst>
              </a:tr>
              <a:tr h="0">
                <a:tc>
                  <a:txBody>
                    <a:bodyPr/>
                    <a:lstStyle/>
                    <a:p>
                      <a:pPr algn="ctr">
                        <a:lnSpc>
                          <a:spcPct val="115000"/>
                        </a:lnSpc>
                        <a:spcAft>
                          <a:spcPts val="0"/>
                        </a:spcAft>
                      </a:pPr>
                      <a:r>
                        <a:rPr lang="en-GB" sz="1600">
                          <a:solidFill>
                            <a:srgbClr val="000000"/>
                          </a:solidFill>
                          <a:effectLst/>
                        </a:rPr>
                        <a:t>When</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Before I start applying for jobs</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Before we interview</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039401"/>
                  </a:ext>
                </a:extLst>
              </a:tr>
              <a:tr h="0">
                <a:tc>
                  <a:txBody>
                    <a:bodyPr/>
                    <a:lstStyle/>
                    <a:p>
                      <a:pPr algn="ctr">
                        <a:lnSpc>
                          <a:spcPct val="115000"/>
                        </a:lnSpc>
                        <a:spcAft>
                          <a:spcPts val="0"/>
                        </a:spcAft>
                      </a:pPr>
                      <a:r>
                        <a:rPr lang="en-GB" sz="1600">
                          <a:solidFill>
                            <a:srgbClr val="000000"/>
                          </a:solidFill>
                          <a:effectLst/>
                        </a:rPr>
                        <a:t>Why</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A short list of what I’ve done that is easy to share</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Cheaper than doing application forms or reading letters or interviewing everyone</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2839339"/>
                  </a:ext>
                </a:extLst>
              </a:tr>
              <a:tr h="0">
                <a:tc>
                  <a:txBody>
                    <a:bodyPr/>
                    <a:lstStyle/>
                    <a:p>
                      <a:pPr algn="ctr">
                        <a:lnSpc>
                          <a:spcPct val="115000"/>
                        </a:lnSpc>
                        <a:spcAft>
                          <a:spcPts val="0"/>
                        </a:spcAft>
                      </a:pPr>
                      <a:r>
                        <a:rPr lang="en-GB" sz="1600">
                          <a:solidFill>
                            <a:srgbClr val="000000"/>
                          </a:solidFill>
                          <a:effectLst/>
                        </a:rPr>
                        <a:t>How</a:t>
                      </a:r>
                      <a:endParaRPr lang="en-GB"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I write out what I think is important, get a friend to review it and perhaps re-write it again or adjust the font and spacing</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GB" sz="1800" dirty="0">
                          <a:solidFill>
                            <a:srgbClr val="000000"/>
                          </a:solidFill>
                          <a:effectLst/>
                        </a:rPr>
                        <a:t>I spent a minute or so seeing if the candidate has the skills we’re after, if they don’t they are in the reject pile. If they do, they may go off to another sorting process</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019867"/>
                  </a:ext>
                </a:extLst>
              </a:tr>
            </a:tbl>
          </a:graphicData>
        </a:graphic>
      </p:graphicFrame>
    </p:spTree>
    <p:extLst>
      <p:ext uri="{BB962C8B-B14F-4D97-AF65-F5344CB8AC3E}">
        <p14:creationId xmlns:p14="http://schemas.microsoft.com/office/powerpoint/2010/main" val="217570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How different people regard the résumé process</a:t>
            </a:r>
          </a:p>
          <a:p>
            <a:endParaRPr lang="en-GB" dirty="0"/>
          </a:p>
          <a:p>
            <a:pPr lvl="1"/>
            <a:endParaRPr lang="en-GB" dirty="0"/>
          </a:p>
        </p:txBody>
      </p:sp>
      <p:graphicFrame>
        <p:nvGraphicFramePr>
          <p:cNvPr id="2" name="Table 1">
            <a:extLst>
              <a:ext uri="{FF2B5EF4-FFF2-40B4-BE49-F238E27FC236}">
                <a16:creationId xmlns:a16="http://schemas.microsoft.com/office/drawing/2014/main" id="{8DBB4130-FB78-46A5-ABDD-F83E936417D7}"/>
              </a:ext>
            </a:extLst>
          </p:cNvPr>
          <p:cNvGraphicFramePr>
            <a:graphicFrameLocks noGrp="1"/>
          </p:cNvGraphicFramePr>
          <p:nvPr>
            <p:extLst>
              <p:ext uri="{D42A27DB-BD31-4B8C-83A1-F6EECF244321}">
                <p14:modId xmlns:p14="http://schemas.microsoft.com/office/powerpoint/2010/main" val="213657192"/>
              </p:ext>
            </p:extLst>
          </p:nvPr>
        </p:nvGraphicFramePr>
        <p:xfrm>
          <a:off x="457200" y="1700808"/>
          <a:ext cx="8229600" cy="4968552"/>
        </p:xfrm>
        <a:graphic>
          <a:graphicData uri="http://schemas.openxmlformats.org/drawingml/2006/table">
            <a:tbl>
              <a:tblPr firstRow="1" bandRow="1">
                <a:tableStyleId>{5C22544A-7EE6-4342-B048-85BDC9FD1C3A}</a:tableStyleId>
              </a:tblPr>
              <a:tblGrid>
                <a:gridCol w="2742606">
                  <a:extLst>
                    <a:ext uri="{9D8B030D-6E8A-4147-A177-3AD203B41FA5}">
                      <a16:colId xmlns:a16="http://schemas.microsoft.com/office/drawing/2014/main" val="4096882209"/>
                    </a:ext>
                  </a:extLst>
                </a:gridCol>
                <a:gridCol w="2743497">
                  <a:extLst>
                    <a:ext uri="{9D8B030D-6E8A-4147-A177-3AD203B41FA5}">
                      <a16:colId xmlns:a16="http://schemas.microsoft.com/office/drawing/2014/main" val="1113003073"/>
                    </a:ext>
                  </a:extLst>
                </a:gridCol>
                <a:gridCol w="2743497">
                  <a:extLst>
                    <a:ext uri="{9D8B030D-6E8A-4147-A177-3AD203B41FA5}">
                      <a16:colId xmlns:a16="http://schemas.microsoft.com/office/drawing/2014/main" val="1569608505"/>
                    </a:ext>
                  </a:extLst>
                </a:gridCol>
              </a:tblGrid>
              <a:tr h="748699">
                <a:tc>
                  <a:txBody>
                    <a:bodyPr/>
                    <a:lstStyle/>
                    <a:p>
                      <a:pPr algn="ctr">
                        <a:lnSpc>
                          <a:spcPct val="115000"/>
                        </a:lnSpc>
                        <a:spcAft>
                          <a:spcPts val="0"/>
                        </a:spcAft>
                      </a:pPr>
                      <a:r>
                        <a:rPr lang="en-GB" sz="1800" dirty="0">
                          <a:effectLst/>
                        </a:rPr>
                        <a:t>Team-based recruiter</a:t>
                      </a:r>
                    </a:p>
                    <a:p>
                      <a:pPr algn="ctr">
                        <a:lnSpc>
                          <a:spcPct val="115000"/>
                        </a:lnSpc>
                        <a:spcAft>
                          <a:spcPts val="0"/>
                        </a:spcAft>
                      </a:pPr>
                      <a:r>
                        <a:rPr lang="en-GB" sz="1800" dirty="0">
                          <a:effectLst/>
                        </a:rPr>
                        <a:t>(Lead Programmer)</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a:effectLst/>
                        </a:rPr>
                        <a:t>HR department</a:t>
                      </a:r>
                    </a:p>
                    <a:p>
                      <a:pPr algn="ctr">
                        <a:lnSpc>
                          <a:spcPct val="115000"/>
                        </a:lnSpc>
                        <a:spcAft>
                          <a:spcPts val="0"/>
                        </a:spcAft>
                      </a:pPr>
                      <a:r>
                        <a:rPr lang="en-GB" sz="1800">
                          <a:effectLst/>
                        </a:rPr>
                        <a:t>(HR assistant)</a:t>
                      </a:r>
                      <a:endParaRPr lang="en-GB"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a:effectLst/>
                        </a:rPr>
                        <a:t>Recruitment </a:t>
                      </a:r>
                    </a:p>
                    <a:p>
                      <a:pPr algn="ctr">
                        <a:lnSpc>
                          <a:spcPct val="115000"/>
                        </a:lnSpc>
                        <a:spcAft>
                          <a:spcPts val="0"/>
                        </a:spcAft>
                      </a:pPr>
                      <a:r>
                        <a:rPr lang="en-GB" sz="1800">
                          <a:effectLst/>
                        </a:rPr>
                        <a:t>consultant</a:t>
                      </a:r>
                      <a:endParaRPr lang="en-GB"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29463"/>
                  </a:ext>
                </a:extLst>
              </a:tr>
              <a:tr h="4219853">
                <a:tc>
                  <a:txBody>
                    <a:bodyPr/>
                    <a:lstStyle/>
                    <a:p>
                      <a:pPr>
                        <a:lnSpc>
                          <a:spcPct val="115000"/>
                        </a:lnSpc>
                        <a:spcAft>
                          <a:spcPts val="0"/>
                        </a:spcAft>
                      </a:pPr>
                      <a:r>
                        <a:rPr lang="en-GB" sz="1800" dirty="0">
                          <a:effectLst/>
                        </a:rPr>
                        <a:t>I’m looking to replace our junior programmer that resigned last week. </a:t>
                      </a:r>
                    </a:p>
                    <a:p>
                      <a:pPr>
                        <a:lnSpc>
                          <a:spcPct val="115000"/>
                        </a:lnSpc>
                        <a:spcAft>
                          <a:spcPts val="0"/>
                        </a:spcAft>
                      </a:pPr>
                      <a:r>
                        <a:rPr lang="en-GB" sz="1800" dirty="0">
                          <a:effectLst/>
                        </a:rPr>
                        <a:t>I know exactly what I’m looking for, a recent grad with good all-round unity skills and some experience with NGUI. </a:t>
                      </a:r>
                    </a:p>
                    <a:p>
                      <a:pPr>
                        <a:lnSpc>
                          <a:spcPct val="115000"/>
                        </a:lnSpc>
                        <a:spcAft>
                          <a:spcPts val="0"/>
                        </a:spcAft>
                      </a:pPr>
                      <a:r>
                        <a:rPr lang="en-GB" sz="1800" dirty="0">
                          <a:effectLst/>
                        </a:rPr>
                        <a:t>It would help if they like CS:GO otherwise they are going to get creamed at lunch</a:t>
                      </a:r>
                      <a:endParaRPr lang="en-GB"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effectLst/>
                        </a:rPr>
                        <a:t>I have a list of roles to fill across all our development departments at the moment. </a:t>
                      </a:r>
                    </a:p>
                    <a:p>
                      <a:pPr>
                        <a:lnSpc>
                          <a:spcPct val="115000"/>
                        </a:lnSpc>
                        <a:spcAft>
                          <a:spcPts val="0"/>
                        </a:spcAft>
                      </a:pPr>
                      <a:r>
                        <a:rPr lang="en-GB" sz="1800" dirty="0">
                          <a:effectLst/>
                        </a:rPr>
                        <a:t>One of them is for a junior programmer with Unity 2018.2.12 experience. </a:t>
                      </a:r>
                    </a:p>
                    <a:p>
                      <a:pPr>
                        <a:lnSpc>
                          <a:spcPct val="115000"/>
                        </a:lnSpc>
                        <a:spcAft>
                          <a:spcPts val="0"/>
                        </a:spcAft>
                      </a:pPr>
                      <a:endParaRPr lang="en-GB" sz="1800" dirty="0">
                        <a:effectLst/>
                      </a:endParaRPr>
                    </a:p>
                    <a:p>
                      <a:pPr>
                        <a:lnSpc>
                          <a:spcPct val="115000"/>
                        </a:lnSpc>
                        <a:spcAft>
                          <a:spcPts val="0"/>
                        </a:spcAft>
                      </a:pPr>
                      <a:r>
                        <a:rPr lang="en-GB" sz="1800" dirty="0">
                          <a:effectLst/>
                        </a:rPr>
                        <a:t>We’re getting a lot of applicants that have only used Unity and they’ve all been rejected as they don’t have the correct skills</a:t>
                      </a:r>
                      <a:endParaRPr lang="en-GB"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effectLst/>
                        </a:rPr>
                        <a:t>The client is after grad programmers, so we’re sending them all the grads we can find with programming on their resume. </a:t>
                      </a:r>
                    </a:p>
                    <a:p>
                      <a:pPr>
                        <a:lnSpc>
                          <a:spcPct val="115000"/>
                        </a:lnSpc>
                        <a:spcAft>
                          <a:spcPts val="0"/>
                        </a:spcAft>
                      </a:pPr>
                      <a:endParaRPr lang="en-GB" sz="1800" dirty="0">
                        <a:effectLst/>
                      </a:endParaRPr>
                    </a:p>
                    <a:p>
                      <a:pPr>
                        <a:lnSpc>
                          <a:spcPct val="115000"/>
                        </a:lnSpc>
                        <a:spcAft>
                          <a:spcPts val="0"/>
                        </a:spcAft>
                      </a:pPr>
                      <a:endParaRPr lang="en-GB" sz="1800" dirty="0">
                        <a:effectLst/>
                      </a:endParaRPr>
                    </a:p>
                    <a:p>
                      <a:pPr>
                        <a:lnSpc>
                          <a:spcPct val="115000"/>
                        </a:lnSpc>
                        <a:spcAft>
                          <a:spcPts val="0"/>
                        </a:spcAft>
                      </a:pPr>
                      <a:r>
                        <a:rPr lang="en-GB" sz="1800" dirty="0">
                          <a:effectLst/>
                        </a:rPr>
                        <a:t>Apparently that zoology grads that had worked on a world wildlife programme didn’t go down too well, but we wont do that again.</a:t>
                      </a:r>
                      <a:endParaRPr lang="en-GB" sz="18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8128703"/>
                  </a:ext>
                </a:extLst>
              </a:tr>
            </a:tbl>
          </a:graphicData>
        </a:graphic>
      </p:graphicFrame>
    </p:spTree>
    <p:extLst>
      <p:ext uri="{BB962C8B-B14F-4D97-AF65-F5344CB8AC3E}">
        <p14:creationId xmlns:p14="http://schemas.microsoft.com/office/powerpoint/2010/main" val="128853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GB" dirty="0"/>
              <a:t>Building effective résumés</a:t>
            </a:r>
          </a:p>
          <a:p>
            <a:pPr lvl="1"/>
            <a:r>
              <a:rPr lang="en-GB" dirty="0"/>
              <a:t>Let’s have a look at some resumes</a:t>
            </a:r>
          </a:p>
          <a:p>
            <a:endParaRPr lang="en-GB" dirty="0"/>
          </a:p>
          <a:p>
            <a:pPr lvl="1"/>
            <a:endParaRPr lang="en-GB" dirty="0"/>
          </a:p>
        </p:txBody>
      </p:sp>
      <p:grpSp>
        <p:nvGrpSpPr>
          <p:cNvPr id="4" name="Group 3">
            <a:extLst>
              <a:ext uri="{FF2B5EF4-FFF2-40B4-BE49-F238E27FC236}">
                <a16:creationId xmlns:a16="http://schemas.microsoft.com/office/drawing/2014/main" id="{75D51F9F-10DF-491E-9390-0CD8AE1D75B8}"/>
              </a:ext>
            </a:extLst>
          </p:cNvPr>
          <p:cNvGrpSpPr/>
          <p:nvPr/>
        </p:nvGrpSpPr>
        <p:grpSpPr>
          <a:xfrm>
            <a:off x="300703" y="2060848"/>
            <a:ext cx="8686583" cy="4071659"/>
            <a:chOff x="300703" y="2681325"/>
            <a:chExt cx="8686583" cy="4071659"/>
          </a:xfrm>
        </p:grpSpPr>
        <p:pic>
          <p:nvPicPr>
            <p:cNvPr id="5" name="Shape 363">
              <a:extLst>
                <a:ext uri="{FF2B5EF4-FFF2-40B4-BE49-F238E27FC236}">
                  <a16:creationId xmlns:a16="http://schemas.microsoft.com/office/drawing/2014/main" id="{ACE32D7E-A4F3-416B-B0DC-96C12A127577}"/>
                </a:ext>
              </a:extLst>
            </p:cNvPr>
            <p:cNvPicPr preferRelativeResize="0"/>
            <p:nvPr/>
          </p:nvPicPr>
          <p:blipFill>
            <a:blip r:embed="rId2">
              <a:alphaModFix/>
            </a:blip>
            <a:stretch>
              <a:fillRect/>
            </a:stretch>
          </p:blipFill>
          <p:spPr>
            <a:xfrm>
              <a:off x="300703" y="2831150"/>
              <a:ext cx="2570026" cy="3658801"/>
            </a:xfrm>
            <a:prstGeom prst="rect">
              <a:avLst/>
            </a:prstGeom>
            <a:noFill/>
            <a:ln>
              <a:noFill/>
            </a:ln>
          </p:spPr>
        </p:pic>
        <p:grpSp>
          <p:nvGrpSpPr>
            <p:cNvPr id="6" name="Shape 364">
              <a:extLst>
                <a:ext uri="{FF2B5EF4-FFF2-40B4-BE49-F238E27FC236}">
                  <a16:creationId xmlns:a16="http://schemas.microsoft.com/office/drawing/2014/main" id="{9F002818-7865-422B-90C6-FAA4599576C4}"/>
                </a:ext>
              </a:extLst>
            </p:cNvPr>
            <p:cNvGrpSpPr/>
            <p:nvPr/>
          </p:nvGrpSpPr>
          <p:grpSpPr>
            <a:xfrm>
              <a:off x="5854840" y="2681325"/>
              <a:ext cx="3132446" cy="4071659"/>
              <a:chOff x="5169040" y="2681325"/>
              <a:chExt cx="3132446" cy="4071659"/>
            </a:xfrm>
          </p:grpSpPr>
          <p:pic>
            <p:nvPicPr>
              <p:cNvPr id="8" name="Shape 365">
                <a:extLst>
                  <a:ext uri="{FF2B5EF4-FFF2-40B4-BE49-F238E27FC236}">
                    <a16:creationId xmlns:a16="http://schemas.microsoft.com/office/drawing/2014/main" id="{9AA7FC2A-F7B5-4271-A888-5D0B98DEB484}"/>
                  </a:ext>
                </a:extLst>
              </p:cNvPr>
              <p:cNvPicPr preferRelativeResize="0"/>
              <p:nvPr/>
            </p:nvPicPr>
            <p:blipFill>
              <a:blip r:embed="rId3">
                <a:alphaModFix/>
              </a:blip>
              <a:stretch>
                <a:fillRect/>
              </a:stretch>
            </p:blipFill>
            <p:spPr>
              <a:xfrm rot="555010">
                <a:off x="5450250" y="2863784"/>
                <a:ext cx="2570025" cy="3706742"/>
              </a:xfrm>
              <a:prstGeom prst="rect">
                <a:avLst/>
              </a:prstGeom>
              <a:noFill/>
              <a:ln>
                <a:noFill/>
              </a:ln>
            </p:spPr>
          </p:pic>
          <p:pic>
            <p:nvPicPr>
              <p:cNvPr id="9" name="Shape 366">
                <a:extLst>
                  <a:ext uri="{FF2B5EF4-FFF2-40B4-BE49-F238E27FC236}">
                    <a16:creationId xmlns:a16="http://schemas.microsoft.com/office/drawing/2014/main" id="{1CE3939D-1FE1-4C10-9E9E-5B5E550B4BA8}"/>
                  </a:ext>
                </a:extLst>
              </p:cNvPr>
              <p:cNvPicPr preferRelativeResize="0"/>
              <p:nvPr/>
            </p:nvPicPr>
            <p:blipFill>
              <a:blip r:embed="rId3">
                <a:alphaModFix/>
              </a:blip>
              <a:stretch>
                <a:fillRect/>
              </a:stretch>
            </p:blipFill>
            <p:spPr>
              <a:xfrm>
                <a:off x="5285475" y="2863784"/>
                <a:ext cx="2570025" cy="3706742"/>
              </a:xfrm>
              <a:prstGeom prst="rect">
                <a:avLst/>
              </a:prstGeom>
              <a:noFill/>
              <a:ln>
                <a:noFill/>
              </a:ln>
            </p:spPr>
          </p:pic>
        </p:grpSp>
        <p:pic>
          <p:nvPicPr>
            <p:cNvPr id="7" name="Shape 367">
              <a:extLst>
                <a:ext uri="{FF2B5EF4-FFF2-40B4-BE49-F238E27FC236}">
                  <a16:creationId xmlns:a16="http://schemas.microsoft.com/office/drawing/2014/main" id="{2C018146-3BD5-46EA-A451-C4B6FC090209}"/>
                </a:ext>
              </a:extLst>
            </p:cNvPr>
            <p:cNvPicPr preferRelativeResize="0"/>
            <p:nvPr/>
          </p:nvPicPr>
          <p:blipFill>
            <a:blip r:embed="rId4">
              <a:alphaModFix/>
            </a:blip>
            <a:stretch>
              <a:fillRect/>
            </a:stretch>
          </p:blipFill>
          <p:spPr>
            <a:xfrm>
              <a:off x="3147049" y="2818849"/>
              <a:ext cx="2570025" cy="3683401"/>
            </a:xfrm>
            <a:prstGeom prst="rect">
              <a:avLst/>
            </a:prstGeom>
            <a:noFill/>
            <a:ln>
              <a:noFill/>
            </a:ln>
          </p:spPr>
        </p:pic>
      </p:grpSp>
    </p:spTree>
    <p:extLst>
      <p:ext uri="{BB962C8B-B14F-4D97-AF65-F5344CB8AC3E}">
        <p14:creationId xmlns:p14="http://schemas.microsoft.com/office/powerpoint/2010/main" val="23791099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13465</TotalTime>
  <Words>2737</Words>
  <Application>Microsoft Macintosh PowerPoint</Application>
  <PresentationFormat>On-screen Show (4:3)</PresentationFormat>
  <Paragraphs>437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Segoe UI Emoji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Lewis, Gareth</cp:lastModifiedBy>
  <cp:revision>835</cp:revision>
  <cp:lastPrinted>2019-09-27T12:33:46Z</cp:lastPrinted>
  <dcterms:created xsi:type="dcterms:W3CDTF">2008-11-22T10:38:31Z</dcterms:created>
  <dcterms:modified xsi:type="dcterms:W3CDTF">2019-10-13T12:56:02Z</dcterms:modified>
</cp:coreProperties>
</file>