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7" r:id="rId2"/>
    <p:sldId id="422" r:id="rId3"/>
    <p:sldId id="423" r:id="rId4"/>
    <p:sldId id="424" r:id="rId5"/>
    <p:sldId id="427" r:id="rId6"/>
    <p:sldId id="425" r:id="rId7"/>
    <p:sldId id="805" r:id="rId8"/>
    <p:sldId id="662" r:id="rId9"/>
    <p:sldId id="664" r:id="rId10"/>
    <p:sldId id="665" r:id="rId11"/>
    <p:sldId id="668" r:id="rId12"/>
    <p:sldId id="747" r:id="rId13"/>
    <p:sldId id="802" r:id="rId14"/>
    <p:sldId id="687" r:id="rId15"/>
    <p:sldId id="803" r:id="rId16"/>
    <p:sldId id="806" r:id="rId17"/>
    <p:sldId id="670" r:id="rId18"/>
    <p:sldId id="672" r:id="rId19"/>
    <p:sldId id="807" r:id="rId20"/>
    <p:sldId id="804" r:id="rId2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2652"/>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260" autoAdjust="0"/>
    <p:restoredTop sz="95782" autoAdjust="0"/>
  </p:normalViewPr>
  <p:slideViewPr>
    <p:cSldViewPr>
      <p:cViewPr varScale="1">
        <p:scale>
          <a:sx n="122" d="100"/>
          <a:sy n="122" d="100"/>
        </p:scale>
        <p:origin x="1416" y="2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9" d="100"/>
          <a:sy n="89" d="100"/>
        </p:scale>
        <p:origin x="-3780" y="-96"/>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wis, Gareth" userId="0ca0577c-2ada-4abb-9a17-e7a804bbaaa5" providerId="ADAL" clId="{8D276DEB-9ECF-474F-8641-C8D9886C5626}"/>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8" y="0"/>
            <a:ext cx="3169920" cy="480060"/>
          </a:xfrm>
          <a:prstGeom prst="rect">
            <a:avLst/>
          </a:prstGeom>
        </p:spPr>
        <p:txBody>
          <a:bodyPr vert="horz" lIns="96661" tIns="48331" rIns="96661" bIns="48331" rtlCol="0"/>
          <a:lstStyle>
            <a:lvl1pPr algn="r">
              <a:defRPr sz="1300"/>
            </a:lvl1pPr>
          </a:lstStyle>
          <a:p>
            <a:fld id="{134C908B-E4CF-4B88-8994-49C91B4DAC10}" type="datetimeFigureOut">
              <a:rPr lang="en-US" smtClean="0"/>
              <a:pPr/>
              <a:t>10/16/19</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8" y="9119474"/>
            <a:ext cx="3169920" cy="480060"/>
          </a:xfrm>
          <a:prstGeom prst="rect">
            <a:avLst/>
          </a:prstGeom>
        </p:spPr>
        <p:txBody>
          <a:bodyPr vert="horz" lIns="96661" tIns="48331" rIns="96661" bIns="48331" rtlCol="0" anchor="b"/>
          <a:lstStyle>
            <a:lvl1pPr algn="r">
              <a:defRPr sz="1300"/>
            </a:lvl1pPr>
          </a:lstStyle>
          <a:p>
            <a:fld id="{1CFF5FC9-B884-410C-B0A2-C7EE28A7AE27}"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70138" cy="48006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143427" y="0"/>
            <a:ext cx="3170138" cy="480060"/>
          </a:xfrm>
          <a:prstGeom prst="rect">
            <a:avLst/>
          </a:prstGeom>
        </p:spPr>
        <p:txBody>
          <a:bodyPr vert="horz" lIns="91440" tIns="45720" rIns="91440" bIns="45720" rtlCol="0"/>
          <a:lstStyle>
            <a:lvl1pPr algn="r">
              <a:defRPr sz="1200"/>
            </a:lvl1pPr>
          </a:lstStyle>
          <a:p>
            <a:fld id="{FCD4ED34-E2A7-4A73-B53B-08CB721EE63F}" type="datetimeFigureOut">
              <a:rPr lang="en-US" smtClean="0"/>
              <a:pPr/>
              <a:t>10/16/19</a:t>
            </a:fld>
            <a:endParaRPr lang="en-GB"/>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31194" y="4560571"/>
            <a:ext cx="5852814" cy="43205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119650"/>
            <a:ext cx="3170138" cy="48006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143427" y="9119650"/>
            <a:ext cx="3170138" cy="480060"/>
          </a:xfrm>
          <a:prstGeom prst="rect">
            <a:avLst/>
          </a:prstGeom>
        </p:spPr>
        <p:txBody>
          <a:bodyPr vert="horz" lIns="91440" tIns="45720" rIns="91440" bIns="45720" rtlCol="0" anchor="b"/>
          <a:lstStyle>
            <a:lvl1pPr algn="r">
              <a:defRPr sz="1200"/>
            </a:lvl1pPr>
          </a:lstStyle>
          <a:p>
            <a:fld id="{C59D3C0C-B4B3-4CD4-8ABD-56A2DBF64D39}"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24C0EDFE-3590-4448-BF7B-7FB41E82085F}" type="datetimeFigureOut">
              <a:rPr lang="en-US" smtClean="0"/>
              <a:pPr/>
              <a:t>10/16/19</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FE1D0B7D-7BE0-4891-9E11-545C87EA395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C0EDFE-3590-4448-BF7B-7FB41E82085F}" type="datetimeFigureOut">
              <a:rPr lang="en-US" smtClean="0"/>
              <a:pPr/>
              <a:t>10/16/19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C0EDFE-3590-4448-BF7B-7FB41E82085F}" type="datetimeFigureOut">
              <a:rPr lang="en-US" smtClean="0"/>
              <a:pPr/>
              <a:t>10/16/19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634082"/>
          </a:xfrm>
          <a:prstGeom prst="rect">
            <a:avLst/>
          </a:prstGeom>
        </p:spPr>
        <p:txBody>
          <a:bodyPr/>
          <a:lstStyle>
            <a:lvl1pPr>
              <a:defRPr sz="2400"/>
            </a:lvl1pPr>
          </a:lstStyle>
          <a:p>
            <a:r>
              <a:rPr lang="en-US" dirty="0"/>
              <a:t> </a:t>
            </a:r>
          </a:p>
        </p:txBody>
      </p:sp>
      <p:sp>
        <p:nvSpPr>
          <p:cNvPr id="3" name="Content Placeholder 2"/>
          <p:cNvSpPr>
            <a:spLocks noGrp="1"/>
          </p:cNvSpPr>
          <p:nvPr>
            <p:ph idx="1"/>
          </p:nvPr>
        </p:nvSpPr>
        <p:spPr>
          <a:xfrm>
            <a:off x="457200" y="548680"/>
            <a:ext cx="8229600" cy="5217443"/>
          </a:xfrm>
        </p:spPr>
        <p:txBody>
          <a:bodyPr/>
          <a:lstStyle>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err="1"/>
              <a:t>Dd</a:t>
            </a:r>
            <a:endParaRPr lang="en-US" dirty="0"/>
          </a:p>
          <a:p>
            <a:pPr lvl="6"/>
            <a:r>
              <a:rPr lang="en-US" dirty="0"/>
              <a:t>Ss</a:t>
            </a:r>
          </a:p>
          <a:p>
            <a:pPr lvl="7"/>
            <a:r>
              <a:rPr lang="en-US" dirty="0" err="1"/>
              <a:t>Sss</a:t>
            </a:r>
            <a:endParaRPr lang="en-US" dirty="0"/>
          </a:p>
          <a:p>
            <a:pPr lvl="8"/>
            <a:r>
              <a:rPr lang="en-US" dirty="0" err="1"/>
              <a:t>sss</a:t>
            </a:r>
            <a:endParaRPr lang="en-US" dirty="0"/>
          </a:p>
        </p:txBody>
      </p:sp>
      <p:sp>
        <p:nvSpPr>
          <p:cNvPr id="4" name="Date Placeholder 3"/>
          <p:cNvSpPr>
            <a:spLocks noGrp="1"/>
          </p:cNvSpPr>
          <p:nvPr>
            <p:ph type="dt" sz="half" idx="10"/>
          </p:nvPr>
        </p:nvSpPr>
        <p:spPr/>
        <p:txBody>
          <a:bodyPr/>
          <a:lstStyle/>
          <a:p>
            <a:fld id="{24C0EDFE-3590-4448-BF7B-7FB41E82085F}" type="datetimeFigureOut">
              <a:rPr lang="en-US" smtClean="0"/>
              <a:pPr/>
              <a:t>10/16/19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1D0B7D-7BE0-4891-9E11-545C87EA395C}" type="slidenum">
              <a:rPr lang="en-US" smtClean="0"/>
              <a:pPr/>
              <a:t>‹#›</a:t>
            </a:fld>
            <a:endParaRPr lang="en-US" dirty="0"/>
          </a:p>
        </p:txBody>
      </p:sp>
      <p:grpSp>
        <p:nvGrpSpPr>
          <p:cNvPr id="9" name="Group 8"/>
          <p:cNvGrpSpPr/>
          <p:nvPr userDrawn="1"/>
        </p:nvGrpSpPr>
        <p:grpSpPr>
          <a:xfrm>
            <a:off x="0" y="0"/>
            <a:ext cx="9144000" cy="548680"/>
            <a:chOff x="-1620688" y="1916832"/>
            <a:chExt cx="14306550" cy="800100"/>
          </a:xfrm>
        </p:grpSpPr>
        <p:pic>
          <p:nvPicPr>
            <p:cNvPr id="130050" name="Picture 2" descr="https://lh4.googleusercontent.com/c0PVkHBn-M17vO6jokehAEgkCt2l1Wez1L9aGObDDPf1HNXRJUhjBFa2VffjrPXS8P-x7vAijv7VldAZsqEfKZO-t6RYnZM5lyy7RnY18iLfoZogtbfUvVaAWO5gxpYTot_EsJd-EPc"/>
            <p:cNvPicPr>
              <a:picLocks noChangeAspect="1" noChangeArrowheads="1"/>
            </p:cNvPicPr>
            <p:nvPr userDrawn="1"/>
          </p:nvPicPr>
          <p:blipFill>
            <a:blip r:embed="rId2" cstate="print"/>
            <a:srcRect/>
            <a:stretch>
              <a:fillRect/>
            </a:stretch>
          </p:blipFill>
          <p:spPr bwMode="auto">
            <a:xfrm>
              <a:off x="-1620688" y="1916832"/>
              <a:ext cx="14306550" cy="800100"/>
            </a:xfrm>
            <a:prstGeom prst="rect">
              <a:avLst/>
            </a:prstGeom>
            <a:noFill/>
          </p:spPr>
        </p:pic>
        <p:pic>
          <p:nvPicPr>
            <p:cNvPr id="130052" name="Picture 4" descr="https://lh6.googleusercontent.com/01jnqT7hbUAXilROkmEGhMHPWGXGnb_E4d-CVxRs-gsBNijqtJxS7NgAhYugiMVWFdYQ_xEJJWOLYPKR1YByNNmaFeVTUjYIenIb_WZqVRmnO4D98yKmpSEpB0--9-K-xTHdCTwOxfE"/>
            <p:cNvPicPr>
              <a:picLocks noChangeAspect="1" noChangeArrowheads="1"/>
            </p:cNvPicPr>
            <p:nvPr userDrawn="1"/>
          </p:nvPicPr>
          <p:blipFill>
            <a:blip r:embed="rId3" cstate="print"/>
            <a:srcRect/>
            <a:stretch>
              <a:fillRect/>
            </a:stretch>
          </p:blipFill>
          <p:spPr bwMode="auto">
            <a:xfrm>
              <a:off x="-1476672" y="2060848"/>
              <a:ext cx="1952625" cy="495301"/>
            </a:xfrm>
            <a:prstGeom prst="rect">
              <a:avLst/>
            </a:prstGeom>
            <a:noFill/>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solidFill>
                  <a:schemeClr val="bg1"/>
                </a:solidFill>
              </a:defRPr>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24C0EDFE-3590-4448-BF7B-7FB41E82085F}" type="datetimeFigureOut">
              <a:rPr lang="en-US" smtClean="0"/>
              <a:pPr/>
              <a:t>10/16/19</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FE1D0B7D-7BE0-4891-9E11-545C87EA395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C0EDFE-3590-4448-BF7B-7FB41E82085F}" type="datetimeFigureOut">
              <a:rPr lang="en-US" smtClean="0"/>
              <a:pPr/>
              <a:t>10/16/19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C0EDFE-3590-4448-BF7B-7FB41E82085F}" type="datetimeFigureOut">
              <a:rPr lang="en-US" smtClean="0"/>
              <a:pPr/>
              <a:t>10/16/19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24C0EDFE-3590-4448-BF7B-7FB41E82085F}" type="datetimeFigureOut">
              <a:rPr lang="en-US" smtClean="0"/>
              <a:pPr/>
              <a:t>10/16/19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C0EDFE-3590-4448-BF7B-7FB41E82085F}" type="datetimeFigureOut">
              <a:rPr lang="en-US" smtClean="0"/>
              <a:pPr/>
              <a:t>10/16/19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C0EDFE-3590-4448-BF7B-7FB41E82085F}" type="datetimeFigureOut">
              <a:rPr lang="en-US" smtClean="0"/>
              <a:pPr/>
              <a:t>10/16/19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C0EDFE-3590-4448-BF7B-7FB41E82085F}" type="datetimeFigureOut">
              <a:rPr lang="en-US" smtClean="0"/>
              <a:pPr/>
              <a:t>10/16/19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02652"/>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548680"/>
            <a:ext cx="8229600" cy="52174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bg1"/>
                </a:solidFill>
              </a:defRPr>
            </a:lvl1pPr>
          </a:lstStyle>
          <a:p>
            <a:fld id="{24C0EDFE-3590-4448-BF7B-7FB41E82085F}" type="datetimeFigureOut">
              <a:rPr lang="en-US" smtClean="0"/>
              <a:pPr/>
              <a:t>10/16/19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FE1D0B7D-7BE0-4891-9E11-545C87EA395C}" type="slidenum">
              <a:rPr lang="en-US" smtClean="0"/>
              <a:pPr/>
              <a:t>‹#›</a:t>
            </a:fld>
            <a:endParaRPr lang="en-US" dirty="0"/>
          </a:p>
        </p:txBody>
      </p:sp>
      <p:grpSp>
        <p:nvGrpSpPr>
          <p:cNvPr id="8" name="Group 7"/>
          <p:cNvGrpSpPr/>
          <p:nvPr userDrawn="1"/>
        </p:nvGrpSpPr>
        <p:grpSpPr>
          <a:xfrm>
            <a:off x="0" y="0"/>
            <a:ext cx="9144000" cy="548680"/>
            <a:chOff x="-1620688" y="1916832"/>
            <a:chExt cx="14306550" cy="800100"/>
          </a:xfrm>
        </p:grpSpPr>
        <p:pic>
          <p:nvPicPr>
            <p:cNvPr id="9" name="Picture 2" descr="https://lh4.googleusercontent.com/c0PVkHBn-M17vO6jokehAEgkCt2l1Wez1L9aGObDDPf1HNXRJUhjBFa2VffjrPXS8P-x7vAijv7VldAZsqEfKZO-t6RYnZM5lyy7RnY18iLfoZogtbfUvVaAWO5gxpYTot_EsJd-EPc"/>
            <p:cNvPicPr>
              <a:picLocks noChangeAspect="1" noChangeArrowheads="1"/>
            </p:cNvPicPr>
            <p:nvPr userDrawn="1"/>
          </p:nvPicPr>
          <p:blipFill>
            <a:blip r:embed="rId13" cstate="print"/>
            <a:srcRect/>
            <a:stretch>
              <a:fillRect/>
            </a:stretch>
          </p:blipFill>
          <p:spPr bwMode="auto">
            <a:xfrm>
              <a:off x="-1620688" y="1916832"/>
              <a:ext cx="14306550" cy="800100"/>
            </a:xfrm>
            <a:prstGeom prst="rect">
              <a:avLst/>
            </a:prstGeom>
            <a:noFill/>
          </p:spPr>
        </p:pic>
        <p:pic>
          <p:nvPicPr>
            <p:cNvPr id="10" name="Picture 4" descr="https://lh6.googleusercontent.com/01jnqT7hbUAXilROkmEGhMHPWGXGnb_E4d-CVxRs-gsBNijqtJxS7NgAhYugiMVWFdYQ_xEJJWOLYPKR1YByNNmaFeVTUjYIenIb_WZqVRmnO4D98yKmpSEpB0--9-K-xTHdCTwOxfE"/>
            <p:cNvPicPr>
              <a:picLocks noChangeAspect="1" noChangeArrowheads="1"/>
            </p:cNvPicPr>
            <p:nvPr userDrawn="1"/>
          </p:nvPicPr>
          <p:blipFill>
            <a:blip r:embed="rId14" cstate="print"/>
            <a:srcRect/>
            <a:stretch>
              <a:fillRect/>
            </a:stretch>
          </p:blipFill>
          <p:spPr bwMode="auto">
            <a:xfrm>
              <a:off x="-1476672" y="2060848"/>
              <a:ext cx="1952625" cy="495301"/>
            </a:xfrm>
            <a:prstGeom prst="rect">
              <a:avLst/>
            </a:prstGeom>
            <a:noFill/>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tiff"/><Relationship Id="rId1" Type="http://schemas.openxmlformats.org/officeDocument/2006/relationships/slideLayout" Target="../slideLayouts/slideLayout2.xml"/><Relationship Id="rId5" Type="http://schemas.openxmlformats.org/officeDocument/2006/relationships/image" Target="../media/image9.tiff"/><Relationship Id="rId4" Type="http://schemas.openxmlformats.org/officeDocument/2006/relationships/image" Target="../media/image8.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42" name="Picture 6" descr="https://lh5.googleusercontent.com/Y1PJKzfCw_Vbm4aUYsdu7nB9OUrvPWyygukEEw1wtNy2K27lzX8JMaZtWut6Y9W9RZMRVJlWDWNoS187dkSVfanRPyNjt02bj5eaRz8tu4MCPa8ir7Xz5zkflA2R5DgKHmrBSB38OGY"/>
          <p:cNvPicPr>
            <a:picLocks noChangeAspect="1" noChangeArrowheads="1"/>
          </p:cNvPicPr>
          <p:nvPr/>
        </p:nvPicPr>
        <p:blipFill>
          <a:blip r:embed="rId2" cstate="print"/>
          <a:srcRect/>
          <a:stretch>
            <a:fillRect/>
          </a:stretch>
        </p:blipFill>
        <p:spPr bwMode="auto">
          <a:xfrm>
            <a:off x="-6674" y="-27384"/>
            <a:ext cx="9155436" cy="2432103"/>
          </a:xfrm>
          <a:prstGeom prst="rect">
            <a:avLst/>
          </a:prstGeom>
          <a:noFill/>
        </p:spPr>
      </p:pic>
      <p:pic>
        <p:nvPicPr>
          <p:cNvPr id="116743" name="Picture 7" descr="https://lh6.googleusercontent.com/zdVc9a5gHTae7VrNZXI-q1ppY_MB-A5E0D9tYeaTzS_J8WpeXmeCckgzMl1HBcBx2QhpYTWpg0itQQr7s2_SSoZLOBtFCT-hS88g6d1VgzdKSwHnDr7cgVAls-Wfe6UOMMUQ6zJYN1w"/>
          <p:cNvPicPr>
            <a:picLocks noChangeAspect="1" noChangeArrowheads="1"/>
          </p:cNvPicPr>
          <p:nvPr/>
        </p:nvPicPr>
        <p:blipFill>
          <a:blip r:embed="rId3" cstate="print"/>
          <a:srcRect/>
          <a:stretch>
            <a:fillRect/>
          </a:stretch>
        </p:blipFill>
        <p:spPr bwMode="auto">
          <a:xfrm>
            <a:off x="1062038" y="-3773488"/>
            <a:ext cx="552450" cy="476250"/>
          </a:xfrm>
          <a:prstGeom prst="rect">
            <a:avLst/>
          </a:prstGeom>
          <a:noFill/>
        </p:spPr>
      </p:pic>
      <p:pic>
        <p:nvPicPr>
          <p:cNvPr id="116744" name="Picture 8" descr="https://lh6.googleusercontent.com/01jnqT7hbUAXilROkmEGhMHPWGXGnb_E4d-CVxRs-gsBNijqtJxS7NgAhYugiMVWFdYQ_xEJJWOLYPKR1YByNNmaFeVTUjYIenIb_WZqVRmnO4D98yKmpSEpB0--9-K-xTHdCTwOxfE"/>
          <p:cNvPicPr>
            <a:picLocks noChangeAspect="1" noChangeArrowheads="1"/>
          </p:cNvPicPr>
          <p:nvPr/>
        </p:nvPicPr>
        <p:blipFill>
          <a:blip r:embed="rId4" cstate="print"/>
          <a:srcRect/>
          <a:stretch>
            <a:fillRect/>
          </a:stretch>
        </p:blipFill>
        <p:spPr bwMode="auto">
          <a:xfrm>
            <a:off x="155575" y="2492896"/>
            <a:ext cx="1301817" cy="330217"/>
          </a:xfrm>
          <a:prstGeom prst="rect">
            <a:avLst/>
          </a:prstGeom>
          <a:noFill/>
        </p:spPr>
      </p:pic>
      <p:sp>
        <p:nvSpPr>
          <p:cNvPr id="13" name="Rectangle 12"/>
          <p:cNvSpPr/>
          <p:nvPr/>
        </p:nvSpPr>
        <p:spPr>
          <a:xfrm>
            <a:off x="3851920" y="6211669"/>
            <a:ext cx="5292080" cy="830997"/>
          </a:xfrm>
          <a:prstGeom prst="rect">
            <a:avLst/>
          </a:prstGeom>
        </p:spPr>
        <p:txBody>
          <a:bodyPr wrap="square">
            <a:spAutoFit/>
          </a:bodyPr>
          <a:lstStyle/>
          <a:p>
            <a:pPr lvl="0" algn="r" eaLnBrk="0" fontAlgn="base" hangingPunct="0">
              <a:spcBef>
                <a:spcPct val="0"/>
              </a:spcBef>
              <a:spcAft>
                <a:spcPct val="0"/>
              </a:spcAft>
            </a:pPr>
            <a:r>
              <a:rPr lang="en-US" dirty="0">
                <a:solidFill>
                  <a:srgbClr val="FFFFFF"/>
                </a:solidFill>
                <a:latin typeface="Calibri" pitchFamily="34" charset="0"/>
                <a:cs typeface="Calibri" pitchFamily="34" charset="0"/>
              </a:rPr>
              <a:t>GAM340: Professional Practice</a:t>
            </a:r>
          </a:p>
          <a:p>
            <a:pPr lvl="0" algn="r" eaLnBrk="0" fontAlgn="base" hangingPunct="0">
              <a:spcBef>
                <a:spcPct val="0"/>
              </a:spcBef>
              <a:spcAft>
                <a:spcPct val="0"/>
              </a:spcAft>
            </a:pPr>
            <a:r>
              <a:rPr lang="en-US" dirty="0">
                <a:solidFill>
                  <a:srgbClr val="FFFFFF"/>
                </a:solidFill>
                <a:latin typeface="Calibri" pitchFamily="34" charset="0"/>
                <a:cs typeface="Calibri" pitchFamily="34" charset="0"/>
              </a:rPr>
              <a:t>BA(Hons) Game Development</a:t>
            </a:r>
            <a:endParaRPr lang="en-US" sz="600" dirty="0">
              <a:latin typeface="Arial" pitchFamily="34" charset="0"/>
              <a:cs typeface="Arial" pitchFamily="34" charset="0"/>
            </a:endParaRPr>
          </a:p>
          <a:p>
            <a:pPr lvl="0" algn="r" eaLnBrk="0" fontAlgn="base" hangingPunct="0">
              <a:spcBef>
                <a:spcPct val="0"/>
              </a:spcBef>
              <a:spcAft>
                <a:spcPct val="0"/>
              </a:spcAft>
            </a:pPr>
            <a:endParaRPr lang="en-US" sz="600" dirty="0">
              <a:latin typeface="Arial" pitchFamily="34" charset="0"/>
              <a:cs typeface="Arial" pitchFamily="34" charset="0"/>
            </a:endParaRPr>
          </a:p>
          <a:p>
            <a:pPr lvl="0" algn="r" eaLnBrk="0" fontAlgn="base" hangingPunct="0">
              <a:spcBef>
                <a:spcPct val="0"/>
              </a:spcBef>
              <a:spcAft>
                <a:spcPct val="0"/>
              </a:spcAft>
            </a:pPr>
            <a:endParaRPr lang="en-US" sz="600" dirty="0">
              <a:latin typeface="Arial" pitchFamily="34" charset="0"/>
              <a:cs typeface="Arial" pitchFamily="34" charset="0"/>
            </a:endParaRPr>
          </a:p>
        </p:txBody>
      </p:sp>
      <p:sp>
        <p:nvSpPr>
          <p:cNvPr id="116741" name="Rectangle 5"/>
          <p:cNvSpPr>
            <a:spLocks noChangeArrowheads="1"/>
          </p:cNvSpPr>
          <p:nvPr/>
        </p:nvSpPr>
        <p:spPr bwMode="auto">
          <a:xfrm>
            <a:off x="251520" y="4006805"/>
            <a:ext cx="8712968" cy="14773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algn="r" fontAlgn="base">
              <a:spcBef>
                <a:spcPct val="0"/>
              </a:spcBef>
              <a:spcAft>
                <a:spcPct val="0"/>
              </a:spcAft>
            </a:pPr>
            <a:r>
              <a:rPr kumimoji="0" lang="en-US" sz="3600" b="0" i="0" u="none" strike="noStrike" cap="none" normalizeH="0" baseline="0" dirty="0">
                <a:ln>
                  <a:noFill/>
                </a:ln>
                <a:solidFill>
                  <a:srgbClr val="FFFFFF"/>
                </a:solidFill>
                <a:effectLst/>
                <a:latin typeface="Calibri" pitchFamily="34" charset="0"/>
                <a:cs typeface="Calibri" pitchFamily="34" charset="0"/>
              </a:rPr>
              <a:t>Programming Workshop 5</a:t>
            </a:r>
            <a:r>
              <a:rPr lang="en-US" sz="3600" dirty="0">
                <a:solidFill>
                  <a:srgbClr val="FFFFFF"/>
                </a:solidFill>
                <a:latin typeface="Calibri" pitchFamily="34" charset="0"/>
                <a:cs typeface="Calibri" pitchFamily="34" charset="0"/>
              </a:rPr>
              <a:t>: </a:t>
            </a:r>
          </a:p>
          <a:p>
            <a:pPr algn="r" fontAlgn="base">
              <a:spcBef>
                <a:spcPct val="0"/>
              </a:spcBef>
              <a:spcAft>
                <a:spcPct val="0"/>
              </a:spcAft>
            </a:pPr>
            <a:r>
              <a:rPr lang="en-GB" sz="3600" dirty="0">
                <a:solidFill>
                  <a:srgbClr val="FFFFFF"/>
                </a:solidFill>
                <a:latin typeface="Calibri" pitchFamily="34" charset="0"/>
                <a:cs typeface="Calibri" pitchFamily="34" charset="0"/>
              </a:rPr>
              <a:t>SDL Programming</a:t>
            </a:r>
          </a:p>
          <a:p>
            <a:pPr marL="0" marR="0" lvl="0" indent="0"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623520"/>
          </a:xfrm>
        </p:spPr>
        <p:txBody>
          <a:bodyPr>
            <a:normAutofit/>
          </a:bodyPr>
          <a:lstStyle/>
          <a:p>
            <a:r>
              <a:rPr lang="en-GB" dirty="0" err="1"/>
              <a:t>Booch</a:t>
            </a:r>
            <a:r>
              <a:rPr lang="en-GB" dirty="0"/>
              <a:t> OO Development method</a:t>
            </a:r>
          </a:p>
          <a:p>
            <a:r>
              <a:rPr lang="en-GB" dirty="0"/>
              <a:t>Pong game design</a:t>
            </a:r>
          </a:p>
          <a:p>
            <a:pPr lvl="1"/>
            <a:r>
              <a:rPr lang="en-GB" dirty="0"/>
              <a:t>Pong is a two player game of tennis. Players take it in turns to move up and down the screen to hit the ball to each other. If the player misses the ball and it goes off the screen, the other player is awarded a point and the serve. If the ball goes to the top or the bottom of the screen, the ball will bounce back. The winner is the first player to 10 points.</a:t>
            </a:r>
            <a:endParaRPr lang="en-US" dirty="0"/>
          </a:p>
        </p:txBody>
      </p:sp>
    </p:spTree>
    <p:extLst>
      <p:ext uri="{BB962C8B-B14F-4D97-AF65-F5344CB8AC3E}">
        <p14:creationId xmlns:p14="http://schemas.microsoft.com/office/powerpoint/2010/main" val="2361591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3261320"/>
          </a:xfrm>
        </p:spPr>
        <p:txBody>
          <a:bodyPr>
            <a:normAutofit fontScale="85000" lnSpcReduction="20000"/>
          </a:bodyPr>
          <a:lstStyle/>
          <a:p>
            <a:r>
              <a:rPr lang="en-GB" dirty="0" err="1"/>
              <a:t>Booch</a:t>
            </a:r>
            <a:r>
              <a:rPr lang="en-GB" dirty="0"/>
              <a:t> OO Development method</a:t>
            </a:r>
          </a:p>
          <a:p>
            <a:r>
              <a:rPr lang="en-GB" dirty="0"/>
              <a:t>Pong game design</a:t>
            </a:r>
          </a:p>
          <a:p>
            <a:pPr lvl="1"/>
            <a:r>
              <a:rPr lang="en-GB" dirty="0"/>
              <a:t>Pong is a two player game of tennis. </a:t>
            </a:r>
            <a:r>
              <a:rPr lang="en-GB" dirty="0">
                <a:solidFill>
                  <a:srgbClr val="FF0000"/>
                </a:solidFill>
              </a:rPr>
              <a:t>Players</a:t>
            </a:r>
            <a:r>
              <a:rPr lang="en-GB" dirty="0"/>
              <a:t> take it in turns to </a:t>
            </a:r>
            <a:r>
              <a:rPr lang="en-GB" dirty="0">
                <a:solidFill>
                  <a:srgbClr val="00B0F0"/>
                </a:solidFill>
              </a:rPr>
              <a:t>move</a:t>
            </a:r>
            <a:r>
              <a:rPr lang="en-GB" dirty="0"/>
              <a:t> up and down the screen to </a:t>
            </a:r>
            <a:r>
              <a:rPr lang="en-GB" dirty="0">
                <a:solidFill>
                  <a:srgbClr val="00B0F0"/>
                </a:solidFill>
              </a:rPr>
              <a:t>hit</a:t>
            </a:r>
            <a:r>
              <a:rPr lang="en-GB" dirty="0"/>
              <a:t> the </a:t>
            </a:r>
            <a:r>
              <a:rPr lang="en-GB" dirty="0">
                <a:solidFill>
                  <a:srgbClr val="FF0000"/>
                </a:solidFill>
              </a:rPr>
              <a:t>ball</a:t>
            </a:r>
            <a:r>
              <a:rPr lang="en-GB" dirty="0"/>
              <a:t> to each other. If the </a:t>
            </a:r>
            <a:r>
              <a:rPr lang="en-GB" dirty="0">
                <a:solidFill>
                  <a:srgbClr val="FF0000"/>
                </a:solidFill>
              </a:rPr>
              <a:t>player</a:t>
            </a:r>
            <a:r>
              <a:rPr lang="en-GB" dirty="0"/>
              <a:t> misses the </a:t>
            </a:r>
            <a:r>
              <a:rPr lang="en-GB" dirty="0">
                <a:solidFill>
                  <a:srgbClr val="FF0000"/>
                </a:solidFill>
              </a:rPr>
              <a:t>ball</a:t>
            </a:r>
            <a:r>
              <a:rPr lang="en-GB" dirty="0"/>
              <a:t> and it goes off the screen, the other </a:t>
            </a:r>
            <a:r>
              <a:rPr lang="en-GB" dirty="0">
                <a:solidFill>
                  <a:srgbClr val="FF0000"/>
                </a:solidFill>
              </a:rPr>
              <a:t>player</a:t>
            </a:r>
            <a:r>
              <a:rPr lang="en-GB" dirty="0"/>
              <a:t> is awarded a </a:t>
            </a:r>
            <a:r>
              <a:rPr lang="en-GB" dirty="0">
                <a:solidFill>
                  <a:srgbClr val="92D050"/>
                </a:solidFill>
              </a:rPr>
              <a:t>point</a:t>
            </a:r>
            <a:r>
              <a:rPr lang="en-GB" dirty="0"/>
              <a:t> and the </a:t>
            </a:r>
            <a:r>
              <a:rPr lang="en-GB" dirty="0">
                <a:solidFill>
                  <a:srgbClr val="FF0000"/>
                </a:solidFill>
              </a:rPr>
              <a:t>ball</a:t>
            </a:r>
            <a:r>
              <a:rPr lang="en-GB" dirty="0"/>
              <a:t> is </a:t>
            </a:r>
            <a:r>
              <a:rPr lang="en-GB" dirty="0">
                <a:solidFill>
                  <a:srgbClr val="00B0F0"/>
                </a:solidFill>
              </a:rPr>
              <a:t>served</a:t>
            </a:r>
            <a:r>
              <a:rPr lang="en-GB" dirty="0"/>
              <a:t> into the opponents part of the court. If the </a:t>
            </a:r>
            <a:r>
              <a:rPr lang="en-GB" dirty="0">
                <a:solidFill>
                  <a:srgbClr val="FF0000"/>
                </a:solidFill>
              </a:rPr>
              <a:t>ball</a:t>
            </a:r>
            <a:r>
              <a:rPr lang="en-GB" dirty="0"/>
              <a:t> </a:t>
            </a:r>
            <a:r>
              <a:rPr lang="en-GB" dirty="0">
                <a:solidFill>
                  <a:srgbClr val="00B0F0"/>
                </a:solidFill>
              </a:rPr>
              <a:t>goes</a:t>
            </a:r>
            <a:r>
              <a:rPr lang="en-GB" dirty="0"/>
              <a:t> to the top or the bottom of the screen, the </a:t>
            </a:r>
            <a:r>
              <a:rPr lang="en-GB" dirty="0">
                <a:solidFill>
                  <a:srgbClr val="FF0000"/>
                </a:solidFill>
              </a:rPr>
              <a:t>ball</a:t>
            </a:r>
            <a:r>
              <a:rPr lang="en-GB" dirty="0"/>
              <a:t> will </a:t>
            </a:r>
            <a:r>
              <a:rPr lang="en-GB" dirty="0">
                <a:solidFill>
                  <a:srgbClr val="00B0F0"/>
                </a:solidFill>
              </a:rPr>
              <a:t>bounce</a:t>
            </a:r>
            <a:r>
              <a:rPr lang="en-GB" dirty="0"/>
              <a:t> back. The </a:t>
            </a:r>
            <a:r>
              <a:rPr lang="en-GB" dirty="0">
                <a:solidFill>
                  <a:srgbClr val="92D050"/>
                </a:solidFill>
              </a:rPr>
              <a:t>winner</a:t>
            </a:r>
            <a:r>
              <a:rPr lang="en-GB" dirty="0"/>
              <a:t> is the first </a:t>
            </a:r>
            <a:r>
              <a:rPr lang="en-GB" dirty="0">
                <a:solidFill>
                  <a:srgbClr val="FF0000"/>
                </a:solidFill>
              </a:rPr>
              <a:t>player</a:t>
            </a:r>
            <a:r>
              <a:rPr lang="en-GB" dirty="0"/>
              <a:t> to 10 </a:t>
            </a:r>
            <a:r>
              <a:rPr lang="en-GB" dirty="0">
                <a:solidFill>
                  <a:srgbClr val="92D050"/>
                </a:solidFill>
              </a:rPr>
              <a:t>points</a:t>
            </a:r>
            <a:r>
              <a:rPr lang="en-GB" dirty="0"/>
              <a:t>.</a:t>
            </a:r>
            <a:endParaRPr lang="en-US" dirty="0"/>
          </a:p>
        </p:txBody>
      </p:sp>
      <p:graphicFrame>
        <p:nvGraphicFramePr>
          <p:cNvPr id="4" name="Table 3"/>
          <p:cNvGraphicFramePr>
            <a:graphicFrameLocks noGrp="1"/>
          </p:cNvGraphicFramePr>
          <p:nvPr/>
        </p:nvGraphicFramePr>
        <p:xfrm>
          <a:off x="1371600" y="3733800"/>
          <a:ext cx="6934200" cy="2827782"/>
        </p:xfrm>
        <a:graphic>
          <a:graphicData uri="http://schemas.openxmlformats.org/drawingml/2006/table">
            <a:tbl>
              <a:tblPr/>
              <a:tblGrid>
                <a:gridCol w="2311400">
                  <a:extLst>
                    <a:ext uri="{9D8B030D-6E8A-4147-A177-3AD203B41FA5}">
                      <a16:colId xmlns:a16="http://schemas.microsoft.com/office/drawing/2014/main" val="20000"/>
                    </a:ext>
                  </a:extLst>
                </a:gridCol>
                <a:gridCol w="2311400">
                  <a:extLst>
                    <a:ext uri="{9D8B030D-6E8A-4147-A177-3AD203B41FA5}">
                      <a16:colId xmlns:a16="http://schemas.microsoft.com/office/drawing/2014/main" val="20001"/>
                    </a:ext>
                  </a:extLst>
                </a:gridCol>
                <a:gridCol w="2311400">
                  <a:extLst>
                    <a:ext uri="{9D8B030D-6E8A-4147-A177-3AD203B41FA5}">
                      <a16:colId xmlns:a16="http://schemas.microsoft.com/office/drawing/2014/main" val="20002"/>
                    </a:ext>
                  </a:extLst>
                </a:gridCol>
              </a:tblGrid>
              <a:tr h="296333">
                <a:tc>
                  <a:txBody>
                    <a:bodyPr/>
                    <a:lstStyle/>
                    <a:p>
                      <a:pPr algn="ctr">
                        <a:lnSpc>
                          <a:spcPct val="115000"/>
                        </a:lnSpc>
                        <a:spcAft>
                          <a:spcPts val="0"/>
                        </a:spcAft>
                      </a:pPr>
                      <a:r>
                        <a:rPr lang="en-GB" sz="1800" b="1" dirty="0">
                          <a:solidFill>
                            <a:schemeClr val="bg1"/>
                          </a:solidFill>
                          <a:latin typeface="Calibri"/>
                          <a:ea typeface="Calibri"/>
                          <a:cs typeface="Times New Roman"/>
                        </a:rPr>
                        <a:t>Class</a:t>
                      </a:r>
                      <a:endParaRPr lang="en-US" sz="18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15000"/>
                        </a:lnSpc>
                        <a:spcAft>
                          <a:spcPts val="0"/>
                        </a:spcAft>
                      </a:pPr>
                      <a:r>
                        <a:rPr lang="en-GB" sz="1800" b="1">
                          <a:solidFill>
                            <a:schemeClr val="bg1"/>
                          </a:solidFill>
                          <a:latin typeface="Calibri"/>
                          <a:ea typeface="Calibri"/>
                          <a:cs typeface="Times New Roman"/>
                        </a:rPr>
                        <a:t>Method</a:t>
                      </a:r>
                      <a:endParaRPr lang="en-US" sz="180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15000"/>
                        </a:lnSpc>
                        <a:spcAft>
                          <a:spcPts val="0"/>
                        </a:spcAft>
                      </a:pPr>
                      <a:r>
                        <a:rPr lang="en-GB" sz="1800" b="1" dirty="0">
                          <a:solidFill>
                            <a:schemeClr val="bg1"/>
                          </a:solidFill>
                          <a:latin typeface="Calibri"/>
                          <a:ea typeface="Calibri"/>
                          <a:cs typeface="Times New Roman"/>
                        </a:rPr>
                        <a:t>Attributes</a:t>
                      </a:r>
                      <a:endParaRPr lang="en-US" sz="18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675132">
                <a:tc>
                  <a:txBody>
                    <a:bodyPr/>
                    <a:lstStyle/>
                    <a:p>
                      <a:pPr algn="just">
                        <a:lnSpc>
                          <a:spcPct val="115000"/>
                        </a:lnSpc>
                        <a:spcAft>
                          <a:spcPts val="0"/>
                        </a:spcAft>
                      </a:pPr>
                      <a:r>
                        <a:rPr lang="en-GB" sz="1800" dirty="0">
                          <a:solidFill>
                            <a:schemeClr val="bg1"/>
                          </a:solidFill>
                          <a:latin typeface="Calibri"/>
                          <a:ea typeface="Calibri"/>
                          <a:cs typeface="Times New Roman"/>
                        </a:rPr>
                        <a:t>Player</a:t>
                      </a:r>
                      <a:endParaRPr lang="en-US" sz="18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r>
                        <a:rPr lang="en-GB" sz="1800" dirty="0">
                          <a:solidFill>
                            <a:schemeClr val="bg1"/>
                          </a:solidFill>
                          <a:latin typeface="Calibri"/>
                          <a:ea typeface="Calibri"/>
                          <a:cs typeface="Times New Roman"/>
                        </a:rPr>
                        <a:t>Move</a:t>
                      </a:r>
                      <a:endParaRPr lang="en-US" sz="1800" dirty="0">
                        <a:solidFill>
                          <a:schemeClr val="bg1"/>
                        </a:solidFill>
                        <a:latin typeface="Calibri"/>
                        <a:ea typeface="Calibri"/>
                        <a:cs typeface="Times New Roman"/>
                      </a:endParaRPr>
                    </a:p>
                    <a:p>
                      <a:pPr algn="just">
                        <a:lnSpc>
                          <a:spcPct val="115000"/>
                        </a:lnSpc>
                        <a:spcAft>
                          <a:spcPts val="0"/>
                        </a:spcAft>
                      </a:pPr>
                      <a:r>
                        <a:rPr lang="en-GB" sz="1800" dirty="0">
                          <a:solidFill>
                            <a:schemeClr val="bg1"/>
                          </a:solidFill>
                          <a:latin typeface="Calibri"/>
                          <a:ea typeface="Calibri"/>
                          <a:cs typeface="Times New Roman"/>
                        </a:rPr>
                        <a:t>Hit ball</a:t>
                      </a:r>
                      <a:endParaRPr lang="en-US" sz="18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endParaRPr lang="en-US" sz="1800" dirty="0">
                        <a:solidFill>
                          <a:schemeClr val="bg1"/>
                        </a:solidFill>
                        <a:latin typeface="Calibri"/>
                        <a:ea typeface="Calibri"/>
                        <a:cs typeface="Times New Roman"/>
                      </a:endParaRPr>
                    </a:p>
                    <a:p>
                      <a:pPr algn="just">
                        <a:lnSpc>
                          <a:spcPct val="115000"/>
                        </a:lnSpc>
                        <a:spcAft>
                          <a:spcPts val="0"/>
                        </a:spcAft>
                      </a:pPr>
                      <a:endParaRPr lang="en-US" sz="18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592667">
                <a:tc>
                  <a:txBody>
                    <a:bodyPr/>
                    <a:lstStyle/>
                    <a:p>
                      <a:pPr algn="just">
                        <a:lnSpc>
                          <a:spcPct val="115000"/>
                        </a:lnSpc>
                        <a:spcAft>
                          <a:spcPts val="0"/>
                        </a:spcAft>
                      </a:pPr>
                      <a:r>
                        <a:rPr lang="en-GB" sz="1800">
                          <a:solidFill>
                            <a:schemeClr val="bg1"/>
                          </a:solidFill>
                          <a:latin typeface="Calibri"/>
                          <a:ea typeface="Calibri"/>
                          <a:cs typeface="Times New Roman"/>
                        </a:rPr>
                        <a:t>Ball</a:t>
                      </a:r>
                      <a:endParaRPr lang="en-US" sz="180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r>
                        <a:rPr lang="en-GB" sz="1800" dirty="0">
                          <a:solidFill>
                            <a:schemeClr val="bg1"/>
                          </a:solidFill>
                          <a:latin typeface="Calibri"/>
                          <a:ea typeface="Calibri"/>
                          <a:cs typeface="Times New Roman"/>
                        </a:rPr>
                        <a:t>Move</a:t>
                      </a:r>
                      <a:endParaRPr lang="en-US" sz="1800" dirty="0">
                        <a:solidFill>
                          <a:schemeClr val="bg1"/>
                        </a:solidFill>
                        <a:latin typeface="Calibri"/>
                        <a:ea typeface="Calibri"/>
                        <a:cs typeface="Times New Roman"/>
                      </a:endParaRPr>
                    </a:p>
                    <a:p>
                      <a:pPr algn="just">
                        <a:lnSpc>
                          <a:spcPct val="115000"/>
                        </a:lnSpc>
                        <a:spcAft>
                          <a:spcPts val="0"/>
                        </a:spcAft>
                      </a:pPr>
                      <a:r>
                        <a:rPr lang="en-GB" sz="1800" dirty="0">
                          <a:solidFill>
                            <a:schemeClr val="bg1"/>
                          </a:solidFill>
                          <a:latin typeface="Calibri"/>
                          <a:ea typeface="Calibri"/>
                          <a:cs typeface="Times New Roman"/>
                        </a:rPr>
                        <a:t>Bounce</a:t>
                      </a:r>
                    </a:p>
                    <a:p>
                      <a:pPr marL="0" marR="0" indent="0" algn="just" defTabSz="914400" rtl="0" eaLnBrk="1" fontAlgn="auto" latinLnBrk="0" hangingPunct="1">
                        <a:lnSpc>
                          <a:spcPct val="115000"/>
                        </a:lnSpc>
                        <a:spcBef>
                          <a:spcPts val="0"/>
                        </a:spcBef>
                        <a:spcAft>
                          <a:spcPts val="0"/>
                        </a:spcAft>
                        <a:buClrTx/>
                        <a:buSzTx/>
                        <a:buFontTx/>
                        <a:buNone/>
                        <a:tabLst/>
                        <a:defRPr/>
                      </a:pPr>
                      <a:r>
                        <a:rPr lang="en-GB" sz="1800" dirty="0">
                          <a:solidFill>
                            <a:schemeClr val="bg1"/>
                          </a:solidFill>
                          <a:latin typeface="+mn-lt"/>
                          <a:ea typeface="Calibri"/>
                          <a:cs typeface="Times New Roman"/>
                        </a:rPr>
                        <a:t>Serve</a:t>
                      </a:r>
                      <a:endParaRPr lang="en-US" sz="1800" dirty="0">
                        <a:solidFill>
                          <a:schemeClr val="bg1"/>
                        </a:solidFill>
                        <a:latin typeface="+mn-lt"/>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endParaRPr lang="en-US" sz="18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889000">
                <a:tc>
                  <a:txBody>
                    <a:bodyPr/>
                    <a:lstStyle/>
                    <a:p>
                      <a:pPr algn="just">
                        <a:lnSpc>
                          <a:spcPct val="115000"/>
                        </a:lnSpc>
                        <a:spcAft>
                          <a:spcPts val="0"/>
                        </a:spcAft>
                      </a:pPr>
                      <a:endParaRPr lang="en-US" sz="18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endParaRPr lang="en-US" sz="18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r>
                        <a:rPr lang="en-GB" sz="1800" dirty="0">
                          <a:solidFill>
                            <a:schemeClr val="bg1"/>
                          </a:solidFill>
                          <a:latin typeface="Calibri"/>
                          <a:ea typeface="Calibri"/>
                          <a:cs typeface="Times New Roman"/>
                        </a:rPr>
                        <a:t>Players [2]</a:t>
                      </a:r>
                      <a:endParaRPr lang="en-US" sz="1800" dirty="0">
                        <a:solidFill>
                          <a:schemeClr val="bg1"/>
                        </a:solidFill>
                        <a:latin typeface="Calibri"/>
                        <a:ea typeface="Calibri"/>
                        <a:cs typeface="Times New Roman"/>
                      </a:endParaRPr>
                    </a:p>
                    <a:p>
                      <a:pPr algn="just">
                        <a:lnSpc>
                          <a:spcPct val="115000"/>
                        </a:lnSpc>
                        <a:spcAft>
                          <a:spcPts val="0"/>
                        </a:spcAft>
                      </a:pPr>
                      <a:r>
                        <a:rPr lang="en-GB" sz="1800" dirty="0">
                          <a:solidFill>
                            <a:schemeClr val="bg1"/>
                          </a:solidFill>
                          <a:latin typeface="Calibri"/>
                          <a:ea typeface="Calibri"/>
                          <a:cs typeface="Times New Roman"/>
                        </a:rPr>
                        <a:t>Ball</a:t>
                      </a:r>
                      <a:endParaRPr lang="en-US" sz="1800" dirty="0">
                        <a:solidFill>
                          <a:schemeClr val="bg1"/>
                        </a:solidFill>
                        <a:latin typeface="Calibri"/>
                        <a:ea typeface="Calibri"/>
                        <a:cs typeface="Times New Roman"/>
                      </a:endParaRPr>
                    </a:p>
                    <a:p>
                      <a:pPr algn="just">
                        <a:lnSpc>
                          <a:spcPct val="115000"/>
                        </a:lnSpc>
                        <a:spcAft>
                          <a:spcPts val="0"/>
                        </a:spcAft>
                      </a:pPr>
                      <a:endParaRPr lang="en-US" sz="18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01313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3261320"/>
          </a:xfrm>
        </p:spPr>
        <p:txBody>
          <a:bodyPr>
            <a:normAutofit fontScale="92500" lnSpcReduction="10000"/>
          </a:bodyPr>
          <a:lstStyle/>
          <a:p>
            <a:r>
              <a:rPr lang="en-GB" dirty="0" err="1"/>
              <a:t>Booch</a:t>
            </a:r>
            <a:r>
              <a:rPr lang="en-GB" dirty="0"/>
              <a:t> OO Development method</a:t>
            </a:r>
          </a:p>
          <a:p>
            <a:r>
              <a:rPr lang="en-GB" dirty="0"/>
              <a:t>Pong game design</a:t>
            </a:r>
          </a:p>
          <a:p>
            <a:pPr lvl="1"/>
            <a:r>
              <a:rPr lang="en-GB" dirty="0"/>
              <a:t>It’s the nature of designer-led game design that some aspects are implicit</a:t>
            </a:r>
          </a:p>
          <a:p>
            <a:pPr lvl="2"/>
            <a:r>
              <a:rPr lang="en-GB" dirty="0"/>
              <a:t>So as implementers, you need to fill in the games to create something that is systemic</a:t>
            </a:r>
          </a:p>
          <a:p>
            <a:pPr lvl="2"/>
            <a:r>
              <a:rPr lang="en-GB" dirty="0"/>
              <a:t>This is the nature of iterative activities -&gt; it’s v. difficult to capture everything in one (or a few goes)</a:t>
            </a:r>
            <a:endParaRPr lang="en-US" dirty="0"/>
          </a:p>
        </p:txBody>
      </p:sp>
      <p:graphicFrame>
        <p:nvGraphicFramePr>
          <p:cNvPr id="5" name="Table 4"/>
          <p:cNvGraphicFramePr>
            <a:graphicFrameLocks noGrp="1"/>
          </p:cNvGraphicFramePr>
          <p:nvPr/>
        </p:nvGraphicFramePr>
        <p:xfrm>
          <a:off x="1259632" y="3717032"/>
          <a:ext cx="6934200" cy="2827782"/>
        </p:xfrm>
        <a:graphic>
          <a:graphicData uri="http://schemas.openxmlformats.org/drawingml/2006/table">
            <a:tbl>
              <a:tblPr/>
              <a:tblGrid>
                <a:gridCol w="2311400">
                  <a:extLst>
                    <a:ext uri="{9D8B030D-6E8A-4147-A177-3AD203B41FA5}">
                      <a16:colId xmlns:a16="http://schemas.microsoft.com/office/drawing/2014/main" val="20000"/>
                    </a:ext>
                  </a:extLst>
                </a:gridCol>
                <a:gridCol w="2311400">
                  <a:extLst>
                    <a:ext uri="{9D8B030D-6E8A-4147-A177-3AD203B41FA5}">
                      <a16:colId xmlns:a16="http://schemas.microsoft.com/office/drawing/2014/main" val="20001"/>
                    </a:ext>
                  </a:extLst>
                </a:gridCol>
                <a:gridCol w="2311400">
                  <a:extLst>
                    <a:ext uri="{9D8B030D-6E8A-4147-A177-3AD203B41FA5}">
                      <a16:colId xmlns:a16="http://schemas.microsoft.com/office/drawing/2014/main" val="20002"/>
                    </a:ext>
                  </a:extLst>
                </a:gridCol>
              </a:tblGrid>
              <a:tr h="296333">
                <a:tc>
                  <a:txBody>
                    <a:bodyPr/>
                    <a:lstStyle/>
                    <a:p>
                      <a:pPr algn="ctr">
                        <a:lnSpc>
                          <a:spcPct val="115000"/>
                        </a:lnSpc>
                        <a:spcAft>
                          <a:spcPts val="0"/>
                        </a:spcAft>
                      </a:pPr>
                      <a:r>
                        <a:rPr lang="en-GB" sz="1800" b="1" dirty="0">
                          <a:solidFill>
                            <a:schemeClr val="bg1"/>
                          </a:solidFill>
                          <a:latin typeface="Calibri"/>
                          <a:ea typeface="Calibri"/>
                          <a:cs typeface="Times New Roman"/>
                        </a:rPr>
                        <a:t>Class</a:t>
                      </a:r>
                      <a:endParaRPr lang="en-US" sz="18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15000"/>
                        </a:lnSpc>
                        <a:spcAft>
                          <a:spcPts val="0"/>
                        </a:spcAft>
                      </a:pPr>
                      <a:r>
                        <a:rPr lang="en-GB" sz="1800" b="1">
                          <a:solidFill>
                            <a:schemeClr val="bg1"/>
                          </a:solidFill>
                          <a:latin typeface="Calibri"/>
                          <a:ea typeface="Calibri"/>
                          <a:cs typeface="Times New Roman"/>
                        </a:rPr>
                        <a:t>Method</a:t>
                      </a:r>
                      <a:endParaRPr lang="en-US" sz="180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15000"/>
                        </a:lnSpc>
                        <a:spcAft>
                          <a:spcPts val="0"/>
                        </a:spcAft>
                      </a:pPr>
                      <a:r>
                        <a:rPr lang="en-GB" sz="1800" b="1" dirty="0">
                          <a:solidFill>
                            <a:schemeClr val="bg1"/>
                          </a:solidFill>
                          <a:latin typeface="Calibri"/>
                          <a:ea typeface="Calibri"/>
                          <a:cs typeface="Times New Roman"/>
                        </a:rPr>
                        <a:t>Attributes</a:t>
                      </a:r>
                      <a:endParaRPr lang="en-US" sz="18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675132">
                <a:tc>
                  <a:txBody>
                    <a:bodyPr/>
                    <a:lstStyle/>
                    <a:p>
                      <a:pPr algn="just">
                        <a:lnSpc>
                          <a:spcPct val="115000"/>
                        </a:lnSpc>
                        <a:spcAft>
                          <a:spcPts val="0"/>
                        </a:spcAft>
                      </a:pPr>
                      <a:r>
                        <a:rPr lang="en-GB" sz="1800" dirty="0">
                          <a:solidFill>
                            <a:schemeClr val="bg1"/>
                          </a:solidFill>
                          <a:latin typeface="Calibri"/>
                          <a:ea typeface="Calibri"/>
                          <a:cs typeface="Times New Roman"/>
                        </a:rPr>
                        <a:t>Player</a:t>
                      </a:r>
                      <a:endParaRPr lang="en-US" sz="18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r>
                        <a:rPr lang="en-GB" sz="1800" dirty="0">
                          <a:solidFill>
                            <a:schemeClr val="bg1"/>
                          </a:solidFill>
                          <a:latin typeface="Calibri"/>
                          <a:ea typeface="Calibri"/>
                          <a:cs typeface="Times New Roman"/>
                        </a:rPr>
                        <a:t>Move</a:t>
                      </a:r>
                      <a:endParaRPr lang="en-US" sz="1800" dirty="0">
                        <a:solidFill>
                          <a:schemeClr val="bg1"/>
                        </a:solidFill>
                        <a:latin typeface="Calibri"/>
                        <a:ea typeface="Calibri"/>
                        <a:cs typeface="Times New Roman"/>
                      </a:endParaRPr>
                    </a:p>
                    <a:p>
                      <a:pPr algn="just">
                        <a:lnSpc>
                          <a:spcPct val="115000"/>
                        </a:lnSpc>
                        <a:spcAft>
                          <a:spcPts val="0"/>
                        </a:spcAft>
                      </a:pPr>
                      <a:r>
                        <a:rPr lang="en-GB" sz="1800" dirty="0">
                          <a:solidFill>
                            <a:schemeClr val="bg1"/>
                          </a:solidFill>
                          <a:latin typeface="Calibri"/>
                          <a:ea typeface="Calibri"/>
                          <a:cs typeface="Times New Roman"/>
                        </a:rPr>
                        <a:t>Hit ball</a:t>
                      </a:r>
                      <a:endParaRPr lang="en-US" sz="18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r>
                        <a:rPr lang="en-GB" sz="1800" dirty="0">
                          <a:solidFill>
                            <a:srgbClr val="FFFF00"/>
                          </a:solidFill>
                          <a:latin typeface="Calibri"/>
                          <a:ea typeface="Calibri"/>
                          <a:cs typeface="Times New Roman"/>
                        </a:rPr>
                        <a:t>Score</a:t>
                      </a:r>
                      <a:endParaRPr lang="en-US" sz="1800" dirty="0">
                        <a:solidFill>
                          <a:srgbClr val="FFFF00"/>
                        </a:solidFill>
                        <a:latin typeface="Calibri"/>
                        <a:ea typeface="Calibri"/>
                        <a:cs typeface="Times New Roman"/>
                      </a:endParaRPr>
                    </a:p>
                    <a:p>
                      <a:pPr algn="just">
                        <a:lnSpc>
                          <a:spcPct val="115000"/>
                        </a:lnSpc>
                        <a:spcAft>
                          <a:spcPts val="0"/>
                        </a:spcAft>
                      </a:pPr>
                      <a:r>
                        <a:rPr lang="en-GB" sz="1800" dirty="0">
                          <a:solidFill>
                            <a:srgbClr val="FFFF00"/>
                          </a:solidFill>
                          <a:latin typeface="Calibri"/>
                          <a:ea typeface="Calibri"/>
                          <a:cs typeface="Times New Roman"/>
                        </a:rPr>
                        <a:t>Position</a:t>
                      </a:r>
                      <a:endParaRPr lang="en-US" sz="1800" dirty="0">
                        <a:solidFill>
                          <a:srgbClr val="FFFF00"/>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592667">
                <a:tc>
                  <a:txBody>
                    <a:bodyPr/>
                    <a:lstStyle/>
                    <a:p>
                      <a:pPr algn="just">
                        <a:lnSpc>
                          <a:spcPct val="115000"/>
                        </a:lnSpc>
                        <a:spcAft>
                          <a:spcPts val="0"/>
                        </a:spcAft>
                      </a:pPr>
                      <a:r>
                        <a:rPr lang="en-GB" sz="1800">
                          <a:solidFill>
                            <a:schemeClr val="bg1"/>
                          </a:solidFill>
                          <a:latin typeface="Calibri"/>
                          <a:ea typeface="Calibri"/>
                          <a:cs typeface="Times New Roman"/>
                        </a:rPr>
                        <a:t>Ball</a:t>
                      </a:r>
                      <a:endParaRPr lang="en-US" sz="180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r>
                        <a:rPr lang="en-GB" sz="1800" dirty="0">
                          <a:solidFill>
                            <a:schemeClr val="bg1"/>
                          </a:solidFill>
                          <a:latin typeface="Calibri"/>
                          <a:ea typeface="Calibri"/>
                          <a:cs typeface="Times New Roman"/>
                        </a:rPr>
                        <a:t>Move</a:t>
                      </a:r>
                      <a:endParaRPr lang="en-US" sz="1800" dirty="0">
                        <a:solidFill>
                          <a:schemeClr val="bg1"/>
                        </a:solidFill>
                        <a:latin typeface="Calibri"/>
                        <a:ea typeface="Calibri"/>
                        <a:cs typeface="Times New Roman"/>
                      </a:endParaRPr>
                    </a:p>
                    <a:p>
                      <a:pPr algn="just">
                        <a:lnSpc>
                          <a:spcPct val="115000"/>
                        </a:lnSpc>
                        <a:spcAft>
                          <a:spcPts val="0"/>
                        </a:spcAft>
                      </a:pPr>
                      <a:r>
                        <a:rPr lang="en-GB" sz="1800" dirty="0">
                          <a:solidFill>
                            <a:schemeClr val="bg1"/>
                          </a:solidFill>
                          <a:latin typeface="Calibri"/>
                          <a:ea typeface="Calibri"/>
                          <a:cs typeface="Times New Roman"/>
                        </a:rPr>
                        <a:t>Bounce</a:t>
                      </a:r>
                    </a:p>
                    <a:p>
                      <a:pPr marL="0" marR="0" indent="0" algn="just" defTabSz="914400" rtl="0" eaLnBrk="1" fontAlgn="auto" latinLnBrk="0" hangingPunct="1">
                        <a:lnSpc>
                          <a:spcPct val="115000"/>
                        </a:lnSpc>
                        <a:spcBef>
                          <a:spcPts val="0"/>
                        </a:spcBef>
                        <a:spcAft>
                          <a:spcPts val="0"/>
                        </a:spcAft>
                        <a:buClrTx/>
                        <a:buSzTx/>
                        <a:buFontTx/>
                        <a:buNone/>
                        <a:tabLst/>
                        <a:defRPr/>
                      </a:pPr>
                      <a:r>
                        <a:rPr lang="en-GB" sz="1800" dirty="0">
                          <a:solidFill>
                            <a:schemeClr val="bg1"/>
                          </a:solidFill>
                          <a:latin typeface="+mn-lt"/>
                          <a:ea typeface="Calibri"/>
                          <a:cs typeface="Times New Roman"/>
                        </a:rPr>
                        <a:t>Serve</a:t>
                      </a:r>
                      <a:endParaRPr lang="en-US" sz="1800" dirty="0">
                        <a:solidFill>
                          <a:schemeClr val="bg1"/>
                        </a:solidFill>
                        <a:latin typeface="+mn-lt"/>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r>
                        <a:rPr lang="en-GB" sz="1800" dirty="0">
                          <a:solidFill>
                            <a:srgbClr val="FFFF00"/>
                          </a:solidFill>
                          <a:latin typeface="Calibri"/>
                          <a:ea typeface="Calibri"/>
                          <a:cs typeface="Times New Roman"/>
                        </a:rPr>
                        <a:t>Position</a:t>
                      </a:r>
                      <a:endParaRPr lang="en-US" sz="1800" dirty="0">
                        <a:solidFill>
                          <a:srgbClr val="FFFF00"/>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889000">
                <a:tc>
                  <a:txBody>
                    <a:bodyPr/>
                    <a:lstStyle/>
                    <a:p>
                      <a:pPr algn="just">
                        <a:lnSpc>
                          <a:spcPct val="115000"/>
                        </a:lnSpc>
                        <a:spcAft>
                          <a:spcPts val="0"/>
                        </a:spcAft>
                      </a:pPr>
                      <a:r>
                        <a:rPr lang="en-GB" sz="1800" dirty="0">
                          <a:solidFill>
                            <a:srgbClr val="FFFF00"/>
                          </a:solidFill>
                          <a:latin typeface="Calibri"/>
                          <a:ea typeface="Calibri"/>
                          <a:cs typeface="Times New Roman"/>
                        </a:rPr>
                        <a:t>Game</a:t>
                      </a:r>
                      <a:endParaRPr lang="en-US" sz="1800" dirty="0">
                        <a:solidFill>
                          <a:srgbClr val="FFFF00"/>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r>
                        <a:rPr lang="en-GB" sz="1800" dirty="0">
                          <a:solidFill>
                            <a:srgbClr val="FFFF00"/>
                          </a:solidFill>
                          <a:latin typeface="Calibri"/>
                          <a:ea typeface="Calibri"/>
                          <a:cs typeface="Times New Roman"/>
                        </a:rPr>
                        <a:t>Play</a:t>
                      </a:r>
                      <a:endParaRPr lang="en-US" sz="1800" dirty="0">
                        <a:solidFill>
                          <a:srgbClr val="FFFF00"/>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r>
                        <a:rPr lang="en-GB" sz="1800" dirty="0">
                          <a:solidFill>
                            <a:schemeClr val="bg1"/>
                          </a:solidFill>
                          <a:latin typeface="Calibri"/>
                          <a:ea typeface="Calibri"/>
                          <a:cs typeface="Times New Roman"/>
                        </a:rPr>
                        <a:t>Players [2]</a:t>
                      </a:r>
                      <a:endParaRPr lang="en-US" sz="1800" dirty="0">
                        <a:solidFill>
                          <a:schemeClr val="bg1"/>
                        </a:solidFill>
                        <a:latin typeface="Calibri"/>
                        <a:ea typeface="Calibri"/>
                        <a:cs typeface="Times New Roman"/>
                      </a:endParaRPr>
                    </a:p>
                    <a:p>
                      <a:pPr algn="just">
                        <a:lnSpc>
                          <a:spcPct val="115000"/>
                        </a:lnSpc>
                        <a:spcAft>
                          <a:spcPts val="0"/>
                        </a:spcAft>
                      </a:pPr>
                      <a:r>
                        <a:rPr lang="en-GB" sz="1800" dirty="0">
                          <a:solidFill>
                            <a:schemeClr val="bg1"/>
                          </a:solidFill>
                          <a:latin typeface="Calibri"/>
                          <a:ea typeface="Calibri"/>
                          <a:cs typeface="Times New Roman"/>
                        </a:rPr>
                        <a:t>Ball</a:t>
                      </a:r>
                      <a:endParaRPr lang="en-US" sz="1800" dirty="0">
                        <a:solidFill>
                          <a:schemeClr val="bg1"/>
                        </a:solidFill>
                        <a:latin typeface="Calibri"/>
                        <a:ea typeface="Calibri"/>
                        <a:cs typeface="Times New Roman"/>
                      </a:endParaRPr>
                    </a:p>
                    <a:p>
                      <a:pPr algn="just">
                        <a:lnSpc>
                          <a:spcPct val="115000"/>
                        </a:lnSpc>
                        <a:spcAft>
                          <a:spcPts val="0"/>
                        </a:spcAft>
                      </a:pPr>
                      <a:r>
                        <a:rPr lang="en-GB" sz="1800" dirty="0">
                          <a:solidFill>
                            <a:srgbClr val="FFFF00"/>
                          </a:solidFill>
                          <a:latin typeface="Calibri"/>
                          <a:ea typeface="Calibri"/>
                          <a:cs typeface="Times New Roman"/>
                        </a:rPr>
                        <a:t>Court</a:t>
                      </a:r>
                      <a:endParaRPr lang="en-US" sz="1800" dirty="0">
                        <a:solidFill>
                          <a:srgbClr val="FFFF00"/>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4455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57210"/>
            <a:ext cx="8229600" cy="2514600"/>
          </a:xfrm>
        </p:spPr>
        <p:txBody>
          <a:bodyPr>
            <a:normAutofit/>
          </a:bodyPr>
          <a:lstStyle/>
          <a:p>
            <a:r>
              <a:rPr lang="en-GB" dirty="0" err="1"/>
              <a:t>Booch</a:t>
            </a:r>
            <a:r>
              <a:rPr lang="en-GB" dirty="0"/>
              <a:t> OO Development method</a:t>
            </a:r>
          </a:p>
          <a:p>
            <a:r>
              <a:rPr lang="en-GB" dirty="0"/>
              <a:t>Pong game design – as UML</a:t>
            </a:r>
          </a:p>
        </p:txBody>
      </p:sp>
      <p:grpSp>
        <p:nvGrpSpPr>
          <p:cNvPr id="245" name="Group 244"/>
          <p:cNvGrpSpPr/>
          <p:nvPr/>
        </p:nvGrpSpPr>
        <p:grpSpPr>
          <a:xfrm>
            <a:off x="642910" y="2071678"/>
            <a:ext cx="5715040" cy="4346990"/>
            <a:chOff x="642910" y="2071678"/>
            <a:chExt cx="5715040" cy="4346990"/>
          </a:xfrm>
        </p:grpSpPr>
        <p:grpSp>
          <p:nvGrpSpPr>
            <p:cNvPr id="4" name="Group 7"/>
            <p:cNvGrpSpPr/>
            <p:nvPr/>
          </p:nvGrpSpPr>
          <p:grpSpPr>
            <a:xfrm>
              <a:off x="642910" y="3136470"/>
              <a:ext cx="1928826" cy="1292662"/>
              <a:chOff x="-857288" y="1273718"/>
              <a:chExt cx="4572000" cy="1292662"/>
            </a:xfrm>
          </p:grpSpPr>
          <p:sp>
            <p:nvSpPr>
              <p:cNvPr id="16" name="Rectangle 4"/>
              <p:cNvSpPr/>
              <p:nvPr/>
            </p:nvSpPr>
            <p:spPr>
              <a:xfrm>
                <a:off x="-857288" y="1643050"/>
                <a:ext cx="4572000" cy="923330"/>
              </a:xfrm>
              <a:prstGeom prst="rect">
                <a:avLst/>
              </a:prstGeom>
              <a:solidFill>
                <a:schemeClr val="tx2">
                  <a:lumMod val="60000"/>
                  <a:lumOff val="40000"/>
                </a:schemeClr>
              </a:solidFill>
              <a:ln w="19050">
                <a:solidFill>
                  <a:schemeClr val="bg1"/>
                </a:solidFill>
              </a:ln>
            </p:spPr>
            <p:txBody>
              <a:bodyPr>
                <a:spAutoFit/>
              </a:bodyPr>
              <a:lstStyle/>
              <a:p>
                <a:r>
                  <a:rPr lang="en-GB" dirty="0"/>
                  <a:t>Players[2]</a:t>
                </a:r>
              </a:p>
              <a:p>
                <a:r>
                  <a:rPr lang="en-GB" dirty="0"/>
                  <a:t>Ball</a:t>
                </a:r>
              </a:p>
              <a:p>
                <a:r>
                  <a:rPr lang="en-GB" dirty="0"/>
                  <a:t>Court</a:t>
                </a:r>
              </a:p>
            </p:txBody>
          </p:sp>
          <p:sp>
            <p:nvSpPr>
              <p:cNvPr id="17" name="Rectangle 16"/>
              <p:cNvSpPr/>
              <p:nvPr/>
            </p:nvSpPr>
            <p:spPr>
              <a:xfrm>
                <a:off x="-857288" y="1273718"/>
                <a:ext cx="4562508" cy="369332"/>
              </a:xfrm>
              <a:prstGeom prst="rect">
                <a:avLst/>
              </a:prstGeom>
              <a:solidFill>
                <a:schemeClr val="bg1"/>
              </a:solidFill>
              <a:ln w="19050">
                <a:solidFill>
                  <a:schemeClr val="bg1"/>
                </a:solidFill>
              </a:ln>
            </p:spPr>
            <p:txBody>
              <a:bodyPr wrap="square">
                <a:spAutoFit/>
              </a:bodyPr>
              <a:lstStyle/>
              <a:p>
                <a:r>
                  <a:rPr lang="en-GB" dirty="0"/>
                  <a:t>Game</a:t>
                </a:r>
              </a:p>
            </p:txBody>
          </p:sp>
        </p:grpSp>
        <p:grpSp>
          <p:nvGrpSpPr>
            <p:cNvPr id="8" name="Group 11"/>
            <p:cNvGrpSpPr/>
            <p:nvPr/>
          </p:nvGrpSpPr>
          <p:grpSpPr>
            <a:xfrm>
              <a:off x="4429124" y="4572008"/>
              <a:ext cx="1928826" cy="1846660"/>
              <a:chOff x="-857288" y="1273718"/>
              <a:chExt cx="4572000" cy="1846660"/>
            </a:xfrm>
          </p:grpSpPr>
          <p:sp>
            <p:nvSpPr>
              <p:cNvPr id="12" name="Rectangle 11"/>
              <p:cNvSpPr/>
              <p:nvPr/>
            </p:nvSpPr>
            <p:spPr>
              <a:xfrm>
                <a:off x="-857288" y="1643050"/>
                <a:ext cx="4572000" cy="1477328"/>
              </a:xfrm>
              <a:prstGeom prst="rect">
                <a:avLst/>
              </a:prstGeom>
              <a:solidFill>
                <a:schemeClr val="tx2">
                  <a:lumMod val="60000"/>
                  <a:lumOff val="40000"/>
                </a:schemeClr>
              </a:solidFill>
              <a:ln w="19050">
                <a:solidFill>
                  <a:schemeClr val="bg1"/>
                </a:solidFill>
              </a:ln>
            </p:spPr>
            <p:txBody>
              <a:bodyPr>
                <a:spAutoFit/>
              </a:bodyPr>
              <a:lstStyle/>
              <a:p>
                <a:r>
                  <a:rPr lang="en-GB" dirty="0"/>
                  <a:t>Move()</a:t>
                </a:r>
              </a:p>
              <a:p>
                <a:r>
                  <a:rPr lang="en-GB" dirty="0" err="1"/>
                  <a:t>HitBall</a:t>
                </a:r>
                <a:r>
                  <a:rPr lang="en-GB" dirty="0"/>
                  <a:t>()</a:t>
                </a:r>
              </a:p>
              <a:p>
                <a:endParaRPr lang="en-GB" dirty="0"/>
              </a:p>
              <a:p>
                <a:r>
                  <a:rPr lang="en-GB" dirty="0"/>
                  <a:t>Score</a:t>
                </a:r>
              </a:p>
              <a:p>
                <a:r>
                  <a:rPr lang="en-GB" dirty="0"/>
                  <a:t>Position</a:t>
                </a:r>
              </a:p>
            </p:txBody>
          </p:sp>
          <p:sp>
            <p:nvSpPr>
              <p:cNvPr id="13" name="Rectangle 12"/>
              <p:cNvSpPr/>
              <p:nvPr/>
            </p:nvSpPr>
            <p:spPr>
              <a:xfrm>
                <a:off x="-857288" y="1273718"/>
                <a:ext cx="4562508" cy="369332"/>
              </a:xfrm>
              <a:prstGeom prst="rect">
                <a:avLst/>
              </a:prstGeom>
              <a:solidFill>
                <a:schemeClr val="bg1"/>
              </a:solidFill>
              <a:ln w="19050">
                <a:solidFill>
                  <a:schemeClr val="bg1"/>
                </a:solidFill>
              </a:ln>
            </p:spPr>
            <p:txBody>
              <a:bodyPr wrap="square">
                <a:spAutoFit/>
              </a:bodyPr>
              <a:lstStyle/>
              <a:p>
                <a:r>
                  <a:rPr lang="en-GB" dirty="0"/>
                  <a:t>Player</a:t>
                </a:r>
              </a:p>
            </p:txBody>
          </p:sp>
        </p:grpSp>
        <p:cxnSp>
          <p:nvCxnSpPr>
            <p:cNvPr id="11" name="Elbow Connector 10"/>
            <p:cNvCxnSpPr>
              <a:stCxn id="16" idx="3"/>
              <a:endCxn id="12" idx="1"/>
            </p:cNvCxnSpPr>
            <p:nvPr/>
          </p:nvCxnSpPr>
          <p:spPr>
            <a:xfrm>
              <a:off x="2571736" y="3967467"/>
              <a:ext cx="1857388" cy="1712537"/>
            </a:xfrm>
            <a:prstGeom prst="bentConnector3">
              <a:avLst>
                <a:gd name="adj1" fmla="val 50000"/>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grpSp>
          <p:nvGrpSpPr>
            <p:cNvPr id="18" name="Group 11"/>
            <p:cNvGrpSpPr/>
            <p:nvPr/>
          </p:nvGrpSpPr>
          <p:grpSpPr>
            <a:xfrm>
              <a:off x="4429124" y="2071678"/>
              <a:ext cx="1928826" cy="1846660"/>
              <a:chOff x="-857288" y="1273718"/>
              <a:chExt cx="4572000" cy="1846660"/>
            </a:xfrm>
          </p:grpSpPr>
          <p:sp>
            <p:nvSpPr>
              <p:cNvPr id="19" name="Rectangle 18"/>
              <p:cNvSpPr/>
              <p:nvPr/>
            </p:nvSpPr>
            <p:spPr>
              <a:xfrm>
                <a:off x="-857288" y="1643050"/>
                <a:ext cx="4572000" cy="1477328"/>
              </a:xfrm>
              <a:prstGeom prst="rect">
                <a:avLst/>
              </a:prstGeom>
              <a:solidFill>
                <a:schemeClr val="tx2">
                  <a:lumMod val="60000"/>
                  <a:lumOff val="40000"/>
                </a:schemeClr>
              </a:solidFill>
              <a:ln w="19050">
                <a:solidFill>
                  <a:schemeClr val="bg1"/>
                </a:solidFill>
              </a:ln>
            </p:spPr>
            <p:txBody>
              <a:bodyPr>
                <a:spAutoFit/>
              </a:bodyPr>
              <a:lstStyle/>
              <a:p>
                <a:r>
                  <a:rPr lang="en-GB" dirty="0"/>
                  <a:t>Move()</a:t>
                </a:r>
              </a:p>
              <a:p>
                <a:r>
                  <a:rPr lang="en-GB" dirty="0"/>
                  <a:t>Bounce()</a:t>
                </a:r>
              </a:p>
              <a:p>
                <a:r>
                  <a:rPr lang="en-GB" dirty="0"/>
                  <a:t>Serve()</a:t>
                </a:r>
              </a:p>
              <a:p>
                <a:endParaRPr lang="en-GB" dirty="0"/>
              </a:p>
              <a:p>
                <a:r>
                  <a:rPr lang="en-GB" dirty="0"/>
                  <a:t>Position</a:t>
                </a:r>
              </a:p>
            </p:txBody>
          </p:sp>
          <p:sp>
            <p:nvSpPr>
              <p:cNvPr id="20" name="Rectangle 19"/>
              <p:cNvSpPr/>
              <p:nvPr/>
            </p:nvSpPr>
            <p:spPr>
              <a:xfrm>
                <a:off x="-857288" y="1273718"/>
                <a:ext cx="4562508" cy="369332"/>
              </a:xfrm>
              <a:prstGeom prst="rect">
                <a:avLst/>
              </a:prstGeom>
              <a:solidFill>
                <a:schemeClr val="bg1"/>
              </a:solidFill>
              <a:ln w="19050">
                <a:solidFill>
                  <a:schemeClr val="bg1"/>
                </a:solidFill>
              </a:ln>
            </p:spPr>
            <p:txBody>
              <a:bodyPr wrap="square">
                <a:spAutoFit/>
              </a:bodyPr>
              <a:lstStyle/>
              <a:p>
                <a:r>
                  <a:rPr lang="en-GB" dirty="0"/>
                  <a:t>Ball</a:t>
                </a:r>
              </a:p>
            </p:txBody>
          </p:sp>
        </p:grpSp>
        <p:cxnSp>
          <p:nvCxnSpPr>
            <p:cNvPr id="242" name="Elbow Connector 241"/>
            <p:cNvCxnSpPr>
              <a:stCxn id="16" idx="3"/>
              <a:endCxn id="19" idx="1"/>
            </p:cNvCxnSpPr>
            <p:nvPr/>
          </p:nvCxnSpPr>
          <p:spPr>
            <a:xfrm flipV="1">
              <a:off x="2571736" y="3179674"/>
              <a:ext cx="1857388" cy="787793"/>
            </a:xfrm>
            <a:prstGeom prst="bentConnector3">
              <a:avLst>
                <a:gd name="adj1" fmla="val 50000"/>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65491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dirty="0" err="1"/>
              <a:t>Booch</a:t>
            </a:r>
            <a:r>
              <a:rPr lang="en-GB" dirty="0"/>
              <a:t> OO Development method</a:t>
            </a:r>
          </a:p>
          <a:p>
            <a:r>
              <a:rPr lang="en-GB" dirty="0"/>
              <a:t>Design / code choice</a:t>
            </a:r>
          </a:p>
          <a:p>
            <a:pPr lvl="1"/>
            <a:r>
              <a:rPr lang="en-GB" dirty="0"/>
              <a:t>What kind of functionality and data will they have?</a:t>
            </a:r>
          </a:p>
        </p:txBody>
      </p:sp>
      <p:graphicFrame>
        <p:nvGraphicFramePr>
          <p:cNvPr id="4" name="Table 3"/>
          <p:cNvGraphicFramePr>
            <a:graphicFrameLocks noGrp="1"/>
          </p:cNvGraphicFramePr>
          <p:nvPr/>
        </p:nvGraphicFramePr>
        <p:xfrm>
          <a:off x="1259632" y="2660872"/>
          <a:ext cx="6934200" cy="3072384"/>
        </p:xfrm>
        <a:graphic>
          <a:graphicData uri="http://schemas.openxmlformats.org/drawingml/2006/table">
            <a:tbl>
              <a:tblPr/>
              <a:tblGrid>
                <a:gridCol w="2311400">
                  <a:extLst>
                    <a:ext uri="{9D8B030D-6E8A-4147-A177-3AD203B41FA5}">
                      <a16:colId xmlns:a16="http://schemas.microsoft.com/office/drawing/2014/main" val="20000"/>
                    </a:ext>
                  </a:extLst>
                </a:gridCol>
                <a:gridCol w="2311400">
                  <a:extLst>
                    <a:ext uri="{9D8B030D-6E8A-4147-A177-3AD203B41FA5}">
                      <a16:colId xmlns:a16="http://schemas.microsoft.com/office/drawing/2014/main" val="20001"/>
                    </a:ext>
                  </a:extLst>
                </a:gridCol>
                <a:gridCol w="2311400">
                  <a:extLst>
                    <a:ext uri="{9D8B030D-6E8A-4147-A177-3AD203B41FA5}">
                      <a16:colId xmlns:a16="http://schemas.microsoft.com/office/drawing/2014/main" val="20002"/>
                    </a:ext>
                  </a:extLst>
                </a:gridCol>
              </a:tblGrid>
              <a:tr h="296333">
                <a:tc>
                  <a:txBody>
                    <a:bodyPr/>
                    <a:lstStyle/>
                    <a:p>
                      <a:pPr algn="ctr">
                        <a:lnSpc>
                          <a:spcPct val="115000"/>
                        </a:lnSpc>
                        <a:spcAft>
                          <a:spcPts val="0"/>
                        </a:spcAft>
                      </a:pPr>
                      <a:r>
                        <a:rPr lang="en-GB" sz="2000" b="1" dirty="0">
                          <a:solidFill>
                            <a:schemeClr val="bg1"/>
                          </a:solidFill>
                          <a:latin typeface="Calibri"/>
                          <a:ea typeface="Calibri"/>
                          <a:cs typeface="Times New Roman"/>
                        </a:rPr>
                        <a:t>Class</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15000"/>
                        </a:lnSpc>
                        <a:spcAft>
                          <a:spcPts val="0"/>
                        </a:spcAft>
                      </a:pPr>
                      <a:r>
                        <a:rPr lang="en-GB" sz="2000" b="1">
                          <a:solidFill>
                            <a:schemeClr val="bg1"/>
                          </a:solidFill>
                          <a:latin typeface="Calibri"/>
                          <a:ea typeface="Calibri"/>
                          <a:cs typeface="Times New Roman"/>
                        </a:rPr>
                        <a:t>Method</a:t>
                      </a:r>
                      <a:endParaRPr lang="en-US" sz="200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15000"/>
                        </a:lnSpc>
                        <a:spcAft>
                          <a:spcPts val="0"/>
                        </a:spcAft>
                      </a:pPr>
                      <a:r>
                        <a:rPr lang="en-GB" sz="2000" b="1" dirty="0">
                          <a:solidFill>
                            <a:schemeClr val="bg1"/>
                          </a:solidFill>
                          <a:latin typeface="Calibri"/>
                          <a:ea typeface="Calibri"/>
                          <a:cs typeface="Times New Roman"/>
                        </a:rPr>
                        <a:t>Attributes</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675132">
                <a:tc>
                  <a:txBody>
                    <a:bodyPr/>
                    <a:lstStyle/>
                    <a:p>
                      <a:pPr algn="just">
                        <a:lnSpc>
                          <a:spcPct val="115000"/>
                        </a:lnSpc>
                        <a:spcAft>
                          <a:spcPts val="0"/>
                        </a:spcAft>
                      </a:pPr>
                      <a:r>
                        <a:rPr lang="en-GB" sz="2000" dirty="0">
                          <a:solidFill>
                            <a:schemeClr val="bg1"/>
                          </a:solidFill>
                          <a:latin typeface="Calibri"/>
                          <a:ea typeface="Calibri"/>
                          <a:cs typeface="Times New Roman"/>
                        </a:rPr>
                        <a:t>Player</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r>
                        <a:rPr lang="en-GB" sz="2000" dirty="0">
                          <a:solidFill>
                            <a:schemeClr val="bg1"/>
                          </a:solidFill>
                          <a:latin typeface="Calibri"/>
                          <a:ea typeface="Calibri"/>
                          <a:cs typeface="Times New Roman"/>
                        </a:rPr>
                        <a:t>Move</a:t>
                      </a:r>
                      <a:endParaRPr lang="en-US" sz="2000" dirty="0">
                        <a:solidFill>
                          <a:schemeClr val="bg1"/>
                        </a:solidFill>
                        <a:latin typeface="Calibri"/>
                        <a:ea typeface="Calibri"/>
                        <a:cs typeface="Times New Roman"/>
                      </a:endParaRPr>
                    </a:p>
                    <a:p>
                      <a:pPr algn="just">
                        <a:lnSpc>
                          <a:spcPct val="115000"/>
                        </a:lnSpc>
                        <a:spcAft>
                          <a:spcPts val="0"/>
                        </a:spcAft>
                      </a:pPr>
                      <a:r>
                        <a:rPr lang="en-GB" sz="2000" dirty="0">
                          <a:solidFill>
                            <a:schemeClr val="bg1"/>
                          </a:solidFill>
                          <a:latin typeface="Calibri"/>
                          <a:ea typeface="Calibri"/>
                          <a:cs typeface="Times New Roman"/>
                        </a:rPr>
                        <a:t>Hit ball</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r>
                        <a:rPr lang="en-GB" sz="2000">
                          <a:solidFill>
                            <a:schemeClr val="bg1"/>
                          </a:solidFill>
                          <a:latin typeface="Calibri"/>
                          <a:ea typeface="Calibri"/>
                          <a:cs typeface="Times New Roman"/>
                        </a:rPr>
                        <a:t>Score</a:t>
                      </a:r>
                      <a:endParaRPr lang="en-US" sz="2000">
                        <a:solidFill>
                          <a:schemeClr val="bg1"/>
                        </a:solidFill>
                        <a:latin typeface="Calibri"/>
                        <a:ea typeface="Calibri"/>
                        <a:cs typeface="Times New Roman"/>
                      </a:endParaRPr>
                    </a:p>
                    <a:p>
                      <a:pPr algn="just">
                        <a:lnSpc>
                          <a:spcPct val="115000"/>
                        </a:lnSpc>
                        <a:spcAft>
                          <a:spcPts val="0"/>
                        </a:spcAft>
                      </a:pPr>
                      <a:r>
                        <a:rPr lang="en-GB" sz="2000">
                          <a:solidFill>
                            <a:schemeClr val="bg1"/>
                          </a:solidFill>
                          <a:latin typeface="Calibri"/>
                          <a:ea typeface="Calibri"/>
                          <a:cs typeface="Times New Roman"/>
                        </a:rPr>
                        <a:t>Position</a:t>
                      </a:r>
                      <a:endParaRPr lang="en-US" sz="200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592667">
                <a:tc>
                  <a:txBody>
                    <a:bodyPr/>
                    <a:lstStyle/>
                    <a:p>
                      <a:pPr algn="just">
                        <a:lnSpc>
                          <a:spcPct val="115000"/>
                        </a:lnSpc>
                        <a:spcAft>
                          <a:spcPts val="0"/>
                        </a:spcAft>
                      </a:pPr>
                      <a:r>
                        <a:rPr lang="en-GB" sz="2000" dirty="0">
                          <a:solidFill>
                            <a:schemeClr val="bg1"/>
                          </a:solidFill>
                          <a:latin typeface="Calibri"/>
                          <a:ea typeface="Calibri"/>
                          <a:cs typeface="Times New Roman"/>
                        </a:rPr>
                        <a:t>Ball</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r>
                        <a:rPr lang="en-GB" sz="2000" dirty="0">
                          <a:solidFill>
                            <a:schemeClr val="bg1"/>
                          </a:solidFill>
                          <a:latin typeface="Calibri"/>
                          <a:ea typeface="Calibri"/>
                          <a:cs typeface="Times New Roman"/>
                        </a:rPr>
                        <a:t>Move</a:t>
                      </a:r>
                      <a:endParaRPr lang="en-US" sz="2000" dirty="0">
                        <a:solidFill>
                          <a:schemeClr val="bg1"/>
                        </a:solidFill>
                        <a:latin typeface="Calibri"/>
                        <a:ea typeface="Calibri"/>
                        <a:cs typeface="Times New Roman"/>
                      </a:endParaRPr>
                    </a:p>
                    <a:p>
                      <a:pPr algn="just">
                        <a:lnSpc>
                          <a:spcPct val="115000"/>
                        </a:lnSpc>
                        <a:spcAft>
                          <a:spcPts val="0"/>
                        </a:spcAft>
                      </a:pPr>
                      <a:r>
                        <a:rPr lang="en-GB" sz="2000" dirty="0">
                          <a:solidFill>
                            <a:schemeClr val="bg1"/>
                          </a:solidFill>
                          <a:latin typeface="Calibri"/>
                          <a:ea typeface="Calibri"/>
                          <a:cs typeface="Times New Roman"/>
                        </a:rPr>
                        <a:t>Bounce</a:t>
                      </a:r>
                    </a:p>
                    <a:p>
                      <a:pPr marL="0" marR="0" indent="0" algn="just" defTabSz="914400" rtl="0" eaLnBrk="1" fontAlgn="auto" latinLnBrk="0" hangingPunct="1">
                        <a:lnSpc>
                          <a:spcPct val="115000"/>
                        </a:lnSpc>
                        <a:spcBef>
                          <a:spcPts val="0"/>
                        </a:spcBef>
                        <a:spcAft>
                          <a:spcPts val="0"/>
                        </a:spcAft>
                        <a:buClrTx/>
                        <a:buSzTx/>
                        <a:buFontTx/>
                        <a:buNone/>
                        <a:tabLst/>
                        <a:defRPr/>
                      </a:pPr>
                      <a:r>
                        <a:rPr lang="en-GB" sz="2000" dirty="0">
                          <a:solidFill>
                            <a:schemeClr val="bg1"/>
                          </a:solidFill>
                          <a:latin typeface="+mn-lt"/>
                          <a:ea typeface="Calibri"/>
                          <a:cs typeface="Times New Roman"/>
                        </a:rPr>
                        <a:t>Serve</a:t>
                      </a:r>
                      <a:endParaRPr lang="en-US" sz="2000" dirty="0">
                        <a:solidFill>
                          <a:schemeClr val="bg1"/>
                        </a:solidFill>
                        <a:latin typeface="+mn-lt"/>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r>
                        <a:rPr lang="en-GB" sz="2000">
                          <a:solidFill>
                            <a:schemeClr val="bg1"/>
                          </a:solidFill>
                          <a:latin typeface="Calibri"/>
                          <a:ea typeface="Calibri"/>
                          <a:cs typeface="Times New Roman"/>
                        </a:rPr>
                        <a:t>Position</a:t>
                      </a:r>
                      <a:endParaRPr lang="en-US" sz="200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889000">
                <a:tc>
                  <a:txBody>
                    <a:bodyPr/>
                    <a:lstStyle/>
                    <a:p>
                      <a:pPr algn="just">
                        <a:lnSpc>
                          <a:spcPct val="115000"/>
                        </a:lnSpc>
                        <a:spcAft>
                          <a:spcPts val="0"/>
                        </a:spcAft>
                      </a:pPr>
                      <a:r>
                        <a:rPr lang="en-GB" sz="2000">
                          <a:solidFill>
                            <a:schemeClr val="bg1"/>
                          </a:solidFill>
                          <a:latin typeface="Calibri"/>
                          <a:ea typeface="Calibri"/>
                          <a:cs typeface="Times New Roman"/>
                        </a:rPr>
                        <a:t>Game</a:t>
                      </a:r>
                      <a:endParaRPr lang="en-US" sz="200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r>
                        <a:rPr lang="en-GB" sz="2000" dirty="0">
                          <a:solidFill>
                            <a:schemeClr val="bg1"/>
                          </a:solidFill>
                          <a:latin typeface="Calibri"/>
                          <a:ea typeface="Calibri"/>
                          <a:cs typeface="Times New Roman"/>
                        </a:rPr>
                        <a:t>Play</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r>
                        <a:rPr lang="en-GB" sz="2000" dirty="0">
                          <a:solidFill>
                            <a:schemeClr val="bg1"/>
                          </a:solidFill>
                          <a:latin typeface="Calibri"/>
                          <a:ea typeface="Calibri"/>
                          <a:cs typeface="Times New Roman"/>
                        </a:rPr>
                        <a:t>Players [2]</a:t>
                      </a:r>
                      <a:endParaRPr lang="en-US" sz="2000" dirty="0">
                        <a:solidFill>
                          <a:schemeClr val="bg1"/>
                        </a:solidFill>
                        <a:latin typeface="Calibri"/>
                        <a:ea typeface="Calibri"/>
                        <a:cs typeface="Times New Roman"/>
                      </a:endParaRPr>
                    </a:p>
                    <a:p>
                      <a:pPr algn="just">
                        <a:lnSpc>
                          <a:spcPct val="115000"/>
                        </a:lnSpc>
                        <a:spcAft>
                          <a:spcPts val="0"/>
                        </a:spcAft>
                      </a:pPr>
                      <a:r>
                        <a:rPr lang="en-GB" sz="2000" dirty="0">
                          <a:solidFill>
                            <a:schemeClr val="bg1"/>
                          </a:solidFill>
                          <a:latin typeface="Calibri"/>
                          <a:ea typeface="Calibri"/>
                          <a:cs typeface="Times New Roman"/>
                        </a:rPr>
                        <a:t>Ball</a:t>
                      </a:r>
                      <a:endParaRPr lang="en-US" sz="2000" dirty="0">
                        <a:solidFill>
                          <a:schemeClr val="bg1"/>
                        </a:solidFill>
                        <a:latin typeface="Calibri"/>
                        <a:ea typeface="Calibri"/>
                        <a:cs typeface="Times New Roman"/>
                      </a:endParaRPr>
                    </a:p>
                    <a:p>
                      <a:pPr algn="just">
                        <a:lnSpc>
                          <a:spcPct val="115000"/>
                        </a:lnSpc>
                        <a:spcAft>
                          <a:spcPts val="0"/>
                        </a:spcAft>
                      </a:pPr>
                      <a:r>
                        <a:rPr lang="en-GB" sz="2000" dirty="0">
                          <a:solidFill>
                            <a:schemeClr val="bg1"/>
                          </a:solidFill>
                          <a:latin typeface="Calibri"/>
                          <a:ea typeface="Calibri"/>
                          <a:cs typeface="Times New Roman"/>
                        </a:rPr>
                        <a:t>Court</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Oval 4"/>
          <p:cNvSpPr/>
          <p:nvPr/>
        </p:nvSpPr>
        <p:spPr>
          <a:xfrm>
            <a:off x="3491880" y="2924944"/>
            <a:ext cx="86409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491880" y="3645024"/>
            <a:ext cx="86409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724128" y="3284984"/>
            <a:ext cx="1296144" cy="7920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9172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57210"/>
            <a:ext cx="8229600" cy="2514600"/>
          </a:xfrm>
        </p:spPr>
        <p:txBody>
          <a:bodyPr>
            <a:normAutofit/>
          </a:bodyPr>
          <a:lstStyle/>
          <a:p>
            <a:r>
              <a:rPr lang="en-GB" dirty="0" err="1"/>
              <a:t>Booch</a:t>
            </a:r>
            <a:r>
              <a:rPr lang="en-GB" dirty="0"/>
              <a:t> OO Development method</a:t>
            </a:r>
          </a:p>
          <a:p>
            <a:r>
              <a:rPr lang="en-GB" dirty="0"/>
              <a:t>Pong game design – as UML</a:t>
            </a:r>
          </a:p>
        </p:txBody>
      </p:sp>
      <p:grpSp>
        <p:nvGrpSpPr>
          <p:cNvPr id="2" name="Group 244"/>
          <p:cNvGrpSpPr/>
          <p:nvPr/>
        </p:nvGrpSpPr>
        <p:grpSpPr>
          <a:xfrm>
            <a:off x="642910" y="2071678"/>
            <a:ext cx="5715040" cy="4069991"/>
            <a:chOff x="642910" y="2071678"/>
            <a:chExt cx="5715040" cy="4069991"/>
          </a:xfrm>
        </p:grpSpPr>
        <p:grpSp>
          <p:nvGrpSpPr>
            <p:cNvPr id="4" name="Group 7"/>
            <p:cNvGrpSpPr/>
            <p:nvPr/>
          </p:nvGrpSpPr>
          <p:grpSpPr>
            <a:xfrm>
              <a:off x="642910" y="3136470"/>
              <a:ext cx="1928826" cy="1292662"/>
              <a:chOff x="-857288" y="1273718"/>
              <a:chExt cx="4572000" cy="1292662"/>
            </a:xfrm>
          </p:grpSpPr>
          <p:sp>
            <p:nvSpPr>
              <p:cNvPr id="16" name="Rectangle 4"/>
              <p:cNvSpPr/>
              <p:nvPr/>
            </p:nvSpPr>
            <p:spPr>
              <a:xfrm>
                <a:off x="-857288" y="1643050"/>
                <a:ext cx="4572000" cy="923330"/>
              </a:xfrm>
              <a:prstGeom prst="rect">
                <a:avLst/>
              </a:prstGeom>
              <a:solidFill>
                <a:schemeClr val="tx2">
                  <a:lumMod val="60000"/>
                  <a:lumOff val="40000"/>
                </a:schemeClr>
              </a:solidFill>
              <a:ln w="19050">
                <a:solidFill>
                  <a:schemeClr val="bg1"/>
                </a:solidFill>
              </a:ln>
            </p:spPr>
            <p:txBody>
              <a:bodyPr>
                <a:spAutoFit/>
              </a:bodyPr>
              <a:lstStyle/>
              <a:p>
                <a:r>
                  <a:rPr lang="en-GB" dirty="0"/>
                  <a:t>Position</a:t>
                </a:r>
              </a:p>
              <a:p>
                <a:endParaRPr lang="en-GB" dirty="0"/>
              </a:p>
              <a:p>
                <a:r>
                  <a:rPr lang="en-GB" dirty="0"/>
                  <a:t>Move()=0;</a:t>
                </a:r>
              </a:p>
            </p:txBody>
          </p:sp>
          <p:sp>
            <p:nvSpPr>
              <p:cNvPr id="17" name="Rectangle 16"/>
              <p:cNvSpPr/>
              <p:nvPr/>
            </p:nvSpPr>
            <p:spPr>
              <a:xfrm>
                <a:off x="-857288" y="1273718"/>
                <a:ext cx="4562508" cy="369332"/>
              </a:xfrm>
              <a:prstGeom prst="rect">
                <a:avLst/>
              </a:prstGeom>
              <a:solidFill>
                <a:schemeClr val="bg1"/>
              </a:solidFill>
              <a:ln w="19050">
                <a:solidFill>
                  <a:schemeClr val="bg1"/>
                </a:solidFill>
              </a:ln>
            </p:spPr>
            <p:txBody>
              <a:bodyPr wrap="square">
                <a:spAutoFit/>
              </a:bodyPr>
              <a:lstStyle/>
              <a:p>
                <a:r>
                  <a:rPr lang="en-GB" dirty="0"/>
                  <a:t>Object</a:t>
                </a:r>
              </a:p>
            </p:txBody>
          </p:sp>
        </p:grpSp>
        <p:grpSp>
          <p:nvGrpSpPr>
            <p:cNvPr id="5" name="Group 11"/>
            <p:cNvGrpSpPr/>
            <p:nvPr/>
          </p:nvGrpSpPr>
          <p:grpSpPr>
            <a:xfrm>
              <a:off x="4429124" y="4572008"/>
              <a:ext cx="1928826" cy="1569661"/>
              <a:chOff x="-857288" y="1273718"/>
              <a:chExt cx="4572000" cy="1569661"/>
            </a:xfrm>
          </p:grpSpPr>
          <p:sp>
            <p:nvSpPr>
              <p:cNvPr id="12" name="Rectangle 11"/>
              <p:cNvSpPr/>
              <p:nvPr/>
            </p:nvSpPr>
            <p:spPr>
              <a:xfrm>
                <a:off x="-857288" y="1643050"/>
                <a:ext cx="4572000" cy="1200329"/>
              </a:xfrm>
              <a:prstGeom prst="rect">
                <a:avLst/>
              </a:prstGeom>
              <a:solidFill>
                <a:schemeClr val="tx2">
                  <a:lumMod val="60000"/>
                  <a:lumOff val="40000"/>
                </a:schemeClr>
              </a:solidFill>
              <a:ln w="19050">
                <a:solidFill>
                  <a:schemeClr val="bg1"/>
                </a:solidFill>
              </a:ln>
            </p:spPr>
            <p:txBody>
              <a:bodyPr>
                <a:spAutoFit/>
              </a:bodyPr>
              <a:lstStyle/>
              <a:p>
                <a:r>
                  <a:rPr lang="en-GB" dirty="0"/>
                  <a:t>Move()</a:t>
                </a:r>
              </a:p>
              <a:p>
                <a:r>
                  <a:rPr lang="en-GB" dirty="0" err="1"/>
                  <a:t>HitBall</a:t>
                </a:r>
                <a:r>
                  <a:rPr lang="en-GB" dirty="0"/>
                  <a:t>()</a:t>
                </a:r>
              </a:p>
              <a:p>
                <a:endParaRPr lang="en-GB" dirty="0"/>
              </a:p>
              <a:p>
                <a:r>
                  <a:rPr lang="en-GB" dirty="0"/>
                  <a:t>Score</a:t>
                </a:r>
              </a:p>
            </p:txBody>
          </p:sp>
          <p:sp>
            <p:nvSpPr>
              <p:cNvPr id="13" name="Rectangle 12"/>
              <p:cNvSpPr/>
              <p:nvPr/>
            </p:nvSpPr>
            <p:spPr>
              <a:xfrm>
                <a:off x="-857288" y="1273718"/>
                <a:ext cx="4562508" cy="369332"/>
              </a:xfrm>
              <a:prstGeom prst="rect">
                <a:avLst/>
              </a:prstGeom>
              <a:solidFill>
                <a:schemeClr val="bg1"/>
              </a:solidFill>
              <a:ln w="19050">
                <a:solidFill>
                  <a:schemeClr val="bg1"/>
                </a:solidFill>
              </a:ln>
            </p:spPr>
            <p:txBody>
              <a:bodyPr wrap="square">
                <a:spAutoFit/>
              </a:bodyPr>
              <a:lstStyle/>
              <a:p>
                <a:r>
                  <a:rPr lang="en-GB" dirty="0" err="1"/>
                  <a:t>Player:Object</a:t>
                </a:r>
                <a:endParaRPr lang="en-GB" dirty="0"/>
              </a:p>
            </p:txBody>
          </p:sp>
        </p:grpSp>
        <p:cxnSp>
          <p:nvCxnSpPr>
            <p:cNvPr id="11" name="Elbow Connector 10"/>
            <p:cNvCxnSpPr>
              <a:stCxn id="16" idx="3"/>
              <a:endCxn id="12" idx="1"/>
            </p:cNvCxnSpPr>
            <p:nvPr/>
          </p:nvCxnSpPr>
          <p:spPr>
            <a:xfrm>
              <a:off x="2571736" y="3967467"/>
              <a:ext cx="1857388" cy="1574038"/>
            </a:xfrm>
            <a:prstGeom prst="bentConnector3">
              <a:avLst>
                <a:gd name="adj1" fmla="val 50000"/>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grpSp>
          <p:nvGrpSpPr>
            <p:cNvPr id="6" name="Group 11"/>
            <p:cNvGrpSpPr/>
            <p:nvPr/>
          </p:nvGrpSpPr>
          <p:grpSpPr>
            <a:xfrm>
              <a:off x="4429124" y="2071678"/>
              <a:ext cx="1928826" cy="738664"/>
              <a:chOff x="-857288" y="1273718"/>
              <a:chExt cx="4572000" cy="738664"/>
            </a:xfrm>
          </p:grpSpPr>
          <p:sp>
            <p:nvSpPr>
              <p:cNvPr id="19" name="Rectangle 18"/>
              <p:cNvSpPr/>
              <p:nvPr/>
            </p:nvSpPr>
            <p:spPr>
              <a:xfrm>
                <a:off x="-857288" y="1643050"/>
                <a:ext cx="4572000" cy="369332"/>
              </a:xfrm>
              <a:prstGeom prst="rect">
                <a:avLst/>
              </a:prstGeom>
              <a:solidFill>
                <a:schemeClr val="tx2">
                  <a:lumMod val="60000"/>
                  <a:lumOff val="40000"/>
                </a:schemeClr>
              </a:solidFill>
              <a:ln w="19050">
                <a:solidFill>
                  <a:schemeClr val="bg1"/>
                </a:solidFill>
              </a:ln>
            </p:spPr>
            <p:txBody>
              <a:bodyPr>
                <a:spAutoFit/>
              </a:bodyPr>
              <a:lstStyle/>
              <a:p>
                <a:r>
                  <a:rPr lang="en-GB" dirty="0"/>
                  <a:t>Move()</a:t>
                </a:r>
              </a:p>
            </p:txBody>
          </p:sp>
          <p:sp>
            <p:nvSpPr>
              <p:cNvPr id="20" name="Rectangle 19"/>
              <p:cNvSpPr/>
              <p:nvPr/>
            </p:nvSpPr>
            <p:spPr>
              <a:xfrm>
                <a:off x="-857288" y="1273718"/>
                <a:ext cx="4562508" cy="369332"/>
              </a:xfrm>
              <a:prstGeom prst="rect">
                <a:avLst/>
              </a:prstGeom>
              <a:solidFill>
                <a:schemeClr val="bg1"/>
              </a:solidFill>
              <a:ln w="19050">
                <a:solidFill>
                  <a:schemeClr val="bg1"/>
                </a:solidFill>
              </a:ln>
            </p:spPr>
            <p:txBody>
              <a:bodyPr wrap="square">
                <a:spAutoFit/>
              </a:bodyPr>
              <a:lstStyle/>
              <a:p>
                <a:r>
                  <a:rPr lang="en-GB" dirty="0"/>
                  <a:t>Ball: Object</a:t>
                </a:r>
              </a:p>
            </p:txBody>
          </p:sp>
        </p:grpSp>
        <p:cxnSp>
          <p:nvCxnSpPr>
            <p:cNvPr id="242" name="Elbow Connector 241"/>
            <p:cNvCxnSpPr>
              <a:stCxn id="16" idx="3"/>
              <a:endCxn id="19" idx="1"/>
            </p:cNvCxnSpPr>
            <p:nvPr/>
          </p:nvCxnSpPr>
          <p:spPr>
            <a:xfrm flipV="1">
              <a:off x="2571736" y="2625676"/>
              <a:ext cx="1857388" cy="1341791"/>
            </a:xfrm>
            <a:prstGeom prst="bentConnector3">
              <a:avLst>
                <a:gd name="adj1" fmla="val 50000"/>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58549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192688"/>
          </a:xfrm>
        </p:spPr>
        <p:txBody>
          <a:bodyPr>
            <a:normAutofit/>
          </a:bodyPr>
          <a:lstStyle/>
          <a:p>
            <a:r>
              <a:rPr lang="en-GB" dirty="0"/>
              <a:t>01. simple pong</a:t>
            </a:r>
          </a:p>
          <a:p>
            <a:pPr lvl="1"/>
            <a:r>
              <a:rPr lang="en-GB" dirty="0"/>
              <a:t>Simple working pong game within SDL framework</a:t>
            </a:r>
          </a:p>
          <a:p>
            <a:pPr lvl="1">
              <a:buNone/>
            </a:pPr>
            <a:endParaRPr lang="en-GB" dirty="0"/>
          </a:p>
        </p:txBody>
      </p:sp>
      <p:sp>
        <p:nvSpPr>
          <p:cNvPr id="129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87645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Content Placeholder 2"/>
          <p:cNvSpPr>
            <a:spLocks noGrp="1"/>
          </p:cNvSpPr>
          <p:nvPr>
            <p:ph idx="1"/>
          </p:nvPr>
        </p:nvSpPr>
        <p:spPr>
          <a:xfrm>
            <a:off x="457200" y="548680"/>
            <a:ext cx="8229600" cy="6192688"/>
          </a:xfrm>
        </p:spPr>
        <p:txBody>
          <a:bodyPr>
            <a:normAutofit/>
          </a:bodyPr>
          <a:lstStyle/>
          <a:p>
            <a:r>
              <a:rPr lang="en-GB" dirty="0" err="1"/>
              <a:t>Booch</a:t>
            </a:r>
            <a:r>
              <a:rPr lang="en-GB" dirty="0"/>
              <a:t> OO Development method</a:t>
            </a:r>
          </a:p>
          <a:p>
            <a:r>
              <a:rPr lang="en-GB" dirty="0"/>
              <a:t>Pong dynamic behaviour</a:t>
            </a:r>
          </a:p>
          <a:p>
            <a:pPr lvl="1"/>
            <a:r>
              <a:rPr lang="en-GB" dirty="0"/>
              <a:t>Pong isn’t just about classes and objects, what happens when they interact?</a:t>
            </a:r>
          </a:p>
          <a:p>
            <a:pPr lvl="1"/>
            <a:endParaRPr lang="en-GB" dirty="0"/>
          </a:p>
          <a:p>
            <a:pPr lvl="1"/>
            <a:r>
              <a:rPr lang="en-GB" dirty="0"/>
              <a:t>What states are in the game and how does the game go from one state to another (transition)</a:t>
            </a:r>
          </a:p>
          <a:p>
            <a:pPr lvl="2"/>
            <a:r>
              <a:rPr lang="en-GB" dirty="0"/>
              <a:t>This is kind of implicit with the design document</a:t>
            </a:r>
          </a:p>
          <a:p>
            <a:pPr lvl="2"/>
            <a:r>
              <a:rPr lang="en-GB" dirty="0"/>
              <a:t>As implementers, it’s our job to dig into this to create straw man systems that can be refined</a:t>
            </a:r>
          </a:p>
          <a:p>
            <a:pPr lvl="1">
              <a:buNone/>
            </a:pPr>
            <a:endParaRPr lang="en-GB" dirty="0"/>
          </a:p>
        </p:txBody>
      </p:sp>
      <p:sp>
        <p:nvSpPr>
          <p:cNvPr id="129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563552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dirty="0" err="1"/>
              <a:t>Booch</a:t>
            </a:r>
            <a:r>
              <a:rPr lang="en-GB" dirty="0"/>
              <a:t> OO Development method</a:t>
            </a:r>
          </a:p>
          <a:p>
            <a:r>
              <a:rPr lang="en-GB" dirty="0"/>
              <a:t>Pong dynamic behaviour</a:t>
            </a:r>
          </a:p>
          <a:p>
            <a:pPr lvl="1">
              <a:buNone/>
            </a:pPr>
            <a:endParaRPr lang="en-GB" dirty="0"/>
          </a:p>
        </p:txBody>
      </p:sp>
      <p:sp>
        <p:nvSpPr>
          <p:cNvPr id="129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Table 4"/>
          <p:cNvGraphicFramePr>
            <a:graphicFrameLocks noGrp="1"/>
          </p:cNvGraphicFramePr>
          <p:nvPr/>
        </p:nvGraphicFramePr>
        <p:xfrm>
          <a:off x="685800" y="1844824"/>
          <a:ext cx="7772400" cy="4378670"/>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261257">
                <a:tc>
                  <a:txBody>
                    <a:bodyPr/>
                    <a:lstStyle/>
                    <a:p>
                      <a:pPr marL="457200" algn="ctr">
                        <a:lnSpc>
                          <a:spcPct val="115000"/>
                        </a:lnSpc>
                        <a:spcAft>
                          <a:spcPts val="0"/>
                        </a:spcAft>
                      </a:pPr>
                      <a:r>
                        <a:rPr lang="en-GB" sz="2000" b="1" dirty="0">
                          <a:solidFill>
                            <a:schemeClr val="bg1"/>
                          </a:solidFill>
                          <a:latin typeface="Calibri"/>
                          <a:ea typeface="Calibri"/>
                          <a:cs typeface="Times New Roman"/>
                        </a:rPr>
                        <a:t>Entry State</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457200" algn="ctr">
                        <a:lnSpc>
                          <a:spcPct val="115000"/>
                        </a:lnSpc>
                        <a:spcAft>
                          <a:spcPts val="0"/>
                        </a:spcAft>
                      </a:pPr>
                      <a:r>
                        <a:rPr lang="en-GB" sz="2000" b="1">
                          <a:solidFill>
                            <a:schemeClr val="bg1"/>
                          </a:solidFill>
                          <a:latin typeface="Calibri"/>
                          <a:ea typeface="Calibri"/>
                          <a:cs typeface="Times New Roman"/>
                        </a:rPr>
                        <a:t>Transition</a:t>
                      </a:r>
                      <a:endParaRPr lang="en-US" sz="200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457200" algn="ctr">
                        <a:lnSpc>
                          <a:spcPct val="115000"/>
                        </a:lnSpc>
                        <a:spcAft>
                          <a:spcPts val="0"/>
                        </a:spcAft>
                      </a:pPr>
                      <a:r>
                        <a:rPr lang="en-GB" sz="2000" b="1">
                          <a:solidFill>
                            <a:schemeClr val="bg1"/>
                          </a:solidFill>
                          <a:latin typeface="Calibri"/>
                          <a:ea typeface="Calibri"/>
                          <a:cs typeface="Times New Roman"/>
                        </a:rPr>
                        <a:t>Description</a:t>
                      </a:r>
                      <a:endParaRPr lang="en-US" sz="200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261257">
                <a:tc>
                  <a:txBody>
                    <a:bodyPr/>
                    <a:lstStyle/>
                    <a:p>
                      <a:pPr marL="457200" algn="l">
                        <a:lnSpc>
                          <a:spcPct val="115000"/>
                        </a:lnSpc>
                        <a:spcAft>
                          <a:spcPts val="0"/>
                        </a:spcAft>
                      </a:pPr>
                      <a:r>
                        <a:rPr lang="en-GB" sz="2000" dirty="0">
                          <a:solidFill>
                            <a:schemeClr val="bg1"/>
                          </a:solidFill>
                          <a:latin typeface="Calibri"/>
                          <a:ea typeface="Calibri"/>
                          <a:cs typeface="Times New Roman"/>
                        </a:rPr>
                        <a:t>Start</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457200" algn="l">
                        <a:lnSpc>
                          <a:spcPct val="115000"/>
                        </a:lnSpc>
                        <a:spcAft>
                          <a:spcPts val="0"/>
                        </a:spcAft>
                      </a:pPr>
                      <a:r>
                        <a:rPr lang="en-GB" sz="2000" dirty="0">
                          <a:solidFill>
                            <a:schemeClr val="bg1"/>
                          </a:solidFill>
                          <a:latin typeface="Calibri"/>
                          <a:ea typeface="Calibri"/>
                          <a:cs typeface="Times New Roman"/>
                        </a:rPr>
                        <a:t>P1</a:t>
                      </a:r>
                      <a:r>
                        <a:rPr lang="en-GB" sz="2000" baseline="0" dirty="0">
                          <a:solidFill>
                            <a:schemeClr val="bg1"/>
                          </a:solidFill>
                          <a:latin typeface="Calibri"/>
                          <a:ea typeface="Calibri"/>
                          <a:cs typeface="Times New Roman"/>
                        </a:rPr>
                        <a:t> Serve</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457200" algn="l">
                        <a:lnSpc>
                          <a:spcPct val="115000"/>
                        </a:lnSpc>
                        <a:spcAft>
                          <a:spcPts val="0"/>
                        </a:spcAft>
                      </a:pPr>
                      <a:r>
                        <a:rPr lang="en-GB" sz="2000" dirty="0">
                          <a:solidFill>
                            <a:schemeClr val="bg1"/>
                          </a:solidFill>
                          <a:latin typeface="Calibri"/>
                          <a:ea typeface="Calibri"/>
                          <a:cs typeface="Times New Roman"/>
                        </a:rPr>
                        <a:t>Game serves to player 1</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783771">
                <a:tc>
                  <a:txBody>
                    <a:bodyPr/>
                    <a:lstStyle/>
                    <a:p>
                      <a:pPr marL="457200" algn="l">
                        <a:lnSpc>
                          <a:spcPct val="115000"/>
                        </a:lnSpc>
                        <a:spcAft>
                          <a:spcPts val="0"/>
                        </a:spcAft>
                      </a:pPr>
                      <a:r>
                        <a:rPr lang="en-GB" sz="2000" dirty="0">
                          <a:solidFill>
                            <a:schemeClr val="bg1"/>
                          </a:solidFill>
                          <a:latin typeface="Calibri"/>
                          <a:ea typeface="Calibri"/>
                          <a:cs typeface="Times New Roman"/>
                        </a:rPr>
                        <a:t>P1 / P2 Serve</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457200" algn="l">
                        <a:lnSpc>
                          <a:spcPct val="115000"/>
                        </a:lnSpc>
                        <a:spcAft>
                          <a:spcPts val="0"/>
                        </a:spcAft>
                      </a:pPr>
                      <a:r>
                        <a:rPr lang="en-GB" sz="2000" dirty="0">
                          <a:solidFill>
                            <a:schemeClr val="bg1"/>
                          </a:solidFill>
                          <a:latin typeface="Calibri"/>
                          <a:ea typeface="Calibri"/>
                          <a:cs typeface="Times New Roman"/>
                        </a:rPr>
                        <a:t>Rally</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457200" algn="l">
                        <a:lnSpc>
                          <a:spcPct val="115000"/>
                        </a:lnSpc>
                        <a:spcAft>
                          <a:spcPts val="0"/>
                        </a:spcAft>
                      </a:pPr>
                      <a:r>
                        <a:rPr lang="en-GB" sz="2000">
                          <a:solidFill>
                            <a:schemeClr val="bg1"/>
                          </a:solidFill>
                          <a:latin typeface="Calibri"/>
                          <a:ea typeface="Calibri"/>
                          <a:cs typeface="Times New Roman"/>
                        </a:rPr>
                        <a:t>The game will serve at the player who lost the last point</a:t>
                      </a:r>
                      <a:endParaRPr lang="en-US" sz="200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522514">
                <a:tc>
                  <a:txBody>
                    <a:bodyPr/>
                    <a:lstStyle/>
                    <a:p>
                      <a:pPr marL="457200" algn="l">
                        <a:lnSpc>
                          <a:spcPct val="115000"/>
                        </a:lnSpc>
                        <a:spcAft>
                          <a:spcPts val="0"/>
                        </a:spcAft>
                      </a:pPr>
                      <a:r>
                        <a:rPr lang="en-GB" sz="2000" dirty="0">
                          <a:solidFill>
                            <a:schemeClr val="bg1"/>
                          </a:solidFill>
                          <a:latin typeface="Calibri"/>
                          <a:ea typeface="Calibri"/>
                          <a:cs typeface="Times New Roman"/>
                        </a:rPr>
                        <a:t>Rally</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457200" algn="l">
                        <a:lnSpc>
                          <a:spcPct val="115000"/>
                        </a:lnSpc>
                        <a:spcAft>
                          <a:spcPts val="0"/>
                        </a:spcAft>
                      </a:pPr>
                      <a:r>
                        <a:rPr lang="en-GB" sz="2000" dirty="0">
                          <a:solidFill>
                            <a:schemeClr val="bg1"/>
                          </a:solidFill>
                          <a:latin typeface="Calibri"/>
                          <a:ea typeface="Calibri"/>
                          <a:cs typeface="Times New Roman"/>
                        </a:rPr>
                        <a:t>P1 / P2 Miss</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457200" algn="l">
                        <a:lnSpc>
                          <a:spcPct val="115000"/>
                        </a:lnSpc>
                        <a:spcAft>
                          <a:spcPts val="0"/>
                        </a:spcAft>
                      </a:pPr>
                      <a:r>
                        <a:rPr lang="en-GB" sz="2000" baseline="0" dirty="0">
                          <a:solidFill>
                            <a:schemeClr val="bg1"/>
                          </a:solidFill>
                          <a:latin typeface="Calibri"/>
                          <a:ea typeface="Calibri"/>
                          <a:cs typeface="Times New Roman"/>
                        </a:rPr>
                        <a:t>Ball travels between players</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1306286">
                <a:tc>
                  <a:txBody>
                    <a:bodyPr/>
                    <a:lstStyle/>
                    <a:p>
                      <a:pPr marL="457200" algn="l">
                        <a:lnSpc>
                          <a:spcPct val="115000"/>
                        </a:lnSpc>
                        <a:spcAft>
                          <a:spcPts val="0"/>
                        </a:spcAft>
                      </a:pPr>
                      <a:r>
                        <a:rPr lang="en-GB" sz="2000" dirty="0">
                          <a:solidFill>
                            <a:schemeClr val="bg1"/>
                          </a:solidFill>
                          <a:latin typeface="Calibri"/>
                          <a:ea typeface="Calibri"/>
                          <a:cs typeface="Times New Roman"/>
                        </a:rPr>
                        <a:t>P1 / P2 Miss</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457200" algn="l">
                        <a:lnSpc>
                          <a:spcPct val="115000"/>
                        </a:lnSpc>
                        <a:spcAft>
                          <a:spcPts val="0"/>
                        </a:spcAft>
                      </a:pPr>
                      <a:r>
                        <a:rPr lang="en-GB" sz="2000" dirty="0">
                          <a:solidFill>
                            <a:schemeClr val="bg1"/>
                          </a:solidFill>
                          <a:latin typeface="Calibri"/>
                          <a:ea typeface="Calibri"/>
                          <a:cs typeface="Times New Roman"/>
                        </a:rPr>
                        <a:t>P1 / P2</a:t>
                      </a:r>
                      <a:r>
                        <a:rPr lang="en-GB" sz="2000" baseline="0" dirty="0">
                          <a:solidFill>
                            <a:schemeClr val="bg1"/>
                          </a:solidFill>
                          <a:latin typeface="Calibri"/>
                          <a:ea typeface="Calibri"/>
                          <a:cs typeface="Times New Roman"/>
                        </a:rPr>
                        <a:t> Serve</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457200" algn="l">
                        <a:lnSpc>
                          <a:spcPct val="115000"/>
                        </a:lnSpc>
                        <a:spcAft>
                          <a:spcPts val="0"/>
                        </a:spcAft>
                      </a:pPr>
                      <a:r>
                        <a:rPr lang="en-GB" sz="2000" dirty="0">
                          <a:solidFill>
                            <a:schemeClr val="bg1"/>
                          </a:solidFill>
                          <a:latin typeface="Calibri"/>
                          <a:ea typeface="Calibri"/>
                          <a:cs typeface="Times New Roman"/>
                        </a:rPr>
                        <a:t>Player misses ball, server back to player</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21736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048668"/>
          </a:xfrm>
        </p:spPr>
        <p:txBody>
          <a:bodyPr>
            <a:normAutofit/>
          </a:bodyPr>
          <a:lstStyle/>
          <a:p>
            <a:r>
              <a:rPr lang="en-GB" dirty="0" err="1"/>
              <a:t>Booch</a:t>
            </a:r>
            <a:r>
              <a:rPr lang="en-GB" dirty="0"/>
              <a:t> OO Development method</a:t>
            </a:r>
          </a:p>
          <a:p>
            <a:r>
              <a:rPr lang="en-GB" dirty="0"/>
              <a:t>Pong dynamic behaviour</a:t>
            </a:r>
          </a:p>
          <a:p>
            <a:pPr lvl="1"/>
            <a:r>
              <a:rPr lang="en-GB" dirty="0"/>
              <a:t>Pong state machine engine</a:t>
            </a:r>
          </a:p>
          <a:p>
            <a:pPr lvl="2"/>
            <a:r>
              <a:rPr lang="en-GB" dirty="0"/>
              <a:t>Create pong as a set of game states</a:t>
            </a:r>
          </a:p>
          <a:p>
            <a:pPr lvl="2"/>
            <a:r>
              <a:rPr lang="en-GB" dirty="0"/>
              <a:t>Work out a way to store them</a:t>
            </a:r>
          </a:p>
          <a:p>
            <a:pPr lvl="2"/>
            <a:r>
              <a:rPr lang="en-GB" dirty="0"/>
              <a:t>And transition </a:t>
            </a:r>
            <a:r>
              <a:rPr lang="en-GB"/>
              <a:t>between them</a:t>
            </a:r>
            <a:endParaRPr lang="en-GB" dirty="0"/>
          </a:p>
          <a:p>
            <a:pPr lvl="1">
              <a:buNone/>
            </a:pPr>
            <a:endParaRPr lang="en-GB" dirty="0"/>
          </a:p>
        </p:txBody>
      </p:sp>
      <p:sp>
        <p:nvSpPr>
          <p:cNvPr id="129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15520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293FEA0-A31E-0743-87A8-0D17BC72D355}"/>
              </a:ext>
            </a:extLst>
          </p:cNvPr>
          <p:cNvSpPr>
            <a:spLocks noGrp="1"/>
          </p:cNvSpPr>
          <p:nvPr>
            <p:ph idx="1"/>
          </p:nvPr>
        </p:nvSpPr>
        <p:spPr/>
        <p:txBody>
          <a:bodyPr/>
          <a:lstStyle/>
          <a:p>
            <a:endParaRPr lang="en-US"/>
          </a:p>
        </p:txBody>
      </p:sp>
      <p:pic>
        <p:nvPicPr>
          <p:cNvPr id="5" name="Picture 9" descr="A close up of a logo&#10;&#10;Description generated with very high confidence">
            <a:extLst>
              <a:ext uri="{FF2B5EF4-FFF2-40B4-BE49-F238E27FC236}">
                <a16:creationId xmlns:a16="http://schemas.microsoft.com/office/drawing/2014/main" id="{3BF301C2-8F0D-1047-9D6C-332F61B0D11C}"/>
              </a:ext>
            </a:extLst>
          </p:cNvPr>
          <p:cNvPicPr>
            <a:picLocks noChangeAspect="1"/>
          </p:cNvPicPr>
          <p:nvPr/>
        </p:nvPicPr>
        <p:blipFill>
          <a:blip r:embed="rId2"/>
          <a:stretch>
            <a:fillRect/>
          </a:stretch>
        </p:blipFill>
        <p:spPr>
          <a:xfrm>
            <a:off x="457200" y="1700808"/>
            <a:ext cx="8406635" cy="3896597"/>
          </a:xfrm>
          <a:prstGeom prst="rect">
            <a:avLst/>
          </a:prstGeom>
        </p:spPr>
      </p:pic>
    </p:spTree>
    <p:extLst>
      <p:ext uri="{BB962C8B-B14F-4D97-AF65-F5344CB8AC3E}">
        <p14:creationId xmlns:p14="http://schemas.microsoft.com/office/powerpoint/2010/main" val="3851362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976664"/>
          </a:xfrm>
        </p:spPr>
        <p:txBody>
          <a:bodyPr>
            <a:normAutofit/>
          </a:bodyPr>
          <a:lstStyle/>
          <a:p>
            <a:r>
              <a:rPr lang="en-GB" dirty="0"/>
              <a:t>Breakout Game</a:t>
            </a:r>
          </a:p>
        </p:txBody>
      </p:sp>
    </p:spTree>
    <p:extLst>
      <p:ext uri="{BB962C8B-B14F-4D97-AF65-F5344CB8AC3E}">
        <p14:creationId xmlns:p14="http://schemas.microsoft.com/office/powerpoint/2010/main" val="3508954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192688"/>
          </a:xfrm>
        </p:spPr>
        <p:txBody>
          <a:bodyPr>
            <a:normAutofit/>
          </a:bodyPr>
          <a:lstStyle/>
          <a:p>
            <a:r>
              <a:rPr lang="en-GB" dirty="0"/>
              <a:t>Learning Objectives</a:t>
            </a:r>
          </a:p>
          <a:p>
            <a:pPr lvl="1"/>
            <a:r>
              <a:rPr lang="en-GB" b="1" dirty="0"/>
              <a:t>Feedback </a:t>
            </a:r>
            <a:r>
              <a:rPr lang="en-GB" dirty="0"/>
              <a:t>on the SDL podcast</a:t>
            </a:r>
          </a:p>
          <a:p>
            <a:pPr lvl="1"/>
            <a:r>
              <a:rPr lang="en-GB" b="1" dirty="0"/>
              <a:t>Review</a:t>
            </a:r>
            <a:r>
              <a:rPr lang="en-GB" dirty="0"/>
              <a:t> the programming activities in the podcast</a:t>
            </a:r>
          </a:p>
          <a:p>
            <a:pPr lvl="1"/>
            <a:r>
              <a:rPr lang="en-GB" b="1" dirty="0"/>
              <a:t>Create</a:t>
            </a:r>
            <a:r>
              <a:rPr lang="en-GB" dirty="0"/>
              <a:t> a font renderer to demonstrate texture page mastery</a:t>
            </a:r>
          </a:p>
          <a:p>
            <a:pPr lvl="1"/>
            <a:r>
              <a:rPr lang="en-GB" b="1" dirty="0"/>
              <a:t>Design</a:t>
            </a:r>
            <a:r>
              <a:rPr lang="en-GB" dirty="0"/>
              <a:t> &amp; </a:t>
            </a:r>
            <a:r>
              <a:rPr lang="en-GB" b="1" dirty="0"/>
              <a:t>build</a:t>
            </a:r>
            <a:r>
              <a:rPr lang="en-GB" dirty="0"/>
              <a:t> Pong using OO techniques</a:t>
            </a:r>
          </a:p>
          <a:p>
            <a:pPr lvl="1"/>
            <a:endParaRPr lang="en-GB" dirty="0"/>
          </a:p>
          <a:p>
            <a:pPr lvl="1"/>
            <a:endParaRPr lang="en-GB" dirty="0"/>
          </a:p>
        </p:txBody>
      </p:sp>
    </p:spTree>
    <p:extLst>
      <p:ext uri="{BB962C8B-B14F-4D97-AF65-F5344CB8AC3E}">
        <p14:creationId xmlns:p14="http://schemas.microsoft.com/office/powerpoint/2010/main" val="96893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192688"/>
          </a:xfrm>
        </p:spPr>
        <p:txBody>
          <a:bodyPr>
            <a:normAutofit/>
          </a:bodyPr>
          <a:lstStyle/>
          <a:p>
            <a:r>
              <a:rPr lang="en-GB" dirty="0"/>
              <a:t>SDL Podcast</a:t>
            </a:r>
          </a:p>
          <a:p>
            <a:pPr lvl="1"/>
            <a:r>
              <a:rPr lang="en-GB" dirty="0"/>
              <a:t>Did it make any sense?</a:t>
            </a:r>
          </a:p>
          <a:p>
            <a:pPr lvl="1"/>
            <a:r>
              <a:rPr lang="en-GB" dirty="0"/>
              <a:t>How far did you get with it?</a:t>
            </a:r>
          </a:p>
          <a:p>
            <a:pPr lvl="1"/>
            <a:endParaRPr lang="en-GB" dirty="0"/>
          </a:p>
          <a:p>
            <a:pPr lvl="1"/>
            <a:endParaRPr lang="en-GB" dirty="0"/>
          </a:p>
        </p:txBody>
      </p:sp>
    </p:spTree>
    <p:extLst>
      <p:ext uri="{BB962C8B-B14F-4D97-AF65-F5344CB8AC3E}">
        <p14:creationId xmlns:p14="http://schemas.microsoft.com/office/powerpoint/2010/main" val="1273466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192688"/>
          </a:xfrm>
        </p:spPr>
        <p:txBody>
          <a:bodyPr>
            <a:normAutofit/>
          </a:bodyPr>
          <a:lstStyle/>
          <a:p>
            <a:r>
              <a:rPr lang="en-GB" dirty="0"/>
              <a:t>00. Balls!</a:t>
            </a:r>
          </a:p>
          <a:p>
            <a:pPr lvl="1"/>
            <a:r>
              <a:rPr lang="en-GB" dirty="0"/>
              <a:t>Work out how to:</a:t>
            </a:r>
          </a:p>
          <a:p>
            <a:pPr lvl="2"/>
            <a:r>
              <a:rPr lang="en-GB" dirty="0"/>
              <a:t>Store some balls</a:t>
            </a:r>
          </a:p>
          <a:p>
            <a:pPr lvl="2"/>
            <a:r>
              <a:rPr lang="en-GB" dirty="0"/>
              <a:t>Update them so they bounce in the screen</a:t>
            </a:r>
          </a:p>
          <a:p>
            <a:pPr lvl="2"/>
            <a:r>
              <a:rPr lang="en-GB" dirty="0"/>
              <a:t>Use the keyboard controller to add and remove balls on demand</a:t>
            </a:r>
          </a:p>
          <a:p>
            <a:pPr lvl="1"/>
            <a:endParaRPr lang="en-GB" dirty="0"/>
          </a:p>
        </p:txBody>
      </p:sp>
    </p:spTree>
    <p:extLst>
      <p:ext uri="{BB962C8B-B14F-4D97-AF65-F5344CB8AC3E}">
        <p14:creationId xmlns:p14="http://schemas.microsoft.com/office/powerpoint/2010/main" val="2932477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192688"/>
          </a:xfrm>
        </p:spPr>
        <p:txBody>
          <a:bodyPr>
            <a:normAutofit/>
          </a:bodyPr>
          <a:lstStyle/>
          <a:p>
            <a:r>
              <a:rPr lang="en-GB" dirty="0"/>
              <a:t>Texture page use in SDL</a:t>
            </a:r>
          </a:p>
          <a:p>
            <a:pPr lvl="2"/>
            <a:r>
              <a:rPr lang="en-GB" dirty="0"/>
              <a:t>Fundamental for displaying naff 8-bit text for debug &amp; in-game</a:t>
            </a:r>
          </a:p>
          <a:p>
            <a:pPr lvl="2"/>
            <a:r>
              <a:rPr lang="en-GB" dirty="0"/>
              <a:t>Also for working with texture pages (atlases)</a:t>
            </a:r>
          </a:p>
          <a:p>
            <a:pPr lvl="1"/>
            <a:endParaRPr lang="en-GB" dirty="0"/>
          </a:p>
          <a:p>
            <a:pPr lvl="1"/>
            <a:endParaRPr lang="en-GB" dirty="0"/>
          </a:p>
        </p:txBody>
      </p:sp>
      <p:pic>
        <p:nvPicPr>
          <p:cNvPr id="4" name="Picture 3">
            <a:extLst>
              <a:ext uri="{FF2B5EF4-FFF2-40B4-BE49-F238E27FC236}">
                <a16:creationId xmlns:a16="http://schemas.microsoft.com/office/drawing/2014/main" id="{FB870ECE-7713-1741-B729-9EEE272881EA}"/>
              </a:ext>
            </a:extLst>
          </p:cNvPr>
          <p:cNvPicPr>
            <a:picLocks noChangeAspect="1"/>
          </p:cNvPicPr>
          <p:nvPr/>
        </p:nvPicPr>
        <p:blipFill>
          <a:blip r:embed="rId2"/>
          <a:stretch>
            <a:fillRect/>
          </a:stretch>
        </p:blipFill>
        <p:spPr>
          <a:xfrm>
            <a:off x="611560" y="3140968"/>
            <a:ext cx="3185510" cy="1800200"/>
          </a:xfrm>
          <a:prstGeom prst="rect">
            <a:avLst/>
          </a:prstGeom>
          <a:solidFill>
            <a:schemeClr val="bg1">
              <a:lumMod val="65000"/>
            </a:schemeClr>
          </a:solidFill>
        </p:spPr>
      </p:pic>
      <p:pic>
        <p:nvPicPr>
          <p:cNvPr id="5" name="Picture 4">
            <a:extLst>
              <a:ext uri="{FF2B5EF4-FFF2-40B4-BE49-F238E27FC236}">
                <a16:creationId xmlns:a16="http://schemas.microsoft.com/office/drawing/2014/main" id="{569D95E0-0D2D-3B4C-9295-BEFABE12E142}"/>
              </a:ext>
            </a:extLst>
          </p:cNvPr>
          <p:cNvPicPr>
            <a:picLocks noChangeAspect="1"/>
          </p:cNvPicPr>
          <p:nvPr/>
        </p:nvPicPr>
        <p:blipFill>
          <a:blip r:embed="rId3"/>
          <a:stretch>
            <a:fillRect/>
          </a:stretch>
        </p:blipFill>
        <p:spPr>
          <a:xfrm>
            <a:off x="4927898" y="3185637"/>
            <a:ext cx="3632944" cy="2448288"/>
          </a:xfrm>
          <a:prstGeom prst="rect">
            <a:avLst/>
          </a:prstGeom>
        </p:spPr>
      </p:pic>
      <p:pic>
        <p:nvPicPr>
          <p:cNvPr id="6" name="Picture 5">
            <a:extLst>
              <a:ext uri="{FF2B5EF4-FFF2-40B4-BE49-F238E27FC236}">
                <a16:creationId xmlns:a16="http://schemas.microsoft.com/office/drawing/2014/main" id="{30964F22-E03C-9949-9A4E-AC9D5913894B}"/>
              </a:ext>
            </a:extLst>
          </p:cNvPr>
          <p:cNvPicPr>
            <a:picLocks noChangeAspect="1"/>
          </p:cNvPicPr>
          <p:nvPr/>
        </p:nvPicPr>
        <p:blipFill>
          <a:blip r:embed="rId4"/>
          <a:stretch>
            <a:fillRect/>
          </a:stretch>
        </p:blipFill>
        <p:spPr>
          <a:xfrm>
            <a:off x="7380312" y="4302968"/>
            <a:ext cx="1625600" cy="2438400"/>
          </a:xfrm>
          <a:prstGeom prst="rect">
            <a:avLst/>
          </a:prstGeom>
        </p:spPr>
      </p:pic>
      <p:pic>
        <p:nvPicPr>
          <p:cNvPr id="7" name="Picture 6">
            <a:extLst>
              <a:ext uri="{FF2B5EF4-FFF2-40B4-BE49-F238E27FC236}">
                <a16:creationId xmlns:a16="http://schemas.microsoft.com/office/drawing/2014/main" id="{DFAAEF5F-320D-7A4C-B388-15C91FBC2255}"/>
              </a:ext>
            </a:extLst>
          </p:cNvPr>
          <p:cNvPicPr>
            <a:picLocks noChangeAspect="1"/>
          </p:cNvPicPr>
          <p:nvPr/>
        </p:nvPicPr>
        <p:blipFill rotWithShape="1">
          <a:blip r:embed="rId5"/>
          <a:srcRect l="66676"/>
          <a:stretch/>
        </p:blipFill>
        <p:spPr>
          <a:xfrm>
            <a:off x="3096320" y="5057800"/>
            <a:ext cx="1644872" cy="1800200"/>
          </a:xfrm>
          <a:prstGeom prst="rect">
            <a:avLst/>
          </a:prstGeom>
        </p:spPr>
      </p:pic>
    </p:spTree>
    <p:extLst>
      <p:ext uri="{BB962C8B-B14F-4D97-AF65-F5344CB8AC3E}">
        <p14:creationId xmlns:p14="http://schemas.microsoft.com/office/powerpoint/2010/main" val="3064088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192688"/>
          </a:xfrm>
        </p:spPr>
        <p:txBody>
          <a:bodyPr>
            <a:normAutofit/>
          </a:bodyPr>
          <a:lstStyle/>
          <a:p>
            <a:r>
              <a:rPr lang="en-GB" dirty="0"/>
              <a:t>01.sdl_printfont</a:t>
            </a:r>
          </a:p>
          <a:p>
            <a:pPr lvl="1"/>
            <a:r>
              <a:rPr lang="en-GB" dirty="0"/>
              <a:t>Load a bmp font file</a:t>
            </a:r>
          </a:p>
          <a:p>
            <a:pPr lvl="1"/>
            <a:r>
              <a:rPr lang="en-GB" dirty="0"/>
              <a:t>Convert it to 32-bit </a:t>
            </a:r>
          </a:p>
          <a:p>
            <a:pPr lvl="2"/>
            <a:r>
              <a:rPr lang="en-GB" dirty="0"/>
              <a:t>Alpha channel that can be alpha tested</a:t>
            </a:r>
          </a:p>
          <a:p>
            <a:pPr lvl="1"/>
            <a:r>
              <a:rPr lang="en-GB" dirty="0"/>
              <a:t>Work out the relationship between characters in a string and their glyphs in the font texture</a:t>
            </a:r>
          </a:p>
          <a:p>
            <a:pPr lvl="1"/>
            <a:r>
              <a:rPr lang="en-GB" dirty="0"/>
              <a:t>Draw them in the correct place</a:t>
            </a:r>
          </a:p>
          <a:p>
            <a:pPr lvl="1"/>
            <a:r>
              <a:rPr lang="en-GB" dirty="0"/>
              <a:t>Use scaling to make things bigger</a:t>
            </a:r>
          </a:p>
          <a:p>
            <a:pPr lvl="1"/>
            <a:endParaRPr lang="en-GB" dirty="0"/>
          </a:p>
          <a:p>
            <a:pPr lvl="1"/>
            <a:endParaRPr lang="en-GB" dirty="0"/>
          </a:p>
        </p:txBody>
      </p:sp>
    </p:spTree>
    <p:extLst>
      <p:ext uri="{BB962C8B-B14F-4D97-AF65-F5344CB8AC3E}">
        <p14:creationId xmlns:p14="http://schemas.microsoft.com/office/powerpoint/2010/main" val="1785811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048673"/>
          </a:xfrm>
        </p:spPr>
        <p:txBody>
          <a:bodyPr>
            <a:normAutofit/>
          </a:bodyPr>
          <a:lstStyle/>
          <a:p>
            <a:r>
              <a:rPr lang="en-GB" dirty="0" err="1"/>
              <a:t>Booch</a:t>
            </a:r>
            <a:r>
              <a:rPr lang="en-GB" dirty="0"/>
              <a:t> OO Development method</a:t>
            </a:r>
          </a:p>
        </p:txBody>
      </p:sp>
    </p:spTree>
    <p:extLst>
      <p:ext uri="{BB962C8B-B14F-4D97-AF65-F5344CB8AC3E}">
        <p14:creationId xmlns:p14="http://schemas.microsoft.com/office/powerpoint/2010/main" val="3061785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2346921"/>
          </a:xfrm>
        </p:spPr>
        <p:txBody>
          <a:bodyPr>
            <a:normAutofit fontScale="92500" lnSpcReduction="10000"/>
          </a:bodyPr>
          <a:lstStyle/>
          <a:p>
            <a:r>
              <a:rPr lang="en-GB" dirty="0" err="1"/>
              <a:t>Booch</a:t>
            </a:r>
            <a:r>
              <a:rPr lang="en-GB" dirty="0"/>
              <a:t> OO Development method</a:t>
            </a:r>
          </a:p>
          <a:p>
            <a:pPr lvl="1"/>
            <a:r>
              <a:rPr lang="en-GB" dirty="0"/>
              <a:t>Pong (1972)</a:t>
            </a:r>
          </a:p>
          <a:p>
            <a:pPr lvl="2"/>
            <a:r>
              <a:rPr lang="en-GB" dirty="0"/>
              <a:t>First successful arcade game, launched Atari to become the dominant player of the 1</a:t>
            </a:r>
            <a:r>
              <a:rPr lang="en-GB" baseline="30000" dirty="0"/>
              <a:t>st</a:t>
            </a:r>
            <a:r>
              <a:rPr lang="en-GB" dirty="0"/>
              <a:t> &amp; 2</a:t>
            </a:r>
            <a:r>
              <a:rPr lang="en-GB" baseline="30000" dirty="0"/>
              <a:t>nd</a:t>
            </a:r>
            <a:r>
              <a:rPr lang="en-GB" dirty="0"/>
              <a:t> computer consoles generations</a:t>
            </a:r>
          </a:p>
          <a:p>
            <a:pPr lvl="2"/>
            <a:r>
              <a:rPr lang="en-GB" dirty="0"/>
              <a:t>Cause of first games lawsuit</a:t>
            </a:r>
          </a:p>
        </p:txBody>
      </p:sp>
      <p:pic>
        <p:nvPicPr>
          <p:cNvPr id="5" name="Picture 4"/>
          <p:cNvPicPr/>
          <p:nvPr/>
        </p:nvPicPr>
        <p:blipFill>
          <a:blip r:embed="rId2" cstate="print"/>
          <a:srcRect/>
          <a:stretch>
            <a:fillRect/>
          </a:stretch>
        </p:blipFill>
        <p:spPr bwMode="auto">
          <a:xfrm>
            <a:off x="1905000" y="2819400"/>
            <a:ext cx="5562600" cy="3733800"/>
          </a:xfrm>
          <a:prstGeom prst="rect">
            <a:avLst/>
          </a:prstGeom>
          <a:noFill/>
          <a:ln w="9525">
            <a:noFill/>
            <a:miter lim="800000"/>
            <a:headEnd/>
            <a:tailEnd/>
          </a:ln>
        </p:spPr>
      </p:pic>
    </p:spTree>
    <p:extLst>
      <p:ext uri="{BB962C8B-B14F-4D97-AF65-F5344CB8AC3E}">
        <p14:creationId xmlns:p14="http://schemas.microsoft.com/office/powerpoint/2010/main" val="387664114"/>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14119</TotalTime>
  <Words>763</Words>
  <Application>Microsoft Macintosh PowerPoint</Application>
  <PresentationFormat>On-screen Show (4:3)</PresentationFormat>
  <Paragraphs>158</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Gazcorp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MSc Computer Games and Entertainment: Advanced Programming</dc:title>
  <dc:creator>Gareth</dc:creator>
  <cp:lastModifiedBy>Lewis, Gareth</cp:lastModifiedBy>
  <cp:revision>813</cp:revision>
  <cp:lastPrinted>2019-09-27T12:33:46Z</cp:lastPrinted>
  <dcterms:created xsi:type="dcterms:W3CDTF">2008-11-22T10:38:31Z</dcterms:created>
  <dcterms:modified xsi:type="dcterms:W3CDTF">2019-10-16T16:34:22Z</dcterms:modified>
</cp:coreProperties>
</file>