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7" r:id="rId2"/>
    <p:sldId id="476" r:id="rId3"/>
    <p:sldId id="477" r:id="rId4"/>
    <p:sldId id="434" r:id="rId5"/>
    <p:sldId id="456" r:id="rId6"/>
    <p:sldId id="455" r:id="rId7"/>
    <p:sldId id="475" r:id="rId8"/>
    <p:sldId id="4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 autoAdjust="0"/>
    <p:restoredTop sz="86395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outlineViewPr>
    <p:cViewPr>
      <p:scale>
        <a:sx n="33" d="100"/>
        <a:sy n="33" d="100"/>
      </p:scale>
      <p:origin x="0" y="-5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BD50-31D3-4C60-A79A-22BFA117E480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FFC2-31BA-4FB9-AC66-02D09AC25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8FFC2-31BA-4FB9-AC66-02D09AC251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9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ectio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286044" y="0"/>
            <a:ext cx="11903840" cy="6869465"/>
          </a:xfrm>
          <a:custGeom>
            <a:avLst/>
            <a:gdLst>
              <a:gd name="connsiteX0" fmla="*/ 1866669 w 8927880"/>
              <a:gd name="connsiteY0" fmla="*/ 0 h 5156870"/>
              <a:gd name="connsiteX1" fmla="*/ 8920230 w 8927880"/>
              <a:gd name="connsiteY1" fmla="*/ 0 h 5156870"/>
              <a:gd name="connsiteX2" fmla="*/ 8927880 w 8927880"/>
              <a:gd name="connsiteY2" fmla="*/ 5156870 h 5156870"/>
              <a:gd name="connsiteX3" fmla="*/ 0 w 8927880"/>
              <a:gd name="connsiteY3" fmla="*/ 5149219 h 5156870"/>
              <a:gd name="connsiteX4" fmla="*/ 1866669 w 8927880"/>
              <a:gd name="connsiteY4" fmla="*/ 0 h 515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880" h="5156870">
                <a:moveTo>
                  <a:pt x="1866669" y="0"/>
                </a:moveTo>
                <a:lnTo>
                  <a:pt x="8920230" y="0"/>
                </a:lnTo>
                <a:lnTo>
                  <a:pt x="8927880" y="5156870"/>
                </a:lnTo>
                <a:lnTo>
                  <a:pt x="0" y="5149219"/>
                </a:lnTo>
                <a:lnTo>
                  <a:pt x="18666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31" name="Picture 30" descr="0.1-Falmouth-University-log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6282043"/>
            <a:ext cx="1632444" cy="402403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2745128" y="3515995"/>
            <a:ext cx="8492568" cy="1881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 cap="none">
                <a:solidFill>
                  <a:schemeClr val="tx1"/>
                </a:solidFill>
              </a:defRPr>
            </a:lvl1pPr>
            <a:lvl2pPr>
              <a:defRPr sz="2398" cap="none">
                <a:solidFill>
                  <a:schemeClr val="tx1"/>
                </a:solidFill>
              </a:defRPr>
            </a:lvl2pPr>
            <a:lvl3pPr marL="1218072" indent="0">
              <a:buNone/>
              <a:defRPr sz="3330" cap="none"/>
            </a:lvl3pPr>
            <a:lvl4pPr>
              <a:defRPr sz="3330" cap="none"/>
            </a:lvl4pPr>
            <a:lvl5pPr>
              <a:defRPr sz="3330" cap="none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3198701" y="2637545"/>
            <a:ext cx="8038996" cy="5787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4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3198701" y="1995861"/>
            <a:ext cx="8038996" cy="631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197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53F6-C07C-43B2-8088-98B66F693FA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-728726" y="-368060"/>
            <a:ext cx="12840370" cy="7226060"/>
          </a:xfrm>
          <a:prstGeom prst="rect">
            <a:avLst/>
          </a:prstGeom>
        </p:spPr>
      </p:pic>
      <p:sp>
        <p:nvSpPr>
          <p:cNvPr id="4" name="AutoShape 2" descr="https://falmouthac.sharepoint.com/teams/games/Templates/Games%20logo%20social%20media%20Staff%20Stuff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64987" y="2244793"/>
            <a:ext cx="3203276" cy="557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375682" y="706211"/>
            <a:ext cx="4718957" cy="5551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t="13631" r="50784" b="12481"/>
          <a:stretch/>
        </p:blipFill>
        <p:spPr>
          <a:xfrm>
            <a:off x="9523384" y="3023178"/>
            <a:ext cx="939147" cy="110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A1976-9244-984B-89F8-1445CFAD753A}"/>
              </a:ext>
            </a:extLst>
          </p:cNvPr>
          <p:cNvSpPr txBox="1"/>
          <p:nvPr/>
        </p:nvSpPr>
        <p:spPr>
          <a:xfrm>
            <a:off x="1305334" y="2604042"/>
            <a:ext cx="4033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GAM220 – </a:t>
            </a:r>
          </a:p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Forming</a:t>
            </a:r>
          </a:p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4773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D65D43-8100-2849-9419-69AFBEAB4C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World Building Reminder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169CB-8C48-E546-8A08-880BB18DF6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students who are moving onto GAM220 (non-GART students) have been asked to complete a World Building task</a:t>
            </a:r>
          </a:p>
          <a:p>
            <a:r>
              <a:rPr lang="en-GB" dirty="0"/>
              <a:t>This World Building task feeds into the </a:t>
            </a:r>
            <a:r>
              <a:rPr lang="en-GB" b="1" dirty="0"/>
              <a:t>World Building </a:t>
            </a:r>
            <a:r>
              <a:rPr lang="en-GB" dirty="0"/>
              <a:t>Assignment, this is worth 20% of the </a:t>
            </a:r>
            <a:r>
              <a:rPr lang="en-GB" b="1" dirty="0"/>
              <a:t>Pitch </a:t>
            </a:r>
            <a:r>
              <a:rPr lang="en-GB" dirty="0"/>
              <a:t>Assignment</a:t>
            </a:r>
          </a:p>
          <a:p>
            <a:r>
              <a:rPr lang="en-GB" dirty="0"/>
              <a:t>You will pitch your </a:t>
            </a:r>
            <a:r>
              <a:rPr lang="en-GB" b="1" dirty="0"/>
              <a:t>World</a:t>
            </a:r>
            <a:r>
              <a:rPr lang="en-GB" dirty="0"/>
              <a:t> in Week 1 to your group and a member of staff!</a:t>
            </a:r>
          </a:p>
          <a:p>
            <a:r>
              <a:rPr lang="en-GB" dirty="0"/>
              <a:t>These Worlds will inform the development of your game in 2</a:t>
            </a:r>
            <a:r>
              <a:rPr lang="en-GB" baseline="30000" dirty="0"/>
              <a:t>nd</a:t>
            </a:r>
            <a:r>
              <a:rPr lang="en-GB" dirty="0"/>
              <a:t> year</a:t>
            </a:r>
          </a:p>
          <a:p>
            <a:r>
              <a:rPr lang="en-GB" dirty="0"/>
              <a:t>Please watch the following lecture from Brian McDonald and Jeff Howard which gives additional guidance for the assignment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33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D65D43-8100-2849-9419-69AFBEAB4C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GAM220 Assignment Details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169CB-8C48-E546-8A08-880BB18DF6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/>
              <a:t>Assignment 1 – Pitch (30%)</a:t>
            </a:r>
          </a:p>
          <a:p>
            <a:pPr lvl="1"/>
            <a:r>
              <a:rPr lang="en-GB" sz="2000" b="1" dirty="0"/>
              <a:t>Week 1 </a:t>
            </a:r>
            <a:r>
              <a:rPr lang="en-GB" sz="2000" dirty="0"/>
              <a:t>as </a:t>
            </a:r>
            <a:r>
              <a:rPr lang="en-GB" sz="2000" b="1" dirty="0"/>
              <a:t>an Individual</a:t>
            </a:r>
            <a:r>
              <a:rPr lang="en-GB" sz="2000" dirty="0"/>
              <a:t> you will pitch </a:t>
            </a:r>
            <a:r>
              <a:rPr lang="en-GB" sz="2000" b="1" dirty="0"/>
              <a:t>world concept</a:t>
            </a:r>
          </a:p>
          <a:p>
            <a:pPr lvl="1"/>
            <a:r>
              <a:rPr lang="en-GB" sz="2000" b="1" dirty="0"/>
              <a:t>Week 5</a:t>
            </a:r>
            <a:r>
              <a:rPr lang="en-GB" sz="2000" dirty="0"/>
              <a:t> as </a:t>
            </a:r>
            <a:r>
              <a:rPr lang="en-GB" sz="2000" b="1" dirty="0"/>
              <a:t>a team</a:t>
            </a:r>
            <a:r>
              <a:rPr lang="en-GB" sz="2000" dirty="0"/>
              <a:t> you will pitch your </a:t>
            </a:r>
            <a:r>
              <a:rPr lang="en-GB" sz="2000" b="1" dirty="0"/>
              <a:t>game concept </a:t>
            </a:r>
          </a:p>
          <a:p>
            <a:pPr lvl="1"/>
            <a:r>
              <a:rPr lang="en-GB" sz="2000" dirty="0"/>
              <a:t>More details about the assignment in </a:t>
            </a:r>
            <a:r>
              <a:rPr lang="en-GB" sz="2000" b="1" dirty="0"/>
              <a:t>Week 1</a:t>
            </a:r>
            <a:r>
              <a:rPr lang="en-GB" sz="2000" dirty="0"/>
              <a:t> of next session</a:t>
            </a:r>
          </a:p>
          <a:p>
            <a:r>
              <a:rPr lang="en-GB" sz="2600" dirty="0"/>
              <a:t>Assignment 2 – Studio Practice (70%)</a:t>
            </a:r>
          </a:p>
          <a:p>
            <a:pPr lvl="1"/>
            <a:r>
              <a:rPr lang="en-GB" sz="2000" dirty="0"/>
              <a:t>You will work as a team in timetabled sessions to build a game</a:t>
            </a:r>
          </a:p>
          <a:p>
            <a:pPr lvl="1"/>
            <a:r>
              <a:rPr lang="en-GB" sz="2000" dirty="0"/>
              <a:t>There will be a mid-term review in </a:t>
            </a:r>
            <a:r>
              <a:rPr lang="en-GB" sz="2000" b="1" dirty="0"/>
              <a:t>Week 8</a:t>
            </a:r>
          </a:p>
          <a:p>
            <a:pPr lvl="1"/>
            <a:r>
              <a:rPr lang="en-GB" sz="2000" dirty="0"/>
              <a:t>You will show off your game for marking in </a:t>
            </a:r>
            <a:r>
              <a:rPr lang="en-GB" sz="2000" b="1" dirty="0"/>
              <a:t>Week 13</a:t>
            </a:r>
            <a:endParaRPr lang="en-GB" sz="2000" dirty="0"/>
          </a:p>
          <a:p>
            <a:pPr lvl="1"/>
            <a:r>
              <a:rPr lang="en-GB" sz="2000" dirty="0"/>
              <a:t>The game should be around </a:t>
            </a:r>
            <a:r>
              <a:rPr lang="en-GB" sz="2000" b="1" dirty="0"/>
              <a:t>Alpha</a:t>
            </a:r>
            <a:r>
              <a:rPr lang="en-GB" sz="2000" dirty="0"/>
              <a:t> stage</a:t>
            </a:r>
            <a:endParaRPr lang="en-GB" sz="2000" b="1" dirty="0"/>
          </a:p>
          <a:p>
            <a:pPr lvl="1"/>
            <a:r>
              <a:rPr lang="en-US" sz="2000" dirty="0"/>
              <a:t>“</a:t>
            </a:r>
            <a:r>
              <a:rPr lang="en-US" sz="2000" i="1" dirty="0"/>
              <a:t>Alpha is the stage when key gameplay functionality is implemented, and assets are partially finished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- Heather Maxwell Chandler, The Game Production Handbook</a:t>
            </a:r>
            <a:endParaRPr lang="en-GB" sz="2000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1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D65D43-8100-2849-9419-69AFBEAB4C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Forming Teams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169CB-8C48-E546-8A08-880BB18DF6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will have to fill in a form that allows us to assemble teams</a:t>
            </a:r>
          </a:p>
          <a:p>
            <a:r>
              <a:rPr lang="en-GB" dirty="0"/>
              <a:t>Unlike first year there is some flexibility in the team and the game you make</a:t>
            </a:r>
          </a:p>
          <a:p>
            <a:pPr lvl="1"/>
            <a:r>
              <a:rPr lang="en-GB" dirty="0"/>
              <a:t>You can specify who you want to work with</a:t>
            </a:r>
          </a:p>
          <a:p>
            <a:pPr lvl="1"/>
            <a:r>
              <a:rPr lang="en-GB" dirty="0"/>
              <a:t>You can specify what type of the game you want to make</a:t>
            </a:r>
          </a:p>
          <a:p>
            <a:pPr lvl="1"/>
            <a:r>
              <a:rPr lang="en-GB" dirty="0"/>
              <a:t>You can specify what Engine you want to use</a:t>
            </a:r>
          </a:p>
          <a:p>
            <a:r>
              <a:rPr lang="en-GB" dirty="0"/>
              <a:t>We will try to match you with similar answers, </a:t>
            </a:r>
            <a:r>
              <a:rPr lang="en-GB" b="1" dirty="0"/>
              <a:t>HOWEVER</a:t>
            </a:r>
            <a:r>
              <a:rPr lang="en-GB" dirty="0"/>
              <a:t> we are going to try and create balanced teams</a:t>
            </a:r>
          </a:p>
          <a:p>
            <a:r>
              <a:rPr lang="en-GB" dirty="0"/>
              <a:t>This means we will not be able to guarantee that we can honour your choices in </a:t>
            </a:r>
            <a:r>
              <a:rPr lang="en-GB"/>
              <a:t>the form</a:t>
            </a:r>
          </a:p>
        </p:txBody>
      </p:sp>
    </p:spTree>
    <p:extLst>
      <p:ext uri="{BB962C8B-B14F-4D97-AF65-F5344CB8AC3E}">
        <p14:creationId xmlns:p14="http://schemas.microsoft.com/office/powerpoint/2010/main" val="264955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2574991" y="2197893"/>
            <a:ext cx="734681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 about Team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dirty="0">
                <a:solidFill>
                  <a:prstClr val="white"/>
                </a:solidFill>
                <a:latin typeface="Calibri" panose="020F0502020204030204"/>
              </a:rPr>
              <a:t>Forming</a:t>
            </a:r>
            <a:endParaRPr kumimoji="0" lang="en-GB" sz="7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6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B15F58-418D-41A7-B0D5-B95C8B2BE541}"/>
              </a:ext>
            </a:extLst>
          </p:cNvPr>
          <p:cNvGrpSpPr/>
          <p:nvPr/>
        </p:nvGrpSpPr>
        <p:grpSpPr>
          <a:xfrm>
            <a:off x="3048000" y="566700"/>
            <a:ext cx="6096000" cy="5724600"/>
            <a:chOff x="3047999" y="862812"/>
            <a:chExt cx="6096000" cy="57246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D329F7-8723-4AC7-BF33-BAB2CEDB4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284" y="862812"/>
              <a:ext cx="5763429" cy="480127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45965F-AC97-49D5-A00B-03C59B2484AB}"/>
                </a:ext>
              </a:extLst>
            </p:cNvPr>
            <p:cNvSpPr/>
            <p:nvPr/>
          </p:nvSpPr>
          <p:spPr>
            <a:xfrm>
              <a:off x="3047999" y="5664082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222222"/>
                  </a:solidFill>
                  <a:latin typeface="Arial" panose="020B0604020202020204" pitchFamily="34" charset="0"/>
                </a:rPr>
                <a:t>Tuckman, B.W. and Jensen, M.A.C., 1977. Stages of small-group development revisited. </a:t>
              </a:r>
              <a:r>
                <a:rPr lang="en-GB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Group &amp; Organization Studies</a:t>
              </a:r>
              <a:r>
                <a:rPr lang="en-GB" dirty="0">
                  <a:solidFill>
                    <a:srgbClr val="222222"/>
                  </a:solidFill>
                  <a:latin typeface="Arial" panose="020B0604020202020204" pitchFamily="34" charset="0"/>
                </a:rPr>
                <a:t>, </a:t>
              </a:r>
              <a:r>
                <a:rPr lang="en-GB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222222"/>
                  </a:solidFill>
                  <a:latin typeface="Arial" panose="020B0604020202020204" pitchFamily="34" charset="0"/>
                </a:rPr>
                <a:t>(4), pp.419-427.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4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66F159-FF39-4ED7-B60B-C6C264825D83}"/>
              </a:ext>
            </a:extLst>
          </p:cNvPr>
          <p:cNvGrpSpPr/>
          <p:nvPr/>
        </p:nvGrpSpPr>
        <p:grpSpPr>
          <a:xfrm>
            <a:off x="3048000" y="265601"/>
            <a:ext cx="6096000" cy="6183113"/>
            <a:chOff x="2936032" y="256270"/>
            <a:chExt cx="6096000" cy="6183113"/>
          </a:xfrm>
        </p:grpSpPr>
        <p:pic>
          <p:nvPicPr>
            <p:cNvPr id="1026" name="Picture 2" descr="The Wisdom of Teams: Creating the High-Performance Organization ...">
              <a:extLst>
                <a:ext uri="{FF2B5EF4-FFF2-40B4-BE49-F238E27FC236}">
                  <a16:creationId xmlns:a16="http://schemas.microsoft.com/office/drawing/2014/main" id="{6E52949A-3B43-4FF6-A26B-1DBDA562E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408" y="256270"/>
              <a:ext cx="3599926" cy="536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EC2F1C-EB1E-46C0-880D-678919CBD646}"/>
                </a:ext>
              </a:extLst>
            </p:cNvPr>
            <p:cNvSpPr/>
            <p:nvPr/>
          </p:nvSpPr>
          <p:spPr>
            <a:xfrm>
              <a:off x="2936032" y="57930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/>
                <a:t>https://falmouth.primo.exlibrisgroup.com/permalink/44FAL_INST/vct0c5/alma9911155600005136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58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3759399" y="2790363"/>
            <a:ext cx="46732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GB" sz="7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11528</TotalTime>
  <Words>371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Brown</dc:creator>
  <cp:lastModifiedBy>McDonald, Brian</cp:lastModifiedBy>
  <cp:revision>399</cp:revision>
  <dcterms:created xsi:type="dcterms:W3CDTF">2017-09-13T20:00:56Z</dcterms:created>
  <dcterms:modified xsi:type="dcterms:W3CDTF">2020-04-29T13:53:11Z</dcterms:modified>
</cp:coreProperties>
</file>