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410" r:id="rId3"/>
    <p:sldId id="409" r:id="rId4"/>
    <p:sldId id="411" r:id="rId5"/>
    <p:sldId id="412" r:id="rId6"/>
    <p:sldId id="413" r:id="rId7"/>
    <p:sldId id="417" r:id="rId8"/>
    <p:sldId id="414" r:id="rId9"/>
    <p:sldId id="415" r:id="rId10"/>
    <p:sldId id="416" r:id="rId11"/>
    <p:sldId id="418" r:id="rId12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6" autoAdjust="0"/>
    <p:restoredTop sz="96327" autoAdjust="0"/>
  </p:normalViewPr>
  <p:slideViewPr>
    <p:cSldViewPr>
      <p:cViewPr varScale="1">
        <p:scale>
          <a:sx n="76" d="100"/>
          <a:sy n="76" d="100"/>
        </p:scale>
        <p:origin x="7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639" cy="5117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36" y="0"/>
            <a:ext cx="3078639" cy="5117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10/12/2019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89" y="4861442"/>
            <a:ext cx="5683886" cy="460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294"/>
            <a:ext cx="3078639" cy="5117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36" y="9721294"/>
            <a:ext cx="3078639" cy="5117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0620" y="2404719"/>
            <a:ext cx="7765316" cy="6858000"/>
          </a:xfrm>
          <a:prstGeom prst="rect">
            <a:avLst/>
          </a:prstGeom>
        </p:spPr>
      </p:pic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COMP270: Mathematics for 3D Worlds and Simulation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 (Hons)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Workshop: 2D Matrices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5AE2EBC-932A-4ADC-BDDE-DE162FB5CB79}"/>
              </a:ext>
            </a:extLst>
          </p:cNvPr>
          <p:cNvGrpSpPr/>
          <p:nvPr/>
        </p:nvGrpSpPr>
        <p:grpSpPr>
          <a:xfrm>
            <a:off x="2007694" y="3717032"/>
            <a:ext cx="1137358" cy="890833"/>
            <a:chOff x="2007694" y="3717032"/>
            <a:chExt cx="1137358" cy="89083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2431C5-8F75-478F-8CC0-56EF129E84AF}"/>
                </a:ext>
              </a:extLst>
            </p:cNvPr>
            <p:cNvCxnSpPr>
              <a:cxnSpLocks/>
            </p:cNvCxnSpPr>
            <p:nvPr/>
          </p:nvCxnSpPr>
          <p:spPr>
            <a:xfrm>
              <a:off x="2845421" y="3717032"/>
              <a:ext cx="0" cy="576064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0E66F5-95CD-434F-95CC-447843358555}"/>
                </a:ext>
              </a:extLst>
            </p:cNvPr>
            <p:cNvSpPr/>
            <p:nvPr/>
          </p:nvSpPr>
          <p:spPr>
            <a:xfrm flipH="1" flipV="1">
              <a:off x="2768963" y="4221087"/>
              <a:ext cx="76455" cy="72587"/>
            </a:xfrm>
            <a:prstGeom prst="rect">
              <a:avLst/>
            </a:prstGeom>
            <a:noFill/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767696-C03C-4824-8196-35B76434B4BF}"/>
                </a:ext>
              </a:extLst>
            </p:cNvPr>
            <p:cNvSpPr txBox="1"/>
            <p:nvPr/>
          </p:nvSpPr>
          <p:spPr>
            <a:xfrm>
              <a:off x="2007694" y="433086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CB1EC01-650A-4DC0-87A6-3A65F27C1BA1}"/>
                </a:ext>
              </a:extLst>
            </p:cNvPr>
            <p:cNvSpPr txBox="1"/>
            <p:nvPr/>
          </p:nvSpPr>
          <p:spPr>
            <a:xfrm>
              <a:off x="2883442" y="38708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147248" cy="47525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GB" sz="1800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A6273-100C-4EC6-B087-B7FBBAFE28FF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72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3600" b="1" dirty="0"/>
              <a:t>Answers: Question 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98103-22B3-48E2-AAFD-41F1DB70BEB1}"/>
              </a:ext>
            </a:extLst>
          </p:cNvPr>
          <p:cNvGrpSpPr/>
          <p:nvPr/>
        </p:nvGrpSpPr>
        <p:grpSpPr>
          <a:xfrm>
            <a:off x="900399" y="1969094"/>
            <a:ext cx="3093923" cy="2631779"/>
            <a:chOff x="900399" y="1969094"/>
            <a:chExt cx="3093923" cy="263177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2A73EE-5CA3-4300-8C86-D982F9F79EF4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32" y="4293096"/>
              <a:ext cx="2304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B422D3B-6A53-48DC-9A9C-BDC27E2F3D1B}"/>
                </a:ext>
              </a:extLst>
            </p:cNvPr>
            <p:cNvCxnSpPr/>
            <p:nvPr/>
          </p:nvCxnSpPr>
          <p:spPr>
            <a:xfrm flipV="1">
              <a:off x="1259632" y="2276872"/>
              <a:ext cx="0" cy="2016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4822B3-ACBA-4A0B-A37A-EFB141AA7F5C}"/>
                </a:ext>
              </a:extLst>
            </p:cNvPr>
            <p:cNvSpPr txBox="1"/>
            <p:nvPr/>
          </p:nvSpPr>
          <p:spPr>
            <a:xfrm>
              <a:off x="3275856" y="4293096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(east)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FC3916-50DD-43C1-A3E0-026F529CE56A}"/>
                </a:ext>
              </a:extLst>
            </p:cNvPr>
            <p:cNvSpPr txBox="1"/>
            <p:nvPr/>
          </p:nvSpPr>
          <p:spPr>
            <a:xfrm>
              <a:off x="900399" y="196909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(north)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A20F9E-FAC4-42B1-B0A8-6B8D7C8EB0FF}"/>
              </a:ext>
            </a:extLst>
          </p:cNvPr>
          <p:cNvGrpSpPr/>
          <p:nvPr/>
        </p:nvGrpSpPr>
        <p:grpSpPr>
          <a:xfrm>
            <a:off x="852125" y="2606673"/>
            <a:ext cx="2464740" cy="2251634"/>
            <a:chOff x="852125" y="2606673"/>
            <a:chExt cx="2464740" cy="2251634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E46A05B-9E83-4012-9F22-91C1CB8879F9}"/>
                </a:ext>
              </a:extLst>
            </p:cNvPr>
            <p:cNvSpPr/>
            <p:nvPr/>
          </p:nvSpPr>
          <p:spPr>
            <a:xfrm>
              <a:off x="852125" y="3943907"/>
              <a:ext cx="914400" cy="914400"/>
            </a:xfrm>
            <a:prstGeom prst="arc">
              <a:avLst>
                <a:gd name="adj1" fmla="val 15763499"/>
                <a:gd name="adj2" fmla="val 182762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44DAADD-0CEE-4C99-9EA2-0EDF662BB4A7}"/>
                </a:ext>
              </a:extLst>
            </p:cNvPr>
            <p:cNvGrpSpPr/>
            <p:nvPr/>
          </p:nvGrpSpPr>
          <p:grpSpPr>
            <a:xfrm>
              <a:off x="1239948" y="2606673"/>
              <a:ext cx="2076917" cy="1686424"/>
              <a:chOff x="1239948" y="2606673"/>
              <a:chExt cx="2076917" cy="168642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7AF4101-B4C7-4785-9D49-14848D1252DD}"/>
                  </a:ext>
                </a:extLst>
              </p:cNvPr>
              <p:cNvGrpSpPr/>
              <p:nvPr/>
            </p:nvGrpSpPr>
            <p:grpSpPr>
              <a:xfrm>
                <a:off x="1239948" y="2915070"/>
                <a:ext cx="1605474" cy="1378027"/>
                <a:chOff x="1239948" y="2915070"/>
                <a:chExt cx="1605474" cy="1378027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FB6C273-A830-4223-B746-5AC25977EE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9632" y="2915070"/>
                  <a:ext cx="1585790" cy="1378027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2038CF-1BCF-4F69-A220-B9DCF2EE6234}"/>
                    </a:ext>
                  </a:extLst>
                </p:cNvPr>
                <p:cNvSpPr txBox="1"/>
                <p:nvPr/>
              </p:nvSpPr>
              <p:spPr>
                <a:xfrm>
                  <a:off x="1239948" y="3636129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45°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CB0B9D-87C5-4189-A736-313773E4E42D}"/>
                  </a:ext>
                </a:extLst>
              </p:cNvPr>
              <p:cNvSpPr txBox="1"/>
              <p:nvPr/>
            </p:nvSpPr>
            <p:spPr>
              <a:xfrm>
                <a:off x="2373978" y="2606673"/>
                <a:ext cx="9428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North-east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E37840-42F6-453A-A101-2AD0C8FFD5E0}"/>
              </a:ext>
            </a:extLst>
          </p:cNvPr>
          <p:cNvGrpSpPr/>
          <p:nvPr/>
        </p:nvGrpSpPr>
        <p:grpSpPr>
          <a:xfrm>
            <a:off x="1259632" y="3246101"/>
            <a:ext cx="3410196" cy="1119401"/>
            <a:chOff x="1259632" y="3246101"/>
            <a:chExt cx="3410196" cy="111940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FDBD0C-963A-4B02-8886-2117A7B3C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632" y="3559158"/>
              <a:ext cx="2016224" cy="73393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459FFD-03AA-45A1-A2DA-BEAD981C94BB}"/>
                </a:ext>
              </a:extLst>
            </p:cNvPr>
            <p:cNvSpPr txBox="1"/>
            <p:nvPr/>
          </p:nvSpPr>
          <p:spPr>
            <a:xfrm>
              <a:off x="1689420" y="4013424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22.5°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AC6D4D-7426-4FB5-A141-3878E6016AC6}"/>
                </a:ext>
              </a:extLst>
            </p:cNvPr>
            <p:cNvSpPr txBox="1"/>
            <p:nvPr/>
          </p:nvSpPr>
          <p:spPr>
            <a:xfrm>
              <a:off x="3145052" y="3246101"/>
              <a:ext cx="1524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East-north-east (</a:t>
              </a:r>
              <a:r>
                <a:rPr lang="en-GB" sz="1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GB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B974B7FE-9B3F-4A0A-976E-7F2EF8930E3E}"/>
                </a:ext>
              </a:extLst>
            </p:cNvPr>
            <p:cNvSpPr/>
            <p:nvPr/>
          </p:nvSpPr>
          <p:spPr>
            <a:xfrm rot="1052296">
              <a:off x="1529041" y="4151172"/>
              <a:ext cx="174447" cy="214330"/>
            </a:xfrm>
            <a:prstGeom prst="arc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35F6AA-4DCE-42E8-957F-0790AE6FB18B}"/>
                  </a:ext>
                </a:extLst>
              </p:cNvPr>
              <p:cNvSpPr txBox="1"/>
              <p:nvPr/>
            </p:nvSpPr>
            <p:spPr>
              <a:xfrm>
                <a:off x="4983782" y="2206914"/>
                <a:ext cx="3404637" cy="4221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𝑡𝑎𝑛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22.5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−1= </m:t>
                    </m:r>
                    <m:box>
                      <m:box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box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GB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1+2−2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4−2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rad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box>
                            <m:box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rad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box>
                                    <m:boxPr>
                                      <m:ctrlPr>
                                        <a:rPr lang="en-GB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GB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rad>
                            </m:den>
                          </m:f>
                        </m:e>
                      </m:box>
                      <m:d>
                        <m:d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35F6AA-4DCE-42E8-957F-0790AE6FB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82" y="2206914"/>
                <a:ext cx="3404637" cy="4221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9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8270DFA-6DF5-43AA-B338-472C0413428C}"/>
              </a:ext>
            </a:extLst>
          </p:cNvPr>
          <p:cNvGrpSpPr/>
          <p:nvPr/>
        </p:nvGrpSpPr>
        <p:grpSpPr>
          <a:xfrm>
            <a:off x="1236510" y="4318368"/>
            <a:ext cx="2543402" cy="1570067"/>
            <a:chOff x="1236510" y="4318368"/>
            <a:chExt cx="2543402" cy="157006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5CDD597-8DF3-4E82-8280-1486ABAC5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6510" y="4318368"/>
              <a:ext cx="2543402" cy="911897"/>
            </a:xfrm>
            <a:prstGeom prst="straightConnector1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18C3EEB-8D1F-4024-9ED0-11ECC99DA825}"/>
                </a:ext>
              </a:extLst>
            </p:cNvPr>
            <p:cNvCxnSpPr>
              <a:cxnSpLocks/>
            </p:cNvCxnSpPr>
            <p:nvPr/>
          </p:nvCxnSpPr>
          <p:spPr>
            <a:xfrm>
              <a:off x="2282067" y="4880110"/>
              <a:ext cx="358311" cy="1008325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BBBC03-F1BD-4E1E-99E8-D214BDB51E21}"/>
                </a:ext>
              </a:extLst>
            </p:cNvPr>
            <p:cNvSpPr/>
            <p:nvPr/>
          </p:nvSpPr>
          <p:spPr>
            <a:xfrm rot="20483495">
              <a:off x="2230479" y="4872739"/>
              <a:ext cx="55053" cy="45719"/>
            </a:xfrm>
            <a:prstGeom prst="rect">
              <a:avLst/>
            </a:prstGeom>
            <a:noFill/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eriod"/>
                </a:pPr>
                <a:r>
                  <a:rPr lang="en-GB" sz="18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box>
                                  <m:box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rad>
                          </m:den>
                        </m:f>
                      </m:e>
                    </m:box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GB" sz="1800" b="1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box>
                                  <m:box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rad>
                          </m:den>
                        </m:f>
                      </m:e>
                    </m:box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2×1+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box>
                                  <m:box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rad>
                          </m:den>
                        </m:f>
                      </m:e>
                    </m:box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1800" b="1" dirty="0"/>
                  <a:t> </a:t>
                </a:r>
                <a:r>
                  <a:rPr lang="en-GB" sz="1800" dirty="0"/>
                  <a:t>1.47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  <a:blipFill>
                <a:blip r:embed="rId2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A6273-100C-4EC6-B087-B7FBBAFE28FF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72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3600" b="1" dirty="0"/>
              <a:t>Answers: Question 6 cont.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8E156A-3B31-4C93-9296-DB2237659572}"/>
              </a:ext>
            </a:extLst>
          </p:cNvPr>
          <p:cNvGrpSpPr/>
          <p:nvPr/>
        </p:nvGrpSpPr>
        <p:grpSpPr>
          <a:xfrm>
            <a:off x="827584" y="3933056"/>
            <a:ext cx="3287792" cy="2126140"/>
            <a:chOff x="1065689" y="4918717"/>
            <a:chExt cx="3287792" cy="20886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710ED7-C819-4965-8817-A59034FB64C2}"/>
                </a:ext>
              </a:extLst>
            </p:cNvPr>
            <p:cNvGrpSpPr/>
            <p:nvPr/>
          </p:nvGrpSpPr>
          <p:grpSpPr>
            <a:xfrm>
              <a:off x="1065689" y="4918717"/>
              <a:ext cx="3287792" cy="2088632"/>
              <a:chOff x="850472" y="3007406"/>
              <a:chExt cx="3287792" cy="208863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D84EE6B-B081-4C00-928A-B8BA738D1B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9632" y="4270366"/>
                <a:ext cx="2878632" cy="22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A773A96-9271-44DA-8375-0DF435AF2F8D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1259399" y="3315183"/>
                <a:ext cx="0" cy="17808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297BF8-64EB-4295-A1D7-EE226285246B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718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(east)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036C89-826F-4AA6-91B3-AC7F08DC1846}"/>
                  </a:ext>
                </a:extLst>
              </p:cNvPr>
              <p:cNvSpPr txBox="1"/>
              <p:nvPr/>
            </p:nvSpPr>
            <p:spPr>
              <a:xfrm>
                <a:off x="850472" y="3007406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(north)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D49617-3B66-4E21-A22A-43B79D9A5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4616" y="5939919"/>
              <a:ext cx="710092" cy="26409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899457F-03E6-46EB-81B4-236250263CD3}"/>
                    </a:ext>
                  </a:extLst>
                </p:cNvPr>
                <p:cNvSpPr txBox="1"/>
                <p:nvPr/>
              </p:nvSpPr>
              <p:spPr>
                <a:xfrm>
                  <a:off x="1747173" y="5724942"/>
                  <a:ext cx="338554" cy="319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sz="1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</m:acc>
                      </m:oMath>
                    </m:oMathPara>
                  </a14:m>
                  <a:endParaRPr lang="en-GB" sz="14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899457F-03E6-46EB-81B4-236250263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173" y="5724942"/>
                  <a:ext cx="338554" cy="319511"/>
                </a:xfrm>
                <a:prstGeom prst="rect">
                  <a:avLst/>
                </a:prstGeom>
                <a:blipFill>
                  <a:blip r:embed="rId3"/>
                  <a:stretch>
                    <a:fillRect t="-3774" r="-18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97F3CAF-1CA2-401D-BD01-E8D44F4CD560}"/>
              </a:ext>
            </a:extLst>
          </p:cNvPr>
          <p:cNvGrpSpPr/>
          <p:nvPr/>
        </p:nvGrpSpPr>
        <p:grpSpPr>
          <a:xfrm>
            <a:off x="1236510" y="5241428"/>
            <a:ext cx="2100827" cy="963490"/>
            <a:chOff x="1236510" y="5241428"/>
            <a:chExt cx="2100827" cy="96349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99303D8-47E1-4087-A6EE-D4AD3B4E4E6A}"/>
                </a:ext>
              </a:extLst>
            </p:cNvPr>
            <p:cNvGrpSpPr/>
            <p:nvPr/>
          </p:nvGrpSpPr>
          <p:grpSpPr>
            <a:xfrm>
              <a:off x="1236510" y="5241428"/>
              <a:ext cx="1461310" cy="715074"/>
              <a:chOff x="1236510" y="5241428"/>
              <a:chExt cx="1461310" cy="71507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6D983AC-C699-4261-87B7-A844FE13A4EF}"/>
                  </a:ext>
                </a:extLst>
              </p:cNvPr>
              <p:cNvGrpSpPr/>
              <p:nvPr/>
            </p:nvGrpSpPr>
            <p:grpSpPr>
              <a:xfrm>
                <a:off x="1236510" y="5241428"/>
                <a:ext cx="1403868" cy="643066"/>
                <a:chOff x="1236510" y="5241428"/>
                <a:chExt cx="1403868" cy="643066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07524ED-4884-4BE2-9A0A-945551C3D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6510" y="5241428"/>
                  <a:ext cx="1403868" cy="643066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D431F51-0473-4FB1-8E73-EB33B218231C}"/>
                    </a:ext>
                  </a:extLst>
                </p:cNvPr>
                <p:cNvSpPr txBox="1"/>
                <p:nvPr/>
              </p:nvSpPr>
              <p:spPr>
                <a:xfrm>
                  <a:off x="1833767" y="5538718"/>
                  <a:ext cx="3385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b="1" i="1" dirty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57AD372-7EC5-4354-9755-519EACAB0F0B}"/>
                  </a:ext>
                </a:extLst>
              </p:cNvPr>
              <p:cNvSpPr/>
              <p:nvPr/>
            </p:nvSpPr>
            <p:spPr>
              <a:xfrm flipH="1">
                <a:off x="2640377" y="5877272"/>
                <a:ext cx="57443" cy="7923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0B41420-4367-4B89-957B-4CA973B270F7}"/>
                </a:ext>
              </a:extLst>
            </p:cNvPr>
            <p:cNvSpPr txBox="1"/>
            <p:nvPr/>
          </p:nvSpPr>
          <p:spPr>
            <a:xfrm>
              <a:off x="2618888" y="5866364"/>
              <a:ext cx="7184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(2, 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67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GB" dirty="0"/>
                  <a:t>Matrix multiplication: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𝑏𝑔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𝑏h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𝑑𝑔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457200" lvl="1" indent="0">
                  <a:buNone/>
                </a:pPr>
                <a:r>
                  <a:rPr lang="en-GB" dirty="0"/>
                  <a:t>Rotation by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GB" dirty="0"/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Scale by </a:t>
                </a:r>
                <a:r>
                  <a:rPr lang="en-GB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dirty="0"/>
                  <a:t>, </a:t>
                </a:r>
                <a:r>
                  <a:rPr lang="en-GB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Horizontal/vertical reflection: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  <a:blipFill>
                <a:blip r:embed="rId2"/>
                <a:stretch>
                  <a:fillRect t="-1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A6273-100C-4EC6-B087-B7FBBAFE28FF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72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3600" b="1" dirty="0"/>
              <a:t>A few formulae…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DC1BD-6773-45DE-B2B0-0B06EB07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3212975"/>
            <a:ext cx="298551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box>
                                    <m:box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1×(−3)+(−2)×4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1×7+(−2)×</m:t>
                                  </m:r>
                                  <m:box>
                                    <m:box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5×</m:t>
                                  </m:r>
                                  <m:d>
                                    <m:d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+0×4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5×7+0×</m:t>
                                  </m:r>
                                  <m:box>
                                    <m:box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−11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box>
                                    <m:box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−15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×3+(−7)×3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×3+5×3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box>
                                    <m:box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box>
                                    <m:box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r>
                                        <m:rPr>
                                          <m:brk m:alnAt="63"/>
                                        </m:r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box>
                                        <m:box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box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−3)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(−2)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+(−2)×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box>
                                    <m:box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num>
                                        <m:den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(−3)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+(−2)×</m:t>
                                  </m:r>
                                  <m:box>
                                    <m:box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5×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(−2)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×(</m:t>
                                  </m:r>
                                  <m:box>
                                    <m:box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num>
                                        <m:den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5×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box>
                                    <m:box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+1×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+1×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×6+3×(−4)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</m:d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+3×5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(b) vs. (e):</a:t>
                </a:r>
              </a:p>
              <a:p>
                <a:r>
                  <a:rPr lang="en-GB" sz="1800" dirty="0"/>
                  <a:t>Values are the same, answers are different: order matters!</a:t>
                </a:r>
              </a:p>
              <a:p>
                <a:r>
                  <a:rPr lang="en-GB" sz="1800" dirty="0"/>
                  <a:t>Vector dimensions determine multiplication order</a:t>
                </a:r>
              </a:p>
              <a:p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  <a:blipFill>
                <a:blip r:embed="rId2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A6273-100C-4EC6-B087-B7FBBAFE28FF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72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3600" b="1" dirty="0"/>
              <a:t>Answers: Question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</a:t>
                </a:r>
                <a:br>
                  <a:rPr lang="en-GB" sz="1800" dirty="0"/>
                </a:br>
                <a:r>
                  <a:rPr lang="en-GB" sz="1800" dirty="0"/>
                  <a:t>The matrix describes a 90° clockwise rotation.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box>
                              <m:boxPr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num>
                          <m:den>
                            <m:box>
                              <m:boxPr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box>
                              <m:boxPr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num>
                          <m:den>
                            <m:box>
                              <m:boxPr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</a:t>
                </a:r>
                <a:br>
                  <a:rPr lang="en-GB" sz="1800" dirty="0"/>
                </a:br>
                <a:r>
                  <a:rPr lang="en-GB" sz="1800" dirty="0"/>
                  <a:t>The matrix describes a 45° </a:t>
                </a:r>
                <a:r>
                  <a:rPr lang="en-GB" sz="1800" i="1" dirty="0"/>
                  <a:t>anti</a:t>
                </a:r>
                <a:r>
                  <a:rPr lang="en-GB" sz="1800" dirty="0"/>
                  <a:t>clockwise rotation.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</a:t>
                </a:r>
                <a:br>
                  <a:rPr lang="en-GB" sz="1800" dirty="0"/>
                </a:br>
                <a:r>
                  <a:rPr lang="en-GB" sz="1800" dirty="0"/>
                  <a:t>The matrix describes a uniform scale of 2 units in both directions.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</a:t>
                </a:r>
                <a:br>
                  <a:rPr lang="en-GB" sz="1800" dirty="0"/>
                </a:br>
                <a:r>
                  <a:rPr lang="en-GB" sz="1800" dirty="0"/>
                  <a:t>The matrix describes a </a:t>
                </a:r>
                <a:r>
                  <a:rPr lang="en-GB" sz="1800" i="1" dirty="0"/>
                  <a:t>non</a:t>
                </a:r>
                <a:r>
                  <a:rPr lang="en-GB" sz="1800" dirty="0"/>
                  <a:t>uniform scale of 4 units in the 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1800" dirty="0"/>
                  <a:t> direction and 7 in 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1800" dirty="0"/>
                  <a:t>.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</a:t>
                </a:r>
                <a:br>
                  <a:rPr lang="en-GB" sz="1800" dirty="0"/>
                </a:br>
                <a:r>
                  <a:rPr lang="en-GB" sz="1800" dirty="0"/>
                  <a:t>The matrix describes a reflection across the 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1800" dirty="0"/>
                  <a:t>-axis.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</a:t>
                </a:r>
                <a:br>
                  <a:rPr lang="en-GB" sz="1800" dirty="0"/>
                </a:br>
                <a:r>
                  <a:rPr lang="en-GB" sz="1800" dirty="0"/>
                  <a:t>The matrix describes a combination of the transformations from (a) and (c):</a:t>
                </a:r>
                <a:br>
                  <a:rPr lang="en-GB" sz="18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  <a:blipFill>
                <a:blip r:embed="rId2"/>
                <a:stretch>
                  <a:fillRect l="-674" t="-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A6273-100C-4EC6-B087-B7FBBAFE28FF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72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3600" b="1" dirty="0"/>
              <a:t>Answers: Question 2</a:t>
            </a:r>
          </a:p>
        </p:txBody>
      </p:sp>
    </p:spTree>
    <p:extLst>
      <p:ext uri="{BB962C8B-B14F-4D97-AF65-F5344CB8AC3E}">
        <p14:creationId xmlns:p14="http://schemas.microsoft.com/office/powerpoint/2010/main" val="37116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147248" cy="47525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GB" sz="2800" dirty="0"/>
              <a:t> 3: a reflection across the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800" dirty="0"/>
              <a:t>-axis</a:t>
            </a:r>
            <a:br>
              <a:rPr lang="en-GB" sz="2800" dirty="0"/>
            </a:br>
            <a:r>
              <a:rPr lang="en-GB" sz="2800" dirty="0"/>
              <a:t>(Compare to the matrix in 2a)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800" dirty="0"/>
              <a:t>1: a uniform scale by 2.5</a:t>
            </a:r>
            <a:br>
              <a:rPr lang="en-GB" sz="2800" dirty="0"/>
            </a:br>
            <a:r>
              <a:rPr lang="en-GB" sz="2800" dirty="0"/>
              <a:t>(Compare to 2c)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800" dirty="0"/>
              <a:t>4: a combination of a 45° anticlockwise rotation </a:t>
            </a:r>
            <a:r>
              <a:rPr lang="en-GB" sz="2800" i="1" dirty="0"/>
              <a:t>and</a:t>
            </a:r>
            <a:r>
              <a:rPr lang="en-GB" sz="2800" dirty="0"/>
              <a:t> a reflection across the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dirty="0"/>
              <a:t>-axis.</a:t>
            </a:r>
            <a:br>
              <a:rPr lang="en-GB" sz="2800" dirty="0"/>
            </a:br>
            <a:r>
              <a:rPr lang="en-GB" sz="2800" dirty="0"/>
              <a:t>(Combine 2b with 2e… Question: which transformation is being applied first?)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800" dirty="0"/>
              <a:t>2: a non-uniform scale of 1.5 in the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800" dirty="0"/>
              <a:t> direction and 2.0 in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A6273-100C-4EC6-B087-B7FBBAFE28FF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72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3600" b="1" dirty="0"/>
              <a:t>Answers: Question 3</a:t>
            </a:r>
          </a:p>
        </p:txBody>
      </p:sp>
    </p:spTree>
    <p:extLst>
      <p:ext uri="{BB962C8B-B14F-4D97-AF65-F5344CB8AC3E}">
        <p14:creationId xmlns:p14="http://schemas.microsoft.com/office/powerpoint/2010/main" val="63271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×0−1×(−1)</m:t>
                        </m:r>
                      </m:den>
                    </m:f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box>
                                    <m:box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box>
                                    <m:box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  <m:mr>
                                <m:e>
                                  <m:box>
                                    <m:box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box>
                                    <m:box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d>
                          <m:d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GB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box>
                              <m:box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box>
                          <m:box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</m:box>
                      </m:den>
                    </m:f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r>
                                    <m:rPr>
                                      <m:brk m:alnAt="63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</m:m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r>
                                    <m:rPr>
                                      <m:brk m:alnAt="63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×2−0×0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×7−0×0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×1−0×0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×0−(−2)×2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  <a:blipFill>
                <a:blip r:embed="rId2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A6273-100C-4EC6-B087-B7FBBAFE28FF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72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3600" b="1" dirty="0"/>
              <a:t>Answers: Question 4</a:t>
            </a:r>
          </a:p>
        </p:txBody>
      </p:sp>
    </p:spTree>
    <p:extLst>
      <p:ext uri="{BB962C8B-B14F-4D97-AF65-F5344CB8AC3E}">
        <p14:creationId xmlns:p14="http://schemas.microsoft.com/office/powerpoint/2010/main" val="23098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eriod"/>
                </a:pPr>
                <a:r>
                  <a:rPr lang="en-GB" sz="1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/>
                  <a:t> is a 90° anticlockwise rotation. 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r>
                                    <m:rPr>
                                      <m:brk m:alnAt="63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/>
                  <a:t> is a 45° clockwise rotation.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/>
                  <a:t> is a uniform scaling by 0.5 units in each direction.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/>
                  <a:t> is a nonuniform scale of </a:t>
                </a:r>
                <a:r>
                  <a:rPr lang="en-GB" sz="1800" baseline="30000" dirty="0"/>
                  <a:t>1</a:t>
                </a:r>
                <a:r>
                  <a:rPr lang="en-GB" sz="1800" dirty="0"/>
                  <a:t>/</a:t>
                </a:r>
                <a:r>
                  <a:rPr lang="en-GB" sz="1800" baseline="-25000" dirty="0"/>
                  <a:t>4</a:t>
                </a:r>
                <a:r>
                  <a:rPr lang="en-GB" sz="1800" dirty="0"/>
                  <a:t> units in the 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1800" dirty="0"/>
                  <a:t> direction and </a:t>
                </a:r>
                <a:r>
                  <a:rPr lang="en-GB" sz="1800" baseline="30000" dirty="0"/>
                  <a:t>1</a:t>
                </a:r>
                <a:r>
                  <a:rPr lang="en-GB" sz="1800" dirty="0"/>
                  <a:t>/</a:t>
                </a:r>
                <a:r>
                  <a:rPr lang="en-GB" sz="1800" baseline="-25000" dirty="0"/>
                  <a:t>7</a:t>
                </a:r>
                <a:r>
                  <a:rPr lang="en-GB" sz="1800" dirty="0"/>
                  <a:t> in 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1800" dirty="0"/>
                  <a:t>.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/>
                  <a:t> is a </a:t>
                </a:r>
                <a:r>
                  <a:rPr lang="en-GB" sz="1800" dirty="0" err="1"/>
                  <a:t>a</a:t>
                </a:r>
                <a:r>
                  <a:rPr lang="en-GB" sz="1800" dirty="0"/>
                  <a:t> reflection across the 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1800" dirty="0"/>
                  <a:t>-axis.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  <m:mr>
                            <m:e>
                              <m:box>
                                <m:box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/>
                  <a:t> is a combination of (a) and (c) – again!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  <a:blipFill>
                <a:blip r:embed="rId2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A6273-100C-4EC6-B087-B7FBBAFE28FF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72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3600" b="1" dirty="0"/>
              <a:t>Answers: Question 4 cont.</a:t>
            </a:r>
          </a:p>
        </p:txBody>
      </p:sp>
    </p:spTree>
    <p:extLst>
      <p:ext uri="{BB962C8B-B14F-4D97-AF65-F5344CB8AC3E}">
        <p14:creationId xmlns:p14="http://schemas.microsoft.com/office/powerpoint/2010/main" val="8121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0×3+1×1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+1×3+2×1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+0×3+1×1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  <a:blipFill>
                <a:blip r:embed="rId2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A6273-100C-4EC6-B087-B7FBBAFE28FF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72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3600" b="1" dirty="0"/>
              <a:t>Answers: Question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D49021-2EA3-4CFD-B2F1-99060DB2126D}"/>
              </a:ext>
            </a:extLst>
          </p:cNvPr>
          <p:cNvGrpSpPr/>
          <p:nvPr/>
        </p:nvGrpSpPr>
        <p:grpSpPr>
          <a:xfrm>
            <a:off x="978113" y="4498767"/>
            <a:ext cx="6995483" cy="1581978"/>
            <a:chOff x="978113" y="4498767"/>
            <a:chExt cx="6995483" cy="1581978"/>
          </a:xfrm>
        </p:grpSpPr>
        <p:pic>
          <p:nvPicPr>
            <p:cNvPr id="5" name="Picture 4" descr="C:\Users\kb242181\AppData\Local\Microsoft\Windows\INetCache\Content.MSO\BB5096B6.tmp">
              <a:extLst>
                <a:ext uri="{FF2B5EF4-FFF2-40B4-BE49-F238E27FC236}">
                  <a16:creationId xmlns:a16="http://schemas.microsoft.com/office/drawing/2014/main" id="{34C80012-CD04-43FE-AA6D-F26CF6B730E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113" y="4509120"/>
              <a:ext cx="1965960" cy="1571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AC0986E-B235-4E83-94AB-8F537759A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304" y="4498767"/>
              <a:ext cx="1965961" cy="157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C:\Users\kb242181\AppData\Local\Microsoft\Windows\INetCache\Content.MSO\A70296A5.tmp">
              <a:extLst>
                <a:ext uri="{FF2B5EF4-FFF2-40B4-BE49-F238E27FC236}">
                  <a16:creationId xmlns:a16="http://schemas.microsoft.com/office/drawing/2014/main" id="{001C3F49-05A2-4A13-A2FE-490B3D1EEFA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0496" y="4508547"/>
              <a:ext cx="1943100" cy="15532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D880D8D-C3F6-42D8-B0EB-C4BC2CA67FCF}"/>
                </a:ext>
              </a:extLst>
            </p:cNvPr>
            <p:cNvCxnSpPr>
              <a:stCxn id="5" idx="3"/>
              <a:endCxn id="2050" idx="1"/>
            </p:cNvCxnSpPr>
            <p:nvPr/>
          </p:nvCxnSpPr>
          <p:spPr>
            <a:xfrm flipV="1">
              <a:off x="2944073" y="5285152"/>
              <a:ext cx="560231" cy="97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E21866-7F64-43DC-9813-4F619A93DD60}"/>
                </a:ext>
              </a:extLst>
            </p:cNvPr>
            <p:cNvCxnSpPr>
              <a:stCxn id="2050" idx="3"/>
              <a:endCxn id="6" idx="1"/>
            </p:cNvCxnSpPr>
            <p:nvPr/>
          </p:nvCxnSpPr>
          <p:spPr>
            <a:xfrm>
              <a:off x="5470265" y="5285152"/>
              <a:ext cx="56023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14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800" dirty="0"/>
                  <a:t>Applied in the opposite order,</a:t>
                </a:r>
                <a:br>
                  <a:rPr lang="en-GB" sz="18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72816"/>
                <a:ext cx="8147248" cy="4752527"/>
              </a:xfrm>
              <a:blipFill>
                <a:blip r:embed="rId2"/>
                <a:stretch>
                  <a:fillRect l="-674" t="-7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A6273-100C-4EC6-B087-B7FBBAFE28FF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72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3600" b="1" dirty="0"/>
              <a:t>Answers: Question 5 cont.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06335D-9F53-443A-AB00-36F9BD5E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41" y="3429000"/>
            <a:ext cx="2426879" cy="194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3AE10F-3AF6-4644-B743-EDFF3E35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11016"/>
            <a:ext cx="2491755" cy="19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ACCF2B4-93C1-4F0D-946F-E8C03CBF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206" y="3429000"/>
            <a:ext cx="2426879" cy="194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E28976-26AF-4568-BAA7-375C22157B78}"/>
              </a:ext>
            </a:extLst>
          </p:cNvPr>
          <p:cNvCxnSpPr>
            <a:stCxn id="1030" idx="3"/>
            <a:endCxn id="1028" idx="1"/>
          </p:cNvCxnSpPr>
          <p:nvPr/>
        </p:nvCxnSpPr>
        <p:spPr>
          <a:xfrm flipV="1">
            <a:off x="2948955" y="4399752"/>
            <a:ext cx="324686" cy="7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A67C55-75B6-43D6-961C-A5FEFCC86E8F}"/>
              </a:ext>
            </a:extLst>
          </p:cNvPr>
          <p:cNvCxnSpPr>
            <a:stCxn id="1028" idx="3"/>
            <a:endCxn id="1032" idx="1"/>
          </p:cNvCxnSpPr>
          <p:nvPr/>
        </p:nvCxnSpPr>
        <p:spPr>
          <a:xfrm>
            <a:off x="5700520" y="4399752"/>
            <a:ext cx="324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15212</TotalTime>
  <Words>391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Bergel, Kate</cp:lastModifiedBy>
  <cp:revision>908</cp:revision>
  <dcterms:created xsi:type="dcterms:W3CDTF">2008-11-22T10:38:31Z</dcterms:created>
  <dcterms:modified xsi:type="dcterms:W3CDTF">2019-10-12T16:25:25Z</dcterms:modified>
</cp:coreProperties>
</file>