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62"/>
  </p:notesMasterIdLst>
  <p:handoutMasterIdLst>
    <p:handoutMasterId r:id="rId63"/>
  </p:handoutMasterIdLst>
  <p:sldIdLst>
    <p:sldId id="256" r:id="rId5"/>
    <p:sldId id="301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90" r:id="rId15"/>
    <p:sldId id="274" r:id="rId16"/>
    <p:sldId id="277" r:id="rId17"/>
    <p:sldId id="276" r:id="rId18"/>
    <p:sldId id="278" r:id="rId19"/>
    <p:sldId id="279" r:id="rId20"/>
    <p:sldId id="281" r:id="rId21"/>
    <p:sldId id="283" r:id="rId22"/>
    <p:sldId id="282" r:id="rId23"/>
    <p:sldId id="285" r:id="rId24"/>
    <p:sldId id="280" r:id="rId25"/>
    <p:sldId id="287" r:id="rId26"/>
    <p:sldId id="288" r:id="rId27"/>
    <p:sldId id="299" r:id="rId28"/>
    <p:sldId id="300" r:id="rId29"/>
    <p:sldId id="289" r:id="rId30"/>
    <p:sldId id="291" r:id="rId31"/>
    <p:sldId id="292" r:id="rId32"/>
    <p:sldId id="297" r:id="rId33"/>
    <p:sldId id="298" r:id="rId34"/>
    <p:sldId id="296" r:id="rId35"/>
    <p:sldId id="303" r:id="rId36"/>
    <p:sldId id="302" r:id="rId37"/>
    <p:sldId id="304" r:id="rId38"/>
    <p:sldId id="305" r:id="rId39"/>
    <p:sldId id="306" r:id="rId40"/>
    <p:sldId id="307" r:id="rId41"/>
    <p:sldId id="308" r:id="rId42"/>
    <p:sldId id="286" r:id="rId43"/>
    <p:sldId id="310" r:id="rId44"/>
    <p:sldId id="313" r:id="rId45"/>
    <p:sldId id="284" r:id="rId46"/>
    <p:sldId id="318" r:id="rId47"/>
    <p:sldId id="314" r:id="rId48"/>
    <p:sldId id="319" r:id="rId49"/>
    <p:sldId id="317" r:id="rId50"/>
    <p:sldId id="320" r:id="rId51"/>
    <p:sldId id="311" r:id="rId52"/>
    <p:sldId id="321" r:id="rId53"/>
    <p:sldId id="323" r:id="rId54"/>
    <p:sldId id="325" r:id="rId55"/>
    <p:sldId id="326" r:id="rId56"/>
    <p:sldId id="324" r:id="rId57"/>
    <p:sldId id="322" r:id="rId58"/>
    <p:sldId id="327" r:id="rId59"/>
    <p:sldId id="294" r:id="rId60"/>
    <p:sldId id="29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E20EBA"/>
    <a:srgbClr val="FBE5D6"/>
    <a:srgbClr val="CBA9E5"/>
    <a:srgbClr val="ED7D31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dalling.com/blog/modern-opengl/explaining-homogenous-coordinates-and-projective-geometr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hackernoon.com/programmers-guide-to-homogeneous-coordinates-73cbfd2bcc6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utsumura.com/determine-whether-each-set-is-a-basis-for-r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mathworld.wolfram.com/OrthogonalMatri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slide" Target="slide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8b2Jo7mno" TargetMode="External"/><Relationship Id="rId2" Type="http://schemas.openxmlformats.org/officeDocument/2006/relationships/hyperlink" Target="https://stackoverflow.com/questions/11498169/dealing-with-angle-wrap-in-c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topics/Geometry.html" TargetMode="External"/><Relationship Id="rId2" Type="http://schemas.openxmlformats.org/officeDocument/2006/relationships/hyperlink" Target="https://www.scratchapixe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algebra-home/alg-matrices#alg-determinants-and-inverses-of-large-matrices" TargetMode="External"/><Relationship Id="rId2" Type="http://schemas.openxmlformats.org/officeDocument/2006/relationships/hyperlink" Target="http://wwwf.imperial.ac.uk/metric/metric_public/matrices/inverses/inverses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680553" cy="1412929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Week 8:</a:t>
            </a:r>
            <a:br>
              <a:rPr lang="en-US" sz="4100" dirty="0"/>
            </a:br>
            <a:r>
              <a:rPr lang="en-US" sz="4100" dirty="0"/>
              <a:t>3D Computational Geometry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800" dirty="0">
                <a:solidFill>
                  <a:srgbClr val="75E4F7"/>
                </a:solidFill>
              </a:rPr>
              <a:t>COMP270: Mathematics for 3D Worlds &amp; Simulations</a:t>
            </a:r>
          </a:p>
          <a:p>
            <a:pPr algn="l"/>
            <a:r>
              <a:rPr lang="en-US" sz="800" dirty="0">
                <a:solidFill>
                  <a:srgbClr val="75E4F7"/>
                </a:solidFill>
              </a:rPr>
              <a:t>BSc(Hons) Computing for Games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1D3752A-61C3-43FC-8C24-5190A2D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4x4 homogeneous matrix to a point/vector: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:r>
                  <a:rPr lang="en-GB" sz="2400" dirty="0"/>
                  <a:t>Note that only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coordinate is affected by the 4</a:t>
                </a:r>
                <a:r>
                  <a:rPr lang="en-GB" sz="2400" baseline="30000" dirty="0"/>
                  <a:t>th</a:t>
                </a:r>
                <a:r>
                  <a:rPr lang="en-GB" sz="2400" dirty="0"/>
                  <a:t> column (translation values)</a:t>
                </a:r>
              </a:p>
              <a:p>
                <a:r>
                  <a:rPr lang="en-GB" sz="2400" dirty="0"/>
                  <a:t>For points (which have a position),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= 1</a:t>
                </a:r>
              </a:p>
              <a:p>
                <a:r>
                  <a:rPr lang="en-GB" sz="2400" dirty="0"/>
                  <a:t>For vectors (which have only direction),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= 0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19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E27C0AE-D535-40B5-A0C5-B46B599F0346}"/>
              </a:ext>
            </a:extLst>
          </p:cNvPr>
          <p:cNvSpPr/>
          <p:nvPr/>
        </p:nvSpPr>
        <p:spPr>
          <a:xfrm>
            <a:off x="9076765" y="3429000"/>
            <a:ext cx="618564" cy="1075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B6461-5703-4846-93BD-483DAA376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3" t="4068" r="7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GB" sz="4000"/>
              <a:t>What is </a:t>
            </a:r>
            <a:r>
              <a:rPr lang="en-GB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400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10" y="2121763"/>
                <a:ext cx="5235490" cy="3773010"/>
              </a:xfrm>
            </p:spPr>
            <p:txBody>
              <a:bodyPr>
                <a:normAutofit/>
              </a:bodyPr>
              <a:lstStyle/>
              <a:p>
                <a:r>
                  <a:rPr lang="en-GB" sz="1500" dirty="0"/>
                  <a:t>An “extra dimension” (not time!) added to allow translations…</a:t>
                </a:r>
              </a:p>
              <a:p>
                <a:r>
                  <a:rPr lang="en-GB" sz="1500" dirty="0"/>
                  <a:t>Extends 3D space to </a:t>
                </a:r>
                <a:r>
                  <a:rPr lang="en-GB" sz="1500" i="1" dirty="0"/>
                  <a:t>projective space</a:t>
                </a:r>
              </a:p>
              <a:p>
                <a:r>
                  <a:rPr lang="en-GB" sz="1500" dirty="0"/>
                  <a:t>A scaling factor/“distance to the projector”: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)→</m:t>
                    </m:r>
                    <m:d>
                      <m:dPr>
                        <m:ctrlP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  <m: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  <m: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GB" sz="1500" dirty="0"/>
              </a:p>
              <a:p>
                <a:pPr lvl="1"/>
                <a:r>
                  <a:rPr lang="en-GB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500" dirty="0"/>
                  <a:t> = 1: direct mapping of a point to 3D space</a:t>
                </a:r>
              </a:p>
              <a:p>
                <a:pPr lvl="1"/>
                <a:r>
                  <a:rPr lang="en-GB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500" dirty="0"/>
                  <a:t> = 0: a point that is infinitely far away/a vector with infinite length</a:t>
                </a:r>
              </a:p>
              <a:p>
                <a:r>
                  <a:rPr lang="en-GB" sz="1500" dirty="0"/>
                  <a:t>More info:</a:t>
                </a:r>
              </a:p>
              <a:p>
                <a:pPr lvl="1"/>
                <a:r>
                  <a:rPr lang="en-GB" sz="1500" dirty="0">
                    <a:hlinkClick r:id="rId3"/>
                  </a:rPr>
                  <a:t>https://www.tomdalling.com/blog/modern-opengl/explaining-homogenous-coordinates-and-projective-geometry/</a:t>
                </a:r>
                <a:endParaRPr lang="en-GB" sz="1500" dirty="0"/>
              </a:p>
              <a:p>
                <a:pPr lvl="1"/>
                <a:r>
                  <a:rPr lang="en-GB" sz="1500" dirty="0">
                    <a:hlinkClick r:id="rId4"/>
                  </a:rPr>
                  <a:t>https://hackernoon.com/programmers-guide-to-homogeneous-coordinates-73cbfd2bcc65</a:t>
                </a:r>
                <a:endParaRPr lang="en-GB" sz="15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10" y="2121763"/>
                <a:ext cx="5235490" cy="3773010"/>
              </a:xfrm>
              <a:blipFill>
                <a:blip r:embed="rId5"/>
                <a:stretch>
                  <a:fillRect l="-349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sz="3800" dirty="0"/>
                  <a:t>Multiplying two 4x4 homogeneous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n-GB" sz="24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3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rotation and then a translation:</a:t>
                </a:r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9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translation and then a rotation:</a:t>
                </a:r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rotation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2400" i="1" dirty="0"/>
                  <a:t>In a right-handed coordinate system:</a:t>
                </a:r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-axis:</a:t>
                </a: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/>
                  <a:t>-axis: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/>
                  <a:t>-axis: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356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5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1: the inverse of a rotation matrix is its </a:t>
                </a:r>
                <a:r>
                  <a:rPr lang="en-GB" sz="2400" i="1" dirty="0"/>
                  <a:t>transpose</a:t>
                </a:r>
              </a:p>
              <a:p>
                <a:pPr lvl="1"/>
                <a:r>
                  <a:rPr lang="en-GB" sz="2000" dirty="0"/>
                  <a:t>Because: the opposite of rotating by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000" dirty="0"/>
                  <a:t> is rotating by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000" dirty="0"/>
                  <a:t>, e.g.</a:t>
                </a: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2: the inverse of a translation matrix is the same matrix with the signs on the translation components reversed</a:t>
                </a:r>
              </a:p>
              <a:p>
                <a:pPr lvl="1"/>
                <a:r>
                  <a:rPr lang="en-GB" sz="2000" dirty="0"/>
                  <a:t>Because: the opposite of travelling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dirty="0"/>
                  <a:t> units in one direction is travelling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dirty="0"/>
                  <a:t> units in the opposite direction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3: the inverse of a scale matrix is a scale matrix with the reciprocal scale factors </a:t>
                </a:r>
              </a:p>
              <a:p>
                <a:pPr lvl="1"/>
                <a:r>
                  <a:rPr lang="en-GB" sz="2000" dirty="0"/>
                  <a:t>Because: the opposite of making something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/>
                  <a:t> times bigger is making is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/>
                  <a:t> times smaller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4: the inverse of a matrix product is the product of the inverse matrices, ordered in reverse</a:t>
                </a:r>
                <a:endParaRPr lang="en-GB" sz="200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𝑨𝑩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E32F568-4AE7-4B0F-9134-732D6F908440}"/>
              </a:ext>
            </a:extLst>
          </p:cNvPr>
          <p:cNvGrpSpPr/>
          <p:nvPr/>
        </p:nvGrpSpPr>
        <p:grpSpPr>
          <a:xfrm>
            <a:off x="5793441" y="4195479"/>
            <a:ext cx="605117" cy="336178"/>
            <a:chOff x="5849471" y="4195481"/>
            <a:chExt cx="605117" cy="33617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D6BC18-66D6-402B-B603-08A1DFB8566A}"/>
                </a:ext>
              </a:extLst>
            </p:cNvPr>
            <p:cNvCxnSpPr>
              <a:cxnSpLocks/>
            </p:cNvCxnSpPr>
            <p:nvPr/>
          </p:nvCxnSpPr>
          <p:spPr>
            <a:xfrm>
              <a:off x="5849471" y="4195482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AB9E96-ED0F-41B7-8879-295925D27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471" y="4195481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FEADD1-CE8E-4F26-A73D-BBCF2FE9923B}"/>
              </a:ext>
            </a:extLst>
          </p:cNvPr>
          <p:cNvGrpSpPr/>
          <p:nvPr/>
        </p:nvGrpSpPr>
        <p:grpSpPr>
          <a:xfrm>
            <a:off x="5519895" y="5405716"/>
            <a:ext cx="605117" cy="336178"/>
            <a:chOff x="5849471" y="4195481"/>
            <a:chExt cx="605117" cy="3361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6334D2-9414-40EC-B55B-C9A4687E26C5}"/>
                </a:ext>
              </a:extLst>
            </p:cNvPr>
            <p:cNvCxnSpPr>
              <a:cxnSpLocks/>
            </p:cNvCxnSpPr>
            <p:nvPr/>
          </p:nvCxnSpPr>
          <p:spPr>
            <a:xfrm>
              <a:off x="5849471" y="4195482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4F58C-78FE-40E1-B11E-3F54B931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471" y="4195481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5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A7EF8-D395-4F8A-BF94-1526E98D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4919" r="61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rgbClr val="FFFFFF"/>
                </a:solidFill>
              </a:rPr>
              <a:t>“Unfortunately, no-one can be told what the matrix is.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You have to see it for yourself”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				- </a:t>
            </a:r>
            <a:r>
              <a:rPr lang="en-GB" sz="5100" i="1">
                <a:solidFill>
                  <a:srgbClr val="FFFFFF"/>
                </a:solidFill>
              </a:rPr>
              <a:t>Morpheus</a:t>
            </a:r>
            <a:endParaRPr lang="en-GB" sz="5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1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08730"/>
                <a:ext cx="10277423" cy="40072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Example: inverting a combined rotation and translation</a:t>
                </a:r>
              </a:p>
              <a:p>
                <a:pPr marL="0" indent="0">
                  <a:buNone/>
                </a:pPr>
                <a:endParaRPr lang="en-GB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08730"/>
                <a:ext cx="10277423" cy="4007222"/>
              </a:xfrm>
              <a:blipFill>
                <a:blip r:embed="rId2"/>
                <a:stretch>
                  <a:fillRect l="-771" t="-31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0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Coordinate spaces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What is a coordinate space?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Definition: </a:t>
                </a:r>
                <a:r>
                  <a:rPr lang="en-GB" sz="2400" dirty="0"/>
                  <a:t>a space with a coordinate system defined by an </a:t>
                </a:r>
                <a:r>
                  <a:rPr lang="en-GB" sz="2400" i="1" dirty="0"/>
                  <a:t>origin</a:t>
                </a:r>
                <a:r>
                  <a:rPr lang="en-GB" sz="2400" dirty="0"/>
                  <a:t> and a number of </a:t>
                </a:r>
                <a:r>
                  <a:rPr lang="en-GB" sz="2400" i="1" dirty="0"/>
                  <a:t>axes</a:t>
                </a:r>
                <a:r>
                  <a:rPr lang="en-GB" sz="2400" dirty="0"/>
                  <a:t> equal to the dimension of the space, allowing any point in the space to be uniquely identified as a </a:t>
                </a:r>
                <a:r>
                  <a:rPr lang="en-GB" sz="2400" i="1" dirty="0"/>
                  <a:t>linear combination </a:t>
                </a:r>
                <a:r>
                  <a:rPr lang="en-GB" sz="2400" dirty="0"/>
                  <a:t>of distances along the axes.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In 3D coordinate space, define the unit vectors along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,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/>
                  <a:t> and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/>
                  <a:t> axes to be 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2400" dirty="0"/>
                  <a:t> and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GB" sz="2400" dirty="0"/>
                  <a:t> respectively, i.e.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700" b="1" dirty="0"/>
              </a:p>
              <a:p>
                <a:pPr marL="0" indent="0" algn="just">
                  <a:buNone/>
                </a:pPr>
                <a:r>
                  <a:rPr lang="en-GB" sz="2400" dirty="0"/>
                  <a:t>Then any point in the space can be written as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890" t="-2194" r="-11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1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Basis vectors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Definition:</a:t>
                </a:r>
                <a:r>
                  <a:rPr lang="en-GB" sz="2400" dirty="0"/>
                  <a:t> a set of </a:t>
                </a:r>
                <a:r>
                  <a:rPr lang="en-GB" sz="2400" i="1" u="sng" dirty="0"/>
                  <a:t>linearly independent </a:t>
                </a:r>
                <a:r>
                  <a:rPr lang="en-GB" sz="2400" dirty="0"/>
                  <a:t>vectors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/>
                  <a:t>in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-dimensional space form a basis for that space if any vector in that space can be expressed uniquely as a </a:t>
                </a:r>
                <a:r>
                  <a:rPr lang="en-GB" sz="2400" i="1" dirty="0"/>
                  <a:t>linear combination</a:t>
                </a:r>
                <a:r>
                  <a:rPr lang="en-GB" sz="2400" dirty="0"/>
                  <a:t> of the vectors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GB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r">
                  <a:buNone/>
                </a:pPr>
                <a:r>
                  <a:rPr lang="en-GB" sz="2400" dirty="0">
                    <a:cs typeface="Times New Roman" panose="02020603050405020304" pitchFamily="18" charset="0"/>
                  </a:rPr>
                  <a:t>where the coefficients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400" dirty="0">
                    <a:cs typeface="Times New Roman" panose="02020603050405020304" pitchFamily="18" charset="0"/>
                  </a:rPr>
                  <a:t> are the </a:t>
                </a:r>
                <a:r>
                  <a:rPr lang="en-GB" sz="2400" i="1" dirty="0">
                    <a:cs typeface="Times New Roman" panose="02020603050405020304" pitchFamily="18" charset="0"/>
                  </a:rPr>
                  <a:t>coordinates</a:t>
                </a:r>
                <a:r>
                  <a:rPr lang="en-GB" sz="2400" dirty="0">
                    <a:cs typeface="Times New Roman" panose="02020603050405020304" pitchFamily="18" charset="0"/>
                  </a:rPr>
                  <a:t> of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>
                  <a:buNone/>
                </a:pPr>
                <a:endParaRPr lang="en-GB" sz="600" i="1" dirty="0"/>
              </a:p>
              <a:p>
                <a:pPr marL="0" indent="0">
                  <a:buNone/>
                </a:pPr>
                <a:r>
                  <a:rPr lang="en-GB" sz="2400" i="1" dirty="0"/>
                  <a:t>Linear independence</a:t>
                </a:r>
                <a:r>
                  <a:rPr lang="en-GB" sz="2400" dirty="0"/>
                  <a:t> means that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GB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/>
                  <a:t>if and only if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… =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GB" sz="2400" dirty="0"/>
                  <a:t>.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In fact: any set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linearly independent vectors form a basis for the space.</a:t>
                </a:r>
              </a:p>
              <a:p>
                <a:r>
                  <a:rPr lang="en-GB" sz="2100" dirty="0"/>
                  <a:t>Therefore, the vectors </a:t>
                </a:r>
                <a:r>
                  <a:rPr lang="en-GB" sz="21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100" dirty="0"/>
                  <a:t>, </a:t>
                </a:r>
                <a:r>
                  <a:rPr lang="en-GB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2100" dirty="0"/>
                  <a:t> and </a:t>
                </a:r>
                <a:r>
                  <a:rPr lang="en-GB" sz="2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GB" sz="2100" dirty="0"/>
                  <a:t> on the previous slide form a basis for 3D space.</a:t>
                </a:r>
              </a:p>
              <a:p>
                <a:pPr marL="0" indent="0">
                  <a:buNone/>
                </a:pPr>
                <a:endParaRPr lang="en-GB" sz="2100" dirty="0"/>
              </a:p>
              <a:p>
                <a:r>
                  <a:rPr lang="en-GB" sz="2100" dirty="0"/>
                  <a:t>So do 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1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1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1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100" dirty="0"/>
                  <a:t> (proof </a:t>
                </a:r>
                <a:r>
                  <a:rPr lang="en-GB" sz="2100" dirty="0">
                    <a:hlinkClick r:id="rId2"/>
                  </a:rPr>
                  <a:t>here</a:t>
                </a:r>
                <a:r>
                  <a:rPr lang="en-GB" sz="2100" dirty="0"/>
                  <a:t>).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3"/>
                <a:stretch>
                  <a:fillRect l="-593" t="-2978" r="-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Orthonormal basis vectors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Definition:</a:t>
            </a:r>
            <a:r>
              <a:rPr lang="en-GB" sz="2400" dirty="0"/>
              <a:t> an </a:t>
            </a:r>
            <a:r>
              <a:rPr lang="en-GB" sz="2400" i="1" dirty="0"/>
              <a:t>orthonormal basis</a:t>
            </a:r>
            <a:r>
              <a:rPr lang="en-GB" sz="2400" dirty="0"/>
              <a:t> is a set of basis vectors that are </a:t>
            </a:r>
            <a:r>
              <a:rPr lang="en-GB" sz="2400" i="1" dirty="0"/>
              <a:t>orthogonal</a:t>
            </a:r>
            <a:r>
              <a:rPr lang="en-GB" sz="2400" dirty="0"/>
              <a:t> and </a:t>
            </a:r>
            <a:r>
              <a:rPr lang="en-GB" sz="2400" i="1" dirty="0"/>
              <a:t>unit length.</a:t>
            </a:r>
          </a:p>
          <a:p>
            <a:pPr marL="0" indent="0">
              <a:buNone/>
            </a:pPr>
            <a:r>
              <a:rPr lang="en-GB" sz="2400" dirty="0"/>
              <a:t>This means that:</a:t>
            </a:r>
          </a:p>
          <a:p>
            <a:r>
              <a:rPr lang="en-GB" sz="2400" dirty="0"/>
              <a:t>The coordinates are </a:t>
            </a:r>
            <a:r>
              <a:rPr lang="en-GB" sz="2400" i="1" dirty="0"/>
              <a:t>uncoupled</a:t>
            </a:r>
            <a:r>
              <a:rPr lang="en-GB" sz="2400" dirty="0"/>
              <a:t>, so that any given coordinate of a vector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 can be determined solely from the coefficient and the corresponding basis vector.</a:t>
            </a:r>
          </a:p>
          <a:p>
            <a:pPr lvl="1"/>
            <a:r>
              <a:rPr lang="en-GB" sz="2000" dirty="0"/>
              <a:t>Displacement along one basis vector does not cause any displacement along any of the others.</a:t>
            </a:r>
          </a:p>
          <a:p>
            <a:r>
              <a:rPr lang="en-GB" sz="2400" dirty="0"/>
              <a:t>Each coordinate of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 is the signed displacement in the direction of the corresponding basis vector, which can be computed using the dot product.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67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Properties of a coordinate space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1" y="2682433"/>
            <a:ext cx="4526300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 coordinate system has:</a:t>
            </a:r>
          </a:p>
          <a:p>
            <a:r>
              <a:rPr lang="en-GB" sz="2400" dirty="0"/>
              <a:t>A set of axes (orthonormal basis)</a:t>
            </a:r>
          </a:p>
          <a:p>
            <a:r>
              <a:rPr lang="en-GB" sz="2400" dirty="0"/>
              <a:t>An origin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AB0865-7DA4-4ED4-9A69-E32BB094A69D}"/>
              </a:ext>
            </a:extLst>
          </p:cNvPr>
          <p:cNvSpPr txBox="1">
            <a:spLocks/>
          </p:cNvSpPr>
          <p:nvPr/>
        </p:nvSpPr>
        <p:spPr>
          <a:xfrm>
            <a:off x="5486401" y="2682433"/>
            <a:ext cx="4526301" cy="388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directions</a:t>
            </a:r>
          </a:p>
          <a:p>
            <a:pPr marL="0" indent="0">
              <a:buNone/>
            </a:pPr>
            <a:r>
              <a:rPr lang="en-GB" sz="2400" dirty="0"/>
              <a:t>-&gt; position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… relative to what?!</a:t>
            </a:r>
          </a:p>
        </p:txBody>
      </p:sp>
    </p:spTree>
    <p:extLst>
      <p:ext uri="{BB962C8B-B14F-4D97-AF65-F5344CB8AC3E}">
        <p14:creationId xmlns:p14="http://schemas.microsoft.com/office/powerpoint/2010/main" val="15983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common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World space: </a:t>
            </a:r>
            <a:r>
              <a:rPr lang="en-GB" sz="2400" dirty="0"/>
              <a:t>establishes a </a:t>
            </a:r>
            <a:r>
              <a:rPr lang="en-GB" sz="2400" i="1" dirty="0"/>
              <a:t>global</a:t>
            </a:r>
            <a:r>
              <a:rPr lang="en-GB" sz="2400" dirty="0"/>
              <a:t> reference frame for all other coordinate reference frames.</a:t>
            </a:r>
          </a:p>
          <a:p>
            <a:pPr lvl="1"/>
            <a:r>
              <a:rPr lang="en-GB" sz="2000" dirty="0"/>
              <a:t>Covers the whole area/volume in which the action is currently taking place</a:t>
            </a:r>
          </a:p>
          <a:p>
            <a:pPr lvl="1"/>
            <a:r>
              <a:rPr lang="en-GB" sz="2000" dirty="0"/>
              <a:t>Directions are fixed for all objects: e.g. north, south, east, west</a:t>
            </a:r>
          </a:p>
          <a:p>
            <a:r>
              <a:rPr lang="en-GB" sz="2400" b="1" dirty="0"/>
              <a:t>Object space:</a:t>
            </a:r>
            <a:r>
              <a:rPr lang="en-GB" sz="2400" dirty="0"/>
              <a:t> the </a:t>
            </a:r>
            <a:r>
              <a:rPr lang="en-GB" sz="2400" i="1" dirty="0"/>
              <a:t>local </a:t>
            </a:r>
            <a:r>
              <a:rPr lang="en-GB" sz="2400" dirty="0"/>
              <a:t>coordinate space associated with a particular object.</a:t>
            </a:r>
          </a:p>
          <a:p>
            <a:pPr lvl="1"/>
            <a:r>
              <a:rPr lang="en-GB" sz="2000" dirty="0"/>
              <a:t>Origin is the object’s centre of mass, root joint etc.</a:t>
            </a:r>
          </a:p>
          <a:p>
            <a:pPr lvl="2"/>
            <a:r>
              <a:rPr lang="en-GB" sz="1600" dirty="0"/>
              <a:t>May have several nested/hierarchical spaces for different components of the model</a:t>
            </a:r>
          </a:p>
          <a:p>
            <a:pPr lvl="1"/>
            <a:r>
              <a:rPr lang="en-GB" sz="2000" dirty="0"/>
              <a:t>Useful for applying rotation/scale</a:t>
            </a:r>
          </a:p>
          <a:p>
            <a:pPr lvl="1"/>
            <a:r>
              <a:rPr lang="en-GB" sz="2000" dirty="0"/>
              <a:t>Directions are relative to each object: e.g. left, right, up, down</a:t>
            </a:r>
          </a:p>
          <a:p>
            <a:r>
              <a:rPr lang="en-GB" sz="2400" b="1" dirty="0"/>
              <a:t>Camera space:</a:t>
            </a:r>
            <a:r>
              <a:rPr lang="en-GB" sz="2400" dirty="0"/>
              <a:t> the object space associated with the viewpoint used for rendering.</a:t>
            </a:r>
          </a:p>
          <a:p>
            <a:pPr lvl="1"/>
            <a:r>
              <a:rPr lang="en-GB" sz="2000" dirty="0"/>
              <a:t>Convention: left-handed with viewing direction along the positive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000" dirty="0"/>
              <a:t> axis from the origin (camera position).</a:t>
            </a:r>
          </a:p>
          <a:p>
            <a:r>
              <a:rPr lang="en-GB" sz="2400" b="1" dirty="0"/>
              <a:t>Screen space: </a:t>
            </a:r>
            <a:r>
              <a:rPr lang="en-GB" sz="2400" dirty="0"/>
              <a:t>the 2D space onto which the camera space view is </a:t>
            </a:r>
            <a:r>
              <a:rPr lang="en-GB" sz="2400" i="1" dirty="0"/>
              <a:t>projected</a:t>
            </a:r>
            <a:r>
              <a:rPr lang="en-GB" sz="2400" dirty="0"/>
              <a:t>.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819E5-0789-4F55-BDF0-12923DEF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250" y="4009182"/>
            <a:ext cx="127265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AKA expressing points known in one coordinate space in a frame of reference relative to another, e.g.</a:t>
            </a:r>
          </a:p>
          <a:p>
            <a:r>
              <a:rPr lang="en-GB" sz="2400" dirty="0"/>
              <a:t>Individual vertices of an object are probably stored in object space, with the object’s overall transform specified in world space</a:t>
            </a:r>
          </a:p>
          <a:p>
            <a:r>
              <a:rPr lang="en-GB" sz="2400" dirty="0"/>
              <a:t>To find collisions between two objects, we need both sets of vertices in the same space</a:t>
            </a:r>
          </a:p>
          <a:p>
            <a:pPr lvl="1"/>
            <a:r>
              <a:rPr lang="en-GB" sz="2000" dirty="0"/>
              <a:t>Either transform both to world space, or one object to the other object’s space (via the world)</a:t>
            </a:r>
          </a:p>
          <a:p>
            <a:r>
              <a:rPr lang="en-GB" sz="2400" dirty="0"/>
              <a:t>To render the objects, we need to know their vertex positions in camera space (via world space).</a:t>
            </a:r>
          </a:p>
        </p:txBody>
      </p:sp>
    </p:spTree>
    <p:extLst>
      <p:ext uri="{BB962C8B-B14F-4D97-AF65-F5344CB8AC3E}">
        <p14:creationId xmlns:p14="http://schemas.microsoft.com/office/powerpoint/2010/main" val="23894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Duality between describing a point in a different coordinate space, and applying a transformation to the point: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Transforming a point to a new coordinate space = transforming the new space to the old</a:t>
            </a:r>
          </a:p>
          <a:p>
            <a:pPr marL="0" indent="0">
              <a:buNone/>
            </a:pPr>
            <a:r>
              <a:rPr lang="en-GB" sz="1800" dirty="0"/>
              <a:t>i.e. applying the </a:t>
            </a:r>
            <a:r>
              <a:rPr lang="en-GB" sz="1800" i="1" dirty="0"/>
              <a:t>inverse </a:t>
            </a:r>
            <a:r>
              <a:rPr lang="en-GB" sz="1800" dirty="0"/>
              <a:t>of the new space’s transform in the old space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7F276-52A3-401E-9D7D-5CC95A167478}"/>
              </a:ext>
            </a:extLst>
          </p:cNvPr>
          <p:cNvGrpSpPr/>
          <p:nvPr/>
        </p:nvGrpSpPr>
        <p:grpSpPr>
          <a:xfrm>
            <a:off x="2810485" y="4177125"/>
            <a:ext cx="843914" cy="1055317"/>
            <a:chOff x="2923607" y="4403036"/>
            <a:chExt cx="843914" cy="105531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A987E4-B6CF-484E-AB28-E0DACF811451}"/>
                </a:ext>
              </a:extLst>
            </p:cNvPr>
            <p:cNvCxnSpPr/>
            <p:nvPr/>
          </p:nvCxnSpPr>
          <p:spPr>
            <a:xfrm rot="2847735" flipV="1">
              <a:off x="3345564" y="3981079"/>
              <a:ext cx="0" cy="84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3AD6270-74E4-4FB1-83E4-E0F30D6F174C}"/>
                </a:ext>
              </a:extLst>
            </p:cNvPr>
            <p:cNvCxnSpPr/>
            <p:nvPr/>
          </p:nvCxnSpPr>
          <p:spPr>
            <a:xfrm rot="2847735">
              <a:off x="2891038" y="5014993"/>
              <a:ext cx="886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F98F34-DDDC-4154-B070-F23394289798}"/>
              </a:ext>
            </a:extLst>
          </p:cNvPr>
          <p:cNvGrpSpPr/>
          <p:nvPr/>
        </p:nvGrpSpPr>
        <p:grpSpPr>
          <a:xfrm>
            <a:off x="2063518" y="3429000"/>
            <a:ext cx="2337847" cy="2224987"/>
            <a:chOff x="2176640" y="3654911"/>
            <a:chExt cx="2337847" cy="22249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26046B-E069-4E2A-9A4B-87ACD924DF18}"/>
                </a:ext>
              </a:extLst>
            </p:cNvPr>
            <p:cNvSpPr/>
            <p:nvPr/>
          </p:nvSpPr>
          <p:spPr>
            <a:xfrm rot="678329">
              <a:off x="3502821" y="4493320"/>
              <a:ext cx="202886" cy="1233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ABDA42-30E6-4320-AACA-7EF9F12BB483}"/>
                </a:ext>
              </a:extLst>
            </p:cNvPr>
            <p:cNvCxnSpPr/>
            <p:nvPr/>
          </p:nvCxnSpPr>
          <p:spPr>
            <a:xfrm flipV="1">
              <a:off x="2176640" y="3654911"/>
              <a:ext cx="0" cy="222498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614AE7-5219-43A4-821C-C81EAC141730}"/>
                </a:ext>
              </a:extLst>
            </p:cNvPr>
            <p:cNvCxnSpPr/>
            <p:nvPr/>
          </p:nvCxnSpPr>
          <p:spPr>
            <a:xfrm>
              <a:off x="2176640" y="5879898"/>
              <a:ext cx="233784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7DA6A2-9130-4501-8359-C58E391DAF53}"/>
              </a:ext>
            </a:extLst>
          </p:cNvPr>
          <p:cNvGrpSpPr/>
          <p:nvPr/>
        </p:nvGrpSpPr>
        <p:grpSpPr>
          <a:xfrm>
            <a:off x="5486400" y="3429000"/>
            <a:ext cx="3921549" cy="2224987"/>
            <a:chOff x="5599522" y="3654911"/>
            <a:chExt cx="3921549" cy="22249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2F9DE7-1FCC-446B-8C51-31E4354EC624}"/>
                </a:ext>
              </a:extLst>
            </p:cNvPr>
            <p:cNvGrpSpPr/>
            <p:nvPr/>
          </p:nvGrpSpPr>
          <p:grpSpPr>
            <a:xfrm>
              <a:off x="7183224" y="3654911"/>
              <a:ext cx="2337847" cy="2224987"/>
              <a:chOff x="7183225" y="3429000"/>
              <a:chExt cx="2224726" cy="1934852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2868888-A9A9-4BD3-B00C-AB191EF4F9AF}"/>
                  </a:ext>
                </a:extLst>
              </p:cNvPr>
              <p:cNvCxnSpPr/>
              <p:nvPr/>
            </p:nvCxnSpPr>
            <p:spPr>
              <a:xfrm flipV="1">
                <a:off x="7183225" y="3429000"/>
                <a:ext cx="0" cy="1934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44A5FEC-A26B-4E63-8D17-F34FFB140BAC}"/>
                  </a:ext>
                </a:extLst>
              </p:cNvPr>
              <p:cNvCxnSpPr/>
              <p:nvPr/>
            </p:nvCxnSpPr>
            <p:spPr>
              <a:xfrm>
                <a:off x="7183225" y="5363852"/>
                <a:ext cx="22247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3BB361-A08C-4F79-B43C-E3C156B9C98E}"/>
                  </a:ext>
                </a:extLst>
              </p:cNvPr>
              <p:cNvSpPr/>
              <p:nvPr/>
            </p:nvSpPr>
            <p:spPr>
              <a:xfrm rot="19430594">
                <a:off x="7648446" y="4053533"/>
                <a:ext cx="509029" cy="28280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9A064BA-F717-498B-8901-A15FE851443C}"/>
                </a:ext>
              </a:extLst>
            </p:cNvPr>
            <p:cNvSpPr/>
            <p:nvPr/>
          </p:nvSpPr>
          <p:spPr>
            <a:xfrm>
              <a:off x="5599522" y="4535699"/>
              <a:ext cx="621824" cy="48878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91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World space to local space: translate (to the world space origin), rotate, scale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i.e. we’re performing the </a:t>
            </a:r>
            <a:r>
              <a:rPr lang="en-GB" sz="2400" i="1" dirty="0"/>
              <a:t>opposite</a:t>
            </a:r>
            <a:r>
              <a:rPr lang="en-GB" sz="2400" dirty="0"/>
              <a:t> transformation to the one that describes the local space in world coordinates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B60A4C-FA07-447E-AEDE-B268CB0227CA}"/>
              </a:ext>
            </a:extLst>
          </p:cNvPr>
          <p:cNvGrpSpPr/>
          <p:nvPr/>
        </p:nvGrpSpPr>
        <p:grpSpPr>
          <a:xfrm>
            <a:off x="1047624" y="3431477"/>
            <a:ext cx="1759292" cy="1674362"/>
            <a:chOff x="1309373" y="4345492"/>
            <a:chExt cx="2337847" cy="22249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C64380-FF89-40E2-B204-E20B205E3EAD}"/>
                </a:ext>
              </a:extLst>
            </p:cNvPr>
            <p:cNvGrpSpPr/>
            <p:nvPr/>
          </p:nvGrpSpPr>
          <p:grpSpPr>
            <a:xfrm>
              <a:off x="2056340" y="5093617"/>
              <a:ext cx="843914" cy="1055317"/>
              <a:chOff x="2923607" y="4403036"/>
              <a:chExt cx="843914" cy="1055317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DDAD965-3F07-40AC-9D84-D27FC32F886F}"/>
                  </a:ext>
                </a:extLst>
              </p:cNvPr>
              <p:cNvCxnSpPr/>
              <p:nvPr/>
            </p:nvCxnSpPr>
            <p:spPr>
              <a:xfrm rot="2847735" flipV="1">
                <a:off x="3345564" y="3981079"/>
                <a:ext cx="0" cy="843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3C7336C-876F-4289-9D48-CA406B16F84F}"/>
                  </a:ext>
                </a:extLst>
              </p:cNvPr>
              <p:cNvCxnSpPr/>
              <p:nvPr/>
            </p:nvCxnSpPr>
            <p:spPr>
              <a:xfrm rot="2847735">
                <a:off x="2891038" y="5014993"/>
                <a:ext cx="8867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E0BF92-CF81-4C0B-9674-BC3331438659}"/>
                </a:ext>
              </a:extLst>
            </p:cNvPr>
            <p:cNvGrpSpPr/>
            <p:nvPr/>
          </p:nvGrpSpPr>
          <p:grpSpPr>
            <a:xfrm>
              <a:off x="1309373" y="4345492"/>
              <a:ext cx="2337847" cy="2224987"/>
              <a:chOff x="2176640" y="3654911"/>
              <a:chExt cx="2337847" cy="222498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7C47A-C17B-4920-A633-2995289C1430}"/>
                  </a:ext>
                </a:extLst>
              </p:cNvPr>
              <p:cNvSpPr/>
              <p:nvPr/>
            </p:nvSpPr>
            <p:spPr>
              <a:xfrm rot="678329">
                <a:off x="3502821" y="4493320"/>
                <a:ext cx="202886" cy="1233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78062FD-2DEB-4D51-B10C-147DB336792E}"/>
                  </a:ext>
                </a:extLst>
              </p:cNvPr>
              <p:cNvCxnSpPr/>
              <p:nvPr/>
            </p:nvCxnSpPr>
            <p:spPr>
              <a:xfrm flipV="1">
                <a:off x="2176640" y="3654911"/>
                <a:ext cx="0" cy="222498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6973F5-6D3C-49F9-9482-E0BE245E3265}"/>
                  </a:ext>
                </a:extLst>
              </p:cNvPr>
              <p:cNvCxnSpPr/>
              <p:nvPr/>
            </p:nvCxnSpPr>
            <p:spPr>
              <a:xfrm>
                <a:off x="2176640" y="5879898"/>
                <a:ext cx="2337847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A72CE4-3735-46D6-B01C-9C429625E6B5}"/>
              </a:ext>
            </a:extLst>
          </p:cNvPr>
          <p:cNvGrpSpPr/>
          <p:nvPr/>
        </p:nvGrpSpPr>
        <p:grpSpPr>
          <a:xfrm>
            <a:off x="1047624" y="3944128"/>
            <a:ext cx="987011" cy="1166560"/>
            <a:chOff x="1047624" y="3944128"/>
            <a:chExt cx="987011" cy="116656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E9756E-9CF9-4BFB-AE4F-CE68D27DF022}"/>
                </a:ext>
              </a:extLst>
            </p:cNvPr>
            <p:cNvCxnSpPr/>
            <p:nvPr/>
          </p:nvCxnSpPr>
          <p:spPr>
            <a:xfrm>
              <a:off x="1047624" y="4209137"/>
              <a:ext cx="6456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237B8C-0E13-4103-914B-5AA8BE508BA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1" y="4209137"/>
              <a:ext cx="0" cy="9015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41FE-468A-4D3C-AE96-5B493B506C35}"/>
                </a:ext>
              </a:extLst>
            </p:cNvPr>
            <p:cNvSpPr txBox="1"/>
            <p:nvPr/>
          </p:nvSpPr>
          <p:spPr>
            <a:xfrm>
              <a:off x="1264633" y="3944128"/>
              <a:ext cx="344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4651-1491-478F-8953-5B95EB7E8D45}"/>
                </a:ext>
              </a:extLst>
            </p:cNvPr>
            <p:cNvSpPr txBox="1"/>
            <p:nvPr/>
          </p:nvSpPr>
          <p:spPr>
            <a:xfrm>
              <a:off x="1689945" y="4523525"/>
              <a:ext cx="344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3C08DB-C6DD-437E-ADA2-6AACFBBB4771}"/>
              </a:ext>
            </a:extLst>
          </p:cNvPr>
          <p:cNvGrpSpPr/>
          <p:nvPr/>
        </p:nvGrpSpPr>
        <p:grpSpPr>
          <a:xfrm>
            <a:off x="2196429" y="3429000"/>
            <a:ext cx="2996967" cy="2253840"/>
            <a:chOff x="2196429" y="3429000"/>
            <a:chExt cx="2996967" cy="22538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485A77-9FB4-4B2A-85F6-D58C1D4F159C}"/>
                </a:ext>
              </a:extLst>
            </p:cNvPr>
            <p:cNvGrpSpPr/>
            <p:nvPr/>
          </p:nvGrpSpPr>
          <p:grpSpPr>
            <a:xfrm>
              <a:off x="2806916" y="3429000"/>
              <a:ext cx="2386480" cy="2253840"/>
              <a:chOff x="2894030" y="3221226"/>
              <a:chExt cx="2386480" cy="2253840"/>
            </a:xfrm>
          </p:grpSpPr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561899B-402F-495B-9451-1D8509D997FA}"/>
                  </a:ext>
                </a:extLst>
              </p:cNvPr>
              <p:cNvSpPr/>
              <p:nvPr/>
            </p:nvSpPr>
            <p:spPr>
              <a:xfrm>
                <a:off x="2894030" y="3840563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CFB6D4-CE2B-4431-8249-02299754114A}"/>
                  </a:ext>
                </a:extLst>
              </p:cNvPr>
              <p:cNvGrpSpPr/>
              <p:nvPr/>
            </p:nvGrpSpPr>
            <p:grpSpPr>
              <a:xfrm>
                <a:off x="4083331" y="3786687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3A982B-4199-4953-B081-EA1206C15BF1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2746DAA6-8854-486D-ABCB-F9B2ED06D93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DACA058A-A1E3-4A5C-97C0-0ED2615477E8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90730A3-55C2-4E68-BC98-F4CB14110F2B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2C1FDC-549B-416C-8143-DEFE19CCC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7334" y="3221226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B81F80A-79FC-4C27-84AC-7D0DCA707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4" y="4895588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F9744E-9E68-4B36-B298-F54C414D64F4}"/>
                  </a:ext>
                </a:extLst>
              </p:cNvPr>
              <p:cNvGrpSpPr/>
              <p:nvPr/>
            </p:nvGrpSpPr>
            <p:grpSpPr>
              <a:xfrm>
                <a:off x="3478177" y="4680912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FAA69B9-0F7A-453C-8E7D-536D1AB99FAB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F7F0741-95B5-4959-88FE-EF536D51F451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748C429-D84E-49DD-B05F-C8FC17F1865E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0A7FC5-AB35-4E99-9102-C06DC367448C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/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blipFill>
                  <a:blip r:embed="rId2"/>
                  <a:stretch>
                    <a:fillRect l="-1220" b="-1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238D0-8790-4D4A-A077-0356446D7E75}"/>
              </a:ext>
            </a:extLst>
          </p:cNvPr>
          <p:cNvGrpSpPr/>
          <p:nvPr/>
        </p:nvGrpSpPr>
        <p:grpSpPr>
          <a:xfrm>
            <a:off x="3557911" y="5041423"/>
            <a:ext cx="261686" cy="307777"/>
            <a:chOff x="3557911" y="5041423"/>
            <a:chExt cx="261686" cy="30777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29427B-E257-47BD-B7D0-F45CC6B0B846}"/>
                </a:ext>
              </a:extLst>
            </p:cNvPr>
            <p:cNvSpPr txBox="1"/>
            <p:nvPr/>
          </p:nvSpPr>
          <p:spPr>
            <a:xfrm>
              <a:off x="3557911" y="5041423"/>
              <a:ext cx="261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29BDC4C-9502-4FCA-9428-EF3C20D13A8A}"/>
                </a:ext>
              </a:extLst>
            </p:cNvPr>
            <p:cNvSpPr/>
            <p:nvPr/>
          </p:nvSpPr>
          <p:spPr>
            <a:xfrm>
              <a:off x="3558389" y="5097898"/>
              <a:ext cx="45719" cy="251302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3B86D1-21E9-401C-A369-723B32FC711A}"/>
              </a:ext>
            </a:extLst>
          </p:cNvPr>
          <p:cNvGrpSpPr/>
          <p:nvPr/>
        </p:nvGrpSpPr>
        <p:grpSpPr>
          <a:xfrm>
            <a:off x="4598347" y="3434463"/>
            <a:ext cx="2983398" cy="2253840"/>
            <a:chOff x="4598347" y="3434463"/>
            <a:chExt cx="2983398" cy="225384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CBEBE1-3095-4A89-A68D-76A5AE4C8408}"/>
                </a:ext>
              </a:extLst>
            </p:cNvPr>
            <p:cNvGrpSpPr/>
            <p:nvPr/>
          </p:nvGrpSpPr>
          <p:grpSpPr>
            <a:xfrm>
              <a:off x="5195265" y="3434463"/>
              <a:ext cx="2386480" cy="2253840"/>
              <a:chOff x="5282379" y="3226689"/>
              <a:chExt cx="2386480" cy="2253840"/>
            </a:xfrm>
          </p:grpSpPr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09A29D0-AC76-4A55-B942-8A83471892E7}"/>
                  </a:ext>
                </a:extLst>
              </p:cNvPr>
              <p:cNvSpPr/>
              <p:nvPr/>
            </p:nvSpPr>
            <p:spPr>
              <a:xfrm>
                <a:off x="5282379" y="3846026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0877348-4922-48C1-9E34-0F68CD57E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683" y="3226689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F880EE0-8054-4602-BF0E-F57E65440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683" y="4901051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E32437E-E6B0-44A4-979E-F358546ECBEF}"/>
                  </a:ext>
                </a:extLst>
              </p:cNvPr>
              <p:cNvGrpSpPr/>
              <p:nvPr/>
            </p:nvGrpSpPr>
            <p:grpSpPr>
              <a:xfrm>
                <a:off x="5866526" y="4686375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747319E-8377-4AA3-85AA-597B86AB532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5820F9C2-6F94-4271-8147-0BDCBA801365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A2EBB8-5889-44D9-94F9-75071B44D6D4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9C1657-FC45-4FE8-9760-A64A3D0E2553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FF578-0E23-4D21-A134-E755BE0B4D75}"/>
                  </a:ext>
                </a:extLst>
              </p:cNvPr>
              <p:cNvGrpSpPr/>
              <p:nvPr/>
            </p:nvGrpSpPr>
            <p:grpSpPr>
              <a:xfrm rot="18775681">
                <a:off x="5928785" y="4464215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7F9C013-A789-4481-8D1F-D62BA66BE7A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544A7B-010F-4B82-B646-22F5637C4BF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2C865B5A-64B3-4E50-A267-3D0F0E8D6C3D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D7E5EA-C2DE-4844-A9E2-8E01B9C51778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F6207F-2C10-4787-847F-C4C90E8F43BC}"/>
                </a:ext>
              </a:extLst>
            </p:cNvPr>
            <p:cNvSpPr txBox="1"/>
            <p:nvPr/>
          </p:nvSpPr>
          <p:spPr>
            <a:xfrm>
              <a:off x="4598347" y="5336586"/>
              <a:ext cx="149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Rotate through -</a:t>
              </a:r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9589CE-D54C-43B6-AAC1-F01AC434D9EA}"/>
              </a:ext>
            </a:extLst>
          </p:cNvPr>
          <p:cNvGrpSpPr/>
          <p:nvPr/>
        </p:nvGrpSpPr>
        <p:grpSpPr>
          <a:xfrm>
            <a:off x="5493859" y="4475635"/>
            <a:ext cx="1039706" cy="930193"/>
            <a:chOff x="5493859" y="4475635"/>
            <a:chExt cx="1039706" cy="93019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3085CD7-0E7B-453D-BA5D-06231E9B5A1E}"/>
                </a:ext>
              </a:extLst>
            </p:cNvPr>
            <p:cNvSpPr txBox="1"/>
            <p:nvPr/>
          </p:nvSpPr>
          <p:spPr>
            <a:xfrm>
              <a:off x="5493859" y="4602000"/>
              <a:ext cx="328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1400" i="1" baseline="-250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FC375A-B5DF-45C1-9291-4466CE932F09}"/>
                </a:ext>
              </a:extLst>
            </p:cNvPr>
            <p:cNvSpPr txBox="1"/>
            <p:nvPr/>
          </p:nvSpPr>
          <p:spPr>
            <a:xfrm>
              <a:off x="6072271" y="5098051"/>
              <a:ext cx="328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1400" i="1" baseline="-250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375461-AD8E-4831-9859-B92820ADDD5A}"/>
                </a:ext>
              </a:extLst>
            </p:cNvPr>
            <p:cNvCxnSpPr/>
            <p:nvPr/>
          </p:nvCxnSpPr>
          <p:spPr>
            <a:xfrm>
              <a:off x="5746759" y="4475635"/>
              <a:ext cx="0" cy="6222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45B49-2647-4E6D-95F4-3C3F8F752346}"/>
                </a:ext>
              </a:extLst>
            </p:cNvPr>
            <p:cNvCxnSpPr>
              <a:cxnSpLocks/>
            </p:cNvCxnSpPr>
            <p:nvPr/>
          </p:nvCxnSpPr>
          <p:spPr>
            <a:xfrm>
              <a:off x="5866298" y="5195311"/>
              <a:ext cx="667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6A4404-BDDE-49BB-AB6F-3FFB7F63D266}"/>
              </a:ext>
            </a:extLst>
          </p:cNvPr>
          <p:cNvGrpSpPr/>
          <p:nvPr/>
        </p:nvGrpSpPr>
        <p:grpSpPr>
          <a:xfrm>
            <a:off x="7333380" y="3429000"/>
            <a:ext cx="2623790" cy="2392711"/>
            <a:chOff x="7333380" y="3429000"/>
            <a:chExt cx="2623790" cy="23927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BACE69-89C3-4740-9D3B-5151E1E39639}"/>
                </a:ext>
              </a:extLst>
            </p:cNvPr>
            <p:cNvGrpSpPr/>
            <p:nvPr/>
          </p:nvGrpSpPr>
          <p:grpSpPr>
            <a:xfrm>
              <a:off x="7570690" y="3429000"/>
              <a:ext cx="2386480" cy="1952137"/>
              <a:chOff x="7657804" y="3221226"/>
              <a:chExt cx="2386480" cy="1952137"/>
            </a:xfrm>
          </p:grpSpPr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1F6956-8F4B-428F-80FF-53004C19773B}"/>
                  </a:ext>
                </a:extLst>
              </p:cNvPr>
              <p:cNvSpPr/>
              <p:nvPr/>
            </p:nvSpPr>
            <p:spPr>
              <a:xfrm>
                <a:off x="7657804" y="3840563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3FA3172-017C-4823-85D0-E8B88DD66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1108" y="3221226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C1CAC03-1112-4CAB-AF8D-E35C7FC15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1108" y="4895588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AF096AE-CA5F-40C9-B832-CAF6FBB081EC}"/>
                  </a:ext>
                </a:extLst>
              </p:cNvPr>
              <p:cNvGrpSpPr/>
              <p:nvPr/>
            </p:nvGrpSpPr>
            <p:grpSpPr>
              <a:xfrm rot="18775681">
                <a:off x="8304210" y="4458752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350A38E-A155-4951-A499-D751EDDAB6EE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B881A161-EAD0-4DC3-9DEF-7B62760E5B2D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FD732493-A83D-4E3A-A146-6CF313365EE7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D0BF6AB-7EE6-4D3B-B7AA-7C1D6AF466B2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F272F2C-4AA2-4168-8F73-F3AB2E32D8B1}"/>
                  </a:ext>
                </a:extLst>
              </p:cNvPr>
              <p:cNvGrpSpPr/>
              <p:nvPr/>
            </p:nvGrpSpPr>
            <p:grpSpPr>
              <a:xfrm>
                <a:off x="8318960" y="3226689"/>
                <a:ext cx="1725324" cy="1676225"/>
                <a:chOff x="7183225" y="3429000"/>
                <a:chExt cx="2224726" cy="1934852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83ABEC5-9C07-4E62-BCF4-9A559AB1420A}"/>
                    </a:ext>
                  </a:extLst>
                </p:cNvPr>
                <p:cNvCxnSpPr/>
                <p:nvPr/>
              </p:nvCxnSpPr>
              <p:spPr>
                <a:xfrm flipV="1">
                  <a:off x="7183225" y="3429000"/>
                  <a:ext cx="0" cy="19348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5F49012-A8B2-4A88-AAF4-A9D0B6E0101D}"/>
                    </a:ext>
                  </a:extLst>
                </p:cNvPr>
                <p:cNvCxnSpPr/>
                <p:nvPr/>
              </p:nvCxnSpPr>
              <p:spPr>
                <a:xfrm>
                  <a:off x="7183225" y="5363852"/>
                  <a:ext cx="22247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E2674C1-F3B4-4B4C-9CBF-C1FD93E76E68}"/>
                    </a:ext>
                  </a:extLst>
                </p:cNvPr>
                <p:cNvSpPr/>
                <p:nvPr/>
              </p:nvSpPr>
              <p:spPr>
                <a:xfrm rot="19430594">
                  <a:off x="7648446" y="4053533"/>
                  <a:ext cx="509029" cy="2828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CB1CF44-58F8-40CB-8D1A-9587A0D07661}"/>
                    </a:ext>
                  </a:extLst>
                </p:cNvPr>
                <p:cNvSpPr txBox="1"/>
                <p:nvPr/>
              </p:nvSpPr>
              <p:spPr>
                <a:xfrm>
                  <a:off x="7333380" y="5151719"/>
                  <a:ext cx="1498704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Scale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GB" sz="14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CB1CF44-58F8-40CB-8D1A-9587A0D07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380" y="5151719"/>
                  <a:ext cx="1498704" cy="669992"/>
                </a:xfrm>
                <a:prstGeom prst="rect">
                  <a:avLst/>
                </a:prstGeom>
                <a:blipFill>
                  <a:blip r:embed="rId3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26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/>
              <a:t>Matrices in 3D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Local space to world space: scale, rotate, translate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i.e. we’re performing the </a:t>
            </a:r>
            <a:r>
              <a:rPr lang="en-GB" sz="2400" i="1" dirty="0"/>
              <a:t>same</a:t>
            </a:r>
            <a:r>
              <a:rPr lang="en-GB" sz="2400" dirty="0"/>
              <a:t> transformation as the one that describes the local space in world coordinates… this is just how we move objects (models) around the world!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A3285C-54DD-4933-BEE2-87693CAF242F}"/>
              </a:ext>
            </a:extLst>
          </p:cNvPr>
          <p:cNvGrpSpPr/>
          <p:nvPr/>
        </p:nvGrpSpPr>
        <p:grpSpPr>
          <a:xfrm>
            <a:off x="972679" y="3431477"/>
            <a:ext cx="2722454" cy="2251363"/>
            <a:chOff x="972679" y="3431477"/>
            <a:chExt cx="2722454" cy="22513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FB22D5-8C35-42A6-8722-105BF0D41047}"/>
                </a:ext>
              </a:extLst>
            </p:cNvPr>
            <p:cNvGrpSpPr/>
            <p:nvPr/>
          </p:nvGrpSpPr>
          <p:grpSpPr>
            <a:xfrm>
              <a:off x="972679" y="3431477"/>
              <a:ext cx="2230192" cy="2251363"/>
              <a:chOff x="972679" y="3431477"/>
              <a:chExt cx="2230192" cy="22513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4B60A4C-FA07-447E-AEDE-B268CB0227CA}"/>
                  </a:ext>
                </a:extLst>
              </p:cNvPr>
              <p:cNvGrpSpPr/>
              <p:nvPr/>
            </p:nvGrpSpPr>
            <p:grpSpPr>
              <a:xfrm>
                <a:off x="1047624" y="3431477"/>
                <a:ext cx="1759292" cy="1674362"/>
                <a:chOff x="1309373" y="4345492"/>
                <a:chExt cx="2337847" cy="222498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6C64380-FF89-40E2-B204-E20B205E3EAD}"/>
                    </a:ext>
                  </a:extLst>
                </p:cNvPr>
                <p:cNvGrpSpPr/>
                <p:nvPr/>
              </p:nvGrpSpPr>
              <p:grpSpPr>
                <a:xfrm>
                  <a:off x="2056340" y="5093617"/>
                  <a:ext cx="843914" cy="1055317"/>
                  <a:chOff x="2923607" y="4403036"/>
                  <a:chExt cx="843914" cy="1055317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DDAD965-3F07-40AC-9D84-D27FC32F886F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E3C7336C-876F-4289-9D48-CA406B16F84F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9E0BF92-CF81-4C0B-9674-BC3331438659}"/>
                    </a:ext>
                  </a:extLst>
                </p:cNvPr>
                <p:cNvGrpSpPr/>
                <p:nvPr/>
              </p:nvGrpSpPr>
              <p:grpSpPr>
                <a:xfrm>
                  <a:off x="1309373" y="4345492"/>
                  <a:ext cx="2337847" cy="2224987"/>
                  <a:chOff x="2176640" y="3654911"/>
                  <a:chExt cx="2337847" cy="22249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157C47A-C17B-4920-A633-2995289C1430}"/>
                      </a:ext>
                    </a:extLst>
                  </p:cNvPr>
                  <p:cNvSpPr/>
                  <p:nvPr/>
                </p:nvSpPr>
                <p:spPr>
                  <a:xfrm rot="678329">
                    <a:off x="3502821" y="4493320"/>
                    <a:ext cx="202886" cy="12334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778062FD-2DEB-4D51-B10C-147DB336792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6640" y="3654911"/>
                    <a:ext cx="0" cy="2224987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26973F5-6D3C-49F9-9482-E0BE245E3265}"/>
                      </a:ext>
                    </a:extLst>
                  </p:cNvPr>
                  <p:cNvCxnSpPr/>
                  <p:nvPr/>
                </p:nvCxnSpPr>
                <p:spPr>
                  <a:xfrm>
                    <a:off x="2176640" y="5879898"/>
                    <a:ext cx="2337847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6A72CE4-3735-46D6-B01C-9C429625E6B5}"/>
                  </a:ext>
                </a:extLst>
              </p:cNvPr>
              <p:cNvGrpSpPr/>
              <p:nvPr/>
            </p:nvGrpSpPr>
            <p:grpSpPr>
              <a:xfrm>
                <a:off x="1047624" y="3944128"/>
                <a:ext cx="987011" cy="1166560"/>
                <a:chOff x="1047624" y="3944128"/>
                <a:chExt cx="987011" cy="116656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0AE9756E-9CF9-4BFB-AE4F-CE68D27DF022}"/>
                    </a:ext>
                  </a:extLst>
                </p:cNvPr>
                <p:cNvCxnSpPr/>
                <p:nvPr/>
              </p:nvCxnSpPr>
              <p:spPr>
                <a:xfrm>
                  <a:off x="1047624" y="4209137"/>
                  <a:ext cx="645677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237B8C-0E13-4103-914B-5AA8BE508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3301" y="4209137"/>
                  <a:ext cx="0" cy="90155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3E41FE-468A-4D3C-AE96-5B493B506C35}"/>
                    </a:ext>
                  </a:extLst>
                </p:cNvPr>
                <p:cNvSpPr txBox="1"/>
                <p:nvPr/>
              </p:nvSpPr>
              <p:spPr>
                <a:xfrm>
                  <a:off x="1264633" y="3944128"/>
                  <a:ext cx="3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9994651-1491-478F-8953-5B95EB7E8D45}"/>
                    </a:ext>
                  </a:extLst>
                </p:cNvPr>
                <p:cNvSpPr txBox="1"/>
                <p:nvPr/>
              </p:nvSpPr>
              <p:spPr>
                <a:xfrm>
                  <a:off x="1689945" y="4523525"/>
                  <a:ext cx="3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561899B-402F-495B-9451-1D8509D997FA}"/>
                  </a:ext>
                </a:extLst>
              </p:cNvPr>
              <p:cNvSpPr/>
              <p:nvPr/>
            </p:nvSpPr>
            <p:spPr>
              <a:xfrm flipH="1">
                <a:off x="2751738" y="4048337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CFB6D4-CE2B-4431-8249-02299754114A}"/>
                  </a:ext>
                </a:extLst>
              </p:cNvPr>
              <p:cNvGrpSpPr/>
              <p:nvPr/>
            </p:nvGrpSpPr>
            <p:grpSpPr>
              <a:xfrm>
                <a:off x="972679" y="4888686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3A982B-4199-4953-B081-EA1206C15BF1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2746DAA6-8854-486D-ABCB-F9B2ED06D93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DACA058A-A1E3-4A5C-97C0-0ED2615477E8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90730A3-55C2-4E68-BC98-F4CB14110F2B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/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blipFill>
                  <a:blip r:embed="rId2"/>
                  <a:stretch>
                    <a:fillRect l="-1220" b="-1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C219D4-B98C-4844-988D-255705CA7563}"/>
              </a:ext>
            </a:extLst>
          </p:cNvPr>
          <p:cNvGrpSpPr/>
          <p:nvPr/>
        </p:nvGrpSpPr>
        <p:grpSpPr>
          <a:xfrm>
            <a:off x="3373561" y="3429000"/>
            <a:ext cx="2723490" cy="2253840"/>
            <a:chOff x="3373561" y="3429000"/>
            <a:chExt cx="2723490" cy="22538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F51EC3-0092-46A4-85A9-BFFEFCB87A5C}"/>
                </a:ext>
              </a:extLst>
            </p:cNvPr>
            <p:cNvGrpSpPr/>
            <p:nvPr/>
          </p:nvGrpSpPr>
          <p:grpSpPr>
            <a:xfrm>
              <a:off x="3373561" y="3429000"/>
              <a:ext cx="2197915" cy="2253840"/>
              <a:chOff x="3373561" y="3429000"/>
              <a:chExt cx="2197915" cy="225384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2C1FDC-549B-416C-8143-DEFE19CCC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0220" y="3429000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B81F80A-79FC-4C27-84AC-7D0DCA707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220" y="5103362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F9744E-9E68-4B36-B298-F54C414D64F4}"/>
                  </a:ext>
                </a:extLst>
              </p:cNvPr>
              <p:cNvGrpSpPr/>
              <p:nvPr/>
            </p:nvGrpSpPr>
            <p:grpSpPr>
              <a:xfrm>
                <a:off x="3391063" y="4888686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FAA69B9-0F7A-453C-8E7D-536D1AB99FAB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F7F0741-95B5-4959-88FE-EF536D51F451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748C429-D84E-49DD-B05F-C8FC17F1865E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0A7FC5-AB35-4E99-9102-C06DC367448C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4238D0-8790-4D4A-A077-0356446D7E75}"/>
                  </a:ext>
                </a:extLst>
              </p:cNvPr>
              <p:cNvGrpSpPr/>
              <p:nvPr/>
            </p:nvGrpSpPr>
            <p:grpSpPr>
              <a:xfrm>
                <a:off x="3557911" y="5041423"/>
                <a:ext cx="261686" cy="307777"/>
                <a:chOff x="3557911" y="5041423"/>
                <a:chExt cx="261686" cy="307777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D29427B-E257-47BD-B7D0-F45CC6B0B846}"/>
                    </a:ext>
                  </a:extLst>
                </p:cNvPr>
                <p:cNvSpPr txBox="1"/>
                <p:nvPr/>
              </p:nvSpPr>
              <p:spPr>
                <a:xfrm>
                  <a:off x="3557911" y="5041423"/>
                  <a:ext cx="2616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129BDC4C-9502-4FCA-9428-EF3C20D13A8A}"/>
                    </a:ext>
                  </a:extLst>
                </p:cNvPr>
                <p:cNvSpPr/>
                <p:nvPr/>
              </p:nvSpPr>
              <p:spPr>
                <a:xfrm>
                  <a:off x="3558389" y="5097898"/>
                  <a:ext cx="45719" cy="251302"/>
                </a:xfrm>
                <a:prstGeom prst="arc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09A29D0-AC76-4A55-B942-8A83471892E7}"/>
                  </a:ext>
                </a:extLst>
              </p:cNvPr>
              <p:cNvSpPr/>
              <p:nvPr/>
            </p:nvSpPr>
            <p:spPr>
              <a:xfrm flipH="1">
                <a:off x="5120343" y="4055855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E32437E-E6B0-44A4-979E-F358546ECBEF}"/>
                  </a:ext>
                </a:extLst>
              </p:cNvPr>
              <p:cNvGrpSpPr/>
              <p:nvPr/>
            </p:nvGrpSpPr>
            <p:grpSpPr>
              <a:xfrm rot="18764697">
                <a:off x="3453104" y="4649093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747319E-8377-4AA3-85AA-597B86AB532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5820F9C2-6F94-4271-8147-0BDCBA801365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A2EBB8-5889-44D9-94F9-75071B44D6D4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9C1657-FC45-4FE8-9760-A64A3D0E2553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F6207F-2C10-4787-847F-C4C90E8F43BC}"/>
                </a:ext>
              </a:extLst>
            </p:cNvPr>
            <p:cNvSpPr txBox="1"/>
            <p:nvPr/>
          </p:nvSpPr>
          <p:spPr>
            <a:xfrm>
              <a:off x="4598347" y="5336586"/>
              <a:ext cx="149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Rotate through </a:t>
              </a:r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714A95-563E-4D43-80D4-E7B1976F8D7B}"/>
              </a:ext>
            </a:extLst>
          </p:cNvPr>
          <p:cNvGrpSpPr/>
          <p:nvPr/>
        </p:nvGrpSpPr>
        <p:grpSpPr>
          <a:xfrm>
            <a:off x="8231846" y="3429000"/>
            <a:ext cx="1725324" cy="1681688"/>
            <a:chOff x="8231846" y="3429000"/>
            <a:chExt cx="1725324" cy="168168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3FA3172-017C-4823-85D0-E8B88DD66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994" y="3429000"/>
              <a:ext cx="0" cy="16743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C1CAC03-1112-4CAB-AF8D-E35C7FC151BA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94" y="5103362"/>
              <a:ext cx="1723176" cy="247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F272F2C-4AA2-4168-8F73-F3AB2E32D8B1}"/>
                </a:ext>
              </a:extLst>
            </p:cNvPr>
            <p:cNvGrpSpPr/>
            <p:nvPr/>
          </p:nvGrpSpPr>
          <p:grpSpPr>
            <a:xfrm>
              <a:off x="8231846" y="3434463"/>
              <a:ext cx="1725324" cy="1676225"/>
              <a:chOff x="7183225" y="3429000"/>
              <a:chExt cx="2224726" cy="1934852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83ABEC5-9C07-4E62-BCF4-9A559AB1420A}"/>
                  </a:ext>
                </a:extLst>
              </p:cNvPr>
              <p:cNvCxnSpPr/>
              <p:nvPr/>
            </p:nvCxnSpPr>
            <p:spPr>
              <a:xfrm flipV="1">
                <a:off x="7183225" y="3429000"/>
                <a:ext cx="0" cy="1934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5F49012-A8B2-4A88-AAF4-A9D0B6E0101D}"/>
                  </a:ext>
                </a:extLst>
              </p:cNvPr>
              <p:cNvCxnSpPr/>
              <p:nvPr/>
            </p:nvCxnSpPr>
            <p:spPr>
              <a:xfrm>
                <a:off x="7183225" y="5363852"/>
                <a:ext cx="22247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2674C1-F3B4-4B4C-9CBF-C1FD93E76E68}"/>
                  </a:ext>
                </a:extLst>
              </p:cNvPr>
              <p:cNvSpPr/>
              <p:nvPr/>
            </p:nvSpPr>
            <p:spPr>
              <a:xfrm rot="19430594">
                <a:off x="7648446" y="4053533"/>
                <a:ext cx="509029" cy="28280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398750-B951-43FD-B0E2-BEC071B76360}"/>
              </a:ext>
            </a:extLst>
          </p:cNvPr>
          <p:cNvGrpSpPr/>
          <p:nvPr/>
        </p:nvGrpSpPr>
        <p:grpSpPr>
          <a:xfrm>
            <a:off x="5493859" y="3434463"/>
            <a:ext cx="3330607" cy="2281353"/>
            <a:chOff x="5493859" y="3434463"/>
            <a:chExt cx="3330607" cy="22813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FF98FE-B75F-461A-866B-39FDF5B7F0C5}"/>
                </a:ext>
              </a:extLst>
            </p:cNvPr>
            <p:cNvGrpSpPr/>
            <p:nvPr/>
          </p:nvGrpSpPr>
          <p:grpSpPr>
            <a:xfrm>
              <a:off x="5762128" y="3434463"/>
              <a:ext cx="3062338" cy="2281353"/>
              <a:chOff x="5762128" y="3434463"/>
              <a:chExt cx="3062338" cy="2281353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0877348-4922-48C1-9E34-0F68CD57E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8569" y="3434463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F880EE0-8054-4602-BF0E-F57E65440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8569" y="5108825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FF578-0E23-4D21-A134-E755BE0B4D75}"/>
                  </a:ext>
                </a:extLst>
              </p:cNvPr>
              <p:cNvGrpSpPr/>
              <p:nvPr/>
            </p:nvGrpSpPr>
            <p:grpSpPr>
              <a:xfrm rot="18775681">
                <a:off x="5841671" y="4671989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7F9C013-A789-4481-8D1F-D62BA66BE7A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544A7B-010F-4B82-B646-22F5637C4BF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2C865B5A-64B3-4E50-A267-3D0F0E8D6C3D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D7E5EA-C2DE-4844-A9E2-8E01B9C51778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1F6956-8F4B-428F-80FF-53004C19773B}"/>
                  </a:ext>
                </a:extLst>
              </p:cNvPr>
              <p:cNvSpPr/>
              <p:nvPr/>
            </p:nvSpPr>
            <p:spPr>
              <a:xfrm flipH="1">
                <a:off x="7504284" y="4048337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CB1CF44-58F8-40CB-8D1A-9587A0D07661}"/>
                      </a:ext>
                    </a:extLst>
                  </p:cNvPr>
                  <p:cNvSpPr txBox="1"/>
                  <p:nvPr/>
                </p:nvSpPr>
                <p:spPr>
                  <a:xfrm>
                    <a:off x="7325762" y="5280889"/>
                    <a:ext cx="1498704" cy="4349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Scale by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GB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a14:m>
                    <a:endPara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CB1CF44-58F8-40CB-8D1A-9587A0D076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762" y="5280889"/>
                    <a:ext cx="1498704" cy="4349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2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F79F645-327B-4ADE-99AA-175FF0A0EB86}"/>
                  </a:ext>
                </a:extLst>
              </p:cNvPr>
              <p:cNvCxnSpPr/>
              <p:nvPr/>
            </p:nvCxnSpPr>
            <p:spPr>
              <a:xfrm flipV="1">
                <a:off x="5858569" y="3434463"/>
                <a:ext cx="0" cy="1676225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72FFC0-EC76-4937-811C-FD50A21E0D6B}"/>
                  </a:ext>
                </a:extLst>
              </p:cNvPr>
              <p:cNvCxnSpPr/>
              <p:nvPr/>
            </p:nvCxnSpPr>
            <p:spPr>
              <a:xfrm>
                <a:off x="5858569" y="5110688"/>
                <a:ext cx="1725324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19A8DE3-31C0-4B03-8148-02E00B55B250}"/>
                  </a:ext>
                </a:extLst>
              </p:cNvPr>
              <p:cNvSpPr/>
              <p:nvPr/>
            </p:nvSpPr>
            <p:spPr>
              <a:xfrm rot="19430594">
                <a:off x="6219358" y="3975516"/>
                <a:ext cx="394763" cy="2450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7AEA877-E700-43A2-8E22-F42B2826536F}"/>
                </a:ext>
              </a:extLst>
            </p:cNvPr>
            <p:cNvGrpSpPr/>
            <p:nvPr/>
          </p:nvGrpSpPr>
          <p:grpSpPr>
            <a:xfrm>
              <a:off x="5493859" y="4475635"/>
              <a:ext cx="1039706" cy="930193"/>
              <a:chOff x="5493859" y="4475635"/>
              <a:chExt cx="1039706" cy="93019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9703136-8C85-407B-A485-0390A189E070}"/>
                  </a:ext>
                </a:extLst>
              </p:cNvPr>
              <p:cNvSpPr txBox="1"/>
              <p:nvPr/>
            </p:nvSpPr>
            <p:spPr>
              <a:xfrm>
                <a:off x="5493859" y="4602000"/>
                <a:ext cx="328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1400" i="1" baseline="-25000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58A9D2-95CD-4830-8B38-D4491286A7D2}"/>
                  </a:ext>
                </a:extLst>
              </p:cNvPr>
              <p:cNvSpPr txBox="1"/>
              <p:nvPr/>
            </p:nvSpPr>
            <p:spPr>
              <a:xfrm>
                <a:off x="6072271" y="5098051"/>
                <a:ext cx="328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1400" i="1" baseline="-25000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ABDA99-CDE2-45A3-8C00-3AC56896DD23}"/>
                  </a:ext>
                </a:extLst>
              </p:cNvPr>
              <p:cNvCxnSpPr/>
              <p:nvPr/>
            </p:nvCxnSpPr>
            <p:spPr>
              <a:xfrm>
                <a:off x="5746759" y="4475635"/>
                <a:ext cx="0" cy="62226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DA446B9-97E3-49CC-AC87-CDA041A91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298" y="5195311"/>
                <a:ext cx="6672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8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Matrices and coordinate space transforms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Remember that a matrix describes a linear mapping:</a:t>
                </a:r>
              </a:p>
              <a:p>
                <a:pPr marL="0" indent="0">
                  <a:buNone/>
                </a:pPr>
                <a:endParaRPr lang="en-GB" sz="5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500" dirty="0"/>
              </a:p>
              <a:p>
                <a:pPr marL="0" indent="0">
                  <a:buNone/>
                </a:pPr>
                <a:endParaRPr lang="en-GB" sz="500" dirty="0"/>
              </a:p>
              <a:p>
                <a:pPr marL="0" indent="0">
                  <a:buNone/>
                </a:pPr>
                <a:r>
                  <a:rPr lang="en-GB" sz="2400" dirty="0"/>
                  <a:t>Applied to the standard basis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356" t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Matrices and coordinate space transforms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Theorem: </a:t>
                </a:r>
                <a:r>
                  <a:rPr lang="en-GB" sz="2400" dirty="0"/>
                  <a:t>the columns of a transformation matrix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can be interpreted as basis vectors of the space that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transforms to.</a:t>
                </a: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Since any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 can be written as a linear combination of 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2400" dirty="0"/>
                  <a:t> and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GB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5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baseline="-25000" dirty="0"/>
              </a:p>
              <a:p>
                <a:pPr marL="0" indent="0" algn="ctr">
                  <a:buNone/>
                </a:pPr>
                <a:endParaRPr lang="en-GB" sz="500" b="1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buNone/>
                </a:pPr>
                <a:endParaRPr lang="en-GB" sz="5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𝑴𝒊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771" t="-2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>
            <a:extLst>
              <a:ext uri="{FF2B5EF4-FFF2-40B4-BE49-F238E27FC236}">
                <a16:creationId xmlns:a16="http://schemas.microsoft.com/office/drawing/2014/main" id="{C59AEDCC-4B7B-41BF-AEDE-3267BD12677D}"/>
              </a:ext>
            </a:extLst>
          </p:cNvPr>
          <p:cNvSpPr/>
          <p:nvPr/>
        </p:nvSpPr>
        <p:spPr>
          <a:xfrm flipH="1">
            <a:off x="209412" y="3919090"/>
            <a:ext cx="3523130" cy="265138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Note: we’ve already been using this fact to construct the transformation matrices (e.g. rotation)!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A2D8F75-121D-40E4-B7A2-DC1707AAE19E}"/>
              </a:ext>
            </a:extLst>
          </p:cNvPr>
          <p:cNvSpPr/>
          <p:nvPr/>
        </p:nvSpPr>
        <p:spPr>
          <a:xfrm>
            <a:off x="8459459" y="4073178"/>
            <a:ext cx="3523130" cy="265138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F528F"/>
                </a:solidFill>
              </a:rPr>
              <a:t>Tip: visualise the kind of transformation by extracting the basis vectors and comparing them to the original axes.</a:t>
            </a:r>
          </a:p>
        </p:txBody>
      </p:sp>
    </p:spTree>
    <p:extLst>
      <p:ext uri="{BB962C8B-B14F-4D97-AF65-F5344CB8AC3E}">
        <p14:creationId xmlns:p14="http://schemas.microsoft.com/office/powerpoint/2010/main" val="2869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Simple camera – recap:</a:t>
            </a:r>
          </a:p>
          <a:p>
            <a:r>
              <a:rPr lang="en-GB" sz="2400" dirty="0"/>
              <a:t>Camera (COP) oriented along the (positive) world-space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</a:t>
            </a:r>
          </a:p>
          <a:p>
            <a:r>
              <a:rPr lang="en-GB" sz="2400" dirty="0"/>
              <a:t>Direction of view along the negative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</a:t>
            </a:r>
          </a:p>
          <a:p>
            <a:r>
              <a:rPr lang="en-GB" sz="2400" dirty="0"/>
              <a:t>Vertically aligned with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-axis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4B9457-754A-4834-902F-502EF947C316}"/>
              </a:ext>
            </a:extLst>
          </p:cNvPr>
          <p:cNvGrpSpPr/>
          <p:nvPr/>
        </p:nvGrpSpPr>
        <p:grpSpPr>
          <a:xfrm>
            <a:off x="4560236" y="3901851"/>
            <a:ext cx="5917265" cy="2331017"/>
            <a:chOff x="1054657" y="2179442"/>
            <a:chExt cx="10394017" cy="4094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A3C624-B795-4B00-92FB-0CA736348BC5}"/>
                </a:ext>
              </a:extLst>
            </p:cNvPr>
            <p:cNvGrpSpPr/>
            <p:nvPr/>
          </p:nvGrpSpPr>
          <p:grpSpPr>
            <a:xfrm>
              <a:off x="1054657" y="2179442"/>
              <a:ext cx="10394017" cy="4094565"/>
              <a:chOff x="1054657" y="2179442"/>
              <a:chExt cx="10394017" cy="40945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E927847-75D6-4ADB-969B-61EC91751908}"/>
                  </a:ext>
                </a:extLst>
              </p:cNvPr>
              <p:cNvGrpSpPr/>
              <p:nvPr/>
            </p:nvGrpSpPr>
            <p:grpSpPr>
              <a:xfrm>
                <a:off x="1054657" y="2179442"/>
                <a:ext cx="10394017" cy="4094565"/>
                <a:chOff x="1054657" y="2179442"/>
                <a:chExt cx="10394017" cy="4094565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84D3992-4249-464A-96A1-969F229E2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147" y="4153403"/>
                  <a:ext cx="93077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8D291B0-8C02-430D-85E1-94AC0CF41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8BE6F4-1D5F-498B-AD5B-24CA02A273ED}"/>
                    </a:ext>
                  </a:extLst>
                </p:cNvPr>
                <p:cNvSpPr txBox="1"/>
                <p:nvPr/>
              </p:nvSpPr>
              <p:spPr>
                <a:xfrm>
                  <a:off x="1054657" y="4652125"/>
                  <a:ext cx="2235200" cy="162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43F399-7482-41C0-90E7-40707C72CBE3}"/>
                    </a:ext>
                  </a:extLst>
                </p:cNvPr>
                <p:cNvSpPr txBox="1"/>
                <p:nvPr/>
              </p:nvSpPr>
              <p:spPr>
                <a:xfrm>
                  <a:off x="9876815" y="2179442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C6A088-C39C-4285-9FDC-C9ED4B783151}"/>
                    </a:ext>
                  </a:extLst>
                </p:cNvPr>
                <p:cNvSpPr txBox="1"/>
                <p:nvPr/>
              </p:nvSpPr>
              <p:spPr>
                <a:xfrm>
                  <a:off x="1166109" y="4055860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B1ECDA7-7065-4A89-A319-F417F7A8BD68}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26CF3E-F3CB-477B-B73B-9373AF3C259A}"/>
                    </a:ext>
                  </a:extLst>
                </p:cNvPr>
                <p:cNvSpPr txBox="1"/>
                <p:nvPr/>
              </p:nvSpPr>
              <p:spPr>
                <a:xfrm>
                  <a:off x="11172636" y="5774909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F0C628C-7234-4937-A333-A40CE2C6DF3C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5D87C83-E2EE-4D62-92B7-5C314E3F9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770263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874B5B41-19E6-4B2C-BC42-2B6004C6DF94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633EACBF-4277-46D1-9900-F5A50B0E32DC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64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Generalised camera – </a:t>
            </a:r>
            <a:r>
              <a:rPr lang="en-GB" sz="2400" i="1" dirty="0"/>
              <a:t>viewing coordinate (VC) system </a:t>
            </a:r>
            <a:r>
              <a:rPr lang="en-GB" sz="2400" dirty="0"/>
              <a:t>parameters:</a:t>
            </a:r>
          </a:p>
          <a:p>
            <a:r>
              <a:rPr lang="en-GB" sz="2400" b="1" dirty="0"/>
              <a:t>View reference point (VRP):</a:t>
            </a:r>
            <a:r>
              <a:rPr lang="en-GB" sz="2400" dirty="0"/>
              <a:t> the origin (point) of the VC system in world space</a:t>
            </a:r>
          </a:p>
          <a:p>
            <a:pPr lvl="1"/>
            <a:r>
              <a:rPr lang="en-GB" sz="2000" dirty="0"/>
              <a:t>The point with respect to which the COP and view plane are defined</a:t>
            </a:r>
          </a:p>
          <a:p>
            <a:r>
              <a:rPr lang="en-GB" sz="2400" b="1" dirty="0"/>
              <a:t>View plane normal (VPN):</a:t>
            </a:r>
            <a:r>
              <a:rPr lang="en-GB" sz="2400" dirty="0"/>
              <a:t> direction vector specifying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 of the VC system in world space</a:t>
            </a:r>
          </a:p>
          <a:p>
            <a:pPr lvl="1"/>
            <a:r>
              <a:rPr lang="en-GB" sz="2000" dirty="0"/>
              <a:t>Direction the camera is pointing</a:t>
            </a:r>
          </a:p>
          <a:p>
            <a:r>
              <a:rPr lang="en-GB" sz="2400" b="1" dirty="0"/>
              <a:t>View up vector (VUV):</a:t>
            </a:r>
            <a:r>
              <a:rPr lang="en-GB" sz="2400" dirty="0"/>
              <a:t> direction vector used to define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-axis of the VC system in world space</a:t>
            </a:r>
          </a:p>
          <a:p>
            <a:pPr lvl="1"/>
            <a:r>
              <a:rPr lang="en-GB" sz="2000" dirty="0"/>
              <a:t>The VC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/>
              <a:t>-axis is formed by projecting the VUV onto a plane perpendicular to the VPN, passing through the VRP</a:t>
            </a:r>
          </a:p>
          <a:p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42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90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 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-,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-axes of the viewing coordinates be referred to as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/>
              <a:t>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/>
              <a:t> respectively: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6E41D4-392E-4844-9397-8723C7907B63}"/>
              </a:ext>
            </a:extLst>
          </p:cNvPr>
          <p:cNvGrpSpPr/>
          <p:nvPr/>
        </p:nvGrpSpPr>
        <p:grpSpPr>
          <a:xfrm>
            <a:off x="1213253" y="3364986"/>
            <a:ext cx="3071812" cy="3205493"/>
            <a:chOff x="1795461" y="3280890"/>
            <a:chExt cx="3071812" cy="3205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8FE34E6-67F6-45A7-9AAE-A19138AEDA98}"/>
                </a:ext>
              </a:extLst>
            </p:cNvPr>
            <p:cNvGrpSpPr/>
            <p:nvPr/>
          </p:nvGrpSpPr>
          <p:grpSpPr>
            <a:xfrm>
              <a:off x="1795461" y="3280890"/>
              <a:ext cx="3071812" cy="3205493"/>
              <a:chOff x="2519361" y="2947515"/>
              <a:chExt cx="3071812" cy="32054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06636B-63F7-4A3F-AB90-818CB7066CC9}"/>
                  </a:ext>
                </a:extLst>
              </p:cNvPr>
              <p:cNvGrpSpPr/>
              <p:nvPr/>
            </p:nvGrpSpPr>
            <p:grpSpPr>
              <a:xfrm>
                <a:off x="2519361" y="2947515"/>
                <a:ext cx="3071812" cy="3205493"/>
                <a:chOff x="2519361" y="2947515"/>
                <a:chExt cx="3071812" cy="320549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6484600-58D1-4EF4-952A-4B6C066209A5}"/>
                    </a:ext>
                  </a:extLst>
                </p:cNvPr>
                <p:cNvGrpSpPr/>
                <p:nvPr/>
              </p:nvGrpSpPr>
              <p:grpSpPr>
                <a:xfrm>
                  <a:off x="2519361" y="3209925"/>
                  <a:ext cx="2862264" cy="2789195"/>
                  <a:chOff x="2519361" y="3209925"/>
                  <a:chExt cx="2862264" cy="2789195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376D1F3C-B0D6-4FCE-B602-CB1E67CC3F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00425" y="3209925"/>
                    <a:ext cx="0" cy="174307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66F953CC-D061-4030-9968-5CFDC8CB1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00425" y="4953000"/>
                    <a:ext cx="1981200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CFA6C1B6-0525-4C0B-A074-2E975BC40603}"/>
                      </a:ext>
                    </a:extLst>
                  </p:cNvPr>
                  <p:cNvCxnSpPr>
                    <a:cxnSpLocks/>
                    <a:endCxn id="13" idx="1"/>
                  </p:cNvCxnSpPr>
                  <p:nvPr/>
                </p:nvCxnSpPr>
                <p:spPr>
                  <a:xfrm flipH="1">
                    <a:off x="2519361" y="4952627"/>
                    <a:ext cx="881063" cy="1046493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163090-5012-4A65-A37B-AFAD4006667E}"/>
                    </a:ext>
                  </a:extLst>
                </p:cNvPr>
                <p:cNvSpPr txBox="1"/>
                <p:nvPr/>
              </p:nvSpPr>
              <p:spPr>
                <a:xfrm>
                  <a:off x="2519361" y="5845231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4DDAF8-73DA-47AC-B8BD-4AFF15CAE5EB}"/>
                    </a:ext>
                  </a:extLst>
                </p:cNvPr>
                <p:cNvSpPr txBox="1"/>
                <p:nvPr/>
              </p:nvSpPr>
              <p:spPr>
                <a:xfrm>
                  <a:off x="3271838" y="2947515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CBA2B-018C-4FBA-ABDE-9C4AC3167B8C}"/>
                    </a:ext>
                  </a:extLst>
                </p:cNvPr>
                <p:cNvSpPr txBox="1"/>
                <p:nvPr/>
              </p:nvSpPr>
              <p:spPr>
                <a:xfrm>
                  <a:off x="5333999" y="4799111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62D011A-F07F-433B-98E0-19F0E733E0F6}"/>
                  </a:ext>
                </a:extLst>
              </p:cNvPr>
              <p:cNvGrpSpPr/>
              <p:nvPr/>
            </p:nvGrpSpPr>
            <p:grpSpPr>
              <a:xfrm>
                <a:off x="3336132" y="4799111"/>
                <a:ext cx="207168" cy="230089"/>
                <a:chOff x="3336132" y="4799111"/>
                <a:chExt cx="207168" cy="23008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7961851-60D4-4B01-98EB-B7AF4E7A7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0424" y="4799111"/>
                  <a:ext cx="14287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C32861E-B87C-4207-989E-2683872B64CA}"/>
                    </a:ext>
                  </a:extLst>
                </p:cNvPr>
                <p:cNvCxnSpPr/>
                <p:nvPr/>
              </p:nvCxnSpPr>
              <p:spPr>
                <a:xfrm>
                  <a:off x="3543300" y="4799111"/>
                  <a:ext cx="0" cy="15388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0FAB9F6-B6FA-4C5A-A7C4-CCF3DA1B6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132" y="4799111"/>
                  <a:ext cx="64294" cy="7694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CF663E-B9BB-4E63-9933-10752C788838}"/>
                    </a:ext>
                  </a:extLst>
                </p:cNvPr>
                <p:cNvCxnSpPr/>
                <p:nvPr/>
              </p:nvCxnSpPr>
              <p:spPr>
                <a:xfrm>
                  <a:off x="3336132" y="4876055"/>
                  <a:ext cx="0" cy="15314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95892DE-6212-4624-A3E6-C13D1A99B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132" y="5029200"/>
                  <a:ext cx="15239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5269B2-806D-4E96-967F-5E7C7516A0DF}"/>
                    </a:ext>
                  </a:extLst>
                </p:cNvPr>
                <p:cNvCxnSpPr/>
                <p:nvPr/>
              </p:nvCxnSpPr>
              <p:spPr>
                <a:xfrm flipV="1">
                  <a:off x="3488530" y="4952627"/>
                  <a:ext cx="52387" cy="7657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727F39-3C39-4E86-9EDB-1E737119548A}"/>
                </a:ext>
              </a:extLst>
            </p:cNvPr>
            <p:cNvGrpSpPr/>
            <p:nvPr/>
          </p:nvGrpSpPr>
          <p:grpSpPr>
            <a:xfrm>
              <a:off x="2945285" y="3630216"/>
              <a:ext cx="1623879" cy="1363202"/>
              <a:chOff x="2945285" y="3630216"/>
              <a:chExt cx="1623879" cy="1363202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C38D8E-6119-4455-A6A1-823B0B1B1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9127" y="3876675"/>
                <a:ext cx="283824" cy="66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4911CB6-61E5-4AC3-95D0-500B0D899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7125" y="4076700"/>
                <a:ext cx="442003" cy="46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8415512-FB71-44A0-9613-E946C44BAD90}"/>
                  </a:ext>
                </a:extLst>
              </p:cNvPr>
              <p:cNvCxnSpPr/>
              <p:nvPr/>
            </p:nvCxnSpPr>
            <p:spPr>
              <a:xfrm flipH="1">
                <a:off x="3467100" y="4540733"/>
                <a:ext cx="642027" cy="276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C41D579-03FD-401B-8123-DC5416645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4214" y="4284345"/>
                <a:ext cx="704913" cy="256388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353B6E5-6960-4B71-A07B-F0CE5F247EE1}"/>
                  </a:ext>
                </a:extLst>
              </p:cNvPr>
              <p:cNvGrpSpPr/>
              <p:nvPr/>
            </p:nvGrpSpPr>
            <p:grpSpPr>
              <a:xfrm>
                <a:off x="4038600" y="4469130"/>
                <a:ext cx="87630" cy="90467"/>
                <a:chOff x="4038600" y="4469130"/>
                <a:chExt cx="87630" cy="9046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52C443D-5E89-4B61-A7BE-5B13F2F28B65}"/>
                    </a:ext>
                  </a:extLst>
                </p:cNvPr>
                <p:cNvCxnSpPr/>
                <p:nvPr/>
              </p:nvCxnSpPr>
              <p:spPr>
                <a:xfrm flipV="1">
                  <a:off x="4080510" y="4469130"/>
                  <a:ext cx="15240" cy="381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E9E044-C5D2-4C03-BB21-C7F26E1A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5750" y="4469130"/>
                  <a:ext cx="30480" cy="2857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B760C23-6C05-493F-9AB3-67F3E1BC93F1}"/>
                    </a:ext>
                  </a:extLst>
                </p:cNvPr>
                <p:cNvCxnSpPr/>
                <p:nvPr/>
              </p:nvCxnSpPr>
              <p:spPr>
                <a:xfrm flipH="1">
                  <a:off x="4038600" y="4507230"/>
                  <a:ext cx="40006" cy="14267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4658ED4-7D8F-422C-BBA1-A2C516FEC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330" y="4521497"/>
                  <a:ext cx="31899" cy="381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EB9C24-A94D-4109-8FBC-83BB79368D08}"/>
                  </a:ext>
                </a:extLst>
              </p:cNvPr>
              <p:cNvSpPr txBox="1"/>
              <p:nvPr/>
            </p:nvSpPr>
            <p:spPr>
              <a:xfrm>
                <a:off x="4299626" y="3630216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15FC912-E0E7-42E1-AF1C-292C5EC21DE0}"/>
                  </a:ext>
                </a:extLst>
              </p:cNvPr>
              <p:cNvSpPr txBox="1"/>
              <p:nvPr/>
            </p:nvSpPr>
            <p:spPr>
              <a:xfrm>
                <a:off x="3230902" y="4685641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55AE2E-A6B4-46E2-AF43-15BD6E3FFB20}"/>
                  </a:ext>
                </a:extLst>
              </p:cNvPr>
              <p:cNvSpPr txBox="1"/>
              <p:nvPr/>
            </p:nvSpPr>
            <p:spPr>
              <a:xfrm>
                <a:off x="3536716" y="3822493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2C9BEB-E060-4BAC-954A-16F598B2450E}"/>
                  </a:ext>
                </a:extLst>
              </p:cNvPr>
              <p:cNvSpPr txBox="1"/>
              <p:nvPr/>
            </p:nvSpPr>
            <p:spPr>
              <a:xfrm>
                <a:off x="2945285" y="4095623"/>
                <a:ext cx="5295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VUV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57F7C92-EF7C-45AF-83DD-11414B358125}"/>
                  </a:ext>
                </a:extLst>
              </p:cNvPr>
              <p:cNvSpPr txBox="1"/>
              <p:nvPr/>
            </p:nvSpPr>
            <p:spPr>
              <a:xfrm>
                <a:off x="4049140" y="4440601"/>
                <a:ext cx="520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VRP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89C57FF-A42A-4C41-853D-D57A96996B45}"/>
                  </a:ext>
                </a:extLst>
              </p:cNvPr>
              <p:cNvSpPr/>
              <p:nvPr/>
            </p:nvSpPr>
            <p:spPr>
              <a:xfrm>
                <a:off x="3404235" y="4076700"/>
                <a:ext cx="260985" cy="209550"/>
              </a:xfrm>
              <a:custGeom>
                <a:avLst/>
                <a:gdLst>
                  <a:gd name="connsiteX0" fmla="*/ 0 w 260985"/>
                  <a:gd name="connsiteY0" fmla="*/ 209550 h 209550"/>
                  <a:gd name="connsiteX1" fmla="*/ 85725 w 260985"/>
                  <a:gd name="connsiteY1" fmla="*/ 55245 h 209550"/>
                  <a:gd name="connsiteX2" fmla="*/ 260985 w 260985"/>
                  <a:gd name="connsiteY2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85" h="209550">
                    <a:moveTo>
                      <a:pt x="0" y="209550"/>
                    </a:moveTo>
                    <a:cubicBezTo>
                      <a:pt x="21114" y="149860"/>
                      <a:pt x="42228" y="90170"/>
                      <a:pt x="85725" y="55245"/>
                    </a:cubicBezTo>
                    <a:cubicBezTo>
                      <a:pt x="129222" y="20320"/>
                      <a:pt x="195103" y="10160"/>
                      <a:pt x="260985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15418AD-CBC2-4808-BBE4-BA960E82E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3420" y="3278231"/>
                <a:ext cx="6581291" cy="329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be a unit vector in the direction of the VPN: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𝑽𝑷𝑵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𝑽𝑷𝑵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 be a unit vector in the direction of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-axis of the viewing coordinates. To form a left-handed system,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𝑽𝑼𝑽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𝑽𝑼𝑽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Finally, to obtain the unit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 in the direction of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-axis,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15418AD-CBC2-4808-BBE4-BA960E82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20" y="3278231"/>
                <a:ext cx="6581291" cy="3292248"/>
              </a:xfrm>
              <a:prstGeom prst="rect">
                <a:avLst/>
              </a:prstGeom>
              <a:blipFill>
                <a:blip r:embed="rId2"/>
                <a:stretch>
                  <a:fillRect l="-556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Now 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be the 4x4 matrix that maps world coordinate space into viewing coordinate space, partitioned into a rotational part,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400" dirty="0"/>
                  <a:t>, and translation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400" dirty="0"/>
                  <a:t>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The vectors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must be rotated by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400" dirty="0"/>
                  <a:t> into the unit basis vectors of VC space: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That is,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br>
                  <a:rPr lang="en-GB" sz="2400" b="1" dirty="0"/>
                </a:b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Since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 and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are orthonormal,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b="1" dirty="0"/>
                  <a:t> </a:t>
                </a:r>
                <a:r>
                  <a:rPr lang="en-GB" sz="2400" i="1" dirty="0"/>
                  <a:t>(explanation </a:t>
                </a:r>
                <a:r>
                  <a:rPr lang="en-GB" sz="2400" i="1" dirty="0">
                    <a:hlinkClick r:id="rId2"/>
                  </a:rPr>
                  <a:t>here</a:t>
                </a:r>
                <a:r>
                  <a:rPr lang="en-GB" sz="2400" i="1" dirty="0"/>
                  <a:t>).</a:t>
                </a:r>
                <a:endParaRPr lang="en-GB" sz="2400" b="1" i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3"/>
                <a:stretch>
                  <a:fillRect l="-593" t="-2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Similarly, the VRP must be transformed into the origin of the VC space. If the position of the VRP in world space is given by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400" dirty="0"/>
                  <a:t>, then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/>
              </a:p>
              <a:p>
                <a:pPr marL="0" indent="0">
                  <a:buNone/>
                </a:pPr>
                <a:r>
                  <a:rPr lang="en-GB" sz="2400" dirty="0"/>
                  <a:t>Substituting M for its partitioned form,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𝑹𝒒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890" t="-2978" b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Putting everything together, we get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In addition, the inverse (which transforms from viewing coordinates back to world coordinates) can be written as: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890" t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9FDE0CB-9872-42B2-BBE5-86167544F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5363780"/>
                  </p:ext>
                </p:extLst>
              </p:nvPr>
            </p:nvGraphicFramePr>
            <p:xfrm>
              <a:off x="9724836" y="2458141"/>
              <a:ext cx="2352675" cy="1323380"/>
            </p:xfrm>
            <a:graphic>
              <a:graphicData uri="http://schemas.microsoft.com/office/powerpoint/2016/slidezoom">
                <pslz:sldZm>
                  <pslz:sldZmObj sldId="276" cId="15803721">
                    <pslz:zmPr id="{A1E3FC5A-C96C-499F-89A4-782CB0C3FD3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2675" cy="13233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9FDE0CB-9872-42B2-BBE5-86167544F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4836" y="2458141"/>
                <a:ext cx="2352675" cy="13233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55E2F51-EE93-47FB-88C5-CCCDF121E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79869"/>
                  </p:ext>
                </p:extLst>
              </p:nvPr>
            </p:nvGraphicFramePr>
            <p:xfrm>
              <a:off x="9724836" y="5386879"/>
              <a:ext cx="2352677" cy="1323381"/>
            </p:xfrm>
            <a:graphic>
              <a:graphicData uri="http://schemas.microsoft.com/office/powerpoint/2016/slidezoom">
                <pslz:sldZm>
                  <pslz:sldZmObj sldId="277" cId="3575898028">
                    <pslz:zmPr id="{F31F4E6A-E74D-4B84-8C22-7C5469932FD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2677" cy="13233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55E2F51-EE93-47FB-88C5-CCCDF121E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4836" y="5386879"/>
                <a:ext cx="2352677" cy="13233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9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More on rotations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1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two 3x3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59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B3082A-239E-4221-9530-80A481B4E977}"/>
              </a:ext>
            </a:extLst>
          </p:cNvPr>
          <p:cNvGrpSpPr/>
          <p:nvPr/>
        </p:nvGrpSpPr>
        <p:grpSpPr>
          <a:xfrm>
            <a:off x="1800520" y="3315093"/>
            <a:ext cx="4892511" cy="1492577"/>
            <a:chOff x="1800520" y="3315093"/>
            <a:chExt cx="4892511" cy="14925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AC1102-F502-4AB0-929C-1E4E80EFFD93}"/>
                </a:ext>
              </a:extLst>
            </p:cNvPr>
            <p:cNvGrpSpPr/>
            <p:nvPr/>
          </p:nvGrpSpPr>
          <p:grpSpPr>
            <a:xfrm>
              <a:off x="4270342" y="3315093"/>
              <a:ext cx="2422689" cy="936396"/>
              <a:chOff x="4270342" y="3315093"/>
              <a:chExt cx="2422689" cy="9363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CCE8A-D6FB-429A-BA67-93D453A8A1E7}"/>
                  </a:ext>
                </a:extLst>
              </p:cNvPr>
              <p:cNvSpPr/>
              <p:nvPr/>
            </p:nvSpPr>
            <p:spPr>
              <a:xfrm>
                <a:off x="6262543" y="3315093"/>
                <a:ext cx="430488" cy="311084"/>
              </a:xfrm>
              <a:prstGeom prst="rect">
                <a:avLst/>
              </a:prstGeom>
              <a:solidFill>
                <a:srgbClr val="FBE5D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CB6E9C-92F7-4B19-B7FE-F7BF1E67A305}"/>
                  </a:ext>
                </a:extLst>
              </p:cNvPr>
              <p:cNvGrpSpPr/>
              <p:nvPr/>
            </p:nvGrpSpPr>
            <p:grpSpPr>
              <a:xfrm>
                <a:off x="4270342" y="3318235"/>
                <a:ext cx="2422689" cy="933254"/>
                <a:chOff x="4270342" y="3318235"/>
                <a:chExt cx="2422689" cy="9332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D4BF5-06F2-4AD7-A7E3-1FAEA8556A0C}"/>
                    </a:ext>
                  </a:extLst>
                </p:cNvPr>
                <p:cNvSpPr/>
                <p:nvPr/>
              </p:nvSpPr>
              <p:spPr>
                <a:xfrm>
                  <a:off x="4270342" y="3318235"/>
                  <a:ext cx="377072" cy="311084"/>
                </a:xfrm>
                <a:prstGeom prst="rect">
                  <a:avLst/>
                </a:prstGeom>
                <a:solidFill>
                  <a:srgbClr val="FBE5D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CF7B7E-D886-4235-AF4F-498AD9E98793}"/>
                    </a:ext>
                  </a:extLst>
                </p:cNvPr>
                <p:cNvSpPr/>
                <p:nvPr/>
              </p:nvSpPr>
              <p:spPr>
                <a:xfrm>
                  <a:off x="4270342" y="3318235"/>
                  <a:ext cx="1659118" cy="311085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ACB462C-FE9D-4936-93F9-03F91E621E2B}"/>
                    </a:ext>
                  </a:extLst>
                </p:cNvPr>
                <p:cNvSpPr/>
                <p:nvPr/>
              </p:nvSpPr>
              <p:spPr>
                <a:xfrm>
                  <a:off x="6231118" y="3318235"/>
                  <a:ext cx="461913" cy="9332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6A6E-442A-42F0-8B07-36026EC9E4A1}"/>
                </a:ext>
              </a:extLst>
            </p:cNvPr>
            <p:cNvSpPr/>
            <p:nvPr/>
          </p:nvSpPr>
          <p:spPr>
            <a:xfrm>
              <a:off x="1800520" y="4496585"/>
              <a:ext cx="2846894" cy="3110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FF89C4-7EFC-4782-B3EF-8F95368316DB}"/>
              </a:ext>
            </a:extLst>
          </p:cNvPr>
          <p:cNvGrpSpPr/>
          <p:nvPr/>
        </p:nvGrpSpPr>
        <p:grpSpPr>
          <a:xfrm>
            <a:off x="4301765" y="3315093"/>
            <a:ext cx="3352800" cy="2096418"/>
            <a:chOff x="4301765" y="3315093"/>
            <a:chExt cx="3352800" cy="20964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53AD73-B2F3-40C0-AAFA-A7DCB7DDB17E}"/>
                </a:ext>
              </a:extLst>
            </p:cNvPr>
            <p:cNvSpPr/>
            <p:nvPr/>
          </p:nvSpPr>
          <p:spPr>
            <a:xfrm>
              <a:off x="6872141" y="3937263"/>
              <a:ext cx="461913" cy="31108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67A76-3D7B-4BBB-AE03-8425CECE2E66}"/>
                </a:ext>
              </a:extLst>
            </p:cNvPr>
            <p:cNvSpPr/>
            <p:nvPr/>
          </p:nvSpPr>
          <p:spPr>
            <a:xfrm>
              <a:off x="4942788" y="3879653"/>
              <a:ext cx="377072" cy="31108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16BF7F-2172-4185-B84A-DE39D1D00D85}"/>
                </a:ext>
              </a:extLst>
            </p:cNvPr>
            <p:cNvSpPr/>
            <p:nvPr/>
          </p:nvSpPr>
          <p:spPr>
            <a:xfrm>
              <a:off x="6864285" y="3315093"/>
              <a:ext cx="461913" cy="93325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8C29DC-5CBD-452D-AA27-2EF6BB800E9D}"/>
                </a:ext>
              </a:extLst>
            </p:cNvPr>
            <p:cNvSpPr/>
            <p:nvPr/>
          </p:nvSpPr>
          <p:spPr>
            <a:xfrm>
              <a:off x="4301765" y="3891171"/>
              <a:ext cx="1659118" cy="3110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4AE2C1-59F7-4BDD-9390-0A1DCA6DB83C}"/>
                </a:ext>
              </a:extLst>
            </p:cNvPr>
            <p:cNvSpPr/>
            <p:nvPr/>
          </p:nvSpPr>
          <p:spPr>
            <a:xfrm>
              <a:off x="4807671" y="5100426"/>
              <a:ext cx="2846894" cy="3110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02943"/>
              </p:ext>
            </p:extLst>
          </p:nvPr>
        </p:nvGraphicFramePr>
        <p:xfrm>
          <a:off x="960438" y="2682875"/>
          <a:ext cx="10277476" cy="369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Explicit/“brute force” representation: can be applied directly to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Take up more memory than is really needed for the information 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Commonly used by graphics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intuitive for humans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Concatenation of multiple transforms in a single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easily be ill-formed: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Scale, skew, reflection or projection matrices aren’t orthogonal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Bad input data, e.g. from mocap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Floating point errors (from successive incremental changes): </a:t>
                      </a:r>
                      <a:r>
                        <a:rPr lang="en-GB" sz="1600" i="1" dirty="0"/>
                        <a:t>matrix creep</a:t>
                      </a:r>
                      <a:r>
                        <a:rPr lang="en-GB" sz="1600" i="0" dirty="0"/>
                        <a:t> requires re-</a:t>
                      </a:r>
                      <a:r>
                        <a:rPr lang="en-GB" sz="1600" i="0" dirty="0" err="1"/>
                        <a:t>orthogonalisation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r>
                        <a:rPr lang="en-GB" dirty="0"/>
                        <a:t>The opposite transform is given by the inverse, which is relatively straightforward to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4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>
            <a:extLst>
              <a:ext uri="{FF2B5EF4-FFF2-40B4-BE49-F238E27FC236}">
                <a16:creationId xmlns:a16="http://schemas.microsoft.com/office/drawing/2014/main" id="{6519DEF9-8DD7-4154-AFFE-20E8B8B4B21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19189" y="2532063"/>
            <a:ext cx="9953631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47353EA-F034-48EE-81E1-69DFDD1B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2551113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A934C5E-62AF-471D-859B-D8A03189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2551113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F6E656F-E6B7-4BA4-B42D-37415283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2909888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D0F40-8C62-418C-A910-F1781987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2909888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BAB2FDF-4087-4A17-B623-B7736B39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3530600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B019289-9BE6-4F48-87AB-A0F2AD37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3530600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449F75A-015F-4EE6-AC25-E4D9E84B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3890963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343AEEA-A3A0-4EAF-A69B-9807D06C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3890963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58FB3E6-AD5E-430A-9F6D-129A9BF8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5426075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083BBD-6EDA-457A-88BA-91EF0469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5426075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DF302FB-2C85-4BEA-BBAE-71FB9A753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92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8FD0D37C-A8DF-4A62-9CB4-E9D6015B0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2909888"/>
            <a:ext cx="9934581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B65EF01-97AE-459E-A9EF-9C8898F1F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3530600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2173C01C-F099-4A47-92B7-D90294750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3890963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AABA5DA8-1C45-4C5C-9AE0-77920734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5426075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9EDA0329-9B4B-4226-BA81-858448837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1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7F040BA3-AEE2-4B46-B894-588387A05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5832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5ECFED63-06F5-4640-BB66-93161AA37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2551113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D37F61C5-6B96-4C62-8995-B67600347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6135688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0F48CE9-409C-4FF8-A17A-460483D8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2593975"/>
            <a:ext cx="538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49352E4-988D-4CFA-9761-96FD40D8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2593975"/>
            <a:ext cx="581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C534317-ED23-4794-81B1-6491BEC7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2951163"/>
            <a:ext cx="486410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Explicit/“brute force” representation: can be applied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directly to vectors</a:t>
            </a:r>
            <a:endParaRPr lang="en-US" altLang="en-US" dirty="0">
              <a:latin typeface="+mn-lt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D68CD01-2A4A-4D3C-89DC-8C7FC7D1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21627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64B45E-2153-4F45-94C7-BE7041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2951163"/>
            <a:ext cx="48688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 up more memory than is really needed for the information stored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074E907-65B6-440B-A08D-D42D2EB6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573463"/>
            <a:ext cx="307816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Commonly used by graphics APIs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AA02DBD1-C5A3-4B62-B11C-A19A76C3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3573463"/>
            <a:ext cx="292576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intuitive for humans to use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862CA884-EFD9-434E-BB5C-8CD160D0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930650"/>
            <a:ext cx="48434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Concatenation of multiple transforms in a single matrix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62467B5C-0B3F-470C-BC93-C03E3559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3930650"/>
            <a:ext cx="484187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easily be ill-formed: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Scale, skew, reflection or projection matrices aren’t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Bad input data, e.g. from mocap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Floating point errors (from successive incremental changes): </a:t>
            </a:r>
            <a:r>
              <a:rPr lang="en-US" alt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matrix creep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requires re-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orthogonalisation</a:t>
            </a:r>
            <a:endParaRPr lang="en-US" altLang="en-US" sz="1600" dirty="0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B42B8F14-5C4C-437D-971B-1C221914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5465763"/>
            <a:ext cx="486410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opposite transform is given by the inverse, which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is relatively straightforward to compute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6" grpId="0"/>
      <p:bldP spid="38" grpId="0"/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Other ways to represent rotation: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9335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/>
              <a:t>Define an angular displacement as a </a:t>
            </a:r>
            <a:r>
              <a:rPr lang="en-GB" sz="2400" i="1" dirty="0"/>
              <a:t>sequence of three rotations</a:t>
            </a:r>
            <a:r>
              <a:rPr lang="en-GB" sz="2400" dirty="0"/>
              <a:t> about three mutually perpendicular axes (usually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Can be applied in any order – must be specified.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Many variations on conventions/nomenclature, e.g. </a:t>
            </a:r>
            <a:r>
              <a:rPr lang="en-GB" sz="2400" i="1" dirty="0"/>
              <a:t>yaw-pitch-roll</a:t>
            </a:r>
            <a:r>
              <a:rPr lang="en-GB" sz="2400" dirty="0"/>
              <a:t>, or </a:t>
            </a:r>
            <a:r>
              <a:rPr lang="en-GB" sz="2400" i="1" dirty="0"/>
              <a:t>heading-pitch-bank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Rotations occur about the body (local space) axes, which change after each rotation…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Equivalent to a fixed-axes system </a:t>
            </a:r>
            <a:r>
              <a:rPr lang="en-GB" sz="2400" u="sng" dirty="0"/>
              <a:t>provided that </a:t>
            </a:r>
            <a:r>
              <a:rPr lang="en-GB" sz="2400" dirty="0"/>
              <a:t>the rotations are performed in the opposite order.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Original (symmetric) system: first and last rotations are about the same axis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Sensible order: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First about the vertical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Second about the body lateral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0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Third about the body longitudinal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000" dirty="0"/>
              <a:t>)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68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Euler angles example	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03B1C5-65EC-44DC-97A6-8774DF961CAF}"/>
              </a:ext>
            </a:extLst>
          </p:cNvPr>
          <p:cNvGrpSpPr/>
          <p:nvPr/>
        </p:nvGrpSpPr>
        <p:grpSpPr>
          <a:xfrm>
            <a:off x="1047624" y="2931289"/>
            <a:ext cx="2065199" cy="2613725"/>
            <a:chOff x="1047624" y="2931289"/>
            <a:chExt cx="2065199" cy="2613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F5439A-2F72-4BF8-B7E7-6B3542FF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624" y="2931289"/>
              <a:ext cx="2065199" cy="20728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8F0E99-3B85-4746-AC38-0E88C1D25184}"/>
                </a:ext>
              </a:extLst>
            </p:cNvPr>
            <p:cNvSpPr txBox="1"/>
            <p:nvPr/>
          </p:nvSpPr>
          <p:spPr>
            <a:xfrm>
              <a:off x="1175488" y="5175682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Initial orientation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E832E2-8246-4D54-8F91-1670A7163CFB}"/>
              </a:ext>
            </a:extLst>
          </p:cNvPr>
          <p:cNvGrpSpPr/>
          <p:nvPr/>
        </p:nvGrpSpPr>
        <p:grpSpPr>
          <a:xfrm>
            <a:off x="3712058" y="2931289"/>
            <a:ext cx="2065199" cy="2890724"/>
            <a:chOff x="3712058" y="2931289"/>
            <a:chExt cx="2065199" cy="28907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6D831-E739-4CFC-834C-9C348CF17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58" y="2931289"/>
              <a:ext cx="2065199" cy="20728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FA54A-2370-4EEA-8DF9-73C64FBBF40D}"/>
                </a:ext>
              </a:extLst>
            </p:cNvPr>
            <p:cNvSpPr txBox="1"/>
            <p:nvPr/>
          </p:nvSpPr>
          <p:spPr>
            <a:xfrm>
              <a:off x="3839922" y="5175682"/>
              <a:ext cx="1774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Heading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(vertical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3B6984-0CFB-48DA-A82B-0C4EFD50DF13}"/>
              </a:ext>
            </a:extLst>
          </p:cNvPr>
          <p:cNvGrpSpPr/>
          <p:nvPr/>
        </p:nvGrpSpPr>
        <p:grpSpPr>
          <a:xfrm>
            <a:off x="6376492" y="2931289"/>
            <a:ext cx="2080440" cy="2890723"/>
            <a:chOff x="6376492" y="2931289"/>
            <a:chExt cx="2080440" cy="28907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8D1AC-C333-4473-B949-5B8EE3BE6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6492" y="2931289"/>
              <a:ext cx="2080440" cy="20728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5DAC40-99D7-4FA2-AD4B-E3F7AB1D16D2}"/>
                </a:ext>
              </a:extLst>
            </p:cNvPr>
            <p:cNvSpPr txBox="1"/>
            <p:nvPr/>
          </p:nvSpPr>
          <p:spPr>
            <a:xfrm>
              <a:off x="6599149" y="5175681"/>
              <a:ext cx="1635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Pitch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(lateral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D8C53-7514-4E12-B696-F44A5F27BC78}"/>
              </a:ext>
            </a:extLst>
          </p:cNvPr>
          <p:cNvGrpSpPr/>
          <p:nvPr/>
        </p:nvGrpSpPr>
        <p:grpSpPr>
          <a:xfrm>
            <a:off x="9007637" y="2931289"/>
            <a:ext cx="2162259" cy="2890722"/>
            <a:chOff x="9007637" y="2931289"/>
            <a:chExt cx="2162259" cy="28907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59E0FC-2FE0-4111-94BB-33BF0778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6167" y="2931289"/>
              <a:ext cx="2065199" cy="206519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1FE1C1-B735-4594-8D87-DD59E8E0212C}"/>
                </a:ext>
              </a:extLst>
            </p:cNvPr>
            <p:cNvSpPr txBox="1"/>
            <p:nvPr/>
          </p:nvSpPr>
          <p:spPr>
            <a:xfrm>
              <a:off x="9007637" y="5175680"/>
              <a:ext cx="2162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Bank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(longitudinal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3B18EB-8966-4EC3-A511-964352E80CAD}"/>
              </a:ext>
            </a:extLst>
          </p:cNvPr>
          <p:cNvSpPr txBox="1"/>
          <p:nvPr/>
        </p:nvSpPr>
        <p:spPr>
          <a:xfrm>
            <a:off x="5367502" y="6233604"/>
            <a:ext cx="617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“3D Math Primer for Graphics and Game Development” (2</a:t>
            </a:r>
            <a:r>
              <a:rPr lang="en-GB" sz="1400" i="1" baseline="30000" dirty="0"/>
              <a:t>nd</a:t>
            </a:r>
            <a:r>
              <a:rPr lang="en-GB" sz="1400" i="1" dirty="0"/>
              <a:t> Ed), figures 8.4-8.7</a:t>
            </a:r>
          </a:p>
        </p:txBody>
      </p:sp>
    </p:spTree>
    <p:extLst>
      <p:ext uri="{BB962C8B-B14F-4D97-AF65-F5344CB8AC3E}">
        <p14:creationId xmlns:p14="http://schemas.microsoft.com/office/powerpoint/2010/main" val="41640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Euler angles and aliasing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1" y="2682433"/>
            <a:ext cx="9895968" cy="3402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Problem</a:t>
            </a:r>
            <a:r>
              <a:rPr lang="en-GB" sz="2400" dirty="0"/>
              <a:t>: different angles can give the same result</a:t>
            </a:r>
          </a:p>
          <a:p>
            <a:r>
              <a:rPr lang="en-GB" sz="2400" dirty="0"/>
              <a:t>Adding a multiple of 360° changes the numbers but not the rotation</a:t>
            </a:r>
          </a:p>
          <a:p>
            <a:r>
              <a:rPr lang="en-GB" sz="2400" dirty="0"/>
              <a:t>The angles are not completely independent of each other</a:t>
            </a:r>
          </a:p>
          <a:p>
            <a:pPr lvl="1"/>
            <a:r>
              <a:rPr lang="en-GB" sz="2000" dirty="0"/>
              <a:t>e.g. pitching down 135° = heading 180°, pitching down 45°, banking 180°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(Partial) </a:t>
            </a:r>
            <a:r>
              <a:rPr lang="en-GB" sz="2400" b="1" dirty="0"/>
              <a:t>solution:</a:t>
            </a:r>
            <a:r>
              <a:rPr lang="en-GB" sz="2400" dirty="0"/>
              <a:t> restrict range of angles to a </a:t>
            </a:r>
            <a:r>
              <a:rPr lang="en-GB" sz="2400" i="1" dirty="0"/>
              <a:t>canonical set</a:t>
            </a:r>
            <a:r>
              <a:rPr lang="en-GB" sz="2400" dirty="0"/>
              <a:t>, e.g. (-180°, +180°] for heading/bank and (-90°, +90°] for pitch.</a:t>
            </a:r>
          </a:p>
          <a:p>
            <a:r>
              <a:rPr lang="en-GB" sz="2400" dirty="0"/>
              <a:t>But still: 45° right then 90° down = down 90° then bank/twist 45°</a:t>
            </a:r>
          </a:p>
          <a:p>
            <a:r>
              <a:rPr lang="en-GB" sz="2400" dirty="0"/>
              <a:t>Generally: an angle of ±90° for the second rotation causes the first and third rotations to be about the same axis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DFC59C-743B-4FBB-8F46-6A861CDCC72B}"/>
              </a:ext>
            </a:extLst>
          </p:cNvPr>
          <p:cNvGrpSpPr/>
          <p:nvPr/>
        </p:nvGrpSpPr>
        <p:grpSpPr>
          <a:xfrm>
            <a:off x="8786285" y="2152665"/>
            <a:ext cx="2782788" cy="3640331"/>
            <a:chOff x="8786285" y="2152665"/>
            <a:chExt cx="2782788" cy="3640331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FFF8A5AB-60D0-4A0A-8D4F-D4CD82F4F897}"/>
                </a:ext>
              </a:extLst>
            </p:cNvPr>
            <p:cNvSpPr/>
            <p:nvPr/>
          </p:nvSpPr>
          <p:spPr>
            <a:xfrm rot="535835">
              <a:off x="10195435" y="3293629"/>
              <a:ext cx="1373638" cy="2499367"/>
            </a:xfrm>
            <a:prstGeom prst="curvedLeftArrow">
              <a:avLst>
                <a:gd name="adj1" fmla="val 25000"/>
                <a:gd name="adj2" fmla="val 41025"/>
                <a:gd name="adj3" fmla="val 202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Explosion: 8 Points 3">
              <a:extLst>
                <a:ext uri="{FF2B5EF4-FFF2-40B4-BE49-F238E27FC236}">
                  <a16:creationId xmlns:a16="http://schemas.microsoft.com/office/drawing/2014/main" id="{396BA217-433F-47DA-A7D0-66A4933A171A}"/>
                </a:ext>
              </a:extLst>
            </p:cNvPr>
            <p:cNvSpPr/>
            <p:nvPr/>
          </p:nvSpPr>
          <p:spPr>
            <a:xfrm>
              <a:off x="8786285" y="2152665"/>
              <a:ext cx="2762249" cy="1971655"/>
            </a:xfrm>
            <a:prstGeom prst="irregularSeal1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Gimbal lock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B6016-6BC4-46B2-8B87-A38CA7820665}"/>
              </a:ext>
            </a:extLst>
          </p:cNvPr>
          <p:cNvSpPr txBox="1">
            <a:spLocks/>
          </p:cNvSpPr>
          <p:nvPr/>
        </p:nvSpPr>
        <p:spPr>
          <a:xfrm>
            <a:off x="957288" y="5860517"/>
            <a:ext cx="10277423" cy="74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b="1" dirty="0"/>
              <a:t>Additional restriction:</a:t>
            </a:r>
            <a:r>
              <a:rPr lang="en-GB" sz="2200" dirty="0"/>
              <a:t> assign all rotation about the vertical axis to the first (heading) rotation, leaving the last (bank) at zero.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3172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Interpolating Euler angles</a:t>
            </a:r>
            <a:endParaRPr lang="en-GB" sz="4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Standard linear interpolation (LERP):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Tends to choose the “long way round”, even within canonical ranges, e.g. between -170° and +170°</a:t>
                </a:r>
              </a:p>
              <a:p>
                <a:pPr lvl="1"/>
                <a:r>
                  <a:rPr lang="en-GB" sz="2000" dirty="0"/>
                  <a:t>Solution: </a:t>
                </a:r>
                <a:r>
                  <a:rPr lang="en-GB" sz="2000" dirty="0">
                    <a:hlinkClick r:id="rId2"/>
                  </a:rPr>
                  <a:t>wrap</a:t>
                </a:r>
                <a:r>
                  <a:rPr lang="en-GB" sz="2000" dirty="0"/>
                  <a:t> to find the shortest arc by adding/subtracting the appropriate multiple of 360°</a:t>
                </a:r>
              </a:p>
              <a:p>
                <a:r>
                  <a:rPr lang="en-GB" sz="2400" dirty="0"/>
                  <a:t>Gimbal lock causes sudden changes of orientation (angular velocity is not constant)</a:t>
                </a:r>
              </a:p>
              <a:p>
                <a:pPr lvl="1"/>
                <a:r>
                  <a:rPr lang="en-GB" sz="2000" dirty="0"/>
                  <a:t>Cannot be eliminated, but can work around by choosing appropriate rotation orders for each scenario</a:t>
                </a:r>
              </a:p>
              <a:p>
                <a:pPr lvl="1"/>
                <a:r>
                  <a:rPr lang="en-GB" sz="2000" dirty="0">
                    <a:hlinkClick r:id="rId3"/>
                  </a:rPr>
                  <a:t>https://www.youtube.com/watch?v=zc8b2Jo7mno</a:t>
                </a:r>
                <a:endParaRPr lang="en-GB" sz="2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4"/>
                <a:stretch>
                  <a:fillRect l="-890" t="-2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1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38541"/>
              </p:ext>
            </p:extLst>
          </p:nvPr>
        </p:nvGraphicFramePr>
        <p:xfrm>
          <a:off x="960438" y="2682875"/>
          <a:ext cx="10277476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+mn-lt"/>
                        </a:rPr>
                        <a:t>More intuitive to </a:t>
                      </a:r>
                      <a:r>
                        <a:rPr lang="en-US" altLang="en-US" dirty="0" err="1">
                          <a:latin typeface="+mn-lt"/>
                        </a:rPr>
                        <a:t>visualise</a:t>
                      </a:r>
                      <a:r>
                        <a:rPr lang="en-US" altLang="en-US" dirty="0">
                          <a:latin typeface="+mn-lt"/>
                        </a:rPr>
                        <a:t> (for some people??)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representation for a given orientation is not unique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Angles are cyclical and not mutually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Smallest possible representation</a:t>
                      </a:r>
                      <a:r>
                        <a:rPr kumimoji="0" lang="en-US" altLang="en-US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no wasted space</a:t>
                      </a:r>
                      <a:endParaRPr kumimoji="0" lang="en-US" alt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Interpolation is problematic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Gimbal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Can be compressed if necessary: angle values are larger than the sin/cosine values stored in matrices, so require less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r>
                        <a:rPr lang="en-GB" dirty="0"/>
                        <a:t>Any set of three numbers is valid (will produce a valid rotation)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79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>
            <a:extLst>
              <a:ext uri="{FF2B5EF4-FFF2-40B4-BE49-F238E27FC236}">
                <a16:creationId xmlns:a16="http://schemas.microsoft.com/office/drawing/2014/main" id="{48278E37-45FF-4AF4-AC40-CC4E0A4B674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7751" y="2574925"/>
            <a:ext cx="1015365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8C9FAC-07C9-4393-A6CF-3FC436FE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593975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A8A798-6B8A-49B1-A4CB-4AAF78E1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2593975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E9B250A-0CBF-4CB1-B99A-61F475B1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960688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86A8AEA-616F-4655-AB3F-2B043A58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2960688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870983A-69E1-481A-AEDC-005DEA20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3865563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C629B5F-049E-443B-878C-633E9A0D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3865563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75445A5-FDC2-4E01-8A94-DA77C156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4498975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A0636DC-4F0E-4685-9762-26412C00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4498975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D8C1511-6D6B-4D65-ADBA-8111716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5402263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8295059-39E7-4595-ABA8-075D68F2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5402263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5E7EBBAB-A7AE-40D3-B770-B05E8009F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6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9BAD444-8AD9-47AF-B9AD-A558D2400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2960688"/>
            <a:ext cx="1013460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A339578C-7415-44DC-B7C5-852381C7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38655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C830DA-B6F1-46E6-A8C3-2D4B46CA3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4498975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6E4301F-FF9E-4596-9A11-066C3E044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54022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E5E8E449-1220-46B8-B095-C17165E6A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513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7A1090B0-166B-4C45-80E2-E94962B3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4418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61CDC403-BA14-4CFB-9075-9BF22CB1B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2593975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8F460BE-573F-47AD-8D17-AC852258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61261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DC05A0AF-03AB-405D-8306-299942A7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263525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23B48221-3664-47AA-9AED-A76BAFD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2635250"/>
            <a:ext cx="569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DA8BEBE3-B5AA-4C9C-8F98-5C75C50E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3001963"/>
            <a:ext cx="2836864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intuitive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(?)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DC1A5C3-F4B7-4A5B-8A65-FFF59ADB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3001963"/>
            <a:ext cx="493236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representation for a given orientation is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Angles are cyclical and not mutually independent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4E7F7DE3-0BBC-43A8-801E-1323A262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3908425"/>
            <a:ext cx="482441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Smallest possible representation – no wasted space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1E3EB66B-05A9-4B02-A78C-5166C6F2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3908425"/>
            <a:ext cx="260508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Interpolation is problematic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Gimbal 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329FC2AB-FB34-4105-AF3D-69EA0300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4538663"/>
            <a:ext cx="49609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compressed if necessary: angle values are larger than the sine/cosine values stored in matrices, so require less precision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C4B7C209-51F4-4474-9AF6-674F74A8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5443538"/>
            <a:ext cx="494030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set of three numbers is valid (will produce a valid rotation)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FC7A0A4E-6BD7-4AEF-A7AB-B1026FB15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8" y="4529137"/>
            <a:ext cx="37765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Need to be converted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matrices to use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39" grpId="0"/>
      <p:bldP spid="42" grpId="0"/>
      <p:bldP spid="53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Other ways to represent rotation: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Avoids problems with discontinuities inherent in using only 3 values to represent 3D rotations by using 4 values:</a:t>
                </a:r>
              </a:p>
              <a:p>
                <a:pPr lvl="1"/>
                <a:r>
                  <a:rPr lang="en-GB" sz="2000" dirty="0"/>
                  <a:t>A scalar component,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/>
                  <a:t>, as well as a 3D vector component,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b="1" dirty="0"/>
              </a:p>
              <a:p>
                <a:pPr lvl="1"/>
                <a:r>
                  <a:rPr lang="en-GB" sz="2000" dirty="0"/>
                  <a:t>Not to be confused with homogeneous coordinates!</a:t>
                </a:r>
              </a:p>
              <a:p>
                <a:pPr lvl="1"/>
                <a:r>
                  <a:rPr lang="en-GB" sz="2000" dirty="0"/>
                  <a:t>Row and column formats are interchangeable – they don’t interact with matrices</a:t>
                </a:r>
              </a:p>
              <a:p>
                <a:r>
                  <a:rPr lang="en-GB" sz="2400" dirty="0"/>
                  <a:t>Based on </a:t>
                </a:r>
                <a:r>
                  <a:rPr lang="en-GB" sz="2400" i="1" dirty="0"/>
                  <a:t>Euler’s rotation theorem:</a:t>
                </a:r>
                <a:r>
                  <a:rPr lang="en-GB" sz="2400" dirty="0"/>
                  <a:t> any 3D angular displacement can be accomplished by a </a:t>
                </a:r>
                <a:r>
                  <a:rPr lang="en-GB" sz="2400" u="sng" dirty="0"/>
                  <a:t>single</a:t>
                </a:r>
                <a:r>
                  <a:rPr lang="en-GB" sz="2400" dirty="0"/>
                  <a:t> rotation through an angle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400" dirty="0"/>
                  <a:t> about a carefully chosen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sz="2000" dirty="0"/>
                  <a:t>NB other methods – </a:t>
                </a:r>
                <a:r>
                  <a:rPr lang="en-GB" sz="2000" i="1" dirty="0"/>
                  <a:t>axis-angle form</a:t>
                </a:r>
                <a:r>
                  <a:rPr lang="en-GB" sz="2000" dirty="0"/>
                  <a:t> and </a:t>
                </a:r>
                <a:r>
                  <a:rPr lang="en-GB" sz="2000" i="1" dirty="0"/>
                  <a:t>exponential map</a:t>
                </a:r>
                <a:r>
                  <a:rPr lang="en-GB" sz="2000" dirty="0"/>
                  <a:t> – use these values directly.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properties and operations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Encode the axis and angle of rotation as: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/>
                  <a:t>Negation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But – it doesn’t really do anything! </a:t>
                </a:r>
                <a:r>
                  <a:rPr lang="en-GB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600" dirty="0"/>
                  <a:t> and –</a:t>
                </a:r>
                <a:r>
                  <a:rPr lang="en-GB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600" dirty="0"/>
                  <a:t> describe the same angular displacement (e.g. add 360° to </a:t>
                </a:r>
                <a:r>
                  <a:rPr lang="el-G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1600" dirty="0"/>
                  <a:t>).</a:t>
                </a:r>
              </a:p>
              <a:p>
                <a:r>
                  <a:rPr lang="en-GB" sz="2000" b="1" dirty="0"/>
                  <a:t>Identity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GB" sz="2000" dirty="0"/>
                  <a:t> and (geometrically)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Complete rotation about any axis</a:t>
                </a:r>
              </a:p>
              <a:p>
                <a:r>
                  <a:rPr lang="en-GB" sz="2000" b="1" dirty="0"/>
                  <a:t>Magnitude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93" t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36AA6FDB-4E6A-4C68-9DAE-4F16EED4AB81}"/>
                  </a:ext>
                </a:extLst>
              </p:cNvPr>
              <p:cNvSpPr/>
              <p:nvPr/>
            </p:nvSpPr>
            <p:spPr>
              <a:xfrm>
                <a:off x="8671984" y="4794049"/>
                <a:ext cx="2876550" cy="1085849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≡1</m:t>
                      </m:r>
                    </m:oMath>
                  </m:oMathPara>
                </a14:m>
                <a:endParaRPr lang="en-GB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36AA6FDB-4E6A-4C68-9DAE-4F16EED4A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984" y="4794049"/>
                <a:ext cx="2876550" cy="1085849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two 3x3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59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8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inverse and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2241992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Conjugate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b="1" dirty="0"/>
              </a:p>
              <a:p>
                <a:r>
                  <a:rPr lang="en-GB" sz="2000" b="1" dirty="0"/>
                  <a:t>Inverse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Negating the rotation axis flips the positive rotation direction</a:t>
                </a:r>
              </a:p>
              <a:p>
                <a:pPr lvl="1"/>
                <a:r>
                  <a:rPr lang="en-GB" sz="1600" dirty="0"/>
                  <a:t>Negating the angle is geometrically equivalent, but not mathematically</a:t>
                </a:r>
              </a:p>
              <a:p>
                <a:r>
                  <a:rPr lang="en-GB" sz="2000" b="1" dirty="0"/>
                  <a:t>Multiplication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GB" sz="20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pPr lvl="2"/>
                <a:endParaRPr lang="en-GB" sz="12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2241992"/>
              </a:xfrm>
              <a:blipFill>
                <a:blip r:embed="rId2"/>
                <a:stretch>
                  <a:fillRect l="-534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E8B6A40-557A-41BA-AB21-66C59CE12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477" y="4817255"/>
                <a:ext cx="9999273" cy="1554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1600" dirty="0"/>
                  <a:t>Properties:</a:t>
                </a:r>
              </a:p>
              <a:p>
                <a:pPr lvl="2"/>
                <a:r>
                  <a:rPr lang="en-GB" sz="1600" dirty="0"/>
                  <a:t>Associative but not commutative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600" dirty="0"/>
              </a:p>
              <a:p>
                <a:pPr lvl="2"/>
                <a:r>
                  <a:rPr lang="en-GB" sz="1600" dirty="0"/>
                  <a:t>The inverse of a quaternion product is equal to the product of the inverses in reverse order,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E8B6A40-557A-41BA-AB21-66C59CE1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77" y="4817255"/>
                <a:ext cx="9999273" cy="1554970"/>
              </a:xfrm>
              <a:prstGeom prst="rect">
                <a:avLst/>
              </a:prstGeom>
              <a:blipFill>
                <a:blip r:embed="rId3"/>
                <a:stretch>
                  <a:fillRect t="-2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0A3B0C8-1998-4935-8252-22073292546C}"/>
              </a:ext>
            </a:extLst>
          </p:cNvPr>
          <p:cNvSpPr/>
          <p:nvPr/>
        </p:nvSpPr>
        <p:spPr>
          <a:xfrm>
            <a:off x="8162925" y="3369455"/>
            <a:ext cx="2038350" cy="935845"/>
          </a:xfrm>
          <a:prstGeom prst="wedgeRoundRectCallout">
            <a:avLst>
              <a:gd name="adj1" fmla="val -34608"/>
              <a:gd name="adj2" fmla="val 805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AKA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Hamilton product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uiExpand="1" build="p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Applying a quaternion to a point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BA546-736C-429B-B7F7-91E13FB3C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“Extend” a point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sz="2000" dirty="0"/>
                  <a:t>into quaternion space by defining the quaternion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b="1" dirty="0"/>
                  <a:t>.</a:t>
                </a:r>
                <a:br>
                  <a:rPr lang="en-GB" sz="2000" b="1" dirty="0"/>
                </a:br>
                <a:r>
                  <a:rPr lang="en-GB" sz="2000" dirty="0"/>
                  <a:t>Note: in general,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is not a valid rotation as it can have any magnitude.</a:t>
                </a:r>
              </a:p>
              <a:p>
                <a:pPr marL="0" indent="0">
                  <a:buNone/>
                </a:pPr>
                <a:r>
                  <a:rPr lang="en-GB" sz="2000" dirty="0"/>
                  <a:t>We can rotate the point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about the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000" dirty="0"/>
                  <a:t> of a rotation quaternion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by performing the multiplication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𝒒𝒑</m:t>
                      </m:r>
                      <m:sSup>
                        <m:s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1" dirty="0"/>
              </a:p>
              <a:p>
                <a:endParaRPr lang="en-GB" sz="2000" dirty="0"/>
              </a:p>
              <a:p>
                <a:r>
                  <a:rPr lang="en-GB" sz="2000" dirty="0"/>
                  <a:t>Can be verified by conversion to a matrix for conversion about an arbitrary axis</a:t>
                </a:r>
              </a:p>
              <a:p>
                <a:r>
                  <a:rPr lang="en-GB" sz="2000" dirty="0"/>
                  <a:t>Uses about the same number of operations</a:t>
                </a:r>
              </a:p>
              <a:p>
                <a:r>
                  <a:rPr lang="en-GB" sz="2000" b="1" dirty="0"/>
                  <a:t>Multiple rotations</a:t>
                </a:r>
                <a:r>
                  <a:rPr lang="en-GB" sz="2000" dirty="0"/>
                  <a:t>: rotating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first by a quaternion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and then by another,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/>
                  <a:t>, is equivalent to performing a single rotation by the quaternion product </a:t>
                </a:r>
                <a:r>
                  <a:rPr lang="en-GB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:br>
                  <a:rPr lang="en-GB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GB" sz="2000" b="1" dirty="0"/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</m:d>
                    <m:r>
                      <a:rPr lang="en-GB" sz="2000" b="1" i="1">
                        <a:latin typeface="Cambria Math" panose="02040503050406030204" pitchFamily="18" charset="0"/>
                      </a:rPr>
                      <m:t>𝒑</m:t>
                    </m:r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𝒃𝒂</m:t>
                            </m:r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BA546-736C-429B-B7F7-91E13FB3C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34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1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difference and exponentiation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6358CBA-DA66-4802-9EEA-F4F3F349D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Difference: </a:t>
                </a:r>
                <a:r>
                  <a:rPr lang="en-GB" sz="2000" dirty="0"/>
                  <a:t>given orientations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and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>
                    <a:cs typeface="Times New Roman" panose="02020603050405020304" pitchFamily="18" charset="0"/>
                  </a:rPr>
                  <a:t>, the angular displacement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2000" dirty="0">
                    <a:cs typeface="Times New Roman" panose="02020603050405020304" pitchFamily="18" charset="0"/>
                  </a:rPr>
                  <a:t> that rotates from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to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>
                    <a:cs typeface="Times New Roman" panose="02020603050405020304" pitchFamily="18" charset="0"/>
                  </a:rPr>
                  <a:t> is given by</a:t>
                </a:r>
                <a:br>
                  <a:rPr lang="en-GB" sz="2000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br>
                  <a:rPr lang="en-GB" sz="2000" b="1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b="1" dirty="0"/>
              </a:p>
              <a:p>
                <a:r>
                  <a:rPr lang="en-GB" sz="2000" b="1" dirty="0"/>
                  <a:t>log: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acc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, with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GB" sz="2000" b="1" dirty="0"/>
              </a:p>
              <a:p>
                <a:r>
                  <a:rPr lang="en-GB" sz="2000" b="1" dirty="0"/>
                  <a:t>Exponentiation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 “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multiplied by itself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GB" sz="2000" dirty="0"/>
                  <a:t>times”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800" dirty="0"/>
                  <a:t>As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1800" dirty="0"/>
                  <a:t> varies from 0 to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800" dirty="0"/>
                  <a:t> varies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GB" sz="1800" dirty="0"/>
                  <a:t> to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sz="1800" b="1" dirty="0"/>
              </a:p>
              <a:p>
                <a:pPr lvl="2"/>
                <a:r>
                  <a:rPr lang="en-GB" sz="1600" dirty="0"/>
                  <a:t>Allows extraction of a “fraction” of an angular displacement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 represents twice the angular displacement of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sz="1800" dirty="0"/>
              </a:p>
              <a:p>
                <a:pPr lvl="2"/>
                <a:r>
                  <a:rPr lang="en-GB" sz="1600" dirty="0"/>
                  <a:t>Always uses the shortest arc; cannot represent multiple spins</a:t>
                </a:r>
              </a:p>
              <a:p>
                <a:pPr marL="0" indent="0">
                  <a:buNone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6358CBA-DA66-4802-9EEA-F4F3F349D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34" t="-1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interpolation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dirty="0"/>
                  <a:t>Spherical linear interpolation (SLERP):</a:t>
                </a:r>
              </a:p>
              <a:p>
                <a:pPr marL="0" indent="0">
                  <a:buNone/>
                </a:pPr>
                <a:endParaRPr lang="en-GB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𝑠𝑙𝑒𝑟𝑝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en-GB" sz="2000" dirty="0"/>
                  <a:t>Algebraic/theoretical form of computation</a:t>
                </a:r>
              </a:p>
              <a:p>
                <a:pPr lvl="1"/>
                <a:r>
                  <a:rPr lang="en-GB" sz="1600" dirty="0"/>
                  <a:t>Actually use a mathematically equivalent, but computationally more efficient, form…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93" t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487850AD-6363-4AF2-9AED-81DC88049FCD}"/>
              </a:ext>
            </a:extLst>
          </p:cNvPr>
          <p:cNvSpPr/>
          <p:nvPr/>
        </p:nvSpPr>
        <p:spPr>
          <a:xfrm>
            <a:off x="5464385" y="5099797"/>
            <a:ext cx="4467225" cy="838200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1154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43669"/>
              </p:ext>
            </p:extLst>
          </p:nvPr>
        </p:nvGraphicFramePr>
        <p:xfrm>
          <a:off x="960438" y="2682875"/>
          <a:ext cx="10277476" cy="32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Only four values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more than Euler angles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Component values do not interpolate smoothly, so harder to compress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Only representation that provides smooth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become invalid (from bad input or rounding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Fast concatenation and inversion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Least intuitive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Fast conversion to and from matrix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94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>
            <a:extLst>
              <a:ext uri="{FF2B5EF4-FFF2-40B4-BE49-F238E27FC236}">
                <a16:creationId xmlns:a16="http://schemas.microsoft.com/office/drawing/2014/main" id="{A8ED8C96-5EB6-45F1-BCD2-3675BB5F401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2987" y="2595564"/>
            <a:ext cx="1010761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0FD83FE-A08B-402E-98CB-9A61D902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614614"/>
            <a:ext cx="5037137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69A9C60-C34F-4863-9D12-86725CA4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2614614"/>
            <a:ext cx="5038725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CE2F890-02E1-4AF1-BDE0-A16158CF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979739"/>
            <a:ext cx="5037137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A10F622-5105-430F-A1AA-E68D3D4B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2979739"/>
            <a:ext cx="5038725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E10685A-9FF8-4091-9849-2E1EB27F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879851"/>
            <a:ext cx="5037137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8052CD-3EF8-4261-9113-C31A1259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3879851"/>
            <a:ext cx="5038725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8BEDDCD-BE8A-4689-B371-6869E747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535489"/>
            <a:ext cx="5037137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E2A37D2-EA5F-4F93-A441-977EF796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4510089"/>
            <a:ext cx="5038725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9C4162D-9D87-4F30-91AA-5795BEF1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140326"/>
            <a:ext cx="5037137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2C64B11-ECCE-4364-9E82-B3E3527A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5140326"/>
            <a:ext cx="5038725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A2AAEE6C-9E8F-46D0-BA32-D26DA3516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7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C571EEFA-4331-426E-8B1B-7F2EA5A5F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2979739"/>
            <a:ext cx="1008856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00B524C1-B56B-4B4E-BB4F-81BDDC5A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3879851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88092D13-8FBA-4B42-B846-1B9CC829F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4510089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191A2787-3AE9-4717-B362-6353B5B2A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262" y="5140326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D2EAAF59-0804-4303-A24C-B5AF91C9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46C2601-79F5-4A28-AF02-F2CE99B0C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3612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E6A85F3E-5013-44AF-AF7D-D75449A70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2614614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38796B35-5B2D-4D73-9585-A72DE8BA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5861051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2CF572A-9875-405E-8D3F-619C0D42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2655889"/>
            <a:ext cx="531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0CFA8CE-2C0D-4C54-B793-7C57640C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2655889"/>
            <a:ext cx="568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A5F5BD15-EE8C-4D90-981A-75B40600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021014"/>
            <a:ext cx="2360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four values to store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6B939C8-E497-4F65-9130-E0490D26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3021014"/>
            <a:ext cx="4918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 more than Euler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 values do not interpolate smoothly, so harder to compress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66EC5A5D-FE38-4C38-B0AE-8A708772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921126"/>
            <a:ext cx="491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representation that provides smooth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interpolation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BA1F9D40-AB76-48C0-8E03-D2433869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3921126"/>
            <a:ext cx="4873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become invalid (from bad input or rounding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errors)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7DFFB892-1D24-47F4-8D2F-4A56334F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551364"/>
            <a:ext cx="3122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 concatenation and inversion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5873B814-05AE-4289-B7E7-5083AB36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4551364"/>
            <a:ext cx="2752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Least intuitive representation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16506244-5841-4997-89CE-BB47E9FC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5181601"/>
            <a:ext cx="380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 conversion to and from matrix 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7" grpId="0"/>
      <p:bldP spid="39" grpId="0"/>
      <p:bldP spid="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References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useful reading material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93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Books</a:t>
            </a:r>
          </a:p>
          <a:p>
            <a:r>
              <a:rPr lang="en-GB" sz="2400" dirty="0"/>
              <a:t>“3D Math Primer for Graphics and Game Development” (2</a:t>
            </a:r>
            <a:r>
              <a:rPr lang="en-GB" sz="2400" baseline="30000" dirty="0"/>
              <a:t>nd</a:t>
            </a:r>
            <a:r>
              <a:rPr lang="en-GB" sz="2400" dirty="0"/>
              <a:t> Ed)</a:t>
            </a:r>
            <a:br>
              <a:rPr lang="en-GB" sz="2400" dirty="0"/>
            </a:br>
            <a:r>
              <a:rPr lang="en-GB" sz="2000" i="1" dirty="0"/>
              <a:t>Fletcher Dunn and Ian </a:t>
            </a:r>
            <a:r>
              <a:rPr lang="en-GB" sz="2000" i="1" dirty="0" err="1"/>
              <a:t>Parberry</a:t>
            </a:r>
            <a:r>
              <a:rPr lang="en-GB" sz="2000" i="1" dirty="0"/>
              <a:t>, CRC Press</a:t>
            </a:r>
          </a:p>
          <a:p>
            <a:pPr lvl="1"/>
            <a:r>
              <a:rPr lang="en-GB" sz="2000" dirty="0"/>
              <a:t>Chapters 3-6 and 8</a:t>
            </a:r>
          </a:p>
          <a:p>
            <a:pPr lvl="1"/>
            <a:r>
              <a:rPr lang="en-GB" sz="2000" dirty="0"/>
              <a:t>Some images taken from here!</a:t>
            </a:r>
          </a:p>
          <a:p>
            <a:r>
              <a:rPr lang="en-GB" sz="2400" dirty="0"/>
              <a:t>“Computer Graphics and Virtual Environments”</a:t>
            </a:r>
            <a:br>
              <a:rPr lang="en-GB" sz="2400" dirty="0"/>
            </a:br>
            <a:r>
              <a:rPr lang="en-GB" sz="2000" i="1" dirty="0"/>
              <a:t>Mel Slater, Anthony Steed and </a:t>
            </a:r>
            <a:r>
              <a:rPr lang="en-GB" sz="2000" i="1" dirty="0" err="1"/>
              <a:t>Yiorgos</a:t>
            </a:r>
            <a:r>
              <a:rPr lang="en-GB" sz="2000" i="1" dirty="0"/>
              <a:t> </a:t>
            </a:r>
            <a:r>
              <a:rPr lang="en-GB" sz="2000" i="1" dirty="0" err="1"/>
              <a:t>Chrysanthou</a:t>
            </a:r>
            <a:r>
              <a:rPr lang="en-GB" sz="2000" i="1" dirty="0"/>
              <a:t>, Addison Wesley</a:t>
            </a:r>
          </a:p>
          <a:p>
            <a:pPr lvl="1"/>
            <a:r>
              <a:rPr lang="en-GB" sz="2000" dirty="0"/>
              <a:t>Chapters 2, 5 and 7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Websites</a:t>
            </a:r>
          </a:p>
          <a:p>
            <a:r>
              <a:rPr lang="en-GB" sz="2400" dirty="0" err="1">
                <a:hlinkClick r:id="rId2"/>
              </a:rPr>
              <a:t>ScratchAPixel</a:t>
            </a:r>
            <a:endParaRPr lang="en-GB" sz="2400" dirty="0"/>
          </a:p>
          <a:p>
            <a:r>
              <a:rPr lang="en-GB" sz="2400" dirty="0">
                <a:hlinkClick r:id="rId3"/>
              </a:rPr>
              <a:t>Wolfram </a:t>
            </a:r>
            <a:r>
              <a:rPr lang="en-GB" sz="2400" dirty="0" err="1">
                <a:hlinkClick r:id="rId3"/>
              </a:rPr>
              <a:t>MathWorld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BA1F7-F082-4983-B50B-071D2C63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92" y="2395504"/>
            <a:ext cx="1252538" cy="154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094A5-39D7-423D-BCD2-35CF43DE1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477" y="3269442"/>
            <a:ext cx="1220728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a 3x3 matrix with a 3x1 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B3082A-239E-4221-9530-80A481B4E977}"/>
              </a:ext>
            </a:extLst>
          </p:cNvPr>
          <p:cNvGrpSpPr/>
          <p:nvPr/>
        </p:nvGrpSpPr>
        <p:grpSpPr>
          <a:xfrm>
            <a:off x="3139125" y="3429000"/>
            <a:ext cx="5920035" cy="1001598"/>
            <a:chOff x="3817855" y="3198504"/>
            <a:chExt cx="5920035" cy="10015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AC1102-F502-4AB0-929C-1E4E80EFFD93}"/>
                </a:ext>
              </a:extLst>
            </p:cNvPr>
            <p:cNvGrpSpPr/>
            <p:nvPr/>
          </p:nvGrpSpPr>
          <p:grpSpPr>
            <a:xfrm>
              <a:off x="3817855" y="3198504"/>
              <a:ext cx="2705494" cy="1001598"/>
              <a:chOff x="3817855" y="3198504"/>
              <a:chExt cx="2705494" cy="10015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CCE8A-D6FB-429A-BA67-93D453A8A1E7}"/>
                  </a:ext>
                </a:extLst>
              </p:cNvPr>
              <p:cNvSpPr/>
              <p:nvPr/>
            </p:nvSpPr>
            <p:spPr>
              <a:xfrm>
                <a:off x="6080289" y="3233854"/>
                <a:ext cx="443060" cy="311084"/>
              </a:xfrm>
              <a:prstGeom prst="rect">
                <a:avLst/>
              </a:prstGeom>
              <a:solidFill>
                <a:srgbClr val="FBE5D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CB6E9C-92F7-4B19-B7FE-F7BF1E67A305}"/>
                  </a:ext>
                </a:extLst>
              </p:cNvPr>
              <p:cNvGrpSpPr/>
              <p:nvPr/>
            </p:nvGrpSpPr>
            <p:grpSpPr>
              <a:xfrm>
                <a:off x="3817855" y="3198504"/>
                <a:ext cx="2705494" cy="1001598"/>
                <a:chOff x="3817855" y="3198504"/>
                <a:chExt cx="2705494" cy="100159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D4BF5-06F2-4AD7-A7E3-1FAEA8556A0C}"/>
                    </a:ext>
                  </a:extLst>
                </p:cNvPr>
                <p:cNvSpPr/>
                <p:nvPr/>
              </p:nvSpPr>
              <p:spPr>
                <a:xfrm>
                  <a:off x="3817855" y="3198504"/>
                  <a:ext cx="443060" cy="311084"/>
                </a:xfrm>
                <a:prstGeom prst="rect">
                  <a:avLst/>
                </a:prstGeom>
                <a:solidFill>
                  <a:srgbClr val="FBE5D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CF7B7E-D886-4235-AF4F-498AD9E98793}"/>
                    </a:ext>
                  </a:extLst>
                </p:cNvPr>
                <p:cNvSpPr/>
                <p:nvPr/>
              </p:nvSpPr>
              <p:spPr>
                <a:xfrm>
                  <a:off x="3817855" y="3198504"/>
                  <a:ext cx="1989056" cy="311085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ACB462C-FE9D-4936-93F9-03F91E621E2B}"/>
                    </a:ext>
                  </a:extLst>
                </p:cNvPr>
                <p:cNvSpPr/>
                <p:nvPr/>
              </p:nvSpPr>
              <p:spPr>
                <a:xfrm>
                  <a:off x="6080289" y="3198504"/>
                  <a:ext cx="443060" cy="100159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6A6E-442A-42F0-8B07-36026EC9E4A1}"/>
                </a:ext>
              </a:extLst>
            </p:cNvPr>
            <p:cNvSpPr/>
            <p:nvPr/>
          </p:nvSpPr>
          <p:spPr>
            <a:xfrm>
              <a:off x="7117238" y="3233854"/>
              <a:ext cx="2620652" cy="3110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8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a 3x3 matrix with a 3x1 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3x3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Method of cofactors: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Calculate the </a:t>
            </a:r>
            <a:r>
              <a:rPr lang="en-GB" sz="2400" i="1" dirty="0"/>
              <a:t>matrix of minors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Convert it to the </a:t>
            </a:r>
            <a:r>
              <a:rPr lang="en-GB" sz="2400" i="1" dirty="0"/>
              <a:t>matrix of cofactors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Find the </a:t>
            </a:r>
            <a:r>
              <a:rPr lang="en-GB" sz="2400" i="1" dirty="0" err="1"/>
              <a:t>adjugate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Divide by the </a:t>
            </a:r>
            <a:r>
              <a:rPr lang="en-GB" sz="2400" i="1" dirty="0"/>
              <a:t>determinant</a:t>
            </a:r>
            <a:r>
              <a:rPr lang="en-GB" sz="2400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1700" dirty="0">
                <a:hlinkClick r:id="rId2"/>
              </a:rPr>
              <a:t>http://wwwf.imperial.ac.uk/metric/metric_public/matrices/inverses/inverses2.html</a:t>
            </a:r>
            <a:endParaRPr lang="en-GB" sz="1700" dirty="0"/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>
                <a:hlinkClick r:id="rId3"/>
              </a:rPr>
              <a:t>https://www.khanacademy.org/math/algebra-home/alg-matrices#alg-determinants-and-inverses-of-large-matrices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“3D Math Primer for Graphics and Game Development”, Chapter 6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45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662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A 3x3 matrix can represent a mapping that is a </a:t>
                </a:r>
                <a:r>
                  <a:rPr lang="en-GB" sz="2400" i="1" dirty="0"/>
                  <a:t>linear combination </a:t>
                </a:r>
                <a:r>
                  <a:rPr lang="en-GB" sz="2400" dirty="0"/>
                  <a:t>of the three coordinate values (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, 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/>
                  <a:t>, and 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/>
                  <a:t>) only</a:t>
                </a:r>
                <a:br>
                  <a:rPr lang="en-GB" sz="2400" dirty="0"/>
                </a:br>
                <a:endParaRPr lang="en-GB" sz="2400" dirty="0"/>
              </a:p>
              <a:p>
                <a:pPr lvl="1"/>
                <a:r>
                  <a:rPr lang="en-GB" sz="2000" dirty="0"/>
                  <a:t>i.e.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applied to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represents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where: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GB" sz="2000" b="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GB" sz="2000" b="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sz="2000" b="0" dirty="0"/>
              </a:p>
              <a:p>
                <a:r>
                  <a:rPr lang="en-GB" sz="2400" dirty="0"/>
                  <a:t>What if we want to include a constant value (in geometrical terms, a translation)?</a:t>
                </a:r>
              </a:p>
              <a:p>
                <a:pPr lvl="1"/>
                <a:r>
                  <a:rPr lang="en-GB" sz="2000" b="0" dirty="0"/>
                  <a:t>An </a:t>
                </a:r>
                <a:r>
                  <a:rPr lang="en-GB" sz="2000" i="1" dirty="0"/>
                  <a:t>affine </a:t>
                </a:r>
                <a:r>
                  <a:rPr lang="en-GB" sz="2000" dirty="0"/>
                  <a:t>transformation</a:t>
                </a:r>
                <a:endParaRPr lang="en-GB" sz="2000" b="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66284"/>
              </a:xfrm>
              <a:blipFill>
                <a:blip r:embed="rId2"/>
                <a:stretch>
                  <a:fillRect l="-652" t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Microsoft Office PowerPoint</Application>
  <PresentationFormat>Widescreen</PresentationFormat>
  <Paragraphs>468</Paragraphs>
  <Slides>57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 New Roman</vt:lpstr>
      <vt:lpstr>Office Theme</vt:lpstr>
      <vt:lpstr>Week 8: 3D Computational Geometry II</vt:lpstr>
      <vt:lpstr>“Unfortunately, no-one can be told what the matrix is. You have to see it for yourself”     - Morpheus</vt:lpstr>
      <vt:lpstr>Matrices in 3D</vt:lpstr>
      <vt:lpstr>Matrix multiplication</vt:lpstr>
      <vt:lpstr>Matrix multiplication</vt:lpstr>
      <vt:lpstr>Matrix multiplication</vt:lpstr>
      <vt:lpstr>Matrix multiplication</vt:lpstr>
      <vt:lpstr>Inverse of a 3x3 matrix</vt:lpstr>
      <vt:lpstr>3D homogeneous matrices</vt:lpstr>
      <vt:lpstr>3D homogeneous matrices</vt:lpstr>
      <vt:lpstr>What is w?</vt:lpstr>
      <vt:lpstr>3D homogeneous matrices</vt:lpstr>
      <vt:lpstr>3D homogeneous matrices</vt:lpstr>
      <vt:lpstr>3D homogeneous matrices</vt:lpstr>
      <vt:lpstr>3D homogeneous rotation matrices</vt:lpstr>
      <vt:lpstr>Inverse of a transformation matrix</vt:lpstr>
      <vt:lpstr>Inverse of a transformation matrix</vt:lpstr>
      <vt:lpstr>Inverse of a transformation matrix</vt:lpstr>
      <vt:lpstr>Inverse of a transformation matrix</vt:lpstr>
      <vt:lpstr>Inverse of a transformation matrix</vt:lpstr>
      <vt:lpstr>Coordinate spaces</vt:lpstr>
      <vt:lpstr>What is a coordinate space?</vt:lpstr>
      <vt:lpstr>Basis vectors</vt:lpstr>
      <vt:lpstr>Orthonormal basis vectors</vt:lpstr>
      <vt:lpstr>Properties of a coordinate space</vt:lpstr>
      <vt:lpstr>Some common coordinate spaces</vt:lpstr>
      <vt:lpstr>Transforming between coordinate spaces</vt:lpstr>
      <vt:lpstr>Transforming between coordinate spaces</vt:lpstr>
      <vt:lpstr>Transforming between coordinate spaces</vt:lpstr>
      <vt:lpstr>Transforming between coordinate spaces</vt:lpstr>
      <vt:lpstr>Matrices and coordinate space transforms</vt:lpstr>
      <vt:lpstr>Matrices and coordinate space transforms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More on rotations</vt:lpstr>
      <vt:lpstr>Pros and cons of matrices</vt:lpstr>
      <vt:lpstr>Pros and cons of matrices</vt:lpstr>
      <vt:lpstr>Other ways to represent rotation: Euler angles</vt:lpstr>
      <vt:lpstr>Euler angles example </vt:lpstr>
      <vt:lpstr>Euler angles and aliasing</vt:lpstr>
      <vt:lpstr>Interpolating Euler angles</vt:lpstr>
      <vt:lpstr>Pros and cons of Euler angles</vt:lpstr>
      <vt:lpstr>Pros and cons of Euler angles</vt:lpstr>
      <vt:lpstr>Other ways to represent rotation: Quaternions</vt:lpstr>
      <vt:lpstr>Quaternion properties and operations</vt:lpstr>
      <vt:lpstr>Quaternion inverse and multiplication</vt:lpstr>
      <vt:lpstr>Applying a quaternion to a point</vt:lpstr>
      <vt:lpstr>Quaternion difference and exponentiation</vt:lpstr>
      <vt:lpstr>Quaternion interpolation </vt:lpstr>
      <vt:lpstr>Pros and cons of quaternions</vt:lpstr>
      <vt:lpstr>Pros and cons of quaternions</vt:lpstr>
      <vt:lpstr>References</vt:lpstr>
      <vt:lpstr>Some useful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2019-11-09T21:25:11Z</dcterms:created>
  <dcterms:modified xsi:type="dcterms:W3CDTF">2019-11-11T15:44:05Z</dcterms:modified>
</cp:coreProperties>
</file>