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4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3" r:id="rId6"/>
    <p:sldId id="279" r:id="rId7"/>
    <p:sldId id="291" r:id="rId8"/>
    <p:sldId id="286" r:id="rId9"/>
    <p:sldId id="272" r:id="rId10"/>
    <p:sldId id="268" r:id="rId11"/>
    <p:sldId id="297" r:id="rId12"/>
    <p:sldId id="271" r:id="rId13"/>
    <p:sldId id="299" r:id="rId14"/>
    <p:sldId id="298" r:id="rId15"/>
    <p:sldId id="300" r:id="rId16"/>
    <p:sldId id="269" r:id="rId17"/>
    <p:sldId id="282" r:id="rId18"/>
    <p:sldId id="283" r:id="rId19"/>
    <p:sldId id="270" r:id="rId20"/>
    <p:sldId id="274" r:id="rId21"/>
    <p:sldId id="280" r:id="rId22"/>
    <p:sldId id="292" r:id="rId23"/>
    <p:sldId id="284" r:id="rId24"/>
    <p:sldId id="289" r:id="rId25"/>
    <p:sldId id="278" r:id="rId26"/>
    <p:sldId id="285" r:id="rId27"/>
    <p:sldId id="304" r:id="rId28"/>
    <p:sldId id="305" r:id="rId29"/>
    <p:sldId id="287" r:id="rId30"/>
    <p:sldId id="302" r:id="rId31"/>
    <p:sldId id="303" r:id="rId32"/>
    <p:sldId id="275" r:id="rId33"/>
    <p:sldId id="293" r:id="rId34"/>
    <p:sldId id="295" r:id="rId35"/>
    <p:sldId id="294" r:id="rId36"/>
    <p:sldId id="296" r:id="rId37"/>
    <p:sldId id="288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E20EBA"/>
    <a:srgbClr val="FBE5D6"/>
    <a:srgbClr val="CBA9E5"/>
    <a:srgbClr val="ED7D31"/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A4C-A5DB-4BC7-8E4B-5BDBDA56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ACF4-552A-4BF1-9C42-42779281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850E-4A26-40A4-B3FF-6BBBA52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0BFB-746E-4A69-9403-7CB4319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B74-518F-4899-B2AD-E20364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753-8CDA-40C2-BCC3-557AEA1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8A499-BA6A-4D47-B599-AEA41A91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2A44-57DA-47BD-918A-3E6AA3E9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897F-5504-4792-A2EB-46ECBE10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87C9-F4F6-4ED9-AAAD-3E64B487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4A35-DF8B-4D4C-B299-E94CACC8C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E7C-13F0-4619-98F8-92E92C74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751-DB25-4E84-8D9B-1739304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8081-93AC-4FF0-B2F5-546544B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D2A6-AB57-4C36-A0FE-C6F9F71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9D13-CA1B-4789-BE94-D714ED9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676A-2E82-4E9B-BF90-1C64B204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3868-9FB8-45C3-AB6F-4A3B354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6C8C-F9AE-4D5E-A41B-2AC649CD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7B33-1B5A-4E44-B0FA-C6FDF70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99E6-0653-44A6-9C10-39B5B87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50D2-8FB9-4F61-A3A9-014C9F3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9CC2-B88F-4690-9790-5EEA0191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E04-D153-45B5-BA46-22DB023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F6D7-907E-4056-BE89-44206CA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5CB-4E14-4D57-9354-1B4E016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89F2-25F7-435B-B16D-90DBB054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74F5-7536-4A8F-8417-00BD1352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46C8-D0DB-41F9-AAB0-9177CF7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9A88-DB4D-45A2-AC60-A13FA233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8A9F-2CE9-4711-B354-8077EA1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8FD-213B-4B1F-BB45-A7E3F22F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717-979E-4979-A8D6-D41B4925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B7FE-E919-4020-8801-7168655A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D7F31-2A28-4CE0-9F18-74F16F71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9163-D76A-4E48-812D-2A089E25D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6CD47-BE6B-4AE2-93FD-E35D033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DC72-4B45-45A4-A251-38C7FD6C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7A26-C35B-44DC-A78A-2C9CF48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07CA-75EA-4215-A315-E69353E1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19990-F24F-4DAC-8FBA-061A012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689E-441E-4644-9FA2-732819A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285C-B8C0-48E6-A2DE-2B4CE262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5259-46BF-4AB6-8F1C-FB2204D7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2F94F-AF1D-49F8-886F-4A3805A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7625A-1033-4DD8-8EE4-B3AB1F94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4E58-4714-486E-850E-03F473B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FF1-E65E-4000-889A-57B3B062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D50D-D46E-4EB4-BF20-2207926F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4DE5-ECF4-4D69-9909-31FE375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2E3D-E4CF-40AA-A640-50D6D22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51EB-6D7E-46F2-AAC1-F1D3AA3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F7E-EE4A-4487-BE2B-AEA49D1E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CB45-FD99-4840-BF05-B90C33CB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B951-3927-4579-BFD2-628C6FD5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78F3-0A4C-4C14-995F-DB66921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4D38-968B-488D-98C5-0EEDA43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E5F0-37B8-456F-8F28-D3897D2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3224-7475-4825-81B5-67889494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7012-33F6-4FF1-9C2C-7A47818E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93F7-562E-4D8F-B550-2D722CE2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1865-65CB-49F6-9D7E-D7201EB3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776-F4C8-42AE-BBE0-E2E166D8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sacerdotus.com/2013/02/the-universe-is-program-uh-oh-there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profili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sourceforge.net/projects/shinyprofile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gocheatsheet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apple.com/documentation/gameplaykit/gkoct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medev.net/articles/programming/general-and-gameplay-programming/introduction-to-octrees-r3529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n-example-two-dimensional-k-d-tree-k-2-built-from-nodes-a-through-h-Dividing-planes_fig2_314298746" TargetMode="External"/><Relationship Id="rId2" Type="http://schemas.openxmlformats.org/officeDocument/2006/relationships/hyperlink" Target="https://www.geeksforgeeks.org/k-dimensional-t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sciencedirect.com/science/article/abs/pii/S092702561930206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br-book.org/3ed-2018/Primitives_and_Intersection_Acceleration/Bounding_Volume_Hierarchie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owtogeek.com/428987/whats-the-difference-between-ntsc-and-pa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smel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ational_complexity_of_mathematical_opera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Week 8:</a:t>
            </a:r>
            <a:br>
              <a:rPr lang="en-US"/>
            </a:br>
            <a:r>
              <a:rPr lang="en-US"/>
              <a:t>Profiling &amp;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COMP270: Mathematics for 3D Worlds &amp; Simulations</a:t>
            </a:r>
          </a:p>
          <a:p>
            <a:pPr algn="l"/>
            <a:r>
              <a:rPr lang="en-US" sz="2000"/>
              <a:t>BSc(Hons) Computing for Games</a:t>
            </a:r>
          </a:p>
        </p:txBody>
      </p:sp>
      <p:sp>
        <p:nvSpPr>
          <p:cNvPr id="50" name="Freeform: Shape 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9FCD8-A615-427B-8602-90FA21F0E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527" r="2359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107629-84E5-44E8-AF93-B268F9A7F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53820" y="2259577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Breaking things down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Multiplying two quaternions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involves:</a:t>
                </a:r>
              </a:p>
              <a:p>
                <a:r>
                  <a:rPr lang="en-GB" sz="2400" dirty="0"/>
                  <a:t>7 scalar/component multiplications</a:t>
                </a:r>
              </a:p>
              <a:p>
                <a:r>
                  <a:rPr lang="en-GB" sz="2400" dirty="0"/>
                  <a:t>1 3D dot product = 3 multiplications and 2 additions</a:t>
                </a:r>
              </a:p>
              <a:p>
                <a:r>
                  <a:rPr lang="en-GB" sz="2400" dirty="0"/>
                  <a:t>1 3D cross product = 6 multiplications and 3 subtractions</a:t>
                </a:r>
              </a:p>
              <a:p>
                <a:r>
                  <a:rPr lang="en-GB" sz="2400" dirty="0"/>
                  <a:t>6 component-wise additions and 1 subtraction</a:t>
                </a:r>
              </a:p>
              <a:p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Quaternion SLERP (algebraic form):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𝑠𝑙𝑒𝑟𝑝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GB" sz="240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Two quaternion products</a:t>
                </a:r>
              </a:p>
              <a:p>
                <a:r>
                  <a:rPr lang="en-GB" sz="2400" dirty="0"/>
                  <a:t>One quaternion exponent,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  <a:blipFill>
                <a:blip r:embed="rId2"/>
                <a:stretch>
                  <a:fillRect l="-771" t="-2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E193E539-4058-4130-AD29-9548AF5C3FAA}"/>
              </a:ext>
            </a:extLst>
          </p:cNvPr>
          <p:cNvSpPr/>
          <p:nvPr/>
        </p:nvSpPr>
        <p:spPr>
          <a:xfrm>
            <a:off x="7723092" y="3100580"/>
            <a:ext cx="3508808" cy="1494625"/>
          </a:xfrm>
          <a:prstGeom prst="leftArrowCallout">
            <a:avLst>
              <a:gd name="adj1" fmla="val 29174"/>
              <a:gd name="adj2" fmla="val 27087"/>
              <a:gd name="adj3" fmla="val 23957"/>
              <a:gd name="adj4" fmla="val 7993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Total: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16 multiplications,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8 additions and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4 subtractions </a:t>
            </a:r>
          </a:p>
        </p:txBody>
      </p: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34832B3E-F75A-4F08-A2C1-B63E21B1EE1C}"/>
              </a:ext>
            </a:extLst>
          </p:cNvPr>
          <p:cNvSpPr/>
          <p:nvPr/>
        </p:nvSpPr>
        <p:spPr>
          <a:xfrm>
            <a:off x="10153917" y="2388688"/>
            <a:ext cx="1394617" cy="1347836"/>
          </a:xfrm>
          <a:prstGeom prst="star10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x2 to apply to vector!</a:t>
            </a:r>
          </a:p>
        </p:txBody>
      </p:sp>
    </p:spTree>
    <p:extLst>
      <p:ext uri="{BB962C8B-B14F-4D97-AF65-F5344CB8AC3E}">
        <p14:creationId xmlns:p14="http://schemas.microsoft.com/office/powerpoint/2010/main" val="26390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SLERP derivation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Standard linear interpolation (LERP):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𝑙𝑒𝑟𝑝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Compute the difference between the values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Take a fraction of the difference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Adjust the original value by the fraction of the difference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  <a:blipFill>
                <a:blip r:embed="rId2"/>
                <a:stretch>
                  <a:fillRect l="-949" t="-2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SLERP derivation (cont.)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Analogous steps for interpolating between orientations: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i="1" dirty="0"/>
                  <a:t>Compute the difference between the values:</a:t>
                </a:r>
                <a:br>
                  <a:rPr lang="en-GB" sz="2400" i="1" dirty="0"/>
                </a:br>
                <a:r>
                  <a:rPr lang="en-GB" sz="2400" dirty="0"/>
                  <a:t>The angular displacement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i="1" dirty="0"/>
                  <a:t> </a:t>
                </a:r>
                <a:r>
                  <a:rPr lang="en-GB" sz="2400" dirty="0"/>
                  <a:t>to</a:t>
                </a:r>
                <a:r>
                  <a:rPr lang="en-GB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is given by the </a:t>
                </a:r>
                <a:r>
                  <a:rPr lang="en-GB" sz="2400" i="1" dirty="0"/>
                  <a:t>quaternion difference</a:t>
                </a:r>
                <a:r>
                  <a:rPr lang="en-GB" sz="2400" dirty="0"/>
                  <a:t>,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4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i="1" dirty="0"/>
                  <a:t>Take a fraction of the difference:</a:t>
                </a:r>
                <a:br>
                  <a:rPr lang="en-GB" sz="2400" i="1" dirty="0"/>
                </a:br>
                <a:r>
                  <a:rPr lang="en-GB" sz="2400" dirty="0"/>
                  <a:t>Given by quaternion exponentiation,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sz="24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i="1" dirty="0"/>
                  <a:t>Adjust the original value by the fraction of the difference:</a:t>
                </a:r>
                <a:br>
                  <a:rPr lang="en-GB" sz="2400" i="1" dirty="0"/>
                </a:br>
                <a:r>
                  <a:rPr lang="en-GB" sz="2400" dirty="0"/>
                  <a:t>Combine the rotations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400" i="1" dirty="0"/>
                  <a:t> </a:t>
                </a:r>
                <a:r>
                  <a:rPr lang="en-GB" sz="2400" dirty="0"/>
                  <a:t>via quaternion multiplication,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  <a:blipFill>
                <a:blip r:embed="rId2"/>
                <a:stretch>
                  <a:fillRect l="-949" t="-2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 dirty="0"/>
              <a:t>Complex things take time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5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things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A4C55-6CFB-42E6-93B1-2AA6C03D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61" y="175036"/>
            <a:ext cx="6912726" cy="65079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A0C926B-C53D-46DB-9473-B38F34A98927}"/>
              </a:ext>
            </a:extLst>
          </p:cNvPr>
          <p:cNvGrpSpPr/>
          <p:nvPr/>
        </p:nvGrpSpPr>
        <p:grpSpPr>
          <a:xfrm>
            <a:off x="5165124" y="778476"/>
            <a:ext cx="6697363" cy="4531325"/>
            <a:chOff x="5165124" y="778476"/>
            <a:chExt cx="6697363" cy="4531325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E092183F-D9A1-4834-ACCF-6162A3F72ED7}"/>
                </a:ext>
              </a:extLst>
            </p:cNvPr>
            <p:cNvSpPr/>
            <p:nvPr/>
          </p:nvSpPr>
          <p:spPr>
            <a:xfrm>
              <a:off x="5165124" y="778476"/>
              <a:ext cx="6697363" cy="321275"/>
            </a:xfrm>
            <a:prstGeom prst="flowChartProcess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7DEA8082-21A2-4E76-B885-014292800541}"/>
                </a:ext>
              </a:extLst>
            </p:cNvPr>
            <p:cNvSpPr/>
            <p:nvPr/>
          </p:nvSpPr>
          <p:spPr>
            <a:xfrm>
              <a:off x="5165124" y="2178651"/>
              <a:ext cx="6697363" cy="321275"/>
            </a:xfrm>
            <a:prstGeom prst="flowChartProcess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230FFFB4-58EC-4C11-999C-CB71D0EF4A91}"/>
                </a:ext>
              </a:extLst>
            </p:cNvPr>
            <p:cNvSpPr/>
            <p:nvPr/>
          </p:nvSpPr>
          <p:spPr>
            <a:xfrm>
              <a:off x="5165124" y="4430806"/>
              <a:ext cx="6697363" cy="321275"/>
            </a:xfrm>
            <a:prstGeom prst="flowChartProcess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622DA8F-EFEE-42BB-A159-DE022FF8A815}"/>
                </a:ext>
              </a:extLst>
            </p:cNvPr>
            <p:cNvSpPr/>
            <p:nvPr/>
          </p:nvSpPr>
          <p:spPr>
            <a:xfrm>
              <a:off x="5165124" y="4988526"/>
              <a:ext cx="6697363" cy="321275"/>
            </a:xfrm>
            <a:prstGeom prst="flowChartProcess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BF8DC0-5334-4A32-BF64-02F89A930664}"/>
              </a:ext>
            </a:extLst>
          </p:cNvPr>
          <p:cNvGrpSpPr/>
          <p:nvPr/>
        </p:nvGrpSpPr>
        <p:grpSpPr>
          <a:xfrm>
            <a:off x="5165122" y="2499926"/>
            <a:ext cx="6697364" cy="1404937"/>
            <a:chOff x="5165122" y="2499926"/>
            <a:chExt cx="6697364" cy="1404937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580C3036-2F1A-4267-8493-9B570C71F44F}"/>
                </a:ext>
              </a:extLst>
            </p:cNvPr>
            <p:cNvSpPr/>
            <p:nvPr/>
          </p:nvSpPr>
          <p:spPr>
            <a:xfrm>
              <a:off x="5165123" y="2499926"/>
              <a:ext cx="6697363" cy="321275"/>
            </a:xfrm>
            <a:prstGeom prst="flowChartProcess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A76BE84E-5F42-4C35-9F4B-340B7AF5DE9C}"/>
                </a:ext>
              </a:extLst>
            </p:cNvPr>
            <p:cNvSpPr/>
            <p:nvPr/>
          </p:nvSpPr>
          <p:spPr>
            <a:xfrm>
              <a:off x="5165122" y="3583588"/>
              <a:ext cx="6697363" cy="321275"/>
            </a:xfrm>
            <a:prstGeom prst="flowChartProcess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85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274C03-1F18-4EB2-96BA-8813BCB5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79" y="518985"/>
            <a:ext cx="11468042" cy="58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0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 dirty="0"/>
              <a:t>Avoidance strategies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5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FDEC1A0-87F7-413B-A148-9210DFA74C26}"/>
              </a:ext>
            </a:extLst>
          </p:cNvPr>
          <p:cNvGrpSpPr/>
          <p:nvPr/>
        </p:nvGrpSpPr>
        <p:grpSpPr>
          <a:xfrm>
            <a:off x="4188939" y="3324234"/>
            <a:ext cx="7659255" cy="476248"/>
            <a:chOff x="4188939" y="3324234"/>
            <a:chExt cx="7659255" cy="47624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C00A5E5-24CF-403D-B197-C2313E9F905E}"/>
                </a:ext>
              </a:extLst>
            </p:cNvPr>
            <p:cNvCxnSpPr>
              <a:stCxn id="13" idx="3"/>
              <a:endCxn id="9" idx="1"/>
            </p:cNvCxnSpPr>
            <p:nvPr/>
          </p:nvCxnSpPr>
          <p:spPr>
            <a:xfrm flipV="1">
              <a:off x="4188939" y="3562358"/>
              <a:ext cx="6678180" cy="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3B3CEFF2-385E-4378-B7C7-63EDC7DB6EAE}"/>
                </a:ext>
              </a:extLst>
            </p:cNvPr>
            <p:cNvSpPr/>
            <p:nvPr/>
          </p:nvSpPr>
          <p:spPr>
            <a:xfrm>
              <a:off x="10867119" y="3324234"/>
              <a:ext cx="981075" cy="47624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BE8273-01B5-41C4-BFCD-33719BD3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6109" y="3386145"/>
              <a:ext cx="352425" cy="352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General approach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DFB93F-58D3-40F0-A164-6B321C81E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855"/>
          <a:stretch/>
        </p:blipFill>
        <p:spPr>
          <a:xfrm>
            <a:off x="9011502" y="11"/>
            <a:ext cx="3180499" cy="2265026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E2ECC3-2945-4EFF-A5B6-5C47ECA14112}"/>
              </a:ext>
            </a:extLst>
          </p:cNvPr>
          <p:cNvGrpSpPr/>
          <p:nvPr/>
        </p:nvGrpSpPr>
        <p:grpSpPr>
          <a:xfrm>
            <a:off x="542799" y="2831102"/>
            <a:ext cx="3646140" cy="1462542"/>
            <a:chOff x="542799" y="2831102"/>
            <a:chExt cx="3646140" cy="1462542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CB9BF135-1A5F-40E2-A487-16F5F64FD24F}"/>
                </a:ext>
              </a:extLst>
            </p:cNvPr>
            <p:cNvSpPr/>
            <p:nvPr/>
          </p:nvSpPr>
          <p:spPr>
            <a:xfrm>
              <a:off x="542799" y="2831102"/>
              <a:ext cx="1581276" cy="14625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Find out which operation is taking the most time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364BA150-3AC1-475D-9798-E41F62713792}"/>
                </a:ext>
              </a:extLst>
            </p:cNvPr>
            <p:cNvSpPr/>
            <p:nvPr/>
          </p:nvSpPr>
          <p:spPr>
            <a:xfrm>
              <a:off x="2607663" y="2831102"/>
              <a:ext cx="1581276" cy="14625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Change how this operation is implemented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6F0FE4-2CC4-4312-A3C5-0A9806A4A995}"/>
                </a:ext>
              </a:extLst>
            </p:cNvPr>
            <p:cNvCxnSpPr>
              <a:stCxn id="4" idx="3"/>
              <a:endCxn id="13" idx="1"/>
            </p:cNvCxnSpPr>
            <p:nvPr/>
          </p:nvCxnSpPr>
          <p:spPr>
            <a:xfrm>
              <a:off x="2124075" y="3562373"/>
              <a:ext cx="483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4B174D-1119-4B7A-8DA7-6895D1041D3B}"/>
              </a:ext>
            </a:extLst>
          </p:cNvPr>
          <p:cNvGrpSpPr/>
          <p:nvPr/>
        </p:nvGrpSpPr>
        <p:grpSpPr>
          <a:xfrm>
            <a:off x="3404651" y="2831131"/>
            <a:ext cx="3377948" cy="1719696"/>
            <a:chOff x="3404651" y="2831131"/>
            <a:chExt cx="3377948" cy="1719696"/>
          </a:xfrm>
        </p:grpSpPr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5CCDDCEF-831C-458A-BDF1-3429B3100667}"/>
                </a:ext>
              </a:extLst>
            </p:cNvPr>
            <p:cNvSpPr/>
            <p:nvPr/>
          </p:nvSpPr>
          <p:spPr>
            <a:xfrm>
              <a:off x="4672527" y="2831131"/>
              <a:ext cx="1581276" cy="14625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Does it still work?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EF6473-67C4-4B45-A39E-90F228000D96}"/>
                </a:ext>
              </a:extLst>
            </p:cNvPr>
            <p:cNvCxnSpPr>
              <a:stCxn id="13" idx="3"/>
              <a:endCxn id="8" idx="1"/>
            </p:cNvCxnSpPr>
            <p:nvPr/>
          </p:nvCxnSpPr>
          <p:spPr>
            <a:xfrm>
              <a:off x="4188939" y="3562373"/>
              <a:ext cx="483588" cy="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E7B2FA47-92AA-443C-B65F-B377C2B93162}"/>
                </a:ext>
              </a:extLst>
            </p:cNvPr>
            <p:cNvCxnSpPr>
              <a:stCxn id="8" idx="2"/>
              <a:endCxn id="13" idx="2"/>
            </p:cNvCxnSpPr>
            <p:nvPr/>
          </p:nvCxnSpPr>
          <p:spPr>
            <a:xfrm rot="5400000">
              <a:off x="4430733" y="3261212"/>
              <a:ext cx="12700" cy="2064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86A93B-118C-4D4C-BFC7-6AEF7490EC09}"/>
                </a:ext>
              </a:extLst>
            </p:cNvPr>
            <p:cNvSpPr txBox="1"/>
            <p:nvPr/>
          </p:nvSpPr>
          <p:spPr>
            <a:xfrm>
              <a:off x="6167596" y="3131085"/>
              <a:ext cx="6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Yes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1DAE16-190F-4F24-A81A-1605753B1E1F}"/>
                </a:ext>
              </a:extLst>
            </p:cNvPr>
            <p:cNvSpPr txBox="1"/>
            <p:nvPr/>
          </p:nvSpPr>
          <p:spPr>
            <a:xfrm>
              <a:off x="5495127" y="4181495"/>
              <a:ext cx="6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No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B0A4EC-700A-41A8-A3BB-25F55D202D65}"/>
              </a:ext>
            </a:extLst>
          </p:cNvPr>
          <p:cNvGrpSpPr/>
          <p:nvPr/>
        </p:nvGrpSpPr>
        <p:grpSpPr>
          <a:xfrm>
            <a:off x="3398302" y="2831102"/>
            <a:ext cx="5469661" cy="1741848"/>
            <a:chOff x="3398302" y="2831102"/>
            <a:chExt cx="5469661" cy="1741848"/>
          </a:xfrm>
        </p:grpSpPr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BF43234A-205A-44CD-BAA9-B6035AE404ED}"/>
                </a:ext>
              </a:extLst>
            </p:cNvPr>
            <p:cNvSpPr/>
            <p:nvPr/>
          </p:nvSpPr>
          <p:spPr>
            <a:xfrm>
              <a:off x="6737391" y="2831102"/>
              <a:ext cx="1581276" cy="14625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 it faster?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2DC388-2A63-4B67-848B-97B9317CBF48}"/>
                </a:ext>
              </a:extLst>
            </p:cNvPr>
            <p:cNvCxnSpPr>
              <a:stCxn id="8" idx="3"/>
              <a:endCxn id="17" idx="1"/>
            </p:cNvCxnSpPr>
            <p:nvPr/>
          </p:nvCxnSpPr>
          <p:spPr>
            <a:xfrm flipV="1">
              <a:off x="6253803" y="3562359"/>
              <a:ext cx="483588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110FE8B-1407-463D-BC78-0AC92326EE68}"/>
                </a:ext>
              </a:extLst>
            </p:cNvPr>
            <p:cNvCxnSpPr>
              <a:stCxn id="17" idx="2"/>
              <a:endCxn id="13" idx="2"/>
            </p:cNvCxnSpPr>
            <p:nvPr/>
          </p:nvCxnSpPr>
          <p:spPr>
            <a:xfrm rot="5400000">
              <a:off x="5463151" y="2228765"/>
              <a:ext cx="29" cy="4129728"/>
            </a:xfrm>
            <a:prstGeom prst="bentConnector3">
              <a:avLst>
                <a:gd name="adj1" fmla="val 1642341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C0B2B7-BA13-43E9-BA37-D184705BF56B}"/>
                </a:ext>
              </a:extLst>
            </p:cNvPr>
            <p:cNvSpPr txBox="1"/>
            <p:nvPr/>
          </p:nvSpPr>
          <p:spPr>
            <a:xfrm>
              <a:off x="8252960" y="3127430"/>
              <a:ext cx="6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734BE4-4E98-4B3A-BC50-856B769813C0}"/>
                </a:ext>
              </a:extLst>
            </p:cNvPr>
            <p:cNvSpPr txBox="1"/>
            <p:nvPr/>
          </p:nvSpPr>
          <p:spPr>
            <a:xfrm>
              <a:off x="7558247" y="4203618"/>
              <a:ext cx="6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No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683116-5141-45FF-BC00-A9081347EB0D}"/>
              </a:ext>
            </a:extLst>
          </p:cNvPr>
          <p:cNvGrpSpPr/>
          <p:nvPr/>
        </p:nvGrpSpPr>
        <p:grpSpPr>
          <a:xfrm>
            <a:off x="1333438" y="2831102"/>
            <a:ext cx="9524362" cy="1741848"/>
            <a:chOff x="1333438" y="2831102"/>
            <a:chExt cx="9524362" cy="1741848"/>
          </a:xfrm>
        </p:grpSpPr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8599B027-8DCF-4CFA-A8D9-42C22C671F90}"/>
                </a:ext>
              </a:extLst>
            </p:cNvPr>
            <p:cNvSpPr/>
            <p:nvPr/>
          </p:nvSpPr>
          <p:spPr>
            <a:xfrm>
              <a:off x="8802255" y="2831102"/>
              <a:ext cx="1581276" cy="14625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Are you done?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875B2C4-23F6-4ACB-A769-E7B48DDDEDE5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8318667" y="3562359"/>
              <a:ext cx="483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7A30104A-EC79-48E5-8D82-F653B47E80B9}"/>
                </a:ext>
              </a:extLst>
            </p:cNvPr>
            <p:cNvCxnSpPr>
              <a:stCxn id="18" idx="2"/>
              <a:endCxn id="4" idx="2"/>
            </p:cNvCxnSpPr>
            <p:nvPr/>
          </p:nvCxnSpPr>
          <p:spPr>
            <a:xfrm rot="5400000">
              <a:off x="5463151" y="163901"/>
              <a:ext cx="29" cy="8259456"/>
            </a:xfrm>
            <a:prstGeom prst="bentConnector3">
              <a:avLst>
                <a:gd name="adj1" fmla="val 21474836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C0BC34-BAAD-4C83-A8DE-363111A53122}"/>
                </a:ext>
              </a:extLst>
            </p:cNvPr>
            <p:cNvSpPr txBox="1"/>
            <p:nvPr/>
          </p:nvSpPr>
          <p:spPr>
            <a:xfrm>
              <a:off x="9628831" y="4203618"/>
              <a:ext cx="6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No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EBC455-EB21-4F80-9D7B-AB512CD20D58}"/>
                </a:ext>
              </a:extLst>
            </p:cNvPr>
            <p:cNvSpPr txBox="1"/>
            <p:nvPr/>
          </p:nvSpPr>
          <p:spPr>
            <a:xfrm>
              <a:off x="10242797" y="3126258"/>
              <a:ext cx="6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Yes</a:t>
              </a:r>
            </a:p>
          </p:txBody>
        </p: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8A4612A3-CCCE-4C3B-92F3-821B796A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85" y="5040857"/>
            <a:ext cx="5046616" cy="17312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What is “done”?</a:t>
            </a:r>
          </a:p>
          <a:p>
            <a:r>
              <a:rPr lang="en-GB" sz="2400" dirty="0"/>
              <a:t>Ideally:</a:t>
            </a:r>
          </a:p>
          <a:p>
            <a:pPr lvl="1"/>
            <a:r>
              <a:rPr lang="en-GB" sz="2000" dirty="0"/>
              <a:t>Each operation is implemented as efficiently as possible</a:t>
            </a:r>
          </a:p>
          <a:p>
            <a:pPr lvl="1"/>
            <a:r>
              <a:rPr lang="en-GB" sz="2000" dirty="0"/>
              <a:t>Only essential operations are carried out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1922344-6A4A-4128-852F-BE26763E4C2F}"/>
              </a:ext>
            </a:extLst>
          </p:cNvPr>
          <p:cNvSpPr txBox="1">
            <a:spLocks/>
          </p:cNvSpPr>
          <p:nvPr/>
        </p:nvSpPr>
        <p:spPr>
          <a:xfrm>
            <a:off x="5999968" y="5496037"/>
            <a:ext cx="5196141" cy="129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Realistically:</a:t>
            </a:r>
          </a:p>
          <a:p>
            <a:pPr lvl="1"/>
            <a:r>
              <a:rPr lang="en-GB" sz="2000" dirty="0"/>
              <a:t>The code runs fast enough to support the desired frame rate</a:t>
            </a:r>
          </a:p>
          <a:p>
            <a:pPr lvl="1"/>
            <a:r>
              <a:rPr lang="en-GB" sz="2000" dirty="0"/>
              <a:t>(You’ve run out of time/ideas for how to improve the efficiency…)</a:t>
            </a:r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B6E87A7-0025-4692-9194-3EAABADDF6FF}"/>
              </a:ext>
            </a:extLst>
          </p:cNvPr>
          <p:cNvGrpSpPr/>
          <p:nvPr/>
        </p:nvGrpSpPr>
        <p:grpSpPr>
          <a:xfrm>
            <a:off x="124919" y="3412521"/>
            <a:ext cx="11545502" cy="2246555"/>
            <a:chOff x="124919" y="3412521"/>
            <a:chExt cx="11545502" cy="2246555"/>
          </a:xfrm>
        </p:grpSpPr>
        <p:sp>
          <p:nvSpPr>
            <p:cNvPr id="66" name="Star: 10 Points 65">
              <a:extLst>
                <a:ext uri="{FF2B5EF4-FFF2-40B4-BE49-F238E27FC236}">
                  <a16:creationId xmlns:a16="http://schemas.microsoft.com/office/drawing/2014/main" id="{4A91A6FF-88AF-4E94-9191-3DB005F85715}"/>
                </a:ext>
              </a:extLst>
            </p:cNvPr>
            <p:cNvSpPr/>
            <p:nvPr/>
          </p:nvSpPr>
          <p:spPr>
            <a:xfrm>
              <a:off x="10279771" y="4293644"/>
              <a:ext cx="1390650" cy="1365432"/>
            </a:xfrm>
            <a:prstGeom prst="star10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Pro tip: use version control!</a:t>
              </a:r>
            </a:p>
          </p:txBody>
        </p:sp>
        <p:sp>
          <p:nvSpPr>
            <p:cNvPr id="67" name="Star: 10 Points 66">
              <a:extLst>
                <a:ext uri="{FF2B5EF4-FFF2-40B4-BE49-F238E27FC236}">
                  <a16:creationId xmlns:a16="http://schemas.microsoft.com/office/drawing/2014/main" id="{530D0104-B05F-47C1-9146-2D47312D79A1}"/>
                </a:ext>
              </a:extLst>
            </p:cNvPr>
            <p:cNvSpPr/>
            <p:nvPr/>
          </p:nvSpPr>
          <p:spPr>
            <a:xfrm>
              <a:off x="124919" y="3415614"/>
              <a:ext cx="305209" cy="299674"/>
            </a:xfrm>
            <a:prstGeom prst="star10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Star: 10 Points 67">
              <a:extLst>
                <a:ext uri="{FF2B5EF4-FFF2-40B4-BE49-F238E27FC236}">
                  <a16:creationId xmlns:a16="http://schemas.microsoft.com/office/drawing/2014/main" id="{2281D611-9C43-48CF-A908-35CD8595C40E}"/>
                </a:ext>
              </a:extLst>
            </p:cNvPr>
            <p:cNvSpPr/>
            <p:nvPr/>
          </p:nvSpPr>
          <p:spPr>
            <a:xfrm>
              <a:off x="8384375" y="3412521"/>
              <a:ext cx="305209" cy="299674"/>
            </a:xfrm>
            <a:prstGeom prst="star10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0FBBBB1-65B8-4005-B543-4D370814AB3D}"/>
              </a:ext>
            </a:extLst>
          </p:cNvPr>
          <p:cNvSpPr/>
          <p:nvPr/>
        </p:nvSpPr>
        <p:spPr>
          <a:xfrm>
            <a:off x="794611" y="2321824"/>
            <a:ext cx="4482239" cy="357221"/>
          </a:xfrm>
          <a:prstGeom prst="wedgeRectCallout">
            <a:avLst>
              <a:gd name="adj1" fmla="val -36209"/>
              <a:gd name="adj2" fmla="val 910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Don’t assume / be “penny wise but pound foolish”…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C3C0D196-9283-40D7-8969-C13C91BFB5A0}"/>
              </a:ext>
            </a:extLst>
          </p:cNvPr>
          <p:cNvSpPr/>
          <p:nvPr/>
        </p:nvSpPr>
        <p:spPr>
          <a:xfrm>
            <a:off x="5953103" y="4017553"/>
            <a:ext cx="1156044" cy="488869"/>
          </a:xfrm>
          <a:prstGeom prst="wedgeRectCallout">
            <a:avLst>
              <a:gd name="adj1" fmla="val -48391"/>
              <a:gd name="adj2" fmla="val -861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Regression tests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CEFB128C-EDAC-45EB-A3AA-0829DE7F09CC}"/>
              </a:ext>
            </a:extLst>
          </p:cNvPr>
          <p:cNvSpPr/>
          <p:nvPr/>
        </p:nvSpPr>
        <p:spPr>
          <a:xfrm>
            <a:off x="8011618" y="4048414"/>
            <a:ext cx="1236901" cy="716339"/>
          </a:xfrm>
          <a:prstGeom prst="wedgeRectCallout">
            <a:avLst>
              <a:gd name="adj1" fmla="val -44541"/>
              <a:gd name="adj2" fmla="val -861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>
                    <a:lumMod val="50000"/>
                  </a:schemeClr>
                </a:solidFill>
              </a:rPr>
              <a:t>And has it resolved the original issue?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999638B5-41CA-4E76-B5BB-E89B97174AF6}"/>
              </a:ext>
            </a:extLst>
          </p:cNvPr>
          <p:cNvSpPr/>
          <p:nvPr/>
        </p:nvSpPr>
        <p:spPr>
          <a:xfrm>
            <a:off x="124919" y="4483999"/>
            <a:ext cx="1156044" cy="299675"/>
          </a:xfrm>
          <a:prstGeom prst="wedgeRectCallout">
            <a:avLst>
              <a:gd name="adj1" fmla="val -603"/>
              <a:gd name="adj2" fmla="val -1075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9576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45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231A0-49B2-450D-842E-F0FCD128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85" y="4269923"/>
            <a:ext cx="3894649" cy="1979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Step 1: Finding the time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79456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Use built-in profilers, e.g. Visual Studio:</a:t>
            </a:r>
          </a:p>
          <a:p>
            <a:pPr lvl="1"/>
            <a:r>
              <a:rPr lang="en-GB" sz="2000" dirty="0">
                <a:hlinkClick r:id="rId3"/>
              </a:rPr>
              <a:t>https://docs.microsoft.com/en-us/visualstudio/profiling/</a:t>
            </a:r>
            <a:endParaRPr lang="en-GB" sz="2000" dirty="0"/>
          </a:p>
          <a:p>
            <a:r>
              <a:rPr lang="en-GB" sz="2400" dirty="0"/>
              <a:t>Alternatively, profiling packages are available, e.g. Shiny:</a:t>
            </a:r>
          </a:p>
          <a:p>
            <a:pPr lvl="1"/>
            <a:r>
              <a:rPr lang="en-GB" sz="2000" dirty="0">
                <a:hlinkClick r:id="rId4"/>
              </a:rPr>
              <a:t>https://sourceforge.net/projects/shinyprofiler/</a:t>
            </a:r>
            <a:endParaRPr lang="en-GB" sz="2000" dirty="0"/>
          </a:p>
          <a:p>
            <a:r>
              <a:rPr lang="en-GB" sz="2400" dirty="0"/>
              <a:t>Use quantitative data:</a:t>
            </a:r>
          </a:p>
          <a:p>
            <a:pPr lvl="1"/>
            <a:r>
              <a:rPr lang="en-GB" sz="2000" dirty="0"/>
              <a:t>Frame rate/time</a:t>
            </a:r>
          </a:p>
          <a:p>
            <a:pPr lvl="1"/>
            <a:r>
              <a:rPr lang="en-GB" sz="2000" dirty="0"/>
              <a:t>Memory use</a:t>
            </a:r>
          </a:p>
          <a:p>
            <a:pPr lvl="1"/>
            <a:r>
              <a:rPr lang="en-GB" sz="2000" dirty="0"/>
              <a:t>Loading time</a:t>
            </a:r>
          </a:p>
          <a:p>
            <a:pPr lvl="1"/>
            <a:r>
              <a:rPr lang="en-GB" sz="2000" dirty="0"/>
              <a:t>Counter for the number of times a function is called</a:t>
            </a:r>
          </a:p>
          <a:p>
            <a:r>
              <a:rPr lang="en-GB" sz="2400" dirty="0"/>
              <a:t>Create a reusable test case</a:t>
            </a:r>
          </a:p>
          <a:p>
            <a:r>
              <a:rPr lang="en-GB" sz="2400" dirty="0"/>
              <a:t>Keep records of previous results to refer back to!</a:t>
            </a:r>
          </a:p>
          <a:p>
            <a:endParaRPr lang="en-GB" sz="2400" dirty="0"/>
          </a:p>
          <a:p>
            <a:pPr lvl="1"/>
            <a:endParaRPr lang="en-GB" sz="2000" dirty="0"/>
          </a:p>
          <a:p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84357-5BC3-4E7D-A594-13057DE98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646" y="2571440"/>
            <a:ext cx="265199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Benchmark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9DBA64-659B-4247-9747-43BF754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215749"/>
          </a:xfrm>
        </p:spPr>
        <p:txBody>
          <a:bodyPr>
            <a:normAutofit/>
          </a:bodyPr>
          <a:lstStyle/>
          <a:p>
            <a:r>
              <a:rPr lang="en-GB" sz="2400" dirty="0"/>
              <a:t>A point of reference for the game, which serves as a standard for comparison</a:t>
            </a:r>
          </a:p>
          <a:p>
            <a:r>
              <a:rPr lang="en-GB" sz="2400" dirty="0"/>
              <a:t>A good benchmark should be:</a:t>
            </a:r>
          </a:p>
          <a:p>
            <a:pPr lvl="1"/>
            <a:r>
              <a:rPr lang="en-GB" sz="2000" dirty="0"/>
              <a:t>Consistent between runs</a:t>
            </a:r>
          </a:p>
          <a:p>
            <a:pPr lvl="1"/>
            <a:r>
              <a:rPr lang="en-GB" sz="2000" dirty="0"/>
              <a:t>Quick to carry out</a:t>
            </a:r>
          </a:p>
          <a:p>
            <a:pPr lvl="1"/>
            <a:r>
              <a:rPr lang="en-GB" sz="2000" dirty="0"/>
              <a:t>Representative of an actual game situation</a:t>
            </a:r>
          </a:p>
          <a:p>
            <a:pPr lvl="1"/>
            <a:r>
              <a:rPr lang="en-GB" sz="2000" dirty="0"/>
              <a:t>Responsive to changes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9356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 dirty="0"/>
              <a:t>Time is of the essence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Step 2: Reducing the cost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2"/>
            <a:ext cx="10277423" cy="34230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 less:</a:t>
            </a:r>
          </a:p>
          <a:p>
            <a:pPr lvl="1"/>
            <a:r>
              <a:rPr lang="en-GB" dirty="0"/>
              <a:t>Get rid of pointless code (especially in older projects)</a:t>
            </a:r>
          </a:p>
          <a:p>
            <a:pPr lvl="1"/>
            <a:r>
              <a:rPr lang="en-GB" dirty="0"/>
              <a:t>Precompute/cache results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m_pixelRays</a:t>
            </a:r>
            <a:r>
              <a:rPr lang="en-GB" dirty="0"/>
              <a:t> in Worksheet C</a:t>
            </a:r>
          </a:p>
          <a:p>
            <a:pPr lvl="1"/>
            <a:r>
              <a:rPr lang="en-GB" dirty="0"/>
              <a:t>Early exits with inexpensive tests</a:t>
            </a:r>
          </a:p>
          <a:p>
            <a:pPr lvl="2"/>
            <a:r>
              <a:rPr lang="en-GB" dirty="0"/>
              <a:t>e.g. using the dot product to rule out invisible/non-intersecting objects;</a:t>
            </a:r>
            <a:br>
              <a:rPr lang="en-GB" dirty="0"/>
            </a:br>
            <a:r>
              <a:rPr lang="en-GB" dirty="0"/>
              <a:t>performing tests on simpler “bounding shapes/volumes” first</a:t>
            </a:r>
          </a:p>
          <a:p>
            <a:pPr lvl="1"/>
            <a:r>
              <a:rPr lang="en-GB" dirty="0"/>
              <a:t>Avoid creating new objects</a:t>
            </a:r>
          </a:p>
          <a:p>
            <a:pPr lvl="2"/>
            <a:r>
              <a:rPr lang="en-GB" dirty="0"/>
              <a:t>… but make sure you delete the old ones!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431D64E-7334-42E8-8E11-F72E996608CE}"/>
              </a:ext>
            </a:extLst>
          </p:cNvPr>
          <p:cNvSpPr/>
          <p:nvPr/>
        </p:nvSpPr>
        <p:spPr>
          <a:xfrm>
            <a:off x="6014079" y="3609975"/>
            <a:ext cx="2463171" cy="488869"/>
          </a:xfrm>
          <a:prstGeom prst="wedgeRectCallout">
            <a:avLst>
              <a:gd name="adj1" fmla="val -87274"/>
              <a:gd name="adj2" fmla="val -257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Increases storage cost; requires memory look-ups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9692F04-B040-484B-8698-591B24EB1E67}"/>
              </a:ext>
            </a:extLst>
          </p:cNvPr>
          <p:cNvSpPr/>
          <p:nvPr/>
        </p:nvSpPr>
        <p:spPr>
          <a:xfrm>
            <a:off x="6768470" y="5330959"/>
            <a:ext cx="2329820" cy="488869"/>
          </a:xfrm>
          <a:prstGeom prst="wedgeRectCallout">
            <a:avLst>
              <a:gd name="adj1" fmla="val -120652"/>
              <a:gd name="adj2" fmla="val -2770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May increase storage cost/memory look-ups</a:t>
            </a:r>
          </a:p>
        </p:txBody>
      </p:sp>
    </p:spTree>
    <p:extLst>
      <p:ext uri="{BB962C8B-B14F-4D97-AF65-F5344CB8AC3E}">
        <p14:creationId xmlns:p14="http://schemas.microsoft.com/office/powerpoint/2010/main" val="14963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Step 2: Reducing the cost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2"/>
            <a:ext cx="10277423" cy="417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2.   Do it more efficiently:</a:t>
            </a:r>
          </a:p>
          <a:p>
            <a:pPr lvl="1"/>
            <a:r>
              <a:rPr lang="en-GB" dirty="0"/>
              <a:t>Pre-process data and/or use a more appropriate data structure</a:t>
            </a:r>
          </a:p>
          <a:p>
            <a:pPr lvl="2"/>
            <a:r>
              <a:rPr lang="en-GB" dirty="0"/>
              <a:t>e.g. sorting/using a set rather than a vector</a:t>
            </a:r>
          </a:p>
          <a:p>
            <a:pPr lvl="2"/>
            <a:r>
              <a:rPr lang="en-GB" dirty="0"/>
              <a:t>Spatial data structures: octree, </a:t>
            </a:r>
            <a:r>
              <a:rPr lang="en-GB" dirty="0" err="1"/>
              <a:t>kd</a:t>
            </a:r>
            <a:r>
              <a:rPr lang="en-GB" dirty="0"/>
              <a:t>-tree, bounding volume hierarchy (BVH)</a:t>
            </a:r>
          </a:p>
          <a:p>
            <a:pPr lvl="1"/>
            <a:r>
              <a:rPr lang="en-GB" dirty="0"/>
              <a:t>Try a different algorithm/reformulate the computation</a:t>
            </a:r>
          </a:p>
          <a:p>
            <a:pPr lvl="2"/>
            <a:r>
              <a:rPr lang="en-GB" dirty="0"/>
              <a:t>To reduce the number of calculations</a:t>
            </a:r>
          </a:p>
          <a:p>
            <a:pPr lvl="3"/>
            <a:r>
              <a:rPr lang="en-GB" dirty="0"/>
              <a:t>e.g. SLERP, ray-sphere intersection test</a:t>
            </a:r>
          </a:p>
          <a:p>
            <a:pPr lvl="2"/>
            <a:r>
              <a:rPr lang="en-GB" dirty="0"/>
              <a:t>To increase memory coherence/minimise load times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6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Choosing an appropriate data structure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648D60-CB8D-4777-847F-0AE0DE527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98544"/>
              </p:ext>
            </p:extLst>
          </p:nvPr>
        </p:nvGraphicFramePr>
        <p:xfrm>
          <a:off x="637145" y="2489329"/>
          <a:ext cx="10945970" cy="35613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194">
                  <a:extLst>
                    <a:ext uri="{9D8B030D-6E8A-4147-A177-3AD203B41FA5}">
                      <a16:colId xmlns:a16="http://schemas.microsoft.com/office/drawing/2014/main" val="3571180291"/>
                    </a:ext>
                  </a:extLst>
                </a:gridCol>
                <a:gridCol w="2189194">
                  <a:extLst>
                    <a:ext uri="{9D8B030D-6E8A-4147-A177-3AD203B41FA5}">
                      <a16:colId xmlns:a16="http://schemas.microsoft.com/office/drawing/2014/main" val="2129641775"/>
                    </a:ext>
                  </a:extLst>
                </a:gridCol>
                <a:gridCol w="2189194">
                  <a:extLst>
                    <a:ext uri="{9D8B030D-6E8A-4147-A177-3AD203B41FA5}">
                      <a16:colId xmlns:a16="http://schemas.microsoft.com/office/drawing/2014/main" val="2531537848"/>
                    </a:ext>
                  </a:extLst>
                </a:gridCol>
                <a:gridCol w="2189194">
                  <a:extLst>
                    <a:ext uri="{9D8B030D-6E8A-4147-A177-3AD203B41FA5}">
                      <a16:colId xmlns:a16="http://schemas.microsoft.com/office/drawing/2014/main" val="1061165692"/>
                    </a:ext>
                  </a:extLst>
                </a:gridCol>
                <a:gridCol w="2189194">
                  <a:extLst>
                    <a:ext uri="{9D8B030D-6E8A-4147-A177-3AD203B41FA5}">
                      <a16:colId xmlns:a16="http://schemas.microsoft.com/office/drawing/2014/main" val="1223083786"/>
                    </a:ext>
                  </a:extLst>
                </a:gridCol>
              </a:tblGrid>
              <a:tr h="6062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Memory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 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Look-up/search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Insertion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24277"/>
                  </a:ext>
                </a:extLst>
              </a:tr>
              <a:tr h="985008">
                <a:tc>
                  <a:txBody>
                    <a:bodyPr/>
                    <a:lstStyle/>
                    <a:p>
                      <a:r>
                        <a:rPr lang="en-GB" dirty="0"/>
                        <a:t>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Array,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is static: few insertions/deletions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O(1) for known look-up</a:t>
                      </a:r>
                    </a:p>
                    <a:p>
                      <a:r>
                        <a:rPr lang="en-GB" dirty="0"/>
                        <a:t>O(</a:t>
                      </a:r>
                      <a:r>
                        <a:rPr lang="en-GB" i="1" dirty="0"/>
                        <a:t>n</a:t>
                      </a:r>
                      <a:r>
                        <a:rPr lang="en-GB" dirty="0"/>
                        <a:t>) for 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</a:t>
                      </a:r>
                      <a:r>
                        <a:rPr lang="en-GB" i="1" dirty="0"/>
                        <a:t>n</a:t>
                      </a:r>
                      <a:r>
                        <a:rPr lang="en-GB" dirty="0"/>
                        <a:t>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40603"/>
                  </a:ext>
                </a:extLst>
              </a:tr>
              <a:tr h="985008">
                <a:tc>
                  <a:txBody>
                    <a:bodyPr/>
                    <a:lstStyle/>
                    <a:p>
                      <a:r>
                        <a:rPr lang="en-GB" dirty="0"/>
                        <a:t>Linked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List, linked list, 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is dynamic: many insertions/deletions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</a:t>
                      </a:r>
                      <a:r>
                        <a:rPr lang="en-GB" i="1" dirty="0"/>
                        <a:t>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O(1) (unless sorted)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40256"/>
                  </a:ext>
                </a:extLst>
              </a:tr>
              <a:tr h="985008">
                <a:tc>
                  <a:txBody>
                    <a:bodyPr/>
                    <a:lstStyle/>
                    <a:p>
                      <a:r>
                        <a:rPr lang="en-GB" dirty="0"/>
                        <a:t>Associative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Dictionary, map, binary search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is not indexed by integer (and ideally static)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O(1) to O(</a:t>
                      </a:r>
                      <a:r>
                        <a:rPr lang="en-GB" dirty="0" err="1"/>
                        <a:t>log</a:t>
                      </a:r>
                      <a:r>
                        <a:rPr lang="en-GB" i="1" dirty="0" err="1"/>
                        <a:t>n</a:t>
                      </a:r>
                      <a:r>
                        <a:rPr lang="en-GB" i="0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O(1) to O(</a:t>
                      </a:r>
                      <a:r>
                        <a:rPr lang="en-GB" dirty="0" err="1"/>
                        <a:t>log</a:t>
                      </a:r>
                      <a:r>
                        <a:rPr lang="en-GB" i="1" dirty="0" err="1"/>
                        <a:t>n</a:t>
                      </a:r>
                      <a:r>
                        <a:rPr lang="en-GB" i="0" dirty="0"/>
                        <a:t>)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859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A769BE-8E57-4F0F-8F83-398F57A596AC}"/>
              </a:ext>
            </a:extLst>
          </p:cNvPr>
          <p:cNvSpPr txBox="1"/>
          <p:nvPr/>
        </p:nvSpPr>
        <p:spPr>
          <a:xfrm>
            <a:off x="7058740" y="6274941"/>
            <a:ext cx="45243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here: </a:t>
            </a:r>
            <a:r>
              <a:rPr lang="en-GB" dirty="0">
                <a:hlinkClick r:id="rId2"/>
              </a:rPr>
              <a:t>https://www.bigocheatsheet.com/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57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Some spatial data structures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215749"/>
          </a:xfrm>
        </p:spPr>
        <p:txBody>
          <a:bodyPr>
            <a:normAutofit/>
          </a:bodyPr>
          <a:lstStyle/>
          <a:p>
            <a:r>
              <a:rPr lang="en-GB" sz="2400" i="1" dirty="0"/>
              <a:t>Octree</a:t>
            </a:r>
            <a:r>
              <a:rPr lang="en-GB" sz="2400" dirty="0"/>
              <a:t>: a tree data structure in which each internal node has exactly eight children.</a:t>
            </a:r>
            <a:endParaRPr lang="en-GB" sz="2000" dirty="0"/>
          </a:p>
          <a:p>
            <a:endParaRPr lang="en-GB" sz="24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9ED473E-3151-428A-A7EB-ACB0C41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22" y="3587262"/>
            <a:ext cx="4852009" cy="29526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F4F978-CAB3-4522-A487-6108DBC06B53}"/>
              </a:ext>
            </a:extLst>
          </p:cNvPr>
          <p:cNvSpPr txBox="1">
            <a:spLocks/>
          </p:cNvSpPr>
          <p:nvPr/>
        </p:nvSpPr>
        <p:spPr>
          <a:xfrm>
            <a:off x="954478" y="3435151"/>
            <a:ext cx="5945944" cy="2463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000" dirty="0"/>
              <a:t>Recursively subdivide 3D space into octants</a:t>
            </a:r>
            <a:br>
              <a:rPr lang="en-GB" sz="2000" dirty="0"/>
            </a:br>
            <a:r>
              <a:rPr lang="en-GB" sz="2000" dirty="0"/>
              <a:t>(2D space equivalent: </a:t>
            </a:r>
            <a:r>
              <a:rPr lang="en-GB" sz="2000" i="1" dirty="0"/>
              <a:t>quadtree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Store objects in the “cell” corresponding to their position in space (leaf nodes are points)</a:t>
            </a:r>
          </a:p>
          <a:p>
            <a:pPr lvl="1"/>
            <a:r>
              <a:rPr lang="en-GB" sz="2000" dirty="0">
                <a:hlinkClick r:id="rId4"/>
              </a:rPr>
              <a:t>https://www.gamedev.net/articles/programming/general-and-gameplay-programming/introduction-to-octrees-r3529/</a:t>
            </a:r>
            <a:endParaRPr lang="en-GB" sz="2000" dirty="0"/>
          </a:p>
          <a:p>
            <a:pPr lvl="1"/>
            <a:endParaRPr lang="en-GB" sz="20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22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Some spatial data structures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215749"/>
          </a:xfrm>
        </p:spPr>
        <p:txBody>
          <a:bodyPr>
            <a:normAutofit/>
          </a:bodyPr>
          <a:lstStyle/>
          <a:p>
            <a:r>
              <a:rPr lang="en-GB" sz="2400" dirty="0"/>
              <a:t>K</a:t>
            </a:r>
            <a:r>
              <a:rPr lang="en-GB" sz="2400" i="1" dirty="0"/>
              <a:t>-d tree</a:t>
            </a:r>
            <a:r>
              <a:rPr lang="en-GB" sz="2400" dirty="0"/>
              <a:t>: a binary space-partitioning data structure for organising points in a </a:t>
            </a:r>
            <a:r>
              <a:rPr lang="en-GB" sz="2400" i="1" dirty="0"/>
              <a:t>k</a:t>
            </a:r>
            <a:r>
              <a:rPr lang="en-GB" sz="2400" dirty="0"/>
              <a:t>-dimensional space.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F4F978-CAB3-4522-A487-6108DBC06B53}"/>
              </a:ext>
            </a:extLst>
          </p:cNvPr>
          <p:cNvSpPr txBox="1">
            <a:spLocks/>
          </p:cNvSpPr>
          <p:nvPr/>
        </p:nvSpPr>
        <p:spPr>
          <a:xfrm>
            <a:off x="954478" y="3435151"/>
            <a:ext cx="5945944" cy="2463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000" dirty="0"/>
          </a:p>
          <a:p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2B903-7ECA-4F7B-9033-669BDBD6802A}"/>
              </a:ext>
            </a:extLst>
          </p:cNvPr>
          <p:cNvSpPr txBox="1">
            <a:spLocks/>
          </p:cNvSpPr>
          <p:nvPr/>
        </p:nvSpPr>
        <p:spPr>
          <a:xfrm>
            <a:off x="1047624" y="3435151"/>
            <a:ext cx="5136360" cy="2463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000" dirty="0"/>
              <a:t>Every leaf node is a </a:t>
            </a:r>
            <a:r>
              <a:rPr lang="en-GB" sz="2000" i="1" dirty="0"/>
              <a:t>k</a:t>
            </a:r>
            <a:r>
              <a:rPr lang="en-GB" sz="2000" dirty="0"/>
              <a:t>-dimensional point</a:t>
            </a:r>
          </a:p>
          <a:p>
            <a:pPr lvl="1"/>
            <a:r>
              <a:rPr lang="en-GB" sz="2000" dirty="0"/>
              <a:t>Every non-leaf node represents a division of space into half-spaces by a hyperplane</a:t>
            </a:r>
          </a:p>
          <a:p>
            <a:pPr lvl="1"/>
            <a:r>
              <a:rPr lang="en-GB" sz="2000" dirty="0"/>
              <a:t>Points to the left of the hyperplane are stored in the left subtree, etc.</a:t>
            </a:r>
            <a:endParaRPr lang="en-GB" dirty="0"/>
          </a:p>
          <a:p>
            <a:pPr lvl="1"/>
            <a:r>
              <a:rPr lang="en-GB" sz="2000" dirty="0">
                <a:hlinkClick r:id="rId2"/>
              </a:rPr>
              <a:t>https://www.geeksforgeeks.org/k-dimensional-tree/</a:t>
            </a:r>
            <a:endParaRPr lang="en-GB" sz="2000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4BAFD9B-130F-446C-846A-A2AFF5E4D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433" y="3681614"/>
            <a:ext cx="4892467" cy="23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Some spatial data structures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215749"/>
          </a:xfrm>
        </p:spPr>
        <p:txBody>
          <a:bodyPr>
            <a:normAutofit/>
          </a:bodyPr>
          <a:lstStyle/>
          <a:p>
            <a:r>
              <a:rPr lang="en-GB" sz="2400" i="1" dirty="0"/>
              <a:t>Bounding volume hierarchy (BVH): </a:t>
            </a:r>
            <a:r>
              <a:rPr lang="en-GB" sz="2400" dirty="0"/>
              <a:t>a tree structure containing a set of geometric objects, which are enclosed in </a:t>
            </a:r>
            <a:r>
              <a:rPr lang="en-GB" sz="2400" i="1" dirty="0"/>
              <a:t>bounding volumes</a:t>
            </a:r>
            <a:r>
              <a:rPr lang="en-GB" sz="2400" dirty="0"/>
              <a:t> that are the leaf nodes.</a:t>
            </a:r>
            <a:endParaRPr lang="en-GB" sz="2400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F4F978-CAB3-4522-A487-6108DBC06B53}"/>
              </a:ext>
            </a:extLst>
          </p:cNvPr>
          <p:cNvSpPr txBox="1">
            <a:spLocks/>
          </p:cNvSpPr>
          <p:nvPr/>
        </p:nvSpPr>
        <p:spPr>
          <a:xfrm>
            <a:off x="954478" y="3435151"/>
            <a:ext cx="5945944" cy="2463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000" dirty="0"/>
          </a:p>
          <a:p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2B903-7ECA-4F7B-9033-669BDBD6802A}"/>
              </a:ext>
            </a:extLst>
          </p:cNvPr>
          <p:cNvSpPr txBox="1">
            <a:spLocks/>
          </p:cNvSpPr>
          <p:nvPr/>
        </p:nvSpPr>
        <p:spPr>
          <a:xfrm>
            <a:off x="1047624" y="3759615"/>
            <a:ext cx="5365533" cy="3011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000" dirty="0"/>
              <a:t>Partitions the objects instead of space</a:t>
            </a:r>
          </a:p>
          <a:p>
            <a:pPr lvl="1"/>
            <a:r>
              <a:rPr lang="en-GB" sz="2000" dirty="0"/>
              <a:t>Used to accelerate collision detection, ray intersection etc.</a:t>
            </a:r>
          </a:p>
          <a:p>
            <a:pPr lvl="1"/>
            <a:r>
              <a:rPr lang="en-GB" sz="2000" dirty="0"/>
              <a:t>Groups of nearby bounding volumes are enclosed in larger bounding volumes</a:t>
            </a:r>
          </a:p>
          <a:p>
            <a:pPr lvl="1"/>
            <a:r>
              <a:rPr lang="en-GB" sz="2000" dirty="0"/>
              <a:t>A single complex object may have several bounding volumes for separate components</a:t>
            </a:r>
          </a:p>
          <a:p>
            <a:pPr lvl="1"/>
            <a:r>
              <a:rPr lang="en-GB" sz="2000" dirty="0"/>
              <a:t>Some cost to maintaining/updating as objects move around!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B3D58DA2-D62A-40BE-967C-662425EA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7" y="3636310"/>
            <a:ext cx="4648200" cy="1905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BA34FD-6D9A-411A-ADA1-C1B390B9E0E5}"/>
              </a:ext>
            </a:extLst>
          </p:cNvPr>
          <p:cNvSpPr txBox="1">
            <a:spLocks/>
          </p:cNvSpPr>
          <p:nvPr/>
        </p:nvSpPr>
        <p:spPr>
          <a:xfrm>
            <a:off x="5643716" y="5617289"/>
            <a:ext cx="5681331" cy="1033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http://www.pbr-book.org/3ed-2018/Primitives_and_Intersection_Acceleration/Bounding_Volume_Hierarchies.html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6694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Reformulation example: SLERP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88" y="2674304"/>
            <a:ext cx="10277423" cy="184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Interpret quaternions as existing in a 4D Euclidean space:</a:t>
            </a:r>
          </a:p>
          <a:p>
            <a:r>
              <a:rPr lang="en-GB" sz="2400" dirty="0"/>
              <a:t>Since all rotation quaternions are unit length, they “live” on the surface of a 4D hypersphere</a:t>
            </a:r>
          </a:p>
          <a:p>
            <a:pPr lvl="1"/>
            <a:r>
              <a:rPr lang="en-GB" sz="2000" dirty="0"/>
              <a:t>Interpolate around the arc along the surface of the hypersphere, which connects the quaternions: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68A52F4-7433-4E39-9C3A-DD44AD060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5465" y="4447533"/>
                <a:ext cx="6387171" cy="18424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000" dirty="0"/>
                  <a:t>Express </a:t>
                </a:r>
                <a:r>
                  <a:rPr lang="en-GB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2000" dirty="0"/>
                  <a:t> as a linear combination of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GB" sz="2000" dirty="0"/>
                  <a:t> and </a:t>
                </a:r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000" dirty="0"/>
                  <a:t>,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Use geometry to find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68A52F4-7433-4E39-9C3A-DD44AD060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65" y="4447533"/>
                <a:ext cx="6387171" cy="1842432"/>
              </a:xfrm>
              <a:prstGeom prst="rect">
                <a:avLst/>
              </a:prstGeom>
              <a:blipFill>
                <a:blip r:embed="rId2"/>
                <a:stretch>
                  <a:fillRect l="-859"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984B41-042F-47A3-B32E-877FDC80D842}"/>
              </a:ext>
            </a:extLst>
          </p:cNvPr>
          <p:cNvSpPr txBox="1"/>
          <p:nvPr/>
        </p:nvSpPr>
        <p:spPr>
          <a:xfrm>
            <a:off x="983444" y="4796112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Arc length: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r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D54961-AB8A-408F-900A-C2B40A42406B}"/>
              </a:ext>
            </a:extLst>
          </p:cNvPr>
          <p:cNvGrpSpPr/>
          <p:nvPr/>
        </p:nvGrpSpPr>
        <p:grpSpPr>
          <a:xfrm>
            <a:off x="1450954" y="5792400"/>
            <a:ext cx="2840020" cy="789286"/>
            <a:chOff x="1450954" y="5792400"/>
            <a:chExt cx="2840020" cy="78928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40525A-4A50-4880-862A-265B08DB52F0}"/>
                </a:ext>
              </a:extLst>
            </p:cNvPr>
            <p:cNvCxnSpPr>
              <a:cxnSpLocks/>
            </p:cNvCxnSpPr>
            <p:nvPr/>
          </p:nvCxnSpPr>
          <p:spPr>
            <a:xfrm rot="19860000">
              <a:off x="2562974" y="5812761"/>
              <a:ext cx="1728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EBFCFE-3316-42A2-806C-299217A4640A}"/>
                </a:ext>
              </a:extLst>
            </p:cNvPr>
            <p:cNvCxnSpPr>
              <a:cxnSpLocks/>
            </p:cNvCxnSpPr>
            <p:nvPr/>
          </p:nvCxnSpPr>
          <p:spPr>
            <a:xfrm>
              <a:off x="1450954" y="6229810"/>
              <a:ext cx="122034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1E10BC-D42D-4A9D-B2CD-9F52758CCA90}"/>
                </a:ext>
              </a:extLst>
            </p:cNvPr>
            <p:cNvSpPr txBox="1"/>
            <p:nvPr/>
          </p:nvSpPr>
          <p:spPr>
            <a:xfrm>
              <a:off x="1795546" y="6212354"/>
              <a:ext cx="60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GB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GB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9FBE73-AF14-4FDA-A563-2AAB6BEC97D9}"/>
                </a:ext>
              </a:extLst>
            </p:cNvPr>
            <p:cNvSpPr txBox="1"/>
            <p:nvPr/>
          </p:nvSpPr>
          <p:spPr>
            <a:xfrm>
              <a:off x="3315535" y="5792400"/>
              <a:ext cx="60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GB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GB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GB" i="1" baseline="-25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0D05C1-5D51-4C64-A007-D618157F2FBC}"/>
              </a:ext>
            </a:extLst>
          </p:cNvPr>
          <p:cNvGrpSpPr/>
          <p:nvPr/>
        </p:nvGrpSpPr>
        <p:grpSpPr>
          <a:xfrm>
            <a:off x="1242611" y="4524866"/>
            <a:ext cx="3364585" cy="1988710"/>
            <a:chOff x="1242611" y="4524866"/>
            <a:chExt cx="3364585" cy="1988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1BD13-3FD3-46B0-AC29-D3DD3DD62C2C}"/>
                </a:ext>
              </a:extLst>
            </p:cNvPr>
            <p:cNvGrpSpPr/>
            <p:nvPr/>
          </p:nvGrpSpPr>
          <p:grpSpPr>
            <a:xfrm>
              <a:off x="1242611" y="4524866"/>
              <a:ext cx="3364585" cy="1988710"/>
              <a:chOff x="2628352" y="4572930"/>
              <a:chExt cx="3364585" cy="198871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1A9BF1A1-02EC-475B-9E2B-457104CD4DD7}"/>
                  </a:ext>
                </a:extLst>
              </p:cNvPr>
              <p:cNvCxnSpPr/>
              <p:nvPr/>
            </p:nvCxnSpPr>
            <p:spPr>
              <a:xfrm>
                <a:off x="2809188" y="6268825"/>
                <a:ext cx="288460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FAD04CE-FEB7-4094-9C56-7A32660FA00C}"/>
                  </a:ext>
                </a:extLst>
              </p:cNvPr>
              <p:cNvCxnSpPr>
                <a:cxnSpLocks/>
              </p:cNvCxnSpPr>
              <p:nvPr/>
            </p:nvCxnSpPr>
            <p:spPr>
              <a:xfrm rot="-1740000">
                <a:off x="2628352" y="5569584"/>
                <a:ext cx="288460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580DB60-FCD6-415B-9E69-8932A9B34010}"/>
                  </a:ext>
                </a:extLst>
              </p:cNvPr>
              <p:cNvSpPr/>
              <p:nvPr/>
            </p:nvSpPr>
            <p:spPr>
              <a:xfrm>
                <a:off x="5332117" y="4878749"/>
                <a:ext cx="339633" cy="1398484"/>
              </a:xfrm>
              <a:custGeom>
                <a:avLst/>
                <a:gdLst>
                  <a:gd name="connsiteX0" fmla="*/ 0 w 370702"/>
                  <a:gd name="connsiteY0" fmla="*/ 0 h 1396313"/>
                  <a:gd name="connsiteX1" fmla="*/ 271848 w 370702"/>
                  <a:gd name="connsiteY1" fmla="*/ 580767 h 1396313"/>
                  <a:gd name="connsiteX2" fmla="*/ 370702 w 370702"/>
                  <a:gd name="connsiteY2" fmla="*/ 1396313 h 139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702" h="1396313">
                    <a:moveTo>
                      <a:pt x="0" y="0"/>
                    </a:moveTo>
                    <a:cubicBezTo>
                      <a:pt x="105032" y="174024"/>
                      <a:pt x="210064" y="348048"/>
                      <a:pt x="271848" y="580767"/>
                    </a:cubicBezTo>
                    <a:cubicBezTo>
                      <a:pt x="333632" y="813486"/>
                      <a:pt x="352167" y="1104899"/>
                      <a:pt x="370702" y="1396313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1A1C4F0-F47D-4B5A-B635-2607EC7DB387}"/>
                  </a:ext>
                </a:extLst>
              </p:cNvPr>
              <p:cNvCxnSpPr>
                <a:cxnSpLocks/>
              </p:cNvCxnSpPr>
              <p:nvPr/>
            </p:nvCxnSpPr>
            <p:spPr>
              <a:xfrm rot="20580000">
                <a:off x="2746165" y="5851342"/>
                <a:ext cx="2884602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2B8C1-CC5B-4ACC-96E1-15042F51E819}"/>
                  </a:ext>
                </a:extLst>
              </p:cNvPr>
              <p:cNvSpPr txBox="1"/>
              <p:nvPr/>
            </p:nvSpPr>
            <p:spPr>
              <a:xfrm>
                <a:off x="4940229" y="4572930"/>
                <a:ext cx="42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i="1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9CD1A0-E129-4EA1-9F71-C5262FBAFAC8}"/>
                  </a:ext>
                </a:extLst>
              </p:cNvPr>
              <p:cNvSpPr txBox="1"/>
              <p:nvPr/>
            </p:nvSpPr>
            <p:spPr>
              <a:xfrm>
                <a:off x="5507937" y="6192308"/>
                <a:ext cx="42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i="1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4E4FE7-C463-45E5-B82D-2499743B5C76}"/>
                  </a:ext>
                </a:extLst>
              </p:cNvPr>
              <p:cNvSpPr txBox="1"/>
              <p:nvPr/>
            </p:nvSpPr>
            <p:spPr>
              <a:xfrm>
                <a:off x="4787123" y="5227437"/>
                <a:ext cx="42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1" dirty="0" err="1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GB" i="1" baseline="-25000" dirty="0" err="1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GB" i="1" baseline="-250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223121-BDE5-4F4F-BB5B-DDC4EC3A8E1A}"/>
                  </a:ext>
                </a:extLst>
              </p:cNvPr>
              <p:cNvSpPr txBox="1"/>
              <p:nvPr/>
            </p:nvSpPr>
            <p:spPr>
              <a:xfrm>
                <a:off x="5653304" y="5206916"/>
                <a:ext cx="339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baseline="-25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AC8F5E-CC8C-4F22-AD4B-508089A892F6}"/>
                  </a:ext>
                </a:extLst>
              </p:cNvPr>
              <p:cNvSpPr txBox="1"/>
              <p:nvPr/>
            </p:nvSpPr>
            <p:spPr>
              <a:xfrm>
                <a:off x="3351140" y="5953567"/>
                <a:ext cx="339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tω</a:t>
                </a:r>
                <a:endParaRPr lang="en-GB" i="1" baseline="-25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EC99E-7228-47C5-8FF2-9171D68D98F8}"/>
                  </a:ext>
                </a:extLst>
              </p:cNvPr>
              <p:cNvSpPr txBox="1"/>
              <p:nvPr/>
            </p:nvSpPr>
            <p:spPr>
              <a:xfrm>
                <a:off x="3648276" y="5609631"/>
                <a:ext cx="645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:r>
                  <a:rPr lang="en-GB" i="1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GB" i="1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</a:p>
            </p:txBody>
          </p:sp>
        </p:grp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B5C87D2D-2DE0-49B0-AC2D-CF2D3FB48288}"/>
                </a:ext>
              </a:extLst>
            </p:cNvPr>
            <p:cNvSpPr/>
            <p:nvPr/>
          </p:nvSpPr>
          <p:spPr>
            <a:xfrm>
              <a:off x="2117303" y="5783351"/>
              <a:ext cx="214367" cy="27136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AAF8DFB-063A-4BF9-A76F-4074740C7FAE}"/>
                </a:ext>
              </a:extLst>
            </p:cNvPr>
            <p:cNvSpPr/>
            <p:nvPr/>
          </p:nvSpPr>
          <p:spPr>
            <a:xfrm>
              <a:off x="1891217" y="6082965"/>
              <a:ext cx="120856" cy="29240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8ECF19-6DA6-4F9D-8816-67357419864A}"/>
              </a:ext>
            </a:extLst>
          </p:cNvPr>
          <p:cNvGrpSpPr/>
          <p:nvPr/>
        </p:nvGrpSpPr>
        <p:grpSpPr>
          <a:xfrm>
            <a:off x="2900172" y="5381589"/>
            <a:ext cx="1955813" cy="984721"/>
            <a:chOff x="2900172" y="5381589"/>
            <a:chExt cx="1955813" cy="9847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2929E4-7E62-4B4F-9158-0C6DB83A328C}"/>
                </a:ext>
              </a:extLst>
            </p:cNvPr>
            <p:cNvSpPr txBox="1"/>
            <p:nvPr/>
          </p:nvSpPr>
          <p:spPr>
            <a:xfrm>
              <a:off x="2966110" y="5921629"/>
              <a:ext cx="339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baseline="-25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48EDE668-6841-4646-BD43-D935EAB9A176}"/>
                </a:ext>
              </a:extLst>
            </p:cNvPr>
            <p:cNvSpPr/>
            <p:nvPr/>
          </p:nvSpPr>
          <p:spPr>
            <a:xfrm>
              <a:off x="2900172" y="6073902"/>
              <a:ext cx="120856" cy="29240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A5385C-DF23-4EF5-8698-9233F547D406}"/>
                </a:ext>
              </a:extLst>
            </p:cNvPr>
            <p:cNvCxnSpPr/>
            <p:nvPr/>
          </p:nvCxnSpPr>
          <p:spPr>
            <a:xfrm>
              <a:off x="4169257" y="5381589"/>
              <a:ext cx="0" cy="84758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148F9C-6C01-4C2E-83B3-59553B2FAA2F}"/>
                </a:ext>
              </a:extLst>
            </p:cNvPr>
            <p:cNvSpPr txBox="1"/>
            <p:nvPr/>
          </p:nvSpPr>
          <p:spPr>
            <a:xfrm>
              <a:off x="4240565" y="5608024"/>
              <a:ext cx="615420" cy="27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GB" i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tω</a:t>
              </a:r>
              <a:endParaRPr lang="en-GB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4419A9-C25E-4F40-944E-F50DDE55F14A}"/>
                </a:ext>
              </a:extLst>
            </p:cNvPr>
            <p:cNvSpPr/>
            <p:nvPr/>
          </p:nvSpPr>
          <p:spPr>
            <a:xfrm>
              <a:off x="4119800" y="6175768"/>
              <a:ext cx="45719" cy="45719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B02E06-5928-460F-81A2-452A19331A4E}"/>
                  </a:ext>
                </a:extLst>
              </p:cNvPr>
              <p:cNvSpPr txBox="1"/>
              <p:nvPr/>
            </p:nvSpPr>
            <p:spPr>
              <a:xfrm>
                <a:off x="4916468" y="5618612"/>
                <a:ext cx="3091103" cy="654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B02E06-5928-460F-81A2-452A1933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68" y="5618612"/>
                <a:ext cx="3091103" cy="654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28CA288-7E55-4FA5-9EFA-70486459706B}"/>
              </a:ext>
            </a:extLst>
          </p:cNvPr>
          <p:cNvGrpSpPr/>
          <p:nvPr/>
        </p:nvGrpSpPr>
        <p:grpSpPr>
          <a:xfrm>
            <a:off x="3540360" y="4828217"/>
            <a:ext cx="1236011" cy="1392906"/>
            <a:chOff x="3540360" y="4828217"/>
            <a:chExt cx="1236011" cy="139290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80E14E-FCCB-4713-AB9F-A3C6DCA02011}"/>
                </a:ext>
              </a:extLst>
            </p:cNvPr>
            <p:cNvCxnSpPr>
              <a:cxnSpLocks/>
            </p:cNvCxnSpPr>
            <p:nvPr/>
          </p:nvCxnSpPr>
          <p:spPr>
            <a:xfrm>
              <a:off x="3927987" y="4828217"/>
              <a:ext cx="4260" cy="1392544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91778B-7CCE-4418-A93F-92C3622161D6}"/>
                </a:ext>
              </a:extLst>
            </p:cNvPr>
            <p:cNvSpPr/>
            <p:nvPr/>
          </p:nvSpPr>
          <p:spPr>
            <a:xfrm>
              <a:off x="3887910" y="6175404"/>
              <a:ext cx="45719" cy="45719"/>
            </a:xfrm>
            <a:prstGeom prst="rect">
              <a:avLst/>
            </a:prstGeom>
            <a:noFill/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4940D4-99B6-4E6F-BDC5-4E31F13389A1}"/>
                </a:ext>
              </a:extLst>
            </p:cNvPr>
            <p:cNvSpPr txBox="1"/>
            <p:nvPr/>
          </p:nvSpPr>
          <p:spPr>
            <a:xfrm>
              <a:off x="3540360" y="5561001"/>
              <a:ext cx="615420" cy="27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aseline="-25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GB" i="1" baseline="-25000" dirty="0" err="1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en-GB" i="1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DA6E40-DA0D-4CAF-9E7A-9AE0639A4F2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884301" y="4854361"/>
              <a:ext cx="311139" cy="557994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C7410D-C22A-4855-BED7-CAF1E7306EC9}"/>
                </a:ext>
              </a:extLst>
            </p:cNvPr>
            <p:cNvSpPr txBox="1"/>
            <p:nvPr/>
          </p:nvSpPr>
          <p:spPr>
            <a:xfrm>
              <a:off x="4039870" y="4866006"/>
              <a:ext cx="736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aseline="-25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sin(1-</a:t>
              </a:r>
              <a:r>
                <a:rPr lang="en-GB" i="1" baseline="-25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baseline="-25000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5BE448-01DD-47EB-AACC-65735C155F5E}"/>
                  </a:ext>
                </a:extLst>
              </p:cNvPr>
              <p:cNvSpPr txBox="1"/>
              <p:nvPr/>
            </p:nvSpPr>
            <p:spPr>
              <a:xfrm>
                <a:off x="8929702" y="5556151"/>
                <a:ext cx="1934569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5BE448-01DD-47EB-AACC-65735C15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702" y="5556151"/>
                <a:ext cx="1934569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21" grpId="0" uiExpand="1" build="p"/>
      <p:bldP spid="14" grpId="0"/>
      <p:bldP spid="45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Reformulation example: SLERP (cont.)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7288" y="2674303"/>
                <a:ext cx="10277423" cy="38490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Extended into quaternion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slerp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How to find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GB" sz="2000" dirty="0"/>
                  <a:t>?</a:t>
                </a:r>
              </a:p>
              <a:p>
                <a:r>
                  <a:rPr lang="en-GB" sz="2000" dirty="0"/>
                  <a:t>Quaternion dot product,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GB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GB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000" dirty="0"/>
                  <a:t>the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sz="2000" dirty="0"/>
                  <a:t> component of the quaternion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</m:func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288" y="2674303"/>
                <a:ext cx="10277423" cy="3849037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00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 err="1"/>
              <a:t>SLERPing</a:t>
            </a:r>
            <a:r>
              <a:rPr lang="en-GB" sz="4400" dirty="0"/>
              <a:t> problems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7288" y="2674303"/>
                <a:ext cx="10277423" cy="384903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The two quaternions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represent the same orientation, but may give different results when </a:t>
                </a:r>
                <a:r>
                  <a:rPr lang="en-GB" sz="2400" dirty="0" err="1"/>
                  <a:t>SLERPed</a:t>
                </a:r>
                <a:r>
                  <a:rPr lang="en-GB" sz="2400" dirty="0"/>
                  <a:t> (because a 4D hypersphere has a different topology from Euclidean space)</a:t>
                </a:r>
              </a:p>
              <a:p>
                <a:pPr lvl="1"/>
                <a:r>
                  <a:rPr lang="en-GB" sz="2000" dirty="0"/>
                  <a:t>Solution: choose signs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so that the dot product is non-negative</a:t>
                </a:r>
                <a:br>
                  <a:rPr lang="en-GB" sz="2000" dirty="0"/>
                </a:br>
                <a:r>
                  <a:rPr lang="en-GB" sz="2000" dirty="0"/>
                  <a:t>= selecting the shortest rotational arc between them.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are very close, then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GB" sz="2400" dirty="0"/>
                  <a:t> is very small and so is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GB" sz="2400" dirty="0"/>
                  <a:t>, which can cause problems with the division.</a:t>
                </a:r>
              </a:p>
              <a:p>
                <a:pPr lvl="1"/>
                <a:r>
                  <a:rPr lang="en-GB" sz="2000" dirty="0"/>
                  <a:t>Use simple linear interpolation in these cases.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288" y="2674303"/>
                <a:ext cx="10277423" cy="3849037"/>
              </a:xfrm>
              <a:blipFill>
                <a:blip r:embed="rId2"/>
                <a:stretch>
                  <a:fillRect l="-949" t="-2536" r="-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1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 fontScale="90000"/>
          </a:bodyPr>
          <a:lstStyle/>
          <a:p>
            <a:r>
              <a:rPr lang="en-GB" sz="4400" dirty="0"/>
              <a:t>Reformulation example: ray-sphere intersection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16915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From 2 weeks ago – solve the following equation for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400" dirty="0"/>
                  <a:t>:</a:t>
                </a:r>
                <a:br>
                  <a:rPr lang="en-GB" sz="2400" dirty="0"/>
                </a:b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2400" dirty="0">
                    <a:ea typeface="Cambria Math" panose="02040503050406030204" pitchFamily="18" charset="0"/>
                  </a:rPr>
                </a:br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to give the distance of the intersection point along the line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Reinterpret the problem geometrically: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1691597"/>
              </a:xfrm>
              <a:blipFill>
                <a:blip r:embed="rId2"/>
                <a:stretch>
                  <a:fillRect l="-593" t="-6835" b="-5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59C56CD-3A82-43F8-8C3A-A3E1ED444873}"/>
              </a:ext>
            </a:extLst>
          </p:cNvPr>
          <p:cNvGrpSpPr/>
          <p:nvPr/>
        </p:nvGrpSpPr>
        <p:grpSpPr>
          <a:xfrm>
            <a:off x="3532713" y="3727457"/>
            <a:ext cx="6119546" cy="2975000"/>
            <a:chOff x="3532713" y="3727457"/>
            <a:chExt cx="6119546" cy="2975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BD7AE5-1818-4E1A-A0C8-4A590AE31D5E}"/>
                </a:ext>
              </a:extLst>
            </p:cNvPr>
            <p:cNvSpPr/>
            <p:nvPr/>
          </p:nvSpPr>
          <p:spPr>
            <a:xfrm>
              <a:off x="3757006" y="6000586"/>
              <a:ext cx="65137" cy="65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09BDE6-432D-4F81-A661-F9734E9531A0}"/>
                </a:ext>
              </a:extLst>
            </p:cNvPr>
            <p:cNvGrpSpPr/>
            <p:nvPr/>
          </p:nvGrpSpPr>
          <p:grpSpPr>
            <a:xfrm>
              <a:off x="3532713" y="3727457"/>
              <a:ext cx="6119546" cy="2975000"/>
              <a:chOff x="3532713" y="3727457"/>
              <a:chExt cx="6119546" cy="297500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ADB2E4-8F9B-4982-AC2A-5728C3D82CD1}"/>
                  </a:ext>
                </a:extLst>
              </p:cNvPr>
              <p:cNvSpPr txBox="1"/>
              <p:nvPr/>
            </p:nvSpPr>
            <p:spPr>
              <a:xfrm>
                <a:off x="3532713" y="595085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C857F3F-3E68-499D-A8D8-6A724AFB7398}"/>
                  </a:ext>
                </a:extLst>
              </p:cNvPr>
              <p:cNvSpPr/>
              <p:nvPr/>
            </p:nvSpPr>
            <p:spPr>
              <a:xfrm>
                <a:off x="6325386" y="3912123"/>
                <a:ext cx="2790334" cy="279033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2948E19-57CB-4050-BAAF-8947D9D6FEDD}"/>
                  </a:ext>
                </a:extLst>
              </p:cNvPr>
              <p:cNvCxnSpPr/>
              <p:nvPr/>
            </p:nvCxnSpPr>
            <p:spPr>
              <a:xfrm flipV="1">
                <a:off x="3789575" y="3751868"/>
                <a:ext cx="5722070" cy="2281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7906D5-9778-4525-849A-821A85DC17A3}"/>
                  </a:ext>
                </a:extLst>
              </p:cNvPr>
              <p:cNvSpPr txBox="1"/>
              <p:nvPr/>
            </p:nvSpPr>
            <p:spPr>
              <a:xfrm>
                <a:off x="9365001" y="372745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98DD18F-06EF-46DB-BF04-F50FF13BD938}"/>
                  </a:ext>
                </a:extLst>
              </p:cNvPr>
              <p:cNvSpPr/>
              <p:nvPr/>
            </p:nvSpPr>
            <p:spPr>
              <a:xfrm>
                <a:off x="7687984" y="5274721"/>
                <a:ext cx="65137" cy="6513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A2AA2-7563-47AF-8A05-29E62E330F07}"/>
                  </a:ext>
                </a:extLst>
              </p:cNvPr>
              <p:cNvSpPr txBox="1"/>
              <p:nvPr/>
            </p:nvSpPr>
            <p:spPr>
              <a:xfrm>
                <a:off x="7454551" y="5155192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b="1" i="1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995195-6D14-4B85-AAD2-B94EFD98CCDC}"/>
              </a:ext>
            </a:extLst>
          </p:cNvPr>
          <p:cNvGrpSpPr/>
          <p:nvPr/>
        </p:nvGrpSpPr>
        <p:grpSpPr>
          <a:xfrm>
            <a:off x="6059337" y="3987358"/>
            <a:ext cx="2964313" cy="1352500"/>
            <a:chOff x="6059337" y="3987358"/>
            <a:chExt cx="2964313" cy="13525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D614AD-5E74-4287-A343-EA853AEA54AB}"/>
                </a:ext>
              </a:extLst>
            </p:cNvPr>
            <p:cNvSpPr txBox="1"/>
            <p:nvPr/>
          </p:nvSpPr>
          <p:spPr>
            <a:xfrm>
              <a:off x="6059337" y="4970526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i="1" baseline="-25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GB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01ED10-CEAE-4016-BB5C-494FBEB22124}"/>
                </a:ext>
              </a:extLst>
            </p:cNvPr>
            <p:cNvSpPr txBox="1"/>
            <p:nvPr/>
          </p:nvSpPr>
          <p:spPr>
            <a:xfrm>
              <a:off x="8646624" y="3987358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b="1" i="1" baseline="-25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0E99CA-C923-4D68-AF40-4707447DA8E7}"/>
                </a:ext>
              </a:extLst>
            </p:cNvPr>
            <p:cNvSpPr/>
            <p:nvPr/>
          </p:nvSpPr>
          <p:spPr>
            <a:xfrm>
              <a:off x="8473441" y="4134018"/>
              <a:ext cx="65137" cy="6513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983099-2687-4747-8F6F-C24EAED08ACC}"/>
                </a:ext>
              </a:extLst>
            </p:cNvPr>
            <p:cNvSpPr/>
            <p:nvPr/>
          </p:nvSpPr>
          <p:spPr>
            <a:xfrm>
              <a:off x="6325386" y="4983148"/>
              <a:ext cx="65137" cy="6513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81B484-CCC4-4E01-B8E3-DC05EEC3384C}"/>
              </a:ext>
            </a:extLst>
          </p:cNvPr>
          <p:cNvGrpSpPr/>
          <p:nvPr/>
        </p:nvGrpSpPr>
        <p:grpSpPr>
          <a:xfrm>
            <a:off x="3780362" y="4156190"/>
            <a:ext cx="5032166" cy="2714273"/>
            <a:chOff x="3780362" y="4156190"/>
            <a:chExt cx="5032166" cy="271427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A52D448-41D6-4B37-8D33-5AFFDB40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184" y="5557004"/>
              <a:ext cx="2568381" cy="101743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27A256-E819-40C8-82F5-B5083D556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088" y="5015716"/>
              <a:ext cx="4755440" cy="18325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F87801-619D-4FF5-818B-BDD571FF49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0362" y="6010937"/>
              <a:ext cx="298618" cy="85952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936EF2-AAB8-49D5-8D30-33E4B7085DA0}"/>
                </a:ext>
              </a:extLst>
            </p:cNvPr>
            <p:cNvCxnSpPr/>
            <p:nvPr/>
          </p:nvCxnSpPr>
          <p:spPr>
            <a:xfrm>
              <a:off x="8513910" y="4156190"/>
              <a:ext cx="298618" cy="85952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FAB082-D625-4809-9BE3-FB2C80AE2C56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7" y="5046996"/>
              <a:ext cx="177868" cy="51000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1E446A-D618-416C-8069-332376CA592B}"/>
                </a:ext>
              </a:extLst>
            </p:cNvPr>
            <p:cNvSpPr txBox="1"/>
            <p:nvPr/>
          </p:nvSpPr>
          <p:spPr>
            <a:xfrm>
              <a:off x="5195776" y="591249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i="1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3D8CB4-3047-4871-A730-D012E96CBA28}"/>
                </a:ext>
              </a:extLst>
            </p:cNvPr>
            <p:cNvSpPr txBox="1"/>
            <p:nvPr/>
          </p:nvSpPr>
          <p:spPr>
            <a:xfrm>
              <a:off x="6516472" y="578245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GB" i="1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8F3B3FB-6458-45C5-B9A9-1B6C51FA61B5}"/>
              </a:ext>
            </a:extLst>
          </p:cNvPr>
          <p:cNvGrpSpPr/>
          <p:nvPr/>
        </p:nvGrpSpPr>
        <p:grpSpPr>
          <a:xfrm>
            <a:off x="3639489" y="4199155"/>
            <a:ext cx="4057330" cy="1854271"/>
            <a:chOff x="3639489" y="4199155"/>
            <a:chExt cx="4057330" cy="18542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037C36-684E-4EE4-8129-62537E81B8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5769" y="4585310"/>
              <a:ext cx="291050" cy="68876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409C42-F4FE-434D-932F-0973B666B529}"/>
                </a:ext>
              </a:extLst>
            </p:cNvPr>
            <p:cNvSpPr/>
            <p:nvPr/>
          </p:nvSpPr>
          <p:spPr>
            <a:xfrm rot="20120894">
              <a:off x="7421982" y="4573486"/>
              <a:ext cx="65137" cy="65137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9172587-E52F-41E9-B635-21F9EFB209B1}"/>
                </a:ext>
              </a:extLst>
            </p:cNvPr>
            <p:cNvGrpSpPr/>
            <p:nvPr/>
          </p:nvGrpSpPr>
          <p:grpSpPr>
            <a:xfrm>
              <a:off x="3639489" y="4199155"/>
              <a:ext cx="3785462" cy="1854271"/>
              <a:chOff x="3639489" y="4199155"/>
              <a:chExt cx="3785462" cy="1854271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DE061E-4A48-41EA-A5F3-26D921370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980" y="4199155"/>
                <a:ext cx="3620296" cy="1445699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lg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4B62599-ED96-4EB5-B04A-8461B2133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9489" y="5648840"/>
                <a:ext cx="127655" cy="40458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2D1045-CF31-4659-92F8-B9FF78097996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7263276" y="4231053"/>
                <a:ext cx="161675" cy="38858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67075A-EF06-4D01-8DAE-D79049427288}"/>
                  </a:ext>
                </a:extLst>
              </p:cNvPr>
              <p:cNvSpPr txBox="1"/>
              <p:nvPr/>
            </p:nvSpPr>
            <p:spPr>
              <a:xfrm>
                <a:off x="5256374" y="4552672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DF656C3-1ABF-453C-B310-30D14309CA63}"/>
              </a:ext>
            </a:extLst>
          </p:cNvPr>
          <p:cNvSpPr txBox="1"/>
          <p:nvPr/>
        </p:nvSpPr>
        <p:spPr>
          <a:xfrm>
            <a:off x="606220" y="4433862"/>
            <a:ext cx="110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i="1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i="1" baseline="-25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i="1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i="1" baseline="-25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D9F9E7-6FB4-4CAB-ACD4-0735F2CAD145}"/>
              </a:ext>
            </a:extLst>
          </p:cNvPr>
          <p:cNvGrpSpPr/>
          <p:nvPr/>
        </p:nvGrpSpPr>
        <p:grpSpPr>
          <a:xfrm>
            <a:off x="6316810" y="3900414"/>
            <a:ext cx="2139227" cy="994885"/>
            <a:chOff x="6316810" y="3900414"/>
            <a:chExt cx="2139227" cy="994885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D6F61E7-77B7-410B-ADE1-7581890B1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6810" y="4471227"/>
              <a:ext cx="1061555" cy="42407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C2819-6582-4821-8283-64B5A66C4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365" y="4021582"/>
              <a:ext cx="1077672" cy="43422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0EA30C0-A538-413A-B811-B73D5A4BBCA3}"/>
                </a:ext>
              </a:extLst>
            </p:cNvPr>
            <p:cNvSpPr txBox="1"/>
            <p:nvPr/>
          </p:nvSpPr>
          <p:spPr>
            <a:xfrm>
              <a:off x="6640726" y="4337749"/>
              <a:ext cx="401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err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i="1" baseline="-25000" dirty="0" err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GB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34F0BA4-F986-4A6D-B57C-C94144AC1223}"/>
                </a:ext>
              </a:extLst>
            </p:cNvPr>
            <p:cNvSpPr txBox="1"/>
            <p:nvPr/>
          </p:nvSpPr>
          <p:spPr>
            <a:xfrm>
              <a:off x="7639694" y="3900414"/>
              <a:ext cx="401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err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i="1" baseline="-25000" dirty="0" err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GB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F2FAEAD-1B78-43EC-8EB2-E7DE42D948E1}"/>
              </a:ext>
            </a:extLst>
          </p:cNvPr>
          <p:cNvGrpSpPr/>
          <p:nvPr/>
        </p:nvGrpSpPr>
        <p:grpSpPr>
          <a:xfrm>
            <a:off x="3822143" y="5339858"/>
            <a:ext cx="3919666" cy="671079"/>
            <a:chOff x="3822143" y="5339858"/>
            <a:chExt cx="3919666" cy="671079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F1061CC-88F3-4E4E-80CB-B6998FF23C63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3822143" y="5339858"/>
              <a:ext cx="3919666" cy="67107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3CA593-5B8B-466F-B6A2-1D0684014D96}"/>
                </a:ext>
              </a:extLst>
            </p:cNvPr>
            <p:cNvSpPr txBox="1"/>
            <p:nvPr/>
          </p:nvSpPr>
          <p:spPr>
            <a:xfrm>
              <a:off x="5687484" y="537233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58966B70-0695-49CB-96B3-1B3B95A20BFF}"/>
              </a:ext>
            </a:extLst>
          </p:cNvPr>
          <p:cNvSpPr txBox="1"/>
          <p:nvPr/>
        </p:nvSpPr>
        <p:spPr>
          <a:xfrm>
            <a:off x="581867" y="5262643"/>
            <a:ext cx="21103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GB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GB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cs typeface="Times New Roman" panose="02020603050405020304" pitchFamily="18" charset="0"/>
              </a:rPr>
              <a:t>(projection)</a:t>
            </a:r>
          </a:p>
          <a:p>
            <a:r>
              <a:rPr lang="en-GB" sz="1400" dirty="0">
                <a:cs typeface="Times New Roman" panose="02020603050405020304" pitchFamily="18" charset="0"/>
              </a:rPr>
              <a:t>NB </a:t>
            </a:r>
            <a:r>
              <a:rPr lang="en-GB" sz="1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400" i="1" dirty="0">
                <a:cs typeface="Times New Roman" panose="02020603050405020304" pitchFamily="18" charset="0"/>
              </a:rPr>
              <a:t> </a:t>
            </a:r>
            <a:r>
              <a:rPr lang="en-GB" sz="1400" dirty="0">
                <a:cs typeface="Times New Roman" panose="02020603050405020304" pitchFamily="18" charset="0"/>
              </a:rPr>
              <a:t>&lt; 0 means the intersection is “behind” </a:t>
            </a:r>
            <a:r>
              <a:rPr lang="en-GB" sz="1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endParaRPr lang="en-GB" sz="1400" dirty="0">
              <a:cs typeface="Times New Roman" panose="02020603050405020304" pitchFamily="18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4B83AFE-2A64-4443-85C3-E3FED0F22160}"/>
              </a:ext>
            </a:extLst>
          </p:cNvPr>
          <p:cNvGrpSpPr/>
          <p:nvPr/>
        </p:nvGrpSpPr>
        <p:grpSpPr>
          <a:xfrm>
            <a:off x="6390523" y="4199155"/>
            <a:ext cx="2115487" cy="1195829"/>
            <a:chOff x="6390523" y="4199155"/>
            <a:chExt cx="2115487" cy="1195829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32C06C3-C191-4BFD-9C59-74EE7AE8F692}"/>
                </a:ext>
              </a:extLst>
            </p:cNvPr>
            <p:cNvCxnSpPr>
              <a:cxnSpLocks/>
              <a:stCxn id="17" idx="4"/>
              <a:endCxn id="11" idx="7"/>
            </p:cNvCxnSpPr>
            <p:nvPr/>
          </p:nvCxnSpPr>
          <p:spPr>
            <a:xfrm flipH="1">
              <a:off x="7743582" y="4199155"/>
              <a:ext cx="762428" cy="108510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93384AE-E891-493A-8D61-2D7657B8CB4F}"/>
                </a:ext>
              </a:extLst>
            </p:cNvPr>
            <p:cNvCxnSpPr>
              <a:cxnSpLocks/>
              <a:stCxn id="18" idx="6"/>
              <a:endCxn id="12" idx="3"/>
            </p:cNvCxnSpPr>
            <p:nvPr/>
          </p:nvCxnSpPr>
          <p:spPr>
            <a:xfrm>
              <a:off x="6390523" y="5015717"/>
              <a:ext cx="1351286" cy="32414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39ED53-6FA8-4140-A395-51D2580A00AA}"/>
                </a:ext>
              </a:extLst>
            </p:cNvPr>
            <p:cNvSpPr txBox="1"/>
            <p:nvPr/>
          </p:nvSpPr>
          <p:spPr>
            <a:xfrm>
              <a:off x="8073501" y="4621844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555CDD-FDF3-4E14-B4FA-D75A819DF7E5}"/>
                </a:ext>
              </a:extLst>
            </p:cNvPr>
            <p:cNvSpPr txBox="1"/>
            <p:nvPr/>
          </p:nvSpPr>
          <p:spPr>
            <a:xfrm>
              <a:off x="6775789" y="502565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580FEF-2B14-47F0-8CD3-734771F028A8}"/>
                </a:ext>
              </a:extLst>
            </p:cNvPr>
            <p:cNvSpPr txBox="1"/>
            <p:nvPr/>
          </p:nvSpPr>
          <p:spPr>
            <a:xfrm>
              <a:off x="7502298" y="46882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1071279-5FFB-4F6B-8768-F2A7E2249927}"/>
                  </a:ext>
                </a:extLst>
              </p:cNvPr>
              <p:cNvSpPr txBox="1"/>
              <p:nvPr/>
            </p:nvSpPr>
            <p:spPr>
              <a:xfrm>
                <a:off x="2116917" y="4376211"/>
                <a:ext cx="2353724" cy="858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400" dirty="0">
                    <a:cs typeface="Times New Roman" panose="02020603050405020304" pitchFamily="18" charset="0"/>
                  </a:rPr>
                  <a:t>NB </a:t>
                </a:r>
                <a:r>
                  <a:rPr lang="en-GB" sz="1400" i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1400" i="1" dirty="0">
                    <a:cs typeface="Times New Roman" panose="02020603050405020304" pitchFamily="18" charset="0"/>
                  </a:rPr>
                  <a:t> </a:t>
                </a:r>
                <a:r>
                  <a:rPr lang="en-GB" sz="1400" dirty="0">
                    <a:cs typeface="Times New Roman" panose="02020603050405020304" pitchFamily="18" charset="0"/>
                  </a:rPr>
                  <a:t>&gt; </a:t>
                </a:r>
                <a:r>
                  <a:rPr lang="en-GB" sz="1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1400" dirty="0">
                    <a:cs typeface="Times New Roman" panose="02020603050405020304" pitchFamily="18" charset="0"/>
                  </a:rPr>
                  <a:t> means the ray misses the sphere</a:t>
                </a:r>
                <a:endParaRPr lang="en-GB" sz="14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1071279-5FFB-4F6B-8768-F2A7E224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917" y="4376211"/>
                <a:ext cx="2353724" cy="858633"/>
              </a:xfrm>
              <a:prstGeom prst="rect">
                <a:avLst/>
              </a:prstGeom>
              <a:blipFill>
                <a:blip r:embed="rId3"/>
                <a:stretch>
                  <a:fillRect l="-777" r="-2073"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FEF7962-246B-449C-9027-B162BFC5162B}"/>
                  </a:ext>
                </a:extLst>
              </p:cNvPr>
              <p:cNvSpPr txBox="1"/>
              <p:nvPr/>
            </p:nvSpPr>
            <p:spPr>
              <a:xfrm>
                <a:off x="2178084" y="5171272"/>
                <a:ext cx="1714448" cy="43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FEF7962-246B-449C-9027-B162BFC51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84" y="5171272"/>
                <a:ext cx="1714448" cy="43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4" grpId="0" uiExpand="1" build="p"/>
      <p:bldP spid="108" grpId="0"/>
      <p:bldP spid="1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A brief history of (frame) time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4"/>
            <a:ext cx="10277423" cy="395649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60fps means 16.67ms per frame…</a:t>
            </a:r>
          </a:p>
          <a:p>
            <a:pPr lvl="1"/>
            <a:r>
              <a:rPr lang="en-GB" sz="2000" dirty="0"/>
              <a:t>Origin: US &amp; Japanese TV systems run NTSC</a:t>
            </a:r>
          </a:p>
          <a:p>
            <a:pPr lvl="2"/>
            <a:r>
              <a:rPr lang="en-GB" sz="1600" dirty="0"/>
              <a:t>Gives 30fps</a:t>
            </a:r>
          </a:p>
          <a:p>
            <a:pPr lvl="2"/>
            <a:r>
              <a:rPr lang="en-GB" sz="1600" dirty="0"/>
              <a:t>Updates at 60fps</a:t>
            </a:r>
          </a:p>
          <a:p>
            <a:pPr lvl="2"/>
            <a:r>
              <a:rPr lang="en-GB" sz="1600" dirty="0"/>
              <a:t>Electrical power is generated at 60Hz</a:t>
            </a:r>
          </a:p>
          <a:p>
            <a:pPr lvl="1"/>
            <a:r>
              <a:rPr lang="en-GB" sz="2000" dirty="0"/>
              <a:t>Early games drew using the CRT scan directly</a:t>
            </a:r>
          </a:p>
          <a:p>
            <a:pPr lvl="2"/>
            <a:r>
              <a:rPr lang="en-GB" sz="1600" dirty="0"/>
              <a:t>“Racing the Beam: The Atari Video Computer System”, Ian </a:t>
            </a:r>
            <a:r>
              <a:rPr lang="en-GB" sz="1600" dirty="0" err="1"/>
              <a:t>Bogost</a:t>
            </a:r>
            <a:r>
              <a:rPr lang="en-GB" sz="1600" dirty="0"/>
              <a:t> and Nick Montfort, MIT Press</a:t>
            </a:r>
          </a:p>
          <a:p>
            <a:pPr lvl="2"/>
            <a:r>
              <a:rPr lang="en-GB" sz="1600" dirty="0"/>
              <a:t>Drawing took up all the time during the scan;</a:t>
            </a:r>
            <a:br>
              <a:rPr lang="en-GB" sz="1600" dirty="0"/>
            </a:br>
            <a:r>
              <a:rPr lang="en-GB" sz="1600" dirty="0"/>
              <a:t>other work had to be done during the “fly back”.</a:t>
            </a:r>
          </a:p>
          <a:p>
            <a:pPr lvl="1"/>
            <a:r>
              <a:rPr lang="en-GB" sz="2000" dirty="0"/>
              <a:t>PAL is 50fps; has a higher vertical resolution</a:t>
            </a:r>
          </a:p>
          <a:p>
            <a:pPr lvl="2"/>
            <a:r>
              <a:rPr lang="en-GB" sz="1600" dirty="0"/>
              <a:t>But satisfy the most demanding!</a:t>
            </a:r>
          </a:p>
          <a:p>
            <a:pPr lvl="2"/>
            <a:r>
              <a:rPr lang="en-GB" sz="1600" dirty="0"/>
              <a:t>NB can’t run NTSC code directly on PAL (e.g. runs at </a:t>
            </a:r>
            <a:r>
              <a:rPr lang="en-GB" sz="1600" baseline="30000" dirty="0"/>
              <a:t>5</a:t>
            </a:r>
            <a:r>
              <a:rPr lang="en-GB" sz="1600" dirty="0"/>
              <a:t>/</a:t>
            </a:r>
            <a:r>
              <a:rPr lang="en-GB" sz="1600" baseline="-25000" dirty="0"/>
              <a:t>6</a:t>
            </a:r>
            <a:r>
              <a:rPr lang="en-GB" sz="1600" dirty="0"/>
              <a:t> speed): need to </a:t>
            </a:r>
            <a:r>
              <a:rPr lang="en-GB" sz="1600" i="1" dirty="0"/>
              <a:t>port</a:t>
            </a:r>
          </a:p>
          <a:p>
            <a:pPr lvl="2"/>
            <a:r>
              <a:rPr lang="en-GB" sz="1600" dirty="0"/>
              <a:t>VR needs even faster frame-rate – 100fps for two screens – as do hi-res displays</a:t>
            </a:r>
          </a:p>
          <a:p>
            <a:pPr lvl="1"/>
            <a:r>
              <a:rPr lang="en-GB" sz="2000" dirty="0"/>
              <a:t>More on the history here: </a:t>
            </a:r>
            <a:r>
              <a:rPr lang="en-GB" sz="2000" dirty="0">
                <a:hlinkClick r:id="rId2"/>
              </a:rPr>
              <a:t>https://www.howtogeek.com/428987/whats-the-difference-between-ntsc-and-pal/</a:t>
            </a:r>
            <a:endParaRPr lang="en-GB" sz="20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5B5F-CC2C-4C28-BC02-5BEAD3CA0222}"/>
              </a:ext>
            </a:extLst>
          </p:cNvPr>
          <p:cNvGrpSpPr/>
          <p:nvPr/>
        </p:nvGrpSpPr>
        <p:grpSpPr>
          <a:xfrm>
            <a:off x="6254317" y="2548417"/>
            <a:ext cx="5487897" cy="1751327"/>
            <a:chOff x="-341721" y="4161309"/>
            <a:chExt cx="8450269" cy="2696696"/>
          </a:xfrm>
        </p:grpSpPr>
        <p:pic>
          <p:nvPicPr>
            <p:cNvPr id="14" name="Picture 13" descr="Image result for pong">
              <a:extLst>
                <a:ext uri="{FF2B5EF4-FFF2-40B4-BE49-F238E27FC236}">
                  <a16:creationId xmlns:a16="http://schemas.microsoft.com/office/drawing/2014/main" id="{AE0A8E06-11B3-49F7-9496-B812EEDB5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293096"/>
              <a:ext cx="3992353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AC67A93B-E181-4019-BEAE-23C15FCC8401}"/>
                </a:ext>
              </a:extLst>
            </p:cNvPr>
            <p:cNvSpPr txBox="1"/>
            <p:nvPr/>
          </p:nvSpPr>
          <p:spPr>
            <a:xfrm>
              <a:off x="-274156" y="4161309"/>
              <a:ext cx="2718987" cy="5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>
                  <a:solidFill>
                    <a:schemeClr val="accent1"/>
                  </a:solidFill>
                </a:rPr>
                <a:t>Beginning of frame</a:t>
              </a:r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37B5DAF3-61F5-43B9-BC51-AE6A2DCFBA38}"/>
                </a:ext>
              </a:extLst>
            </p:cNvPr>
            <p:cNvSpPr txBox="1"/>
            <p:nvPr/>
          </p:nvSpPr>
          <p:spPr>
            <a:xfrm>
              <a:off x="256737" y="6336699"/>
              <a:ext cx="1939002" cy="5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>
                  <a:solidFill>
                    <a:schemeClr val="accent1"/>
                  </a:solidFill>
                </a:rPr>
                <a:t>End of frame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9657D57C-9A98-4A2F-AB6A-5573CFE1DCB8}"/>
                </a:ext>
              </a:extLst>
            </p:cNvPr>
            <p:cNvSpPr/>
            <p:nvPr/>
          </p:nvSpPr>
          <p:spPr>
            <a:xfrm>
              <a:off x="1506721" y="4682615"/>
              <a:ext cx="399232" cy="166923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86E0B359-D4D0-4FB1-B6EC-555F5ECC4F21}"/>
                </a:ext>
              </a:extLst>
            </p:cNvPr>
            <p:cNvSpPr txBox="1"/>
            <p:nvPr/>
          </p:nvSpPr>
          <p:spPr>
            <a:xfrm>
              <a:off x="-341721" y="5184570"/>
              <a:ext cx="1848443" cy="5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>
                  <a:solidFill>
                    <a:schemeClr val="accent1"/>
                  </a:solidFill>
                </a:rPr>
                <a:t>Frame time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AF93D3-4E3C-4B23-A39B-DB3DCFD25155}"/>
                </a:ext>
              </a:extLst>
            </p:cNvPr>
            <p:cNvCxnSpPr/>
            <p:nvPr/>
          </p:nvCxnSpPr>
          <p:spPr>
            <a:xfrm flipV="1">
              <a:off x="6657899" y="4365103"/>
              <a:ext cx="0" cy="23042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EAEBFEA4-6AFE-4A7E-9062-20A0C8F05512}"/>
                </a:ext>
              </a:extLst>
            </p:cNvPr>
            <p:cNvSpPr txBox="1"/>
            <p:nvPr/>
          </p:nvSpPr>
          <p:spPr>
            <a:xfrm>
              <a:off x="6669033" y="5137178"/>
              <a:ext cx="1439515" cy="56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accent1"/>
                  </a:solidFill>
                </a:rPr>
                <a:t>Fly back</a:t>
              </a:r>
            </a:p>
          </p:txBody>
        </p:sp>
      </p:grp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7210D9D3-6C59-4EC3-81E1-C2A40B861AAC}"/>
              </a:ext>
            </a:extLst>
          </p:cNvPr>
          <p:cNvSpPr/>
          <p:nvPr/>
        </p:nvSpPr>
        <p:spPr>
          <a:xfrm>
            <a:off x="6981073" y="4671765"/>
            <a:ext cx="3454197" cy="810404"/>
          </a:xfrm>
          <a:prstGeom prst="wedgeRectCallout">
            <a:avLst>
              <a:gd name="adj1" fmla="val -77016"/>
              <a:gd name="adj2" fmla="val -2816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We still follow this pattern of separating the core/game logic from the drawing</a:t>
            </a:r>
          </a:p>
        </p:txBody>
      </p:sp>
    </p:spTree>
    <p:extLst>
      <p:ext uri="{BB962C8B-B14F-4D97-AF65-F5344CB8AC3E}">
        <p14:creationId xmlns:p14="http://schemas.microsoft.com/office/powerpoint/2010/main" val="30533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Memory optimisation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4"/>
            <a:ext cx="10277423" cy="4007124"/>
          </a:xfrm>
        </p:spPr>
        <p:txBody>
          <a:bodyPr>
            <a:normAutofit/>
          </a:bodyPr>
          <a:lstStyle/>
          <a:p>
            <a:r>
              <a:rPr lang="en-GB" sz="2400" dirty="0"/>
              <a:t>Problems with speed may be due to poor memory management</a:t>
            </a:r>
          </a:p>
          <a:p>
            <a:r>
              <a:rPr lang="en-GB" sz="2400" dirty="0"/>
              <a:t>Different techniques for increasing efficiency, based on memory structure: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5E1A6-5117-47AD-8664-E793CDA3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37" y="3633902"/>
            <a:ext cx="5495401" cy="28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Registers and cache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4"/>
            <a:ext cx="10277423" cy="4007124"/>
          </a:xfrm>
        </p:spPr>
        <p:txBody>
          <a:bodyPr>
            <a:normAutofit/>
          </a:bodyPr>
          <a:lstStyle/>
          <a:p>
            <a:r>
              <a:rPr lang="en-GB" sz="2400" dirty="0"/>
              <a:t>Registers:</a:t>
            </a:r>
          </a:p>
          <a:p>
            <a:pPr lvl="1"/>
            <a:r>
              <a:rPr lang="en-GB" sz="2000" dirty="0"/>
              <a:t>The only memory directly on the CPU</a:t>
            </a:r>
          </a:p>
          <a:p>
            <a:pPr lvl="1"/>
            <a:r>
              <a:rPr lang="en-GB" sz="2000" dirty="0"/>
              <a:t>“Scratch pad” for current calculations</a:t>
            </a:r>
          </a:p>
          <a:p>
            <a:pPr lvl="1"/>
            <a:r>
              <a:rPr lang="en-GB" sz="2000" dirty="0"/>
              <a:t>Slow to transfer data from RAM (typically 26 cycles + 57ns)</a:t>
            </a:r>
          </a:p>
          <a:p>
            <a:r>
              <a:rPr lang="en-GB" sz="2400" dirty="0"/>
              <a:t>Cache:</a:t>
            </a:r>
          </a:p>
          <a:p>
            <a:pPr lvl="1"/>
            <a:r>
              <a:rPr lang="en-GB" sz="2000" dirty="0"/>
              <a:t>Intermediate between CPU and all off-board memory</a:t>
            </a:r>
          </a:p>
          <a:p>
            <a:pPr lvl="1"/>
            <a:r>
              <a:rPr lang="en-GB" sz="2000" dirty="0"/>
              <a:t>Usually different levels, with different capabilities depending on the CPU</a:t>
            </a:r>
          </a:p>
          <a:p>
            <a:pPr lvl="2"/>
            <a:r>
              <a:rPr lang="en-GB" sz="1600" dirty="0"/>
              <a:t>e.g. Intel i-7 4770 (Haswell) has:</a:t>
            </a:r>
          </a:p>
          <a:p>
            <a:pPr lvl="3"/>
            <a:r>
              <a:rPr lang="en-GB" sz="1400" dirty="0"/>
              <a:t>L1 data cache: 32KB with 4 cycles for simple access</a:t>
            </a:r>
          </a:p>
          <a:p>
            <a:pPr lvl="3"/>
            <a:r>
              <a:rPr lang="en-GB" sz="1400" dirty="0"/>
              <a:t>L1 instruction cache: 32Kb</a:t>
            </a:r>
          </a:p>
          <a:p>
            <a:pPr lvl="3"/>
            <a:r>
              <a:rPr lang="en-GB" sz="1400" dirty="0"/>
              <a:t>L2 cache: 256KB with 12 cycles</a:t>
            </a:r>
          </a:p>
          <a:p>
            <a:pPr lvl="3"/>
            <a:r>
              <a:rPr lang="en-GB" sz="1400" dirty="0"/>
              <a:t>L3 cache: 8MB with 26 cycles</a:t>
            </a:r>
          </a:p>
        </p:txBody>
      </p:sp>
    </p:spTree>
    <p:extLst>
      <p:ext uri="{BB962C8B-B14F-4D97-AF65-F5344CB8AC3E}">
        <p14:creationId xmlns:p14="http://schemas.microsoft.com/office/powerpoint/2010/main" val="395892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Improving memory management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4"/>
            <a:ext cx="10277423" cy="4007124"/>
          </a:xfrm>
        </p:spPr>
        <p:txBody>
          <a:bodyPr>
            <a:normAutofit/>
          </a:bodyPr>
          <a:lstStyle/>
          <a:p>
            <a:r>
              <a:rPr lang="en-GB" sz="2400" dirty="0"/>
              <a:t>Reduce footprint</a:t>
            </a:r>
          </a:p>
          <a:p>
            <a:pPr lvl="1"/>
            <a:r>
              <a:rPr lang="en-GB" sz="2000" dirty="0"/>
              <a:t>Use smaller data types, e.g. bit flags to replace several </a:t>
            </a:r>
            <a:r>
              <a:rPr lang="en-GB" sz="2000" dirty="0" err="1"/>
              <a:t>booleans</a:t>
            </a:r>
            <a:endParaRPr lang="en-GB" sz="2000" dirty="0"/>
          </a:p>
          <a:p>
            <a:pPr lvl="1"/>
            <a:r>
              <a:rPr lang="en-GB" sz="2000" dirty="0"/>
              <a:t>Can fit more in the cache at once!</a:t>
            </a:r>
          </a:p>
          <a:p>
            <a:r>
              <a:rPr lang="en-GB" sz="2400" dirty="0"/>
              <a:t>Use memory-aligned data</a:t>
            </a:r>
          </a:p>
          <a:p>
            <a:pPr lvl="1"/>
            <a:r>
              <a:rPr lang="en-GB" sz="2000" dirty="0"/>
              <a:t>Read faster by the CPU</a:t>
            </a:r>
          </a:p>
          <a:p>
            <a:pPr lvl="1"/>
            <a:r>
              <a:rPr lang="en-GB" sz="2000" dirty="0"/>
              <a:t>An </a:t>
            </a:r>
            <a:r>
              <a:rPr lang="en-GB" sz="2000" i="1" dirty="0"/>
              <a:t>n</a:t>
            </a:r>
            <a:r>
              <a:rPr lang="en-GB" sz="2000" dirty="0"/>
              <a:t>-byte piece of data is memory aligned if its starting address is evenly divisible by </a:t>
            </a:r>
            <a:r>
              <a:rPr lang="en-GB" sz="2000" i="1" dirty="0"/>
              <a:t>n</a:t>
            </a:r>
          </a:p>
          <a:p>
            <a:pPr lvl="2"/>
            <a:r>
              <a:rPr lang="en-GB" sz="1600" dirty="0"/>
              <a:t>e.g. a 32-bit int is aligned if its starting address is 0x04000000, but not 0x04000002</a:t>
            </a:r>
          </a:p>
          <a:p>
            <a:pPr lvl="1"/>
            <a:r>
              <a:rPr lang="en-GB" sz="2000" dirty="0"/>
              <a:t>Order members of class/struct from largest to smallest</a:t>
            </a:r>
          </a:p>
          <a:p>
            <a:r>
              <a:rPr lang="en-GB" sz="2400" dirty="0"/>
              <a:t>Structure code so as to reduce memory traversal</a:t>
            </a:r>
          </a:p>
          <a:p>
            <a:r>
              <a:rPr lang="en-GB" sz="2400" dirty="0"/>
              <a:t>Increase cache hits/avoid misses</a:t>
            </a:r>
          </a:p>
        </p:txBody>
      </p:sp>
    </p:spTree>
    <p:extLst>
      <p:ext uri="{BB962C8B-B14F-4D97-AF65-F5344CB8AC3E}">
        <p14:creationId xmlns:p14="http://schemas.microsoft.com/office/powerpoint/2010/main" val="234009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Compiler and linker rules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4"/>
            <a:ext cx="10277423" cy="4007124"/>
          </a:xfrm>
        </p:spPr>
        <p:txBody>
          <a:bodyPr>
            <a:normAutofit/>
          </a:bodyPr>
          <a:lstStyle/>
          <a:p>
            <a:r>
              <a:rPr lang="en-GB" sz="2400" dirty="0"/>
              <a:t>Assumptions you can safely make to avoid cache misses:</a:t>
            </a:r>
          </a:p>
          <a:p>
            <a:pPr lvl="1"/>
            <a:r>
              <a:rPr lang="en-GB" sz="2000" dirty="0"/>
              <a:t>The machine code for a single function is contiguous in memory</a:t>
            </a:r>
          </a:p>
          <a:p>
            <a:pPr lvl="1"/>
            <a:r>
              <a:rPr lang="en-GB" sz="2000" dirty="0"/>
              <a:t>Functions are laid out in memory in the order they appear in the </a:t>
            </a:r>
            <a:r>
              <a:rPr lang="en-GB" sz="2000" dirty="0" err="1"/>
              <a:t>cpp</a:t>
            </a:r>
            <a:r>
              <a:rPr lang="en-GB" sz="2000" dirty="0"/>
              <a:t> file</a:t>
            </a:r>
          </a:p>
          <a:p>
            <a:pPr lvl="1"/>
            <a:r>
              <a:rPr lang="en-GB" sz="2000" dirty="0"/>
              <a:t>Functions in the </a:t>
            </a:r>
            <a:r>
              <a:rPr lang="en-GB" sz="2000" dirty="0" err="1"/>
              <a:t>cpp</a:t>
            </a:r>
            <a:r>
              <a:rPr lang="en-GB" sz="2000" dirty="0"/>
              <a:t> file are always contiguous</a:t>
            </a:r>
          </a:p>
          <a:p>
            <a:r>
              <a:rPr lang="en-GB" sz="2400" dirty="0"/>
              <a:t>So:</a:t>
            </a:r>
          </a:p>
          <a:p>
            <a:pPr lvl="1"/>
            <a:r>
              <a:rPr lang="en-GB" sz="2000" dirty="0"/>
              <a:t>Keep high performance code as small as possible</a:t>
            </a:r>
          </a:p>
          <a:p>
            <a:pPr lvl="1"/>
            <a:r>
              <a:rPr lang="en-GB" sz="2000" dirty="0"/>
              <a:t>Avoid calling functions from a performance critical section of code</a:t>
            </a:r>
          </a:p>
          <a:p>
            <a:pPr lvl="1"/>
            <a:r>
              <a:rPr lang="en-GB" sz="2000" dirty="0"/>
              <a:t>If you do have to call a function, place it as close as possible (never in another translation unit/source file)</a:t>
            </a:r>
          </a:p>
          <a:p>
            <a:pPr lvl="1"/>
            <a:r>
              <a:rPr lang="en-GB" sz="2000" dirty="0"/>
              <a:t>Use inline functions – judiciously!</a:t>
            </a:r>
          </a:p>
          <a:p>
            <a:pPr lvl="2"/>
            <a:r>
              <a:rPr lang="en-GB" sz="1600" dirty="0"/>
              <a:t>Overuse can lead to code bloat and increase cache misses</a:t>
            </a:r>
          </a:p>
        </p:txBody>
      </p:sp>
    </p:spTree>
    <p:extLst>
      <p:ext uri="{BB962C8B-B14F-4D97-AF65-F5344CB8AC3E}">
        <p14:creationId xmlns:p14="http://schemas.microsoft.com/office/powerpoint/2010/main" val="33940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Tips and tricks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4175567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Make use of version control – commit each time you get it working!</a:t>
            </a:r>
          </a:p>
          <a:p>
            <a:r>
              <a:rPr lang="en-GB" sz="2400" dirty="0"/>
              <a:t>Do most of your profiling in release build</a:t>
            </a:r>
          </a:p>
          <a:p>
            <a:pPr lvl="1"/>
            <a:r>
              <a:rPr lang="en-GB" sz="2000" dirty="0"/>
              <a:t>though debug can be helpful to start with</a:t>
            </a:r>
          </a:p>
          <a:p>
            <a:r>
              <a:rPr lang="en-GB" sz="2400" dirty="0"/>
              <a:t>Before starting to optimise, make sure that your code: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Works fully – later changes/features may invalidate your efforts!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Is as clean as possible:</a:t>
            </a:r>
          </a:p>
          <a:p>
            <a:pPr lvl="2"/>
            <a:r>
              <a:rPr lang="en-GB" sz="1600" dirty="0"/>
              <a:t>No unused variables, functions etc.</a:t>
            </a:r>
          </a:p>
          <a:p>
            <a:pPr lvl="2"/>
            <a:r>
              <a:rPr lang="en-GB" sz="1600" dirty="0"/>
              <a:t>Every operation has a purpose</a:t>
            </a:r>
          </a:p>
          <a:p>
            <a:pPr lvl="2"/>
            <a:r>
              <a:rPr lang="en-GB" sz="1600" dirty="0"/>
              <a:t>No memory leaks, crashes etc.</a:t>
            </a:r>
          </a:p>
          <a:p>
            <a:pPr lvl="2"/>
            <a:r>
              <a:rPr lang="en-GB" sz="1600" dirty="0"/>
              <a:t>No “smells”: </a:t>
            </a:r>
            <a:r>
              <a:rPr lang="en-GB" sz="1600" dirty="0">
                <a:hlinkClick r:id="rId2"/>
              </a:rPr>
              <a:t>https://en.wikipedia.org/wiki/Code_smell</a:t>
            </a:r>
            <a:endParaRPr lang="en-GB" sz="1600" dirty="0"/>
          </a:p>
          <a:p>
            <a:r>
              <a:rPr lang="en-GB" sz="2400" dirty="0"/>
              <a:t>Focus on one section/problem at a time, creating a specific and consistent test case</a:t>
            </a:r>
          </a:p>
          <a:p>
            <a:pPr lvl="1"/>
            <a:r>
              <a:rPr lang="en-GB" sz="2000" dirty="0"/>
              <a:t>Possibly hard-coding/limiting other aspects to narrow scope/exaggerate the situation</a:t>
            </a:r>
          </a:p>
          <a:p>
            <a:pPr lvl="1"/>
            <a:r>
              <a:rPr lang="en-GB" sz="2000" dirty="0"/>
              <a:t>Make sure to revert any code changes afterwards!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7FBF285-3897-4706-A957-12B11D6DF9EF}"/>
              </a:ext>
            </a:extLst>
          </p:cNvPr>
          <p:cNvSpPr/>
          <p:nvPr/>
        </p:nvSpPr>
        <p:spPr>
          <a:xfrm>
            <a:off x="8696119" y="3878179"/>
            <a:ext cx="1344941" cy="488869"/>
          </a:xfrm>
          <a:prstGeom prst="wedgeRectCallout">
            <a:avLst>
              <a:gd name="adj1" fmla="val -80396"/>
              <a:gd name="adj2" fmla="val -42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Premature optimisation</a:t>
            </a:r>
          </a:p>
        </p:txBody>
      </p:sp>
    </p:spTree>
    <p:extLst>
      <p:ext uri="{BB962C8B-B14F-4D97-AF65-F5344CB8AC3E}">
        <p14:creationId xmlns:p14="http://schemas.microsoft.com/office/powerpoint/2010/main" val="39862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 dirty="0"/>
              <a:t>Worksheet C: submit by Monday 25</a:t>
            </a:r>
            <a:r>
              <a:rPr lang="en-US" sz="5800" baseline="30000" dirty="0"/>
              <a:t>th</a:t>
            </a:r>
            <a:r>
              <a:rPr lang="en-US" sz="5800" dirty="0"/>
              <a:t> if you’d like feedback!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3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Signs that something isn’t quite right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4"/>
            <a:ext cx="10277423" cy="3956492"/>
          </a:xfrm>
        </p:spPr>
        <p:txBody>
          <a:bodyPr>
            <a:normAutofit/>
          </a:bodyPr>
          <a:lstStyle/>
          <a:p>
            <a:r>
              <a:rPr lang="en-GB" sz="2400" dirty="0"/>
              <a:t>The game “feels slow”</a:t>
            </a:r>
          </a:p>
          <a:p>
            <a:pPr lvl="1"/>
            <a:r>
              <a:rPr lang="en-GB" sz="2000" dirty="0"/>
              <a:t>Doesn’t meet required frame rate</a:t>
            </a:r>
          </a:p>
          <a:p>
            <a:r>
              <a:rPr lang="en-GB" sz="2400" dirty="0"/>
              <a:t>The fan is always running/machine gets hot</a:t>
            </a:r>
          </a:p>
          <a:p>
            <a:r>
              <a:rPr lang="en-GB" sz="2400" dirty="0"/>
              <a:t>It takes a long time to load a level</a:t>
            </a:r>
          </a:p>
          <a:p>
            <a:r>
              <a:rPr lang="en-GB" sz="2400" dirty="0"/>
              <a:t>It takes a long time to build the code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130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Types of optimisation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4"/>
            <a:ext cx="10277423" cy="3956492"/>
          </a:xfrm>
        </p:spPr>
        <p:txBody>
          <a:bodyPr>
            <a:normAutofit/>
          </a:bodyPr>
          <a:lstStyle/>
          <a:p>
            <a:r>
              <a:rPr lang="en-GB" sz="2400" dirty="0"/>
              <a:t>Space vs. time</a:t>
            </a:r>
          </a:p>
          <a:p>
            <a:pPr lvl="1"/>
            <a:r>
              <a:rPr lang="en-GB" sz="2000" dirty="0"/>
              <a:t>Often improve one at some cost to the other</a:t>
            </a:r>
          </a:p>
          <a:p>
            <a:r>
              <a:rPr lang="en-GB" sz="2400" dirty="0"/>
              <a:t>CPU, memory and GPU</a:t>
            </a:r>
          </a:p>
          <a:p>
            <a:r>
              <a:rPr lang="en-GB" sz="2400" dirty="0"/>
              <a:t>Micro vs. macro</a:t>
            </a:r>
          </a:p>
          <a:p>
            <a:pPr lvl="1"/>
            <a:r>
              <a:rPr lang="en-GB" sz="2000" dirty="0"/>
              <a:t>Looking for “hot spots” and focussing on a few lines at a time</a:t>
            </a:r>
          </a:p>
          <a:p>
            <a:pPr lvl="2"/>
            <a:r>
              <a:rPr lang="en-GB" sz="1600" dirty="0"/>
              <a:t>Pareto Principle (80:20 rule): most of the problems will come from a small amount of code</a:t>
            </a:r>
          </a:p>
          <a:p>
            <a:pPr lvl="1"/>
            <a:r>
              <a:rPr lang="en-GB" sz="2000" dirty="0"/>
              <a:t>Looking at the overall design/structure for systemic issues</a:t>
            </a:r>
          </a:p>
          <a:p>
            <a:pPr lvl="2"/>
            <a:r>
              <a:rPr lang="en-GB" sz="1600" dirty="0"/>
              <a:t>Design anti-patterns – e.g. “God objects”/”Swiss Army classes”, long functions</a:t>
            </a:r>
          </a:p>
          <a:p>
            <a:pPr lvl="2"/>
            <a:r>
              <a:rPr lang="en-GB" sz="1600" dirty="0"/>
              <a:t>Design pattern misuse/overuse</a:t>
            </a:r>
          </a:p>
          <a:p>
            <a:pPr lvl="2"/>
            <a:r>
              <a:rPr lang="en-GB" sz="1600" dirty="0"/>
              <a:t>Over-engineered solutions</a:t>
            </a:r>
            <a:endParaRPr lang="en-GB" sz="20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Star: 10 Points 4">
            <a:extLst>
              <a:ext uri="{FF2B5EF4-FFF2-40B4-BE49-F238E27FC236}">
                <a16:creationId xmlns:a16="http://schemas.microsoft.com/office/drawing/2014/main" id="{9E785456-CB42-4657-9B0B-C328BC735161}"/>
              </a:ext>
            </a:extLst>
          </p:cNvPr>
          <p:cNvSpPr/>
          <p:nvPr/>
        </p:nvSpPr>
        <p:spPr>
          <a:xfrm rot="1267122">
            <a:off x="8870301" y="4976747"/>
            <a:ext cx="1160514" cy="1121586"/>
          </a:xfrm>
          <a:prstGeom prst="star10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UML,</a:t>
            </a:r>
          </a:p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flow charts</a:t>
            </a:r>
          </a:p>
        </p:txBody>
      </p:sp>
    </p:spTree>
    <p:extLst>
      <p:ext uri="{BB962C8B-B14F-4D97-AF65-F5344CB8AC3E}">
        <p14:creationId xmlns:p14="http://schemas.microsoft.com/office/powerpoint/2010/main" val="20383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 dirty="0" err="1"/>
              <a:t>Maths</a:t>
            </a:r>
            <a:r>
              <a:rPr lang="en-US" sz="5800" dirty="0"/>
              <a:t> is complex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6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Breaking things down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Taking the dot product of two </a:t>
            </a:r>
            <a:r>
              <a:rPr lang="en-GB" sz="2400" i="1" dirty="0"/>
              <a:t>n</a:t>
            </a:r>
            <a:r>
              <a:rPr lang="en-GB" sz="2400" dirty="0"/>
              <a:t>-dimensional vectors involves:</a:t>
            </a:r>
          </a:p>
          <a:p>
            <a:r>
              <a:rPr lang="en-GB" sz="2400" i="1" dirty="0"/>
              <a:t>n</a:t>
            </a:r>
            <a:r>
              <a:rPr lang="en-GB" sz="2400" dirty="0"/>
              <a:t> multiplications</a:t>
            </a:r>
          </a:p>
          <a:p>
            <a:r>
              <a:rPr lang="en-GB" sz="2400" i="1" dirty="0"/>
              <a:t>n</a:t>
            </a:r>
            <a:r>
              <a:rPr lang="en-GB" sz="2400" dirty="0"/>
              <a:t>-1 additions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Multiplying two </a:t>
            </a:r>
            <a:r>
              <a:rPr lang="en-GB" sz="2400" i="1" dirty="0" err="1"/>
              <a:t>n</a:t>
            </a:r>
            <a:r>
              <a:rPr lang="en-GB" sz="2400" dirty="0" err="1"/>
              <a:t>x</a:t>
            </a:r>
            <a:r>
              <a:rPr lang="en-GB" sz="2400" i="1" dirty="0" err="1"/>
              <a:t>n</a:t>
            </a:r>
            <a:r>
              <a:rPr lang="en-GB" sz="2400" dirty="0"/>
              <a:t> matrices (= </a:t>
            </a:r>
            <a:r>
              <a:rPr lang="en-GB" sz="2400" i="1" dirty="0" err="1"/>
              <a:t>n</a:t>
            </a:r>
            <a:r>
              <a:rPr lang="en-GB" sz="2400" dirty="0" err="1"/>
              <a:t>x</a:t>
            </a:r>
            <a:r>
              <a:rPr lang="en-GB" sz="2400" i="1" dirty="0" err="1"/>
              <a:t>n</a:t>
            </a:r>
            <a:r>
              <a:rPr lang="en-GB" sz="2400" dirty="0"/>
              <a:t> </a:t>
            </a:r>
            <a:r>
              <a:rPr lang="en-GB" sz="2400" i="1" dirty="0"/>
              <a:t>n</a:t>
            </a:r>
            <a:r>
              <a:rPr lang="en-GB" sz="2400" dirty="0"/>
              <a:t>-dimensional dot products) involves:</a:t>
            </a:r>
          </a:p>
          <a:p>
            <a:r>
              <a:rPr lang="en-GB" sz="2400" i="1" dirty="0"/>
              <a:t>n</a:t>
            </a:r>
            <a:r>
              <a:rPr lang="en-GB" sz="2400" baseline="30000" dirty="0"/>
              <a:t>3</a:t>
            </a:r>
            <a:r>
              <a:rPr lang="en-GB" sz="2400" dirty="0"/>
              <a:t> multiplications</a:t>
            </a:r>
          </a:p>
          <a:p>
            <a:r>
              <a:rPr lang="en-GB" sz="2400" i="1" dirty="0"/>
              <a:t>n</a:t>
            </a:r>
            <a:r>
              <a:rPr lang="en-GB" sz="2400" baseline="30000" dirty="0"/>
              <a:t>3</a:t>
            </a:r>
            <a:r>
              <a:rPr lang="en-GB" sz="2400" dirty="0"/>
              <a:t> – </a:t>
            </a:r>
            <a:r>
              <a:rPr lang="en-GB" sz="2400" i="1" dirty="0"/>
              <a:t>n</a:t>
            </a:r>
            <a:r>
              <a:rPr lang="en-GB" sz="2400" baseline="30000" dirty="0"/>
              <a:t>2</a:t>
            </a:r>
            <a:r>
              <a:rPr lang="en-GB" sz="2400" dirty="0"/>
              <a:t> additions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8B4F8A80-9F5F-4D64-830E-73F229F184E2}"/>
              </a:ext>
            </a:extLst>
          </p:cNvPr>
          <p:cNvSpPr/>
          <p:nvPr/>
        </p:nvSpPr>
        <p:spPr>
          <a:xfrm>
            <a:off x="3587317" y="3048800"/>
            <a:ext cx="2667000" cy="912800"/>
          </a:xfrm>
          <a:prstGeom prst="leftArrowCallout">
            <a:avLst>
              <a:gd name="adj1" fmla="val 29174"/>
              <a:gd name="adj2" fmla="val 27087"/>
              <a:gd name="adj3" fmla="val 23957"/>
              <a:gd name="adj4" fmla="val 840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For 3D vectors: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3 multiplications and 2 additions</a:t>
            </a:r>
          </a:p>
        </p:txBody>
      </p:sp>
      <p:sp>
        <p:nvSpPr>
          <p:cNvPr id="20" name="Callout: Left Arrow 19">
            <a:extLst>
              <a:ext uri="{FF2B5EF4-FFF2-40B4-BE49-F238E27FC236}">
                <a16:creationId xmlns:a16="http://schemas.microsoft.com/office/drawing/2014/main" id="{B14F1379-C4A4-4293-87B2-8F6C308E4173}"/>
              </a:ext>
            </a:extLst>
          </p:cNvPr>
          <p:cNvSpPr/>
          <p:nvPr/>
        </p:nvSpPr>
        <p:spPr>
          <a:xfrm>
            <a:off x="3587317" y="4967098"/>
            <a:ext cx="3184958" cy="912800"/>
          </a:xfrm>
          <a:prstGeom prst="leftArrowCallout">
            <a:avLst>
              <a:gd name="adj1" fmla="val 29174"/>
              <a:gd name="adj2" fmla="val 27087"/>
              <a:gd name="adj3" fmla="val 23957"/>
              <a:gd name="adj4" fmla="val 840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For general 4x4 matrices: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64 multiplications and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48 additions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1BFECB4D-CDC6-45D5-911D-D0BF116A83BD}"/>
              </a:ext>
            </a:extLst>
          </p:cNvPr>
          <p:cNvSpPr/>
          <p:nvPr/>
        </p:nvSpPr>
        <p:spPr>
          <a:xfrm>
            <a:off x="6997267" y="4967098"/>
            <a:ext cx="3708833" cy="912800"/>
          </a:xfrm>
          <a:prstGeom prst="leftArrowCallout">
            <a:avLst>
              <a:gd name="adj1" fmla="val 29174"/>
              <a:gd name="adj2" fmla="val 27087"/>
              <a:gd name="adj3" fmla="val 23957"/>
              <a:gd name="adj4" fmla="val 854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For homogeneous 4x4 matrices: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36 multiplications and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27 additions</a:t>
            </a:r>
          </a:p>
        </p:txBody>
      </p:sp>
    </p:spTree>
    <p:extLst>
      <p:ext uri="{BB962C8B-B14F-4D97-AF65-F5344CB8AC3E}">
        <p14:creationId xmlns:p14="http://schemas.microsoft.com/office/powerpoint/2010/main" val="27715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12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Breaking things down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50FE781-F374-4124-914A-3E3F01A5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00" y="2682433"/>
            <a:ext cx="10277423" cy="4032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Finding the length of an </a:t>
            </a:r>
            <a:r>
              <a:rPr lang="en-GB" sz="2400" i="1" dirty="0"/>
              <a:t>n</a:t>
            </a:r>
            <a:r>
              <a:rPr lang="en-GB" sz="2400" dirty="0"/>
              <a:t>-dimensional vector involves:</a:t>
            </a:r>
          </a:p>
          <a:p>
            <a:r>
              <a:rPr lang="en-GB" sz="2400" i="1" dirty="0"/>
              <a:t>n</a:t>
            </a:r>
            <a:r>
              <a:rPr lang="en-GB" sz="2400" dirty="0"/>
              <a:t> multiplications</a:t>
            </a:r>
          </a:p>
          <a:p>
            <a:r>
              <a:rPr lang="en-GB" sz="2400" i="1" dirty="0"/>
              <a:t>n</a:t>
            </a:r>
            <a:r>
              <a:rPr lang="en-GB" sz="2400" dirty="0"/>
              <a:t> - 1 additions</a:t>
            </a:r>
          </a:p>
          <a:p>
            <a:r>
              <a:rPr lang="en-GB" sz="2400" dirty="0"/>
              <a:t>One square root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Normalising an </a:t>
            </a:r>
            <a:r>
              <a:rPr lang="en-GB" sz="2400" i="1" dirty="0"/>
              <a:t>n</a:t>
            </a:r>
            <a:r>
              <a:rPr lang="en-GB" sz="2400" dirty="0"/>
              <a:t>-dimensional vector involves:</a:t>
            </a:r>
          </a:p>
          <a:p>
            <a:r>
              <a:rPr lang="en-GB" sz="2400" dirty="0"/>
              <a:t>All the above, plus</a:t>
            </a:r>
          </a:p>
          <a:p>
            <a:r>
              <a:rPr lang="en-GB" sz="2400" i="1" dirty="0"/>
              <a:t>n</a:t>
            </a:r>
            <a:r>
              <a:rPr lang="en-GB" sz="2400" dirty="0"/>
              <a:t> divisions!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8B4F8A80-9F5F-4D64-830E-73F229F184E2}"/>
              </a:ext>
            </a:extLst>
          </p:cNvPr>
          <p:cNvSpPr/>
          <p:nvPr/>
        </p:nvSpPr>
        <p:spPr>
          <a:xfrm>
            <a:off x="3708956" y="3283798"/>
            <a:ext cx="3537383" cy="912800"/>
          </a:xfrm>
          <a:prstGeom prst="leftArrowCallout">
            <a:avLst>
              <a:gd name="adj1" fmla="val 29174"/>
              <a:gd name="adj2" fmla="val 27087"/>
              <a:gd name="adj3" fmla="val 23957"/>
              <a:gd name="adj4" fmla="val 840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For 3D vectors: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3 multiplications, 2 additions – and a square root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5AB68E-47FF-4AD4-8F92-55A39FB66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74276"/>
              </p:ext>
            </p:extLst>
          </p:nvPr>
        </p:nvGraphicFramePr>
        <p:xfrm>
          <a:off x="8142965" y="3440062"/>
          <a:ext cx="2825750" cy="15643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2875">
                  <a:extLst>
                    <a:ext uri="{9D8B030D-6E8A-4147-A177-3AD203B41FA5}">
                      <a16:colId xmlns:a16="http://schemas.microsoft.com/office/drawing/2014/main" val="3091788896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14267761"/>
                    </a:ext>
                  </a:extLst>
                </a:gridCol>
              </a:tblGrid>
              <a:tr h="304398">
                <a:tc>
                  <a:txBody>
                    <a:bodyPr/>
                    <a:lstStyle/>
                    <a:p>
                      <a:r>
                        <a:rPr lang="en-GB" sz="1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 complexity (best case*)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82809"/>
                  </a:ext>
                </a:extLst>
              </a:tr>
              <a:tr h="348719">
                <a:tc>
                  <a:txBody>
                    <a:bodyPr/>
                    <a:lstStyle/>
                    <a:p>
                      <a:r>
                        <a:rPr lang="en-GB" sz="1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O(</a:t>
                      </a:r>
                      <a:r>
                        <a:rPr lang="en-GB" sz="1400" i="1" dirty="0"/>
                        <a:t>n</a:t>
                      </a:r>
                      <a:r>
                        <a:rPr lang="en-GB" sz="1400" baseline="30000" dirty="0"/>
                        <a:t>1.585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83857"/>
                  </a:ext>
                </a:extLst>
              </a:tr>
              <a:tr h="348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O(</a:t>
                      </a:r>
                      <a:r>
                        <a:rPr lang="en-GB" sz="1400" i="1" dirty="0"/>
                        <a:t>M</a:t>
                      </a:r>
                      <a:r>
                        <a:rPr lang="en-GB" sz="1400" dirty="0"/>
                        <a:t>(</a:t>
                      </a:r>
                      <a:r>
                        <a:rPr lang="en-GB" sz="1400" i="1" dirty="0"/>
                        <a:t>n</a:t>
                      </a:r>
                      <a:r>
                        <a:rPr lang="en-GB" sz="140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12293"/>
                  </a:ext>
                </a:extLst>
              </a:tr>
              <a:tr h="348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trig, exp/log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O(</a:t>
                      </a:r>
                      <a:r>
                        <a:rPr lang="en-GB" sz="1400" i="1" dirty="0"/>
                        <a:t>M</a:t>
                      </a:r>
                      <a:r>
                        <a:rPr lang="en-GB" sz="1400" dirty="0"/>
                        <a:t>(</a:t>
                      </a:r>
                      <a:r>
                        <a:rPr lang="en-GB" sz="1400" i="1" dirty="0"/>
                        <a:t>n</a:t>
                      </a:r>
                      <a:r>
                        <a:rPr lang="en-GB" sz="1400" dirty="0"/>
                        <a:t>)</a:t>
                      </a:r>
                      <a:r>
                        <a:rPr lang="en-GB" sz="1400" dirty="0" err="1"/>
                        <a:t>log</a:t>
                      </a:r>
                      <a:r>
                        <a:rPr lang="en-GB" sz="1400" i="1" dirty="0" err="1"/>
                        <a:t>n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70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63B253-C6CD-4A3C-A132-9BA262F403F4}"/>
              </a:ext>
            </a:extLst>
          </p:cNvPr>
          <p:cNvSpPr txBox="1"/>
          <p:nvPr/>
        </p:nvSpPr>
        <p:spPr>
          <a:xfrm>
            <a:off x="8096061" y="5022847"/>
            <a:ext cx="307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For non-large input</a:t>
            </a:r>
          </a:p>
          <a:p>
            <a:r>
              <a:rPr lang="en-GB" sz="1200" dirty="0"/>
              <a:t>Where </a:t>
            </a:r>
            <a:r>
              <a:rPr lang="en-GB" sz="1200" i="1" dirty="0"/>
              <a:t>M</a:t>
            </a:r>
            <a:r>
              <a:rPr lang="en-GB" sz="1200" dirty="0"/>
              <a:t>(</a:t>
            </a:r>
            <a:r>
              <a:rPr lang="en-GB" sz="1200" i="1" dirty="0"/>
              <a:t>n</a:t>
            </a:r>
            <a:r>
              <a:rPr lang="en-GB" sz="1200" dirty="0"/>
              <a:t>) is the time complexity of the chosen multiplication algorithm</a:t>
            </a:r>
          </a:p>
          <a:p>
            <a:r>
              <a:rPr lang="en-GB" sz="1200" dirty="0"/>
              <a:t>Source: </a:t>
            </a:r>
            <a:r>
              <a:rPr lang="en-GB" sz="1200" dirty="0">
                <a:hlinkClick r:id="rId2"/>
              </a:rPr>
              <a:t>https://en.wikipedia.org/wiki/Computational_complexity_of_mathematical_operations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132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12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Breaking things down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Finding the angle between two vectors,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acos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involves:</a:t>
                </a:r>
              </a:p>
              <a:p>
                <a:r>
                  <a:rPr lang="en-GB" sz="2400" dirty="0"/>
                  <a:t>One dot product between two vectors</a:t>
                </a:r>
              </a:p>
              <a:p>
                <a:r>
                  <a:rPr lang="en-GB" sz="2400" dirty="0"/>
                  <a:t>Finding the lengths of two vectors</a:t>
                </a:r>
              </a:p>
              <a:p>
                <a:r>
                  <a:rPr lang="en-GB" sz="2400" dirty="0"/>
                  <a:t>One division</a:t>
                </a:r>
              </a:p>
              <a:p>
                <a:r>
                  <a:rPr lang="en-GB" sz="2400" dirty="0"/>
                  <a:t>One </a:t>
                </a:r>
                <a:r>
                  <a:rPr lang="en-GB" sz="2400" i="1" dirty="0" err="1"/>
                  <a:t>acos</a:t>
                </a:r>
                <a:endParaRPr lang="en-GB" sz="2400" i="1" dirty="0"/>
              </a:p>
              <a:p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Taking the cross product of two 3D vectors involves:</a:t>
                </a:r>
              </a:p>
              <a:p>
                <a:r>
                  <a:rPr lang="en-GB" sz="2400" dirty="0"/>
                  <a:t>6 multiplications</a:t>
                </a:r>
              </a:p>
              <a:p>
                <a:r>
                  <a:rPr lang="en-GB" sz="2400" dirty="0"/>
                  <a:t>3 subtractions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4"/>
                <a:ext cx="10277423" cy="3956492"/>
              </a:xfrm>
              <a:blipFill>
                <a:blip r:embed="rId2"/>
                <a:stretch>
                  <a:fillRect l="-890" t="-924" b="-2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794E0839-F982-4000-983B-6FDE90DBF76D}"/>
              </a:ext>
            </a:extLst>
          </p:cNvPr>
          <p:cNvSpPr/>
          <p:nvPr/>
        </p:nvSpPr>
        <p:spPr>
          <a:xfrm>
            <a:off x="6254317" y="3429000"/>
            <a:ext cx="3464718" cy="1143000"/>
          </a:xfrm>
          <a:prstGeom prst="leftArrowCallout">
            <a:avLst>
              <a:gd name="adj1" fmla="val 27087"/>
              <a:gd name="adj2" fmla="val 27087"/>
              <a:gd name="adj3" fmla="val 29174"/>
              <a:gd name="adj4" fmla="val 840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For 3D vectors: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9 multiplications, 1 division, 6 additions, 2 square roots – and an </a:t>
            </a:r>
            <a:r>
              <a:rPr lang="en-GB" i="1" dirty="0" err="1">
                <a:solidFill>
                  <a:schemeClr val="accent1">
                    <a:lumMod val="50000"/>
                  </a:schemeClr>
                </a:solidFill>
              </a:rPr>
              <a:t>acos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3778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16c05727-aa75-4e4a-9b5f-8a80a1165891"/>
    <ds:schemaRef ds:uri="http://schemas.microsoft.com/office/2006/metadata/properties"/>
    <ds:schemaRef ds:uri="http://purl.org/dc/dcmitype/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Microsoft Office PowerPoint</Application>
  <PresentationFormat>Widescreen</PresentationFormat>
  <Paragraphs>345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Office Theme</vt:lpstr>
      <vt:lpstr>Week 8: Profiling &amp; Optimisation</vt:lpstr>
      <vt:lpstr>Time is of the essence</vt:lpstr>
      <vt:lpstr>A brief history of (frame) time</vt:lpstr>
      <vt:lpstr>Signs that something isn’t quite right</vt:lpstr>
      <vt:lpstr>Types of optimisation</vt:lpstr>
      <vt:lpstr>Maths is complex</vt:lpstr>
      <vt:lpstr>Breaking things down</vt:lpstr>
      <vt:lpstr>Breaking things down</vt:lpstr>
      <vt:lpstr>Breaking things down</vt:lpstr>
      <vt:lpstr>Breaking things down</vt:lpstr>
      <vt:lpstr>SLERP derivation</vt:lpstr>
      <vt:lpstr>SLERP derivation (cont.)</vt:lpstr>
      <vt:lpstr>Complex things take time</vt:lpstr>
      <vt:lpstr>Adding things up</vt:lpstr>
      <vt:lpstr>PowerPoint Presentation</vt:lpstr>
      <vt:lpstr>Avoidance strategies</vt:lpstr>
      <vt:lpstr>General approach</vt:lpstr>
      <vt:lpstr>Step 1: Finding the time</vt:lpstr>
      <vt:lpstr>Benchmark</vt:lpstr>
      <vt:lpstr>Step 2: Reducing the cost</vt:lpstr>
      <vt:lpstr>Step 2: Reducing the cost</vt:lpstr>
      <vt:lpstr>Choosing an appropriate data structure</vt:lpstr>
      <vt:lpstr>Some spatial data structures</vt:lpstr>
      <vt:lpstr>Some spatial data structures</vt:lpstr>
      <vt:lpstr>Some spatial data structures</vt:lpstr>
      <vt:lpstr>Reformulation example: SLERP</vt:lpstr>
      <vt:lpstr>Reformulation example: SLERP (cont.)</vt:lpstr>
      <vt:lpstr>SLERPing problems</vt:lpstr>
      <vt:lpstr>Reformulation example: ray-sphere intersection</vt:lpstr>
      <vt:lpstr>Memory optimisation</vt:lpstr>
      <vt:lpstr>Registers and cache</vt:lpstr>
      <vt:lpstr>Improving memory management</vt:lpstr>
      <vt:lpstr>Compiler and linker rules</vt:lpstr>
      <vt:lpstr>Tips and tricks</vt:lpstr>
      <vt:lpstr>Worksheet C: submit by Monday 25th if you’d like feedback!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2019-11-14T20:45:50Z</dcterms:created>
  <dcterms:modified xsi:type="dcterms:W3CDTF">2019-11-18T14:27:37Z</dcterms:modified>
</cp:coreProperties>
</file>