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7" r:id="rId2"/>
    <p:sldMasterId id="2147483661" r:id="rId3"/>
  </p:sldMasterIdLst>
  <p:notesMasterIdLst>
    <p:notesMasterId r:id="rId67"/>
  </p:notesMasterIdLst>
  <p:sldIdLst>
    <p:sldId id="263" r:id="rId4"/>
    <p:sldId id="313" r:id="rId5"/>
    <p:sldId id="403" r:id="rId6"/>
    <p:sldId id="404" r:id="rId7"/>
    <p:sldId id="262" r:id="rId8"/>
    <p:sldId id="415" r:id="rId9"/>
    <p:sldId id="416" r:id="rId10"/>
    <p:sldId id="484" r:id="rId11"/>
    <p:sldId id="417" r:id="rId12"/>
    <p:sldId id="421" r:id="rId13"/>
    <p:sldId id="418" r:id="rId14"/>
    <p:sldId id="422" r:id="rId15"/>
    <p:sldId id="419" r:id="rId16"/>
    <p:sldId id="423" r:id="rId17"/>
    <p:sldId id="424" r:id="rId18"/>
    <p:sldId id="480" r:id="rId19"/>
    <p:sldId id="479" r:id="rId20"/>
    <p:sldId id="425" r:id="rId21"/>
    <p:sldId id="426" r:id="rId22"/>
    <p:sldId id="427" r:id="rId23"/>
    <p:sldId id="481" r:id="rId24"/>
    <p:sldId id="428" r:id="rId25"/>
    <p:sldId id="429" r:id="rId26"/>
    <p:sldId id="430" r:id="rId27"/>
    <p:sldId id="431" r:id="rId28"/>
    <p:sldId id="432" r:id="rId29"/>
    <p:sldId id="433" r:id="rId30"/>
    <p:sldId id="434" r:id="rId31"/>
    <p:sldId id="435" r:id="rId32"/>
    <p:sldId id="436" r:id="rId33"/>
    <p:sldId id="405" r:id="rId34"/>
    <p:sldId id="420" r:id="rId35"/>
    <p:sldId id="406" r:id="rId36"/>
    <p:sldId id="407" r:id="rId37"/>
    <p:sldId id="408" r:id="rId38"/>
    <p:sldId id="409" r:id="rId39"/>
    <p:sldId id="410" r:id="rId40"/>
    <p:sldId id="411" r:id="rId41"/>
    <p:sldId id="412" r:id="rId42"/>
    <p:sldId id="413" r:id="rId43"/>
    <p:sldId id="414" r:id="rId44"/>
    <p:sldId id="482" r:id="rId45"/>
    <p:sldId id="483" r:id="rId46"/>
    <p:sldId id="437" r:id="rId47"/>
    <p:sldId id="439" r:id="rId48"/>
    <p:sldId id="440" r:id="rId49"/>
    <p:sldId id="441" r:id="rId50"/>
    <p:sldId id="442" r:id="rId51"/>
    <p:sldId id="444" r:id="rId52"/>
    <p:sldId id="445" r:id="rId53"/>
    <p:sldId id="478" r:id="rId54"/>
    <p:sldId id="446" r:id="rId55"/>
    <p:sldId id="447" r:id="rId56"/>
    <p:sldId id="448" r:id="rId57"/>
    <p:sldId id="449" r:id="rId58"/>
    <p:sldId id="450" r:id="rId59"/>
    <p:sldId id="452" r:id="rId60"/>
    <p:sldId id="453" r:id="rId61"/>
    <p:sldId id="454" r:id="rId62"/>
    <p:sldId id="455" r:id="rId63"/>
    <p:sldId id="456" r:id="rId64"/>
    <p:sldId id="457" r:id="rId65"/>
    <p:sldId id="458" r:id="rId66"/>
  </p:sldIdLst>
  <p:sldSz cx="9144000" cy="6858000" type="screen4x3"/>
  <p:notesSz cx="6781800" cy="99202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6252" autoAdjust="0"/>
  </p:normalViewPr>
  <p:slideViewPr>
    <p:cSldViewPr>
      <p:cViewPr varScale="1">
        <p:scale>
          <a:sx n="133" d="100"/>
          <a:sy n="133" d="100"/>
        </p:scale>
        <p:origin x="906"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289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B05B8005-550D-498C-AE8C-689A29112B82}" type="datetimeFigureOut">
              <a:rPr lang="en-GB" smtClean="0"/>
              <a:pPr/>
              <a:t>15/11/2019</a:t>
            </a:fld>
            <a:endParaRPr lang="en-GB"/>
          </a:p>
        </p:txBody>
      </p:sp>
      <p:sp>
        <p:nvSpPr>
          <p:cNvPr id="4" name="3 - Θέση εικόνας διαφάνειας"/>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77863" y="4711700"/>
            <a:ext cx="5426075" cy="446405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9421813"/>
            <a:ext cx="2938463" cy="496887"/>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41750" y="9421813"/>
            <a:ext cx="2938463" cy="496887"/>
          </a:xfrm>
          <a:prstGeom prst="rect">
            <a:avLst/>
          </a:prstGeom>
        </p:spPr>
        <p:txBody>
          <a:bodyPr vert="horz" lIns="91440" tIns="45720" rIns="91440" bIns="45720" rtlCol="0" anchor="b"/>
          <a:lstStyle>
            <a:lvl1pPr algn="r">
              <a:defRPr sz="1200"/>
            </a:lvl1pPr>
          </a:lstStyle>
          <a:p>
            <a:fld id="{CF599E15-9F02-47A0-B449-FDCA118929BB}" type="slidenum">
              <a:rPr lang="en-GB" smtClean="0"/>
              <a:pPr/>
              <a:t>‹#›</a:t>
            </a:fld>
            <a:endParaRPr lang="en-GB"/>
          </a:p>
        </p:txBody>
      </p:sp>
    </p:spTree>
    <p:extLst>
      <p:ext uri="{BB962C8B-B14F-4D97-AF65-F5344CB8AC3E}">
        <p14:creationId xmlns:p14="http://schemas.microsoft.com/office/powerpoint/2010/main" val="191037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7BBD07D-6ACB-4A35-8BBC-BC1A905FA934}" type="slidenum">
              <a:rPr lang="en-GB" altLang="en-US" smtClean="0"/>
              <a:pPr/>
              <a:t>24</a:t>
            </a:fld>
            <a:endParaRPr lang="en-GB" altLang="en-US" smtClean="0"/>
          </a:p>
        </p:txBody>
      </p:sp>
      <p:sp>
        <p:nvSpPr>
          <p:cNvPr id="48131" name="Rectangle 7"/>
          <p:cNvSpPr txBox="1">
            <a:spLocks noGrp="1" noChangeArrowheads="1"/>
          </p:cNvSpPr>
          <p:nvPr/>
        </p:nvSpPr>
        <p:spPr bwMode="auto">
          <a:xfrm>
            <a:off x="3840872" y="9422241"/>
            <a:ext cx="2939394" cy="496354"/>
          </a:xfrm>
          <a:prstGeom prst="rect">
            <a:avLst/>
          </a:prstGeom>
          <a:noFill/>
          <a:ln w="9525">
            <a:noFill/>
            <a:miter lim="800000"/>
            <a:headEnd/>
            <a:tailEnd/>
          </a:ln>
        </p:spPr>
        <p:txBody>
          <a:bodyPr lIns="89730" tIns="44865" rIns="89730" bIns="44865" anchor="b"/>
          <a:lstStyle/>
          <a:p>
            <a:pPr algn="r"/>
            <a:fld id="{28098268-AB9C-4FDC-B1CD-1B4CB1D08433}" type="slidenum">
              <a:rPr lang="en-GB" altLang="en-US" sz="1200"/>
              <a:pPr algn="r"/>
              <a:t>24</a:t>
            </a:fld>
            <a:endParaRPr lang="en-GB" altLang="en-US" sz="1200" dirty="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p:spPr>
        <p:txBody>
          <a:bodyPr/>
          <a:lstStyle>
            <a:lvl1pPr eaLnBrk="0" hangingPunct="0">
              <a:defRPr>
                <a:solidFill>
                  <a:schemeClr val="tx1"/>
                </a:solidFill>
                <a:latin typeface="Verdana" pitchFamily="34" charset="0"/>
              </a:defRPr>
            </a:lvl1pPr>
            <a:lvl2pPr marL="729057" indent="-280406" eaLnBrk="0" hangingPunct="0">
              <a:defRPr>
                <a:solidFill>
                  <a:schemeClr val="tx1"/>
                </a:solidFill>
                <a:latin typeface="Verdana" pitchFamily="34" charset="0"/>
              </a:defRPr>
            </a:lvl2pPr>
            <a:lvl3pPr marL="1121626" indent="-224325" eaLnBrk="0" hangingPunct="0">
              <a:defRPr>
                <a:solidFill>
                  <a:schemeClr val="tx1"/>
                </a:solidFill>
                <a:latin typeface="Verdana" pitchFamily="34" charset="0"/>
              </a:defRPr>
            </a:lvl3pPr>
            <a:lvl4pPr marL="1570276" indent="-224325" eaLnBrk="0" hangingPunct="0">
              <a:defRPr>
                <a:solidFill>
                  <a:schemeClr val="tx1"/>
                </a:solidFill>
                <a:latin typeface="Verdana" pitchFamily="34" charset="0"/>
              </a:defRPr>
            </a:lvl4pPr>
            <a:lvl5pPr marL="2018927" indent="-224325" eaLnBrk="0" hangingPunct="0">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pPr eaLnBrk="1" hangingPunct="1">
              <a:defRPr/>
            </a:pPr>
            <a:fld id="{175E093B-3E74-41E7-8FB0-100E069EAACB}" type="slidenum">
              <a:rPr lang="en-GB" smtClean="0">
                <a:latin typeface="Arial" charset="0"/>
              </a:rPr>
              <a:pPr eaLnBrk="1" hangingPunct="1">
                <a:defRPr/>
              </a:pPr>
              <a:t>30</a:t>
            </a:fld>
            <a:endParaRPr lang="en-GB" smtClean="0">
              <a:latin typeface="Arial" charset="0"/>
            </a:endParaRPr>
          </a:p>
        </p:txBody>
      </p:sp>
      <p:sp>
        <p:nvSpPr>
          <p:cNvPr id="76803" name="Slide Image Placeholder 1"/>
          <p:cNvSpPr>
            <a:spLocks noGrp="1" noRot="1" noChangeAspect="1" noTextEdit="1"/>
          </p:cNvSpPr>
          <p:nvPr>
            <p:ph type="sldImg"/>
          </p:nvPr>
        </p:nvSpPr>
        <p:spPr>
          <a:ln/>
        </p:spPr>
      </p:sp>
      <p:sp>
        <p:nvSpPr>
          <p:cNvPr id="76804" name="Notes Placeholder 2"/>
          <p:cNvSpPr>
            <a:spLocks noGrp="1"/>
          </p:cNvSpPr>
          <p:nvPr>
            <p:ph type="body" idx="1"/>
          </p:nvPr>
        </p:nvSpPr>
        <p:spPr>
          <a:noFill/>
          <a:ln/>
        </p:spPr>
        <p:txBody>
          <a:bodyPr/>
          <a:lstStyle/>
          <a:p>
            <a:endParaRPr lang="en-US" dirty="0" smtClean="0"/>
          </a:p>
        </p:txBody>
      </p:sp>
      <p:sp>
        <p:nvSpPr>
          <p:cNvPr id="76805" name="Slide Number Placeholder 3"/>
          <p:cNvSpPr txBox="1">
            <a:spLocks noGrp="1"/>
          </p:cNvSpPr>
          <p:nvPr/>
        </p:nvSpPr>
        <p:spPr bwMode="auto">
          <a:xfrm>
            <a:off x="3840872" y="9422241"/>
            <a:ext cx="2939394" cy="496354"/>
          </a:xfrm>
          <a:prstGeom prst="rect">
            <a:avLst/>
          </a:prstGeom>
          <a:noFill/>
          <a:ln w="9525">
            <a:noFill/>
            <a:miter lim="800000"/>
            <a:headEnd/>
            <a:tailEnd/>
          </a:ln>
        </p:spPr>
        <p:txBody>
          <a:bodyPr lIns="89730" tIns="44865" rIns="89730" bIns="44865" anchor="b"/>
          <a:lstStyle/>
          <a:p>
            <a:pPr algn="r"/>
            <a:fld id="{E3B19ED9-1C4B-429F-9A9F-24302223C628}" type="slidenum">
              <a:rPr lang="en-GB" sz="1200"/>
              <a:pPr algn="r"/>
              <a:t>30</a:t>
            </a:fld>
            <a:endParaRPr lang="en-GB"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45</a:t>
            </a:fld>
            <a:endParaRPr lang="en-GB"/>
          </a:p>
        </p:txBody>
      </p:sp>
    </p:spTree>
    <p:extLst>
      <p:ext uri="{BB962C8B-B14F-4D97-AF65-F5344CB8AC3E}">
        <p14:creationId xmlns:p14="http://schemas.microsoft.com/office/powerpoint/2010/main" val="3940698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CF599E15-9F02-47A0-B449-FDCA118929BB}" type="slidenum">
              <a:rPr lang="en-GB" smtClean="0"/>
              <a:pPr/>
              <a:t>5</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46</a:t>
            </a:fld>
            <a:endParaRPr lang="en-GB"/>
          </a:p>
        </p:txBody>
      </p:sp>
    </p:spTree>
    <p:extLst>
      <p:ext uri="{BB962C8B-B14F-4D97-AF65-F5344CB8AC3E}">
        <p14:creationId xmlns:p14="http://schemas.microsoft.com/office/powerpoint/2010/main" val="3940698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47</a:t>
            </a:fld>
            <a:endParaRPr lang="en-GB"/>
          </a:p>
        </p:txBody>
      </p:sp>
    </p:spTree>
    <p:extLst>
      <p:ext uri="{BB962C8B-B14F-4D97-AF65-F5344CB8AC3E}">
        <p14:creationId xmlns:p14="http://schemas.microsoft.com/office/powerpoint/2010/main" val="2016174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48</a:t>
            </a:fld>
            <a:endParaRPr lang="en-GB"/>
          </a:p>
        </p:txBody>
      </p:sp>
    </p:spTree>
    <p:extLst>
      <p:ext uri="{BB962C8B-B14F-4D97-AF65-F5344CB8AC3E}">
        <p14:creationId xmlns:p14="http://schemas.microsoft.com/office/powerpoint/2010/main" val="1007265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49</a:t>
            </a:fld>
            <a:endParaRPr lang="en-GB"/>
          </a:p>
        </p:txBody>
      </p:sp>
    </p:spTree>
    <p:extLst>
      <p:ext uri="{BB962C8B-B14F-4D97-AF65-F5344CB8AC3E}">
        <p14:creationId xmlns:p14="http://schemas.microsoft.com/office/powerpoint/2010/main" val="665925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50</a:t>
            </a:fld>
            <a:endParaRPr lang="en-GB"/>
          </a:p>
        </p:txBody>
      </p:sp>
    </p:spTree>
    <p:extLst>
      <p:ext uri="{BB962C8B-B14F-4D97-AF65-F5344CB8AC3E}">
        <p14:creationId xmlns:p14="http://schemas.microsoft.com/office/powerpoint/2010/main" val="2592678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51</a:t>
            </a:fld>
            <a:endParaRPr lang="en-GB"/>
          </a:p>
        </p:txBody>
      </p:sp>
    </p:spTree>
    <p:extLst>
      <p:ext uri="{BB962C8B-B14F-4D97-AF65-F5344CB8AC3E}">
        <p14:creationId xmlns:p14="http://schemas.microsoft.com/office/powerpoint/2010/main" val="3202263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52</a:t>
            </a:fld>
            <a:endParaRPr lang="en-GB"/>
          </a:p>
        </p:txBody>
      </p:sp>
    </p:spTree>
    <p:extLst>
      <p:ext uri="{BB962C8B-B14F-4D97-AF65-F5344CB8AC3E}">
        <p14:creationId xmlns:p14="http://schemas.microsoft.com/office/powerpoint/2010/main" val="1414196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53</a:t>
            </a:fld>
            <a:endParaRPr lang="en-GB"/>
          </a:p>
        </p:txBody>
      </p:sp>
    </p:spTree>
    <p:extLst>
      <p:ext uri="{BB962C8B-B14F-4D97-AF65-F5344CB8AC3E}">
        <p14:creationId xmlns:p14="http://schemas.microsoft.com/office/powerpoint/2010/main" val="864982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54</a:t>
            </a:fld>
            <a:endParaRPr lang="en-GB"/>
          </a:p>
        </p:txBody>
      </p:sp>
    </p:spTree>
    <p:extLst>
      <p:ext uri="{BB962C8B-B14F-4D97-AF65-F5344CB8AC3E}">
        <p14:creationId xmlns:p14="http://schemas.microsoft.com/office/powerpoint/2010/main" val="2475122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55</a:t>
            </a:fld>
            <a:endParaRPr lang="en-GB"/>
          </a:p>
        </p:txBody>
      </p:sp>
    </p:spTree>
    <p:extLst>
      <p:ext uri="{BB962C8B-B14F-4D97-AF65-F5344CB8AC3E}">
        <p14:creationId xmlns:p14="http://schemas.microsoft.com/office/powerpoint/2010/main" val="174714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15</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56</a:t>
            </a:fld>
            <a:endParaRPr lang="en-GB"/>
          </a:p>
        </p:txBody>
      </p:sp>
    </p:spTree>
    <p:extLst>
      <p:ext uri="{BB962C8B-B14F-4D97-AF65-F5344CB8AC3E}">
        <p14:creationId xmlns:p14="http://schemas.microsoft.com/office/powerpoint/2010/main" val="1880527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57</a:t>
            </a:fld>
            <a:endParaRPr lang="en-GB"/>
          </a:p>
        </p:txBody>
      </p:sp>
    </p:spTree>
    <p:extLst>
      <p:ext uri="{BB962C8B-B14F-4D97-AF65-F5344CB8AC3E}">
        <p14:creationId xmlns:p14="http://schemas.microsoft.com/office/powerpoint/2010/main" val="1948871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58</a:t>
            </a:fld>
            <a:endParaRPr lang="en-GB"/>
          </a:p>
        </p:txBody>
      </p:sp>
    </p:spTree>
    <p:extLst>
      <p:ext uri="{BB962C8B-B14F-4D97-AF65-F5344CB8AC3E}">
        <p14:creationId xmlns:p14="http://schemas.microsoft.com/office/powerpoint/2010/main" val="81538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59</a:t>
            </a:fld>
            <a:endParaRPr lang="en-GB"/>
          </a:p>
        </p:txBody>
      </p:sp>
    </p:spTree>
    <p:extLst>
      <p:ext uri="{BB962C8B-B14F-4D97-AF65-F5344CB8AC3E}">
        <p14:creationId xmlns:p14="http://schemas.microsoft.com/office/powerpoint/2010/main" val="1170973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60</a:t>
            </a:fld>
            <a:endParaRPr lang="en-GB"/>
          </a:p>
        </p:txBody>
      </p:sp>
    </p:spTree>
    <p:extLst>
      <p:ext uri="{BB962C8B-B14F-4D97-AF65-F5344CB8AC3E}">
        <p14:creationId xmlns:p14="http://schemas.microsoft.com/office/powerpoint/2010/main" val="11709732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61</a:t>
            </a:fld>
            <a:endParaRPr lang="en-GB"/>
          </a:p>
        </p:txBody>
      </p:sp>
    </p:spTree>
    <p:extLst>
      <p:ext uri="{BB962C8B-B14F-4D97-AF65-F5344CB8AC3E}">
        <p14:creationId xmlns:p14="http://schemas.microsoft.com/office/powerpoint/2010/main" val="1585127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62</a:t>
            </a:fld>
            <a:endParaRPr lang="en-GB"/>
          </a:p>
        </p:txBody>
      </p:sp>
    </p:spTree>
    <p:extLst>
      <p:ext uri="{BB962C8B-B14F-4D97-AF65-F5344CB8AC3E}">
        <p14:creationId xmlns:p14="http://schemas.microsoft.com/office/powerpoint/2010/main" val="2296933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D091EF74-B609-46DE-9291-2C66D75EB7E5}" type="slidenum">
              <a:rPr lang="en-GB" smtClean="0"/>
              <a:pPr/>
              <a:t>63</a:t>
            </a:fld>
            <a:endParaRPr lang="en-GB"/>
          </a:p>
        </p:txBody>
      </p:sp>
    </p:spTree>
    <p:extLst>
      <p:ext uri="{BB962C8B-B14F-4D97-AF65-F5344CB8AC3E}">
        <p14:creationId xmlns:p14="http://schemas.microsoft.com/office/powerpoint/2010/main" val="100414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16</a:t>
            </a:fld>
            <a:endParaRPr lang="en-GB"/>
          </a:p>
        </p:txBody>
      </p:sp>
    </p:spTree>
    <p:extLst>
      <p:ext uri="{BB962C8B-B14F-4D97-AF65-F5344CB8AC3E}">
        <p14:creationId xmlns:p14="http://schemas.microsoft.com/office/powerpoint/2010/main" val="154448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17</a:t>
            </a:fld>
            <a:endParaRPr lang="en-GB"/>
          </a:p>
        </p:txBody>
      </p:sp>
    </p:spTree>
    <p:extLst>
      <p:ext uri="{BB962C8B-B14F-4D97-AF65-F5344CB8AC3E}">
        <p14:creationId xmlns:p14="http://schemas.microsoft.com/office/powerpoint/2010/main" val="163318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18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19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a:p>
        </p:txBody>
      </p:sp>
      <p:sp>
        <p:nvSpPr>
          <p:cNvPr id="4" name="3 - Θέση αριθμού διαφάνειας"/>
          <p:cNvSpPr>
            <a:spLocks noGrp="1"/>
          </p:cNvSpPr>
          <p:nvPr>
            <p:ph type="sldNum" sz="quarter" idx="10"/>
          </p:nvPr>
        </p:nvSpPr>
        <p:spPr/>
        <p:txBody>
          <a:bodyPr/>
          <a:lstStyle/>
          <a:p>
            <a:fld id="{92705AD0-FCC3-4196-986F-19F3255F65D5}" type="slidenum">
              <a:rPr lang="en-GB" smtClean="0"/>
              <a:pPr/>
              <a:t>21</a:t>
            </a:fld>
            <a:endParaRPr lang="en-GB"/>
          </a:p>
        </p:txBody>
      </p:sp>
    </p:spTree>
    <p:extLst>
      <p:ext uri="{BB962C8B-B14F-4D97-AF65-F5344CB8AC3E}">
        <p14:creationId xmlns:p14="http://schemas.microsoft.com/office/powerpoint/2010/main" val="304238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44"/>
            <a:ext cx="8229600" cy="576064"/>
          </a:xfrm>
        </p:spPr>
        <p:txBody>
          <a:bodyPr>
            <a:normAutofit/>
          </a:bodyPr>
          <a:lstStyle>
            <a:lvl1pPr>
              <a:defRPr sz="3000" b="1"/>
            </a:lvl1pPr>
          </a:lstStyle>
          <a:p>
            <a:r>
              <a:rPr lang="en-US" dirty="0" smtClean="0"/>
              <a:t>Click to edit Master title style</a:t>
            </a:r>
            <a:endParaRPr lang="en-AU" dirty="0"/>
          </a:p>
        </p:txBody>
      </p:sp>
      <p:sp>
        <p:nvSpPr>
          <p:cNvPr id="3" name="Content Placeholder 2"/>
          <p:cNvSpPr>
            <a:spLocks noGrp="1"/>
          </p:cNvSpPr>
          <p:nvPr>
            <p:ph idx="1"/>
          </p:nvPr>
        </p:nvSpPr>
        <p:spPr>
          <a:xfrm>
            <a:off x="457200" y="1844824"/>
            <a:ext cx="8229600" cy="4392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86768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537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576064"/>
          </a:xfrm>
        </p:spPr>
        <p:txBody>
          <a:bodyPr>
            <a:normAutofit/>
          </a:bodyPr>
          <a:lstStyle>
            <a:lvl1pPr>
              <a:defRPr sz="3000" b="1"/>
            </a:lvl1pPr>
          </a:lstStyle>
          <a:p>
            <a:r>
              <a:rPr lang="en-US" dirty="0" smtClean="0"/>
              <a:t>Click to edit Master title style</a:t>
            </a:r>
            <a:endParaRPr lang="en-AU" dirty="0"/>
          </a:p>
        </p:txBody>
      </p:sp>
      <p:sp>
        <p:nvSpPr>
          <p:cNvPr id="3" name="Content Placeholder 2"/>
          <p:cNvSpPr>
            <a:spLocks noGrp="1"/>
          </p:cNvSpPr>
          <p:nvPr>
            <p:ph sz="half" idx="1"/>
          </p:nvPr>
        </p:nvSpPr>
        <p:spPr>
          <a:xfrm>
            <a:off x="457200" y="1844824"/>
            <a:ext cx="4038600" cy="4392488"/>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648200" y="1844824"/>
            <a:ext cx="4038600" cy="4392488"/>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245421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576064"/>
          </a:xfrm>
        </p:spPr>
        <p:txBody>
          <a:bodyPr>
            <a:normAutofit/>
          </a:bodyPr>
          <a:lstStyle>
            <a:lvl1pPr>
              <a:defRPr sz="3000"/>
            </a:lvl1pPr>
          </a:lstStyle>
          <a:p>
            <a:r>
              <a:rPr lang="en-US" smtClean="0"/>
              <a:t>Click to edit Master title style</a:t>
            </a:r>
            <a:endParaRPr lang="en-AU" dirty="0"/>
          </a:p>
        </p:txBody>
      </p:sp>
    </p:spTree>
    <p:extLst>
      <p:ext uri="{BB962C8B-B14F-4D97-AF65-F5344CB8AC3E}">
        <p14:creationId xmlns:p14="http://schemas.microsoft.com/office/powerpoint/2010/main" val="383764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47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544" y="1124744"/>
            <a:ext cx="5760640" cy="504056"/>
          </a:xfrm>
        </p:spPr>
        <p:txBody>
          <a:bodyPr anchor="b">
            <a:noAutofit/>
          </a:bodyPr>
          <a:lstStyle>
            <a:lvl1pPr algn="l">
              <a:defRPr sz="3000" b="1"/>
            </a:lvl1pPr>
          </a:lstStyle>
          <a:p>
            <a:r>
              <a:rPr lang="en-US" dirty="0" smtClean="0"/>
              <a:t>Click to edit title style</a:t>
            </a:r>
            <a:endParaRPr lang="en-AU" dirty="0"/>
          </a:p>
        </p:txBody>
      </p:sp>
      <p:sp>
        <p:nvSpPr>
          <p:cNvPr id="4" name="Text Placeholder 3"/>
          <p:cNvSpPr>
            <a:spLocks noGrp="1"/>
          </p:cNvSpPr>
          <p:nvPr>
            <p:ph type="body" sz="half" idx="2"/>
          </p:nvPr>
        </p:nvSpPr>
        <p:spPr>
          <a:xfrm>
            <a:off x="457200" y="1772816"/>
            <a:ext cx="5770984" cy="44644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6444208" y="1124744"/>
            <a:ext cx="2232248" cy="1728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9" name="Picture Placeholder 2"/>
          <p:cNvSpPr>
            <a:spLocks noGrp="1"/>
          </p:cNvSpPr>
          <p:nvPr>
            <p:ph type="pic" idx="13"/>
          </p:nvPr>
        </p:nvSpPr>
        <p:spPr>
          <a:xfrm>
            <a:off x="6444208" y="2996952"/>
            <a:ext cx="2232248" cy="3240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dirty="0"/>
          </a:p>
        </p:txBody>
      </p:sp>
    </p:spTree>
    <p:extLst>
      <p:ext uri="{BB962C8B-B14F-4D97-AF65-F5344CB8AC3E}">
        <p14:creationId xmlns:p14="http://schemas.microsoft.com/office/powerpoint/2010/main" val="397354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794519"/>
          </a:xfrm>
          <a:prstGeom prst="rect">
            <a:avLst/>
          </a:prstGeom>
        </p:spPr>
        <p:txBody>
          <a:bodyPr/>
          <a:lstStyle>
            <a:lvl1pPr>
              <a:defRPr sz="4000">
                <a:solidFill>
                  <a:schemeClr val="tx1">
                    <a:lumMod val="75000"/>
                    <a:lumOff val="25000"/>
                  </a:schemeClr>
                </a:solidFill>
                <a:latin typeface="Verdana" pitchFamily="34" charset="0"/>
                <a:ea typeface="Verdana" pitchFamily="34" charset="0"/>
                <a:cs typeface="Verdana" pitchFamily="34" charset="0"/>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3886200"/>
            <a:ext cx="6400800" cy="69492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Tree>
    <p:extLst>
      <p:ext uri="{BB962C8B-B14F-4D97-AF65-F5344CB8AC3E}">
        <p14:creationId xmlns:p14="http://schemas.microsoft.com/office/powerpoint/2010/main" val="177769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p:cNvSpPr/>
          <p:nvPr userDrawn="1"/>
        </p:nvSpPr>
        <p:spPr>
          <a:xfrm>
            <a:off x="0" y="3596793"/>
            <a:ext cx="9144000" cy="3284984"/>
          </a:xfrm>
          <a:prstGeom prst="rect">
            <a:avLst/>
          </a:prstGeom>
          <a:gradFill>
            <a:gsLst>
              <a:gs pos="18000">
                <a:schemeClr val="tx2">
                  <a:lumMod val="50000"/>
                  <a:alpha val="50000"/>
                </a:schemeClr>
              </a:gs>
              <a:gs pos="0">
                <a:schemeClr val="tx2">
                  <a:lumMod val="50000"/>
                  <a:alpha val="0"/>
                </a:schemeClr>
              </a:gs>
              <a:gs pos="84000">
                <a:schemeClr val="accent1">
                  <a:lumMod val="50000"/>
                </a:schemeClr>
              </a:gs>
              <a:gs pos="100000">
                <a:schemeClr val="tx2">
                  <a:lumMod val="75000"/>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1768" y="5373216"/>
            <a:ext cx="4824536" cy="865360"/>
          </a:xfrm>
          <a:prstGeom prst="rect">
            <a:avLst/>
          </a:prstGeom>
        </p:spPr>
        <p:txBody>
          <a:bodyPr anchor="t"/>
          <a:lstStyle>
            <a:lvl1pPr algn="l">
              <a:defRPr sz="4000" b="1" cap="all">
                <a:solidFill>
                  <a:schemeClr val="bg1"/>
                </a:solidFill>
                <a:latin typeface="Verdana" pitchFamily="34" charset="0"/>
                <a:ea typeface="Verdana" pitchFamily="34" charset="0"/>
                <a:cs typeface="Verdana" pitchFamily="34" charset="0"/>
              </a:defRPr>
            </a:lvl1pPr>
          </a:lstStyle>
          <a:p>
            <a:r>
              <a:rPr lang="en-US" dirty="0" smtClean="0"/>
              <a:t>Click to edit Master title style</a:t>
            </a:r>
            <a:endParaRPr lang="en-AU" dirty="0"/>
          </a:p>
        </p:txBody>
      </p:sp>
      <p:sp>
        <p:nvSpPr>
          <p:cNvPr id="3" name="Text Placeholder 2"/>
          <p:cNvSpPr>
            <a:spLocks noGrp="1"/>
          </p:cNvSpPr>
          <p:nvPr>
            <p:ph type="body" idx="1"/>
          </p:nvPr>
        </p:nvSpPr>
        <p:spPr>
          <a:xfrm>
            <a:off x="251520" y="4869160"/>
            <a:ext cx="4857799" cy="401836"/>
          </a:xfrm>
          <a:prstGeom prst="rect">
            <a:avLst/>
          </a:prstGeom>
        </p:spPr>
        <p:txBody>
          <a:bodyPr anchor="b"/>
          <a:lstStyle>
            <a:lvl1pPr marL="0" indent="0">
              <a:buNone/>
              <a:defRPr sz="2000">
                <a:solidFill>
                  <a:schemeClr val="bg1"/>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0"/>
          </p:nvPr>
        </p:nvSpPr>
        <p:spPr>
          <a:xfrm>
            <a:off x="251520" y="6310585"/>
            <a:ext cx="8640960" cy="358775"/>
          </a:xfrm>
          <a:prstGeom prst="rect">
            <a:avLst/>
          </a:prstGeom>
        </p:spPr>
        <p:txBody>
          <a:bodyPr>
            <a:noAutofit/>
          </a:bodyPr>
          <a:lstStyle>
            <a:lvl1pPr marL="0" indent="0">
              <a:buFontTx/>
              <a:buNone/>
              <a:defRPr sz="2000">
                <a:solidFill>
                  <a:schemeClr val="bg1"/>
                </a:solidFill>
                <a:latin typeface="Verdana" pitchFamily="34" charset="0"/>
                <a:ea typeface="Verdana" pitchFamily="34" charset="0"/>
                <a:cs typeface="Verdana" pitchFamily="34" charset="0"/>
              </a:defRPr>
            </a:lvl1pPr>
            <a:lvl2pPr>
              <a:defRPr sz="2000">
                <a:solidFill>
                  <a:schemeClr val="bg1"/>
                </a:solidFill>
                <a:latin typeface="Verdana" pitchFamily="34" charset="0"/>
                <a:ea typeface="Verdana" pitchFamily="34" charset="0"/>
                <a:cs typeface="Verdana" pitchFamily="34" charset="0"/>
              </a:defRPr>
            </a:lvl2pPr>
            <a:lvl3pPr>
              <a:defRPr sz="2000">
                <a:solidFill>
                  <a:schemeClr val="bg1"/>
                </a:solidFill>
                <a:latin typeface="Verdana" pitchFamily="34" charset="0"/>
                <a:ea typeface="Verdana" pitchFamily="34" charset="0"/>
                <a:cs typeface="Verdana" pitchFamily="34" charset="0"/>
              </a:defRPr>
            </a:lvl3pPr>
            <a:lvl4pPr>
              <a:defRPr sz="2000">
                <a:solidFill>
                  <a:schemeClr val="bg1"/>
                </a:solidFill>
                <a:latin typeface="Verdana" pitchFamily="34" charset="0"/>
                <a:ea typeface="Verdana" pitchFamily="34" charset="0"/>
                <a:cs typeface="Verdana" pitchFamily="34" charset="0"/>
              </a:defRPr>
            </a:lvl4pPr>
            <a:lvl5pPr>
              <a:defRPr sz="2000">
                <a:solidFill>
                  <a:schemeClr val="bg1"/>
                </a:solidFill>
                <a:latin typeface="Verdana" pitchFamily="34" charset="0"/>
                <a:ea typeface="Verdana" pitchFamily="34" charset="0"/>
                <a:cs typeface="Verdana" pitchFamily="34" charset="0"/>
              </a:defRPr>
            </a:lvl5pPr>
          </a:lstStyle>
          <a:p>
            <a:pPr lvl="0"/>
            <a:r>
              <a:rPr lang="en-US" dirty="0" smtClean="0"/>
              <a:t>Click to edit Master text styles</a:t>
            </a:r>
          </a:p>
        </p:txBody>
      </p:sp>
    </p:spTree>
    <p:extLst>
      <p:ext uri="{BB962C8B-B14F-4D97-AF65-F5344CB8AC3E}">
        <p14:creationId xmlns:p14="http://schemas.microsoft.com/office/powerpoint/2010/main" val="171765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224136"/>
          </a:xfrm>
          <a:prstGeom prst="rect">
            <a:avLst/>
          </a:prstGeom>
        </p:spPr>
        <p:txBody>
          <a:bodyPr/>
          <a:lstStyle>
            <a:lvl1pPr>
              <a:defRPr sz="4000" b="1">
                <a:solidFill>
                  <a:schemeClr val="bg1"/>
                </a:solidFill>
                <a:latin typeface="Verdana" pitchFamily="34" charset="0"/>
                <a:ea typeface="Verdana" pitchFamily="34" charset="0"/>
                <a:cs typeface="Verdana" pitchFamily="34" charset="0"/>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4653136"/>
            <a:ext cx="6400800" cy="694928"/>
          </a:xfrm>
          <a:prstGeom prst="rect">
            <a:avLst/>
          </a:prstGeom>
        </p:spPr>
        <p:txBody>
          <a:bodyPr/>
          <a:lstStyle>
            <a:lvl1pPr marL="0" indent="0" algn="ctr">
              <a:buNone/>
              <a:defRPr sz="28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Tree>
    <p:extLst>
      <p:ext uri="{BB962C8B-B14F-4D97-AF65-F5344CB8AC3E}">
        <p14:creationId xmlns:p14="http://schemas.microsoft.com/office/powerpoint/2010/main" val="17776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544" y="1412776"/>
            <a:ext cx="5760640" cy="504056"/>
          </a:xfrm>
          <a:prstGeom prst="rect">
            <a:avLst/>
          </a:prstGeom>
        </p:spPr>
        <p:txBody>
          <a:bodyPr anchor="b">
            <a:noAutofit/>
          </a:bodyPr>
          <a:lstStyle>
            <a:lvl1pPr algn="l">
              <a:defRPr sz="3000" b="0"/>
            </a:lvl1pPr>
          </a:lstStyle>
          <a:p>
            <a:r>
              <a:rPr lang="en-US" dirty="0" smtClean="0"/>
              <a:t>Click to edit title style</a:t>
            </a:r>
            <a:endParaRPr lang="en-AU" dirty="0"/>
          </a:p>
        </p:txBody>
      </p:sp>
      <p:sp>
        <p:nvSpPr>
          <p:cNvPr id="4" name="Text Placeholder 3"/>
          <p:cNvSpPr>
            <a:spLocks noGrp="1"/>
          </p:cNvSpPr>
          <p:nvPr>
            <p:ph type="body" sz="half" idx="2"/>
          </p:nvPr>
        </p:nvSpPr>
        <p:spPr>
          <a:xfrm>
            <a:off x="457200" y="2132856"/>
            <a:ext cx="5770984" cy="410445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6444208" y="1412776"/>
            <a:ext cx="2232248" cy="172819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9" name="Picture Placeholder 2"/>
          <p:cNvSpPr>
            <a:spLocks noGrp="1"/>
          </p:cNvSpPr>
          <p:nvPr>
            <p:ph type="pic" idx="13"/>
          </p:nvPr>
        </p:nvSpPr>
        <p:spPr>
          <a:xfrm>
            <a:off x="6444208" y="3356992"/>
            <a:ext cx="2232248" cy="28803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dirty="0"/>
          </a:p>
        </p:txBody>
      </p:sp>
    </p:spTree>
    <p:extLst>
      <p:ext uri="{BB962C8B-B14F-4D97-AF65-F5344CB8AC3E}">
        <p14:creationId xmlns:p14="http://schemas.microsoft.com/office/powerpoint/2010/main" val="397354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24744"/>
            <a:ext cx="8229600" cy="782960"/>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2060848"/>
            <a:ext cx="8229600" cy="41764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8" name="Date Placeholder 3"/>
          <p:cNvSpPr txBox="1">
            <a:spLocks/>
          </p:cNvSpPr>
          <p:nvPr/>
        </p:nvSpPr>
        <p:spPr>
          <a:xfrm>
            <a:off x="6012160" y="6419764"/>
            <a:ext cx="28536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00B050"/>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dirty="0" smtClean="0"/>
              <a:t>falmouth.ac.uk/games-academy</a:t>
            </a:r>
            <a:endParaRPr lang="en-AU" dirty="0"/>
          </a:p>
        </p:txBody>
      </p:sp>
      <p:sp>
        <p:nvSpPr>
          <p:cNvPr id="9" name="Date Placeholder 3"/>
          <p:cNvSpPr txBox="1">
            <a:spLocks/>
          </p:cNvSpPr>
          <p:nvPr/>
        </p:nvSpPr>
        <p:spPr>
          <a:xfrm>
            <a:off x="279146" y="6381328"/>
            <a:ext cx="3500765"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00B050"/>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dirty="0" smtClean="0"/>
              <a:t>falmouthgamesacademy.github.com</a:t>
            </a:r>
            <a:endParaRPr lang="en-AU" dirty="0"/>
          </a:p>
        </p:txBody>
      </p:sp>
      <p:grpSp>
        <p:nvGrpSpPr>
          <p:cNvPr id="7" name="Group 6"/>
          <p:cNvGrpSpPr/>
          <p:nvPr userDrawn="1"/>
        </p:nvGrpSpPr>
        <p:grpSpPr>
          <a:xfrm>
            <a:off x="323528" y="116632"/>
            <a:ext cx="2232248" cy="753135"/>
            <a:chOff x="107504" y="188640"/>
            <a:chExt cx="3052415" cy="1029851"/>
          </a:xfrm>
        </p:grpSpPr>
        <p:pic>
          <p:nvPicPr>
            <p:cNvPr id="10" name="Picture 9"/>
            <p:cNvPicPr>
              <a:picLocks noChangeAspect="1"/>
            </p:cNvPicPr>
            <p:nvPr userDrawn="1"/>
          </p:nvPicPr>
          <p:blipFill rotWithShape="1">
            <a:blip r:embed="rId8" cstate="print">
              <a:clrChange>
                <a:clrFrom>
                  <a:srgbClr val="221E1F"/>
                </a:clrFrom>
                <a:clrTo>
                  <a:srgbClr val="221E1F">
                    <a:alpha val="0"/>
                  </a:srgbClr>
                </a:clrTo>
              </a:clrChange>
              <a:extLst>
                <a:ext uri="{28A0092B-C50C-407E-A947-70E740481C1C}">
                  <a14:useLocalDpi xmlns:a14="http://schemas.microsoft.com/office/drawing/2010/main" val="0"/>
                </a:ext>
              </a:extLst>
            </a:blip>
            <a:srcRect l="8237" t="22901" r="9338" b="20540"/>
            <a:stretch/>
          </p:blipFill>
          <p:spPr>
            <a:xfrm>
              <a:off x="2205038" y="902494"/>
              <a:ext cx="954881" cy="269081"/>
            </a:xfrm>
            <a:prstGeom prst="rect">
              <a:avLst/>
            </a:prstGeom>
          </p:spPr>
        </p:pic>
        <p:pic>
          <p:nvPicPr>
            <p:cNvPr id="11" name="Picture 1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7504" y="188640"/>
              <a:ext cx="1917420" cy="1029851"/>
            </a:xfrm>
            <a:prstGeom prst="rect">
              <a:avLst/>
            </a:prstGeom>
          </p:spPr>
        </p:pic>
        <p:cxnSp>
          <p:nvCxnSpPr>
            <p:cNvPr id="12" name="Straight Connector 11"/>
            <p:cNvCxnSpPr/>
            <p:nvPr userDrawn="1"/>
          </p:nvCxnSpPr>
          <p:spPr>
            <a:xfrm>
              <a:off x="2123728" y="476672"/>
              <a:ext cx="0" cy="720080"/>
            </a:xfrm>
            <a:prstGeom prst="line">
              <a:avLst/>
            </a:prstGeom>
            <a:ln w="31750">
              <a:solidFill>
                <a:schemeClr val="bg1"/>
              </a:solidFill>
            </a:ln>
          </p:spPr>
          <p:style>
            <a:lnRef idx="1">
              <a:schemeClr val="dk1"/>
            </a:lnRef>
            <a:fillRef idx="0">
              <a:schemeClr val="dk1"/>
            </a:fillRef>
            <a:effectRef idx="0">
              <a:schemeClr val="dk1"/>
            </a:effectRef>
            <a:fontRef idx="minor">
              <a:schemeClr val="tx1"/>
            </a:fontRef>
          </p:style>
        </p:cxnSp>
      </p:grpSp>
      <p:sp>
        <p:nvSpPr>
          <p:cNvPr id="4" name="Rectangle 3"/>
          <p:cNvSpPr/>
          <p:nvPr userDrawn="1"/>
        </p:nvSpPr>
        <p:spPr>
          <a:xfrm>
            <a:off x="323528" y="980728"/>
            <a:ext cx="8496944" cy="5400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0697584"/>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56" r:id="rId5"/>
    <p:sldLayoutId id="2147483667" r:id="rId6"/>
  </p:sldLayoutIdLst>
  <p:txStyles>
    <p:titleStyle>
      <a:lvl1pPr algn="l" defTabSz="914400" rtl="0" eaLnBrk="1" latinLnBrk="0" hangingPunct="1">
        <a:spcBef>
          <a:spcPct val="0"/>
        </a:spcBef>
        <a:buNone/>
        <a:defRPr sz="3200" b="1" kern="1200">
          <a:solidFill>
            <a:srgbClr val="00B05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lumMod val="65000"/>
              <a:lumOff val="35000"/>
            </a:schemeClr>
          </a:solidFill>
          <a:latin typeface="Verdana" pitchFamily="34" charset="0"/>
          <a:ea typeface="Verdana" pitchFamily="34" charset="0"/>
          <a:cs typeface="Verdana" pitchFamily="34" charset="0"/>
        </a:defRPr>
      </a:lvl1pPr>
      <a:lvl2pPr marL="914400" indent="-457200" algn="l" defTabSz="914400" rtl="0" eaLnBrk="1" latinLnBrk="0" hangingPunct="1">
        <a:spcBef>
          <a:spcPct val="20000"/>
        </a:spcBef>
        <a:buFont typeface="Wingdings" pitchFamily="2" charset="2"/>
        <a:buChar char="§"/>
        <a:defRPr sz="2600" kern="1200">
          <a:solidFill>
            <a:schemeClr val="tx1">
              <a:lumMod val="65000"/>
              <a:lumOff val="35000"/>
            </a:schemeClr>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Wingdings" pitchFamily="2" charset="2"/>
        <a:buChar char="§"/>
        <a:defRPr sz="2400" kern="1200">
          <a:solidFill>
            <a:schemeClr val="tx1">
              <a:lumMod val="65000"/>
              <a:lumOff val="35000"/>
            </a:schemeClr>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200" kern="1200">
          <a:solidFill>
            <a:schemeClr val="tx1">
              <a:lumMod val="65000"/>
              <a:lumOff val="35000"/>
            </a:schemeClr>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Wingdings" pitchFamily="2" charset="2"/>
        <a:buChar char="§"/>
        <a:defRPr sz="2000" kern="1200">
          <a:solidFill>
            <a:schemeClr val="tx1">
              <a:lumMod val="65000"/>
              <a:lumOff val="35000"/>
            </a:schemeClr>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stretch>
            <a:fillRect/>
          </a:stretch>
        </p:blipFill>
        <p:spPr>
          <a:xfrm>
            <a:off x="0" y="-2523391"/>
            <a:ext cx="9144000" cy="9400165"/>
          </a:xfrm>
          <a:prstGeom prst="rect">
            <a:avLst/>
          </a:prstGeom>
        </p:spPr>
      </p:pic>
    </p:spTree>
    <p:extLst>
      <p:ext uri="{BB962C8B-B14F-4D97-AF65-F5344CB8AC3E}">
        <p14:creationId xmlns:p14="http://schemas.microsoft.com/office/powerpoint/2010/main" val="284928988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schemeClr>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107504" y="188640"/>
            <a:ext cx="3052415" cy="1029851"/>
            <a:chOff x="107504" y="188640"/>
            <a:chExt cx="3052415" cy="1029851"/>
          </a:xfrm>
        </p:grpSpPr>
        <p:pic>
          <p:nvPicPr>
            <p:cNvPr id="4" name="Picture 3"/>
            <p:cNvPicPr>
              <a:picLocks noChangeAspect="1"/>
            </p:cNvPicPr>
            <p:nvPr userDrawn="1"/>
          </p:nvPicPr>
          <p:blipFill rotWithShape="1">
            <a:blip r:embed="rId5" cstate="print">
              <a:clrChange>
                <a:clrFrom>
                  <a:srgbClr val="221E1F"/>
                </a:clrFrom>
                <a:clrTo>
                  <a:srgbClr val="221E1F">
                    <a:alpha val="0"/>
                  </a:srgbClr>
                </a:clrTo>
              </a:clrChange>
              <a:extLst>
                <a:ext uri="{28A0092B-C50C-407E-A947-70E740481C1C}">
                  <a14:useLocalDpi xmlns:a14="http://schemas.microsoft.com/office/drawing/2010/main" val="0"/>
                </a:ext>
              </a:extLst>
            </a:blip>
            <a:srcRect l="8237" t="22901" r="9338" b="20540"/>
            <a:stretch/>
          </p:blipFill>
          <p:spPr>
            <a:xfrm>
              <a:off x="2205038" y="902494"/>
              <a:ext cx="954881" cy="269081"/>
            </a:xfrm>
            <a:prstGeom prst="rect">
              <a:avLst/>
            </a:prstGeom>
          </p:spPr>
        </p:pic>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504" y="188640"/>
              <a:ext cx="1917420" cy="1029851"/>
            </a:xfrm>
            <a:prstGeom prst="rect">
              <a:avLst/>
            </a:prstGeom>
          </p:spPr>
        </p:pic>
        <p:cxnSp>
          <p:nvCxnSpPr>
            <p:cNvPr id="7" name="Straight Connector 6"/>
            <p:cNvCxnSpPr/>
            <p:nvPr userDrawn="1"/>
          </p:nvCxnSpPr>
          <p:spPr>
            <a:xfrm>
              <a:off x="2123728" y="476672"/>
              <a:ext cx="0" cy="720080"/>
            </a:xfrm>
            <a:prstGeom prst="line">
              <a:avLst/>
            </a:prstGeom>
            <a:ln w="31750">
              <a:solidFill>
                <a:schemeClr val="bg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1330416"/>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https://campus.datacamp.com/courses/data-visualization-in-r/a-quick-introduction-to-base-r-graphics?ex=3"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sz="3000" dirty="0" smtClean="0"/>
              <a:t>Research</a:t>
            </a:r>
            <a:br>
              <a:rPr lang="en-GB" sz="3000" dirty="0" smtClean="0"/>
            </a:br>
            <a:r>
              <a:rPr lang="en-GB" sz="3000" dirty="0" smtClean="0"/>
              <a:t>PRACTICE</a:t>
            </a:r>
            <a:endParaRPr lang="en-GB" sz="3000" dirty="0"/>
          </a:p>
        </p:txBody>
      </p:sp>
      <p:sp>
        <p:nvSpPr>
          <p:cNvPr id="3" name="Text Placeholder 2"/>
          <p:cNvSpPr>
            <a:spLocks noGrp="1"/>
          </p:cNvSpPr>
          <p:nvPr>
            <p:ph type="body" idx="1"/>
          </p:nvPr>
        </p:nvSpPr>
        <p:spPr/>
        <p:txBody>
          <a:bodyPr/>
          <a:lstStyle/>
          <a:p>
            <a:r>
              <a:rPr lang="en-GB" dirty="0" smtClean="0"/>
              <a:t>COMP320</a:t>
            </a:r>
            <a:endParaRPr lang="en-AU" dirty="0"/>
          </a:p>
        </p:txBody>
      </p:sp>
      <p:sp>
        <p:nvSpPr>
          <p:cNvPr id="5" name="Text Placeholder 4"/>
          <p:cNvSpPr>
            <a:spLocks noGrp="1"/>
          </p:cNvSpPr>
          <p:nvPr>
            <p:ph type="body" sz="quarter" idx="10"/>
          </p:nvPr>
        </p:nvSpPr>
        <p:spPr/>
        <p:txBody>
          <a:bodyPr/>
          <a:lstStyle/>
          <a:p>
            <a:r>
              <a:rPr lang="en-AU" dirty="0" smtClean="0"/>
              <a:t>Introduction to Data </a:t>
            </a:r>
            <a:r>
              <a:rPr lang="en-AU" dirty="0" smtClean="0"/>
              <a:t>Analysis and Inference with Statistical Tests</a:t>
            </a:r>
          </a:p>
        </p:txBody>
      </p:sp>
    </p:spTree>
    <p:extLst>
      <p:ext uri="{BB962C8B-B14F-4D97-AF65-F5344CB8AC3E}">
        <p14:creationId xmlns:p14="http://schemas.microsoft.com/office/powerpoint/2010/main" val="192130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Quantitative Data Analysis</a:t>
            </a:r>
            <a:endParaRPr lang="en-GB" dirty="0"/>
          </a:p>
        </p:txBody>
      </p:sp>
      <p:sp>
        <p:nvSpPr>
          <p:cNvPr id="6" name="Content Placeholder 5"/>
          <p:cNvSpPr>
            <a:spLocks noGrp="1"/>
          </p:cNvSpPr>
          <p:nvPr>
            <p:ph idx="1"/>
          </p:nvPr>
        </p:nvSpPr>
        <p:spPr/>
        <p:txBody>
          <a:bodyPr>
            <a:normAutofit lnSpcReduction="10000"/>
          </a:bodyPr>
          <a:lstStyle/>
          <a:p>
            <a:r>
              <a:rPr lang="en-GB" b="1" dirty="0" smtClean="0"/>
              <a:t>Sample</a:t>
            </a:r>
          </a:p>
          <a:p>
            <a:pPr>
              <a:buNone/>
            </a:pPr>
            <a:r>
              <a:rPr lang="en-GB" dirty="0" smtClean="0"/>
              <a:t>	A set of observations of items collected and/or selected from a population by a defined procedure.</a:t>
            </a:r>
          </a:p>
          <a:p>
            <a:endParaRPr lang="en-GB" b="1" dirty="0" smtClean="0"/>
          </a:p>
          <a:p>
            <a:pPr>
              <a:buNone/>
            </a:pPr>
            <a:r>
              <a:rPr lang="en-GB" dirty="0" smtClean="0"/>
              <a:t>	Researchers collect data from a </a:t>
            </a:r>
            <a:r>
              <a:rPr lang="en-GB" i="1" dirty="0" smtClean="0"/>
              <a:t>sample</a:t>
            </a:r>
            <a:r>
              <a:rPr lang="en-GB" dirty="0" smtClean="0"/>
              <a:t> of items belonging to a broader </a:t>
            </a:r>
            <a:r>
              <a:rPr lang="en-GB" i="1" dirty="0" smtClean="0"/>
              <a:t>population </a:t>
            </a:r>
            <a:r>
              <a:rPr lang="en-GB" dirty="0" smtClean="0"/>
              <a:t>they are interested in</a:t>
            </a:r>
          </a:p>
          <a:p>
            <a:pPr lvl="1"/>
            <a:r>
              <a:rPr lang="en-GB" dirty="0" smtClean="0"/>
              <a:t>Ideally, randomly</a:t>
            </a:r>
          </a:p>
          <a:p>
            <a:pPr lvl="1"/>
            <a:r>
              <a:rPr lang="en-GB" dirty="0" smtClean="0"/>
              <a:t>Consider “representativeness”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l="26746" t="29302" r="28348" b="31298"/>
          <a:stretch>
            <a:fillRect/>
          </a:stretch>
        </p:blipFill>
        <p:spPr bwMode="auto">
          <a:xfrm>
            <a:off x="395536" y="1700808"/>
            <a:ext cx="8455314" cy="401588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File:Simple random sampling.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91680" y="1412776"/>
            <a:ext cx="5886450" cy="45339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Sampling Methods</a:t>
            </a:r>
            <a:endParaRPr lang="en-GB" dirty="0"/>
          </a:p>
        </p:txBody>
      </p:sp>
      <p:sp>
        <p:nvSpPr>
          <p:cNvPr id="4" name="Content Placeholder 3"/>
          <p:cNvSpPr>
            <a:spLocks noGrp="1"/>
          </p:cNvSpPr>
          <p:nvPr>
            <p:ph sz="half" idx="1"/>
          </p:nvPr>
        </p:nvSpPr>
        <p:spPr/>
        <p:txBody>
          <a:bodyPr/>
          <a:lstStyle/>
          <a:p>
            <a:pPr algn="ctr">
              <a:buNone/>
            </a:pPr>
            <a:r>
              <a:rPr lang="en-GB" b="1" dirty="0" smtClean="0"/>
              <a:t>Probability</a:t>
            </a:r>
          </a:p>
          <a:p>
            <a:pPr algn="ctr">
              <a:buNone/>
            </a:pPr>
            <a:endParaRPr lang="en-GB" dirty="0" smtClean="0"/>
          </a:p>
          <a:p>
            <a:r>
              <a:rPr lang="en-GB" dirty="0" smtClean="0"/>
              <a:t>Random</a:t>
            </a:r>
          </a:p>
          <a:p>
            <a:r>
              <a:rPr lang="en-GB" dirty="0" smtClean="0"/>
              <a:t>Stratified Random</a:t>
            </a:r>
          </a:p>
          <a:p>
            <a:r>
              <a:rPr lang="en-GB" dirty="0" smtClean="0"/>
              <a:t>Systematic</a:t>
            </a:r>
            <a:endParaRPr lang="en-GB" dirty="0"/>
          </a:p>
        </p:txBody>
      </p:sp>
      <p:sp>
        <p:nvSpPr>
          <p:cNvPr id="5" name="Content Placeholder 4"/>
          <p:cNvSpPr>
            <a:spLocks noGrp="1"/>
          </p:cNvSpPr>
          <p:nvPr>
            <p:ph sz="half" idx="2"/>
          </p:nvPr>
        </p:nvSpPr>
        <p:spPr/>
        <p:txBody>
          <a:bodyPr/>
          <a:lstStyle/>
          <a:p>
            <a:pPr algn="ctr">
              <a:buNone/>
            </a:pPr>
            <a:r>
              <a:rPr lang="en-GB" b="1" dirty="0" smtClean="0"/>
              <a:t>Non-Probability</a:t>
            </a:r>
          </a:p>
          <a:p>
            <a:pPr algn="ctr">
              <a:buNone/>
            </a:pPr>
            <a:endParaRPr lang="en-GB" dirty="0" smtClean="0"/>
          </a:p>
          <a:p>
            <a:r>
              <a:rPr lang="en-GB" dirty="0" smtClean="0"/>
              <a:t>Convenience</a:t>
            </a:r>
          </a:p>
          <a:p>
            <a:r>
              <a:rPr lang="en-GB" dirty="0" smtClean="0"/>
              <a:t>Quota</a:t>
            </a:r>
          </a:p>
          <a:p>
            <a:r>
              <a:rPr lang="en-GB" dirty="0" smtClean="0"/>
              <a:t>Purposive</a:t>
            </a:r>
          </a:p>
          <a:p>
            <a:r>
              <a:rPr lang="en-GB" dirty="0" smtClean="0"/>
              <a:t>Snowball</a:t>
            </a:r>
          </a:p>
          <a:p>
            <a:pPr>
              <a:buNone/>
            </a:pPr>
            <a:endParaRPr lang="en-GB"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Exploratory Data Analysis</a:t>
            </a:r>
            <a:endParaRPr lang="en-GB" dirty="0"/>
          </a:p>
        </p:txBody>
      </p:sp>
      <p:sp>
        <p:nvSpPr>
          <p:cNvPr id="3" name="Content Placeholder 2"/>
          <p:cNvSpPr>
            <a:spLocks noGrp="1"/>
          </p:cNvSpPr>
          <p:nvPr>
            <p:ph idx="1"/>
          </p:nvPr>
        </p:nvSpPr>
        <p:spPr/>
        <p:txBody>
          <a:bodyPr>
            <a:normAutofit/>
          </a:bodyPr>
          <a:lstStyle/>
          <a:p>
            <a:r>
              <a:rPr lang="en-GB" dirty="0" smtClean="0"/>
              <a:t>Before making inferences from data it is essential to examine all your variables.</a:t>
            </a:r>
          </a:p>
          <a:p>
            <a:r>
              <a:rPr lang="en-GB" dirty="0" smtClean="0"/>
              <a:t>Why listen to the data?</a:t>
            </a:r>
          </a:p>
          <a:p>
            <a:pPr lvl="1"/>
            <a:r>
              <a:rPr lang="en-GB" dirty="0" smtClean="0"/>
              <a:t>Catch mistakes</a:t>
            </a:r>
          </a:p>
          <a:p>
            <a:pPr lvl="1"/>
            <a:r>
              <a:rPr lang="en-GB" dirty="0" smtClean="0"/>
              <a:t>See patterns in the data</a:t>
            </a:r>
          </a:p>
          <a:p>
            <a:pPr lvl="1"/>
            <a:r>
              <a:rPr lang="en-GB" dirty="0" smtClean="0"/>
              <a:t>Find violations of assumptions</a:t>
            </a:r>
          </a:p>
          <a:p>
            <a:pPr lvl="1"/>
            <a:r>
              <a:rPr lang="en-GB" dirty="0" smtClean="0"/>
              <a:t>Generate new hypotheses</a:t>
            </a:r>
          </a:p>
          <a:p>
            <a:r>
              <a:rPr lang="en-GB" dirty="0" smtClean="0"/>
              <a:t>…and because if you don’t, you will have trouble later</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dirty="0" smtClean="0"/>
              <a:t>Discrete vs Continuous Data</a:t>
            </a:r>
          </a:p>
        </p:txBody>
      </p:sp>
      <p:sp>
        <p:nvSpPr>
          <p:cNvPr id="9219" name="Content Placeholder 2"/>
          <p:cNvSpPr>
            <a:spLocks noGrp="1"/>
          </p:cNvSpPr>
          <p:nvPr>
            <p:ph sz="half" idx="1"/>
          </p:nvPr>
        </p:nvSpPr>
        <p:spPr/>
        <p:txBody>
          <a:bodyPr>
            <a:normAutofit fontScale="92500" lnSpcReduction="10000"/>
          </a:bodyPr>
          <a:lstStyle/>
          <a:p>
            <a:pPr marL="0" indent="0">
              <a:buNone/>
            </a:pPr>
            <a:r>
              <a:rPr lang="en-GB" dirty="0" smtClean="0"/>
              <a:t>A set of data is said to be </a:t>
            </a:r>
            <a:r>
              <a:rPr lang="en-GB" b="1" dirty="0" smtClean="0"/>
              <a:t>continuous</a:t>
            </a:r>
            <a:r>
              <a:rPr lang="en-GB" dirty="0" smtClean="0"/>
              <a:t> if the values belonging to the set can take on </a:t>
            </a:r>
            <a:r>
              <a:rPr lang="en-GB" b="1" dirty="0" smtClean="0"/>
              <a:t>any</a:t>
            </a:r>
            <a:r>
              <a:rPr lang="en-GB" dirty="0"/>
              <a:t> </a:t>
            </a:r>
            <a:r>
              <a:rPr lang="en-GB" dirty="0" smtClean="0"/>
              <a:t>value within a finite or infinite interval.</a:t>
            </a:r>
          </a:p>
          <a:p>
            <a:pPr marL="0" indent="0">
              <a:buNone/>
            </a:pPr>
            <a:endParaRPr lang="en-GB" sz="2400" dirty="0"/>
          </a:p>
          <a:p>
            <a:pPr marL="0" indent="0">
              <a:buNone/>
            </a:pPr>
            <a:r>
              <a:rPr lang="en-GB" dirty="0" smtClean="0"/>
              <a:t>Analysts typically measure values using instruments, and arrive at interval or ratio values.</a:t>
            </a:r>
          </a:p>
          <a:p>
            <a:pPr marL="0" indent="0">
              <a:buNone/>
            </a:pPr>
            <a:endParaRPr lang="en-GB" sz="2400" dirty="0"/>
          </a:p>
          <a:p>
            <a:pPr marL="0" indent="0">
              <a:buNone/>
            </a:pPr>
            <a:r>
              <a:rPr lang="en-GB" dirty="0" smtClean="0"/>
              <a:t>Examples: successful hits (interval); velocity (ratio).</a:t>
            </a:r>
            <a:endParaRPr lang="en-GB" sz="2400" dirty="0" smtClean="0"/>
          </a:p>
          <a:p>
            <a:endParaRPr lang="en-GB" sz="2400" dirty="0" smtClean="0"/>
          </a:p>
          <a:p>
            <a:endParaRPr lang="en-GB" sz="2400" dirty="0" smtClean="0"/>
          </a:p>
          <a:p>
            <a:endParaRPr lang="en-GB" sz="2400" dirty="0" smtClean="0"/>
          </a:p>
        </p:txBody>
      </p:sp>
      <p:sp>
        <p:nvSpPr>
          <p:cNvPr id="2" name="Content Placeholder 1"/>
          <p:cNvSpPr>
            <a:spLocks noGrp="1"/>
          </p:cNvSpPr>
          <p:nvPr>
            <p:ph sz="half" idx="2"/>
          </p:nvPr>
        </p:nvSpPr>
        <p:spPr/>
        <p:txBody>
          <a:bodyPr>
            <a:normAutofit fontScale="92500" lnSpcReduction="10000"/>
          </a:bodyPr>
          <a:lstStyle/>
          <a:p>
            <a:pPr marL="0" indent="0">
              <a:buNone/>
            </a:pPr>
            <a:r>
              <a:rPr lang="en-GB" dirty="0" smtClean="0"/>
              <a:t>A set of data is said to be </a:t>
            </a:r>
            <a:r>
              <a:rPr lang="en-GB" b="1" dirty="0" smtClean="0"/>
              <a:t>discrete</a:t>
            </a:r>
            <a:r>
              <a:rPr lang="en-GB" dirty="0" smtClean="0"/>
              <a:t> if the values belonging to the set are </a:t>
            </a:r>
            <a:r>
              <a:rPr lang="en-GB" b="1" dirty="0" smtClean="0"/>
              <a:t>distinct</a:t>
            </a:r>
            <a:r>
              <a:rPr lang="en-GB" dirty="0" smtClean="0"/>
              <a:t> and </a:t>
            </a:r>
            <a:r>
              <a:rPr lang="en-GB" b="1" dirty="0" smtClean="0"/>
              <a:t>separate</a:t>
            </a:r>
            <a:r>
              <a:rPr lang="en-GB" dirty="0" smtClean="0"/>
              <a:t>.</a:t>
            </a:r>
          </a:p>
          <a:p>
            <a:pPr marL="0" indent="0">
              <a:buNone/>
            </a:pPr>
            <a:endParaRPr lang="en-GB" dirty="0"/>
          </a:p>
          <a:p>
            <a:pPr marL="0" indent="0">
              <a:buNone/>
            </a:pPr>
            <a:r>
              <a:rPr lang="en-GB" dirty="0" smtClean="0"/>
              <a:t>Analysts typically count the occurrences of nominal or ordinal values in datasets for analysis.</a:t>
            </a:r>
          </a:p>
          <a:p>
            <a:pPr marL="0" indent="0">
              <a:buNone/>
            </a:pPr>
            <a:endParaRPr lang="en-GB" dirty="0"/>
          </a:p>
          <a:p>
            <a:pPr marL="0" indent="0">
              <a:buNone/>
            </a:pPr>
            <a:r>
              <a:rPr lang="en-GB" dirty="0" smtClean="0"/>
              <a:t>Examples: ethnicity (nominal); age-bracket (ordinal).</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67544" y="1052736"/>
            <a:ext cx="8229600" cy="574675"/>
          </a:xfrm>
        </p:spPr>
        <p:txBody>
          <a:bodyPr>
            <a:normAutofit fontScale="90000"/>
          </a:bodyPr>
          <a:lstStyle/>
          <a:p>
            <a:r>
              <a:rPr lang="en-GB" dirty="0" smtClean="0"/>
              <a:t>Levels of Measurement</a:t>
            </a:r>
          </a:p>
        </p:txBody>
      </p:sp>
      <p:pic>
        <p:nvPicPr>
          <p:cNvPr id="43010" name="Picture 2" descr="Image resu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1628800"/>
            <a:ext cx="6762328" cy="453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022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dirty="0" smtClean="0"/>
              <a:t>Analysing Discrete Data</a:t>
            </a:r>
          </a:p>
        </p:txBody>
      </p:sp>
      <p:sp>
        <p:nvSpPr>
          <p:cNvPr id="9219" name="Content Placeholder 2"/>
          <p:cNvSpPr>
            <a:spLocks noGrp="1"/>
          </p:cNvSpPr>
          <p:nvPr>
            <p:ph idx="1"/>
          </p:nvPr>
        </p:nvSpPr>
        <p:spPr/>
        <p:txBody>
          <a:bodyPr>
            <a:normAutofit fontScale="85000" lnSpcReduction="10000"/>
          </a:bodyPr>
          <a:lstStyle/>
          <a:p>
            <a:r>
              <a:rPr lang="en-GB" sz="2400" dirty="0" smtClean="0"/>
              <a:t>Discrete variables are those which have a defined set of distinct values; often, these are categories:</a:t>
            </a:r>
          </a:p>
          <a:p>
            <a:pPr lvl="1"/>
            <a:r>
              <a:rPr lang="en-GB" sz="2000" dirty="0" smtClean="0"/>
              <a:t>Gender, nationality, marital status, grade, education level</a:t>
            </a:r>
          </a:p>
          <a:p>
            <a:r>
              <a:rPr lang="en-GB" sz="2400" dirty="0" smtClean="0"/>
              <a:t>Level of measurement? </a:t>
            </a:r>
          </a:p>
          <a:p>
            <a:pPr lvl="1"/>
            <a:r>
              <a:rPr lang="en-GB" sz="2200" dirty="0" smtClean="0"/>
              <a:t>Nominal </a:t>
            </a:r>
          </a:p>
          <a:p>
            <a:pPr lvl="1"/>
            <a:r>
              <a:rPr lang="en-GB" sz="2200" dirty="0" smtClean="0"/>
              <a:t>Ordinal</a:t>
            </a:r>
          </a:p>
          <a:p>
            <a:r>
              <a:rPr lang="en-GB" sz="2400" dirty="0" smtClean="0"/>
              <a:t>It is usually valuable to know </a:t>
            </a:r>
            <a:r>
              <a:rPr lang="en-GB" sz="2400" b="1" dirty="0" smtClean="0"/>
              <a:t>how many cases </a:t>
            </a:r>
            <a:r>
              <a:rPr lang="en-GB" sz="2400" dirty="0" smtClean="0"/>
              <a:t>belong to each group as defined by your categorical variables</a:t>
            </a:r>
          </a:p>
          <a:p>
            <a:pPr lvl="1"/>
            <a:r>
              <a:rPr lang="en-GB" sz="2000" i="1" dirty="0" smtClean="0"/>
              <a:t>How many cases are there in each category group?</a:t>
            </a:r>
          </a:p>
          <a:p>
            <a:r>
              <a:rPr lang="en-GB" sz="2400" dirty="0" smtClean="0"/>
              <a:t>Most statistical tests require </a:t>
            </a:r>
          </a:p>
          <a:p>
            <a:pPr lvl="1"/>
            <a:r>
              <a:rPr lang="en-GB" sz="2000" dirty="0" smtClean="0"/>
              <a:t>roughly equal numbers of cases in each group</a:t>
            </a:r>
          </a:p>
          <a:p>
            <a:pPr lvl="1"/>
            <a:r>
              <a:rPr lang="en-GB" sz="2000" dirty="0" smtClean="0"/>
              <a:t>at least 4 cases to estimate </a:t>
            </a:r>
            <a:r>
              <a:rPr lang="en-GB" sz="2000" i="1" dirty="0" smtClean="0"/>
              <a:t>t</a:t>
            </a:r>
            <a:r>
              <a:rPr lang="en-GB" sz="2000" dirty="0" smtClean="0"/>
              <a:t> (but more = better) in all groups</a:t>
            </a:r>
          </a:p>
          <a:p>
            <a:pPr lvl="1"/>
            <a:r>
              <a:rPr lang="en-GB" sz="2000" dirty="0" smtClean="0"/>
              <a:t>Strive for low standard error </a:t>
            </a:r>
          </a:p>
          <a:p>
            <a:r>
              <a:rPr lang="en-GB" sz="2400" dirty="0" smtClean="0"/>
              <a:t>...in order to produce </a:t>
            </a:r>
            <a:r>
              <a:rPr lang="en-GB" sz="2400" b="1" dirty="0" smtClean="0"/>
              <a:t>dependable</a:t>
            </a:r>
            <a:r>
              <a:rPr lang="en-GB" sz="2400" dirty="0" smtClean="0"/>
              <a:t> results</a:t>
            </a:r>
          </a:p>
          <a:p>
            <a:endParaRPr lang="en-GB" sz="2400" dirty="0" smtClean="0"/>
          </a:p>
          <a:p>
            <a:endParaRPr lang="en-GB" sz="2400" dirty="0" smtClean="0"/>
          </a:p>
          <a:p>
            <a:endParaRPr lang="en-GB" sz="2400" dirty="0" smtClean="0"/>
          </a:p>
        </p:txBody>
      </p:sp>
    </p:spTree>
    <p:extLst>
      <p:ext uri="{BB962C8B-B14F-4D97-AF65-F5344CB8AC3E}">
        <p14:creationId xmlns:p14="http://schemas.microsoft.com/office/powerpoint/2010/main" val="22452414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dirty="0" smtClean="0"/>
              <a:t>Analysing Discrete Data</a:t>
            </a:r>
          </a:p>
        </p:txBody>
      </p:sp>
      <p:sp>
        <p:nvSpPr>
          <p:cNvPr id="10243" name="Content Placeholder 2"/>
          <p:cNvSpPr>
            <a:spLocks noGrp="1"/>
          </p:cNvSpPr>
          <p:nvPr>
            <p:ph idx="1"/>
          </p:nvPr>
        </p:nvSpPr>
        <p:spPr/>
        <p:txBody>
          <a:bodyPr>
            <a:normAutofit fontScale="92500" lnSpcReduction="20000"/>
          </a:bodyPr>
          <a:lstStyle/>
          <a:p>
            <a:r>
              <a:rPr lang="en-GB" sz="2400" dirty="0" smtClean="0"/>
              <a:t>Example: </a:t>
            </a:r>
            <a:r>
              <a:rPr lang="en-GB" sz="2200" dirty="0" smtClean="0"/>
              <a:t>“</a:t>
            </a:r>
            <a:r>
              <a:rPr lang="en-GB" sz="2200" i="1" dirty="0" smtClean="0"/>
              <a:t>Are there national differences in the ease of learning particular game genres?”</a:t>
            </a:r>
          </a:p>
          <a:p>
            <a:r>
              <a:rPr lang="en-GB" sz="2400" dirty="0" smtClean="0"/>
              <a:t>What was the relative proportion of British and non-British observations in your sample?</a:t>
            </a:r>
          </a:p>
          <a:p>
            <a:pPr lvl="1"/>
            <a:r>
              <a:rPr lang="en-GB" sz="2000" dirty="0" smtClean="0"/>
              <a:t>Demographic information is normally reported in the method section of your report</a:t>
            </a:r>
          </a:p>
          <a:p>
            <a:pPr lvl="1"/>
            <a:r>
              <a:rPr lang="en-GB" sz="2000" dirty="0" smtClean="0"/>
              <a:t>Is the sample suitably representative of the population of interest?</a:t>
            </a:r>
          </a:p>
          <a:p>
            <a:pPr lvl="1"/>
            <a:r>
              <a:rPr lang="en-GB" sz="2000" dirty="0" smtClean="0"/>
              <a:t>Is there enough data in each group to make a meaningful comparison?</a:t>
            </a:r>
          </a:p>
          <a:p>
            <a:r>
              <a:rPr lang="en-GB" sz="2400" dirty="0" smtClean="0"/>
              <a:t>You may need to collect more data</a:t>
            </a:r>
          </a:p>
          <a:p>
            <a:pPr lvl="1"/>
            <a:r>
              <a:rPr lang="en-GB" sz="2000" dirty="0" smtClean="0"/>
              <a:t>If the sample does not reflect the demographic structure of the target population</a:t>
            </a:r>
          </a:p>
          <a:p>
            <a:pPr lvl="1"/>
            <a:r>
              <a:rPr lang="en-GB" sz="2000" dirty="0" smtClean="0"/>
              <a:t>If the populations under study radically unbalanced or particular cells in factorial analyses are too small</a:t>
            </a:r>
            <a:endParaRPr lang="en-GB"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p:cNvPicPr>
            <a:picLocks noChangeAspect="1" noChangeArrowheads="1"/>
          </p:cNvPicPr>
          <p:nvPr/>
        </p:nvPicPr>
        <p:blipFill>
          <a:blip r:embed="rId3" cstate="print"/>
          <a:srcRect l="18106" t="56699" r="47047" b="12455"/>
          <a:stretch>
            <a:fillRect/>
          </a:stretch>
        </p:blipFill>
        <p:spPr bwMode="auto">
          <a:xfrm>
            <a:off x="5004048" y="2924944"/>
            <a:ext cx="3514191" cy="1944216"/>
          </a:xfrm>
          <a:prstGeom prst="rect">
            <a:avLst/>
          </a:prstGeom>
          <a:noFill/>
          <a:ln w="9525" cap="flat" cmpd="sng">
            <a:noFill/>
            <a:prstDash val="solid"/>
            <a:miter lim="800000"/>
            <a:headEnd type="none" w="med" len="med"/>
            <a:tailEnd type="none" w="med" len="med"/>
          </a:ln>
        </p:spPr>
      </p:pic>
      <p:sp>
        <p:nvSpPr>
          <p:cNvPr id="11266" name="Title 1"/>
          <p:cNvSpPr>
            <a:spLocks noGrp="1"/>
          </p:cNvSpPr>
          <p:nvPr>
            <p:ph type="title"/>
          </p:nvPr>
        </p:nvSpPr>
        <p:spPr/>
        <p:txBody>
          <a:bodyPr/>
          <a:lstStyle/>
          <a:p>
            <a:r>
              <a:rPr lang="en-GB" dirty="0" smtClean="0"/>
              <a:t>Analysing Discrete Data</a:t>
            </a:r>
          </a:p>
        </p:txBody>
      </p:sp>
      <p:sp>
        <p:nvSpPr>
          <p:cNvPr id="3" name="Content Placeholder 2"/>
          <p:cNvSpPr>
            <a:spLocks noGrp="1"/>
          </p:cNvSpPr>
          <p:nvPr>
            <p:ph idx="1"/>
          </p:nvPr>
        </p:nvSpPr>
        <p:spPr/>
        <p:txBody>
          <a:bodyPr>
            <a:normAutofit/>
          </a:bodyPr>
          <a:lstStyle/>
          <a:p>
            <a:pPr>
              <a:defRPr/>
            </a:pPr>
            <a:r>
              <a:rPr lang="en-GB" dirty="0" smtClean="0"/>
              <a:t>In </a:t>
            </a:r>
            <a:r>
              <a:rPr lang="en-GB" i="1" dirty="0" smtClean="0"/>
              <a:t>R</a:t>
            </a:r>
            <a:r>
              <a:rPr lang="en-GB" dirty="0" smtClean="0"/>
              <a:t> to obtain descriptive statistics for categorical variables, select:</a:t>
            </a:r>
          </a:p>
          <a:p>
            <a:pPr>
              <a:defRPr/>
            </a:pPr>
            <a:endParaRPr lang="en-GB" dirty="0" smtClean="0"/>
          </a:p>
          <a:p>
            <a:pPr lvl="1">
              <a:defRPr/>
            </a:pPr>
            <a:r>
              <a:rPr lang="en-GB" sz="2200" dirty="0" err="1" smtClean="0"/>
              <a:t>Sapply</a:t>
            </a:r>
            <a:r>
              <a:rPr lang="en-GB" sz="2200" dirty="0" smtClean="0"/>
              <a:t>()</a:t>
            </a:r>
          </a:p>
          <a:p>
            <a:pPr lvl="1">
              <a:defRPr/>
            </a:pPr>
            <a:r>
              <a:rPr lang="en-GB" sz="2200" dirty="0" smtClean="0"/>
              <a:t>Summary()</a:t>
            </a:r>
          </a:p>
          <a:p>
            <a:pPr lvl="1">
              <a:defRPr/>
            </a:pPr>
            <a:r>
              <a:rPr lang="en-GB" sz="2200" dirty="0" smtClean="0"/>
              <a:t>Describe()</a:t>
            </a:r>
          </a:p>
          <a:p>
            <a:pPr>
              <a:defRPr/>
            </a:pPr>
            <a:endParaRPr lang="en-GB" dirty="0"/>
          </a:p>
          <a:p>
            <a:pPr marL="273050" indent="-273050" eaLnBrk="0" hangingPunct="0">
              <a:buClr>
                <a:schemeClr val="tx1">
                  <a:lumMod val="75000"/>
                  <a:lumOff val="25000"/>
                </a:schemeClr>
              </a:buClr>
              <a:buSzPct val="95000"/>
              <a:defRPr/>
            </a:pPr>
            <a:r>
              <a:rPr lang="en-GB" dirty="0"/>
              <a:t>Comparing the groups may be problematic in this </a:t>
            </a:r>
            <a:r>
              <a:rPr lang="en-GB" dirty="0" smtClean="0"/>
              <a:t>case. Why</a:t>
            </a:r>
            <a:r>
              <a:rPr lang="en-GB" dirty="0"/>
              <a:t>?</a:t>
            </a:r>
          </a:p>
          <a:p>
            <a:pPr>
              <a:defRPr/>
            </a:pPr>
            <a:endParaRPr lang="en-GB" dirty="0" smtClean="0"/>
          </a:p>
          <a:p>
            <a:pPr>
              <a:defRPr/>
            </a:pPr>
            <a:endParaRPr lang="en-GB" dirty="0" smtClean="0"/>
          </a:p>
          <a:p>
            <a:pPr>
              <a:defRPr/>
            </a:pPr>
            <a:endParaRPr lang="en-GB" dirty="0" smtClean="0"/>
          </a:p>
          <a:p>
            <a:pPr>
              <a:defRPr/>
            </a:pPr>
            <a:endParaRPr lang="en-GB" dirty="0" smtClean="0"/>
          </a:p>
          <a:p>
            <a:pPr>
              <a:defRPr/>
            </a:pPr>
            <a:endParaRPr lang="en-GB" dirty="0" smtClean="0"/>
          </a:p>
          <a:p>
            <a:pPr>
              <a:defRPr/>
            </a:pPr>
            <a:endParaRPr lang="en-GB"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b="1" dirty="0" smtClean="0"/>
              <a:t>Objectives for Today</a:t>
            </a:r>
            <a:endParaRPr lang="en-GB" b="1" dirty="0"/>
          </a:p>
        </p:txBody>
      </p:sp>
      <p:sp>
        <p:nvSpPr>
          <p:cNvPr id="6" name="5 - Θέση περιεχομένου"/>
          <p:cNvSpPr>
            <a:spLocks noGrp="1"/>
          </p:cNvSpPr>
          <p:nvPr>
            <p:ph idx="1"/>
          </p:nvPr>
        </p:nvSpPr>
        <p:spPr/>
        <p:txBody>
          <a:bodyPr>
            <a:normAutofit lnSpcReduction="10000"/>
          </a:bodyPr>
          <a:lstStyle/>
          <a:p>
            <a:pPr marL="0" indent="0">
              <a:buNone/>
            </a:pPr>
            <a:r>
              <a:rPr lang="en-GB" dirty="0" smtClean="0"/>
              <a:t>After this session, you should be able to:</a:t>
            </a:r>
          </a:p>
          <a:p>
            <a:pPr marL="0" indent="0">
              <a:buNone/>
            </a:pPr>
            <a:endParaRPr lang="en-GB" dirty="0" smtClean="0"/>
          </a:p>
          <a:p>
            <a:r>
              <a:rPr lang="en-US" b="1" dirty="0" smtClean="0"/>
              <a:t>Explain </a:t>
            </a:r>
            <a:r>
              <a:rPr lang="en-US" dirty="0" smtClean="0"/>
              <a:t>the link between making inferences from research data and statistical analysis</a:t>
            </a:r>
          </a:p>
          <a:p>
            <a:r>
              <a:rPr lang="en-US" b="1" dirty="0" smtClean="0"/>
              <a:t>Recall </a:t>
            </a:r>
            <a:r>
              <a:rPr lang="en-US" dirty="0" smtClean="0"/>
              <a:t>key descriptive statistics such as measures of central tendencies and dispersion</a:t>
            </a:r>
          </a:p>
          <a:p>
            <a:r>
              <a:rPr lang="en-US" b="1" dirty="0" smtClean="0"/>
              <a:t>Explain </a:t>
            </a:r>
            <a:r>
              <a:rPr lang="en-US" dirty="0" smtClean="0"/>
              <a:t>the foundations of null-hypothesis significance testing</a:t>
            </a:r>
          </a:p>
        </p:txBody>
      </p:sp>
    </p:spTree>
    <p:extLst>
      <p:ext uri="{BB962C8B-B14F-4D97-AF65-F5344CB8AC3E}">
        <p14:creationId xmlns:p14="http://schemas.microsoft.com/office/powerpoint/2010/main" val="1316438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t>Analysing Discrete Data</a:t>
            </a:r>
          </a:p>
        </p:txBody>
      </p:sp>
      <p:sp>
        <p:nvSpPr>
          <p:cNvPr id="12291" name="Content Placeholder 2"/>
          <p:cNvSpPr>
            <a:spLocks noGrp="1"/>
          </p:cNvSpPr>
          <p:nvPr>
            <p:ph idx="1"/>
          </p:nvPr>
        </p:nvSpPr>
        <p:spPr/>
        <p:txBody>
          <a:bodyPr>
            <a:normAutofit/>
          </a:bodyPr>
          <a:lstStyle/>
          <a:p>
            <a:r>
              <a:rPr lang="en-GB" sz="2400" dirty="0" smtClean="0"/>
              <a:t>Frequency tables may also be sufficient to fully answer simple questions</a:t>
            </a:r>
          </a:p>
          <a:p>
            <a:r>
              <a:rPr lang="en-GB" sz="2400" dirty="0" smtClean="0"/>
              <a:t>e.g. Running a count on responses to a question:</a:t>
            </a:r>
          </a:p>
          <a:p>
            <a:pPr lvl="1"/>
            <a:r>
              <a:rPr lang="en-GB" sz="2000" dirty="0" smtClean="0"/>
              <a:t>“Which is your favourite game genre?”</a:t>
            </a:r>
          </a:p>
          <a:p>
            <a:r>
              <a:rPr lang="en-GB" sz="2400" dirty="0" smtClean="0"/>
              <a:t>Could also provide a rank order of popularity</a:t>
            </a:r>
          </a:p>
          <a:p>
            <a:r>
              <a:rPr lang="en-GB" sz="2400" dirty="0" smtClean="0"/>
              <a:t>But no test of statistical ‘significance’</a:t>
            </a:r>
          </a:p>
          <a:p>
            <a:pPr lvl="1"/>
            <a:r>
              <a:rPr lang="en-GB" sz="2000" dirty="0" smtClean="0"/>
              <a:t>For example: in a sample of 200, 99 male respondents and 101 female respondents said that they play </a:t>
            </a:r>
            <a:r>
              <a:rPr lang="en-GB" sz="2000" dirty="0" err="1" smtClean="0"/>
              <a:t>Overwatch</a:t>
            </a:r>
            <a:r>
              <a:rPr lang="en-GB" sz="2000" dirty="0" smtClean="0"/>
              <a:t>.</a:t>
            </a:r>
          </a:p>
          <a:p>
            <a:pPr lvl="1"/>
            <a:r>
              <a:rPr lang="en-GB" sz="2000" dirty="0" smtClean="0"/>
              <a:t>So, can we conclude that there are more </a:t>
            </a:r>
            <a:r>
              <a:rPr lang="en-GB" sz="2000" i="1" dirty="0" smtClean="0"/>
              <a:t>female players than male players on </a:t>
            </a:r>
            <a:r>
              <a:rPr lang="en-GB" sz="2000" i="1" dirty="0" err="1" smtClean="0"/>
              <a:t>Overwatch</a:t>
            </a:r>
            <a:r>
              <a:rPr lang="en-GB" sz="2000" dirty="0" smtClean="0"/>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t>Analysing Discrete Data</a:t>
            </a:r>
          </a:p>
        </p:txBody>
      </p:sp>
      <p:sp>
        <p:nvSpPr>
          <p:cNvPr id="12291" name="Content Placeholder 2"/>
          <p:cNvSpPr>
            <a:spLocks noGrp="1"/>
          </p:cNvSpPr>
          <p:nvPr>
            <p:ph idx="1"/>
          </p:nvPr>
        </p:nvSpPr>
        <p:spPr/>
        <p:txBody>
          <a:bodyPr>
            <a:normAutofit/>
          </a:bodyPr>
          <a:lstStyle/>
          <a:p>
            <a:r>
              <a:rPr lang="en-GB" sz="2400" dirty="0" smtClean="0"/>
              <a:t>Frequency tables may also be sufficient to fully answer simple questions</a:t>
            </a:r>
          </a:p>
          <a:p>
            <a:r>
              <a:rPr lang="en-GB" sz="2400" dirty="0" smtClean="0"/>
              <a:t>e.g. Running a count on responses to a question:</a:t>
            </a:r>
          </a:p>
          <a:p>
            <a:pPr lvl="1"/>
            <a:r>
              <a:rPr lang="en-GB" sz="2000" dirty="0" smtClean="0"/>
              <a:t>“Which is your favourite game genre?”</a:t>
            </a:r>
          </a:p>
          <a:p>
            <a:r>
              <a:rPr lang="en-GB" sz="2400" dirty="0" smtClean="0"/>
              <a:t>Could also provide a rank order of popularity</a:t>
            </a:r>
          </a:p>
          <a:p>
            <a:r>
              <a:rPr lang="en-GB" sz="2400" dirty="0" smtClean="0"/>
              <a:t>But no test of statistical ‘significance’</a:t>
            </a:r>
          </a:p>
          <a:p>
            <a:pPr lvl="1"/>
            <a:r>
              <a:rPr lang="en-GB" sz="2000" dirty="0" smtClean="0"/>
              <a:t>For example: in a sample of 200, 99 male respondents and 101 female respondents said that they play </a:t>
            </a:r>
            <a:r>
              <a:rPr lang="en-GB" sz="2000" dirty="0" err="1" smtClean="0"/>
              <a:t>Overwatch</a:t>
            </a:r>
            <a:r>
              <a:rPr lang="en-GB" sz="2000" dirty="0" smtClean="0"/>
              <a:t>.</a:t>
            </a:r>
          </a:p>
          <a:p>
            <a:pPr lvl="1"/>
            <a:r>
              <a:rPr lang="en-GB" sz="2000" dirty="0" smtClean="0"/>
              <a:t>So, can we conclude that there are more </a:t>
            </a:r>
            <a:r>
              <a:rPr lang="en-GB" sz="2000" i="1" dirty="0" smtClean="0"/>
              <a:t>female players than male players on </a:t>
            </a:r>
            <a:r>
              <a:rPr lang="en-GB" sz="2000" i="1" dirty="0" err="1" smtClean="0"/>
              <a:t>Overwatch</a:t>
            </a:r>
            <a:r>
              <a:rPr lang="en-GB" sz="2000" dirty="0" smtClean="0"/>
              <a:t>? </a:t>
            </a:r>
            <a:r>
              <a:rPr lang="en-GB" sz="2000" b="1" dirty="0"/>
              <a:t>No</a:t>
            </a:r>
            <a:r>
              <a:rPr lang="en-GB" sz="2000" b="1" dirty="0" smtClean="0"/>
              <a:t>!</a:t>
            </a:r>
            <a:r>
              <a:rPr lang="en-GB" sz="2000" dirty="0" smtClean="0"/>
              <a:t> </a:t>
            </a:r>
          </a:p>
        </p:txBody>
      </p:sp>
    </p:spTree>
    <p:extLst>
      <p:ext uri="{BB962C8B-B14F-4D97-AF65-F5344CB8AC3E}">
        <p14:creationId xmlns:p14="http://schemas.microsoft.com/office/powerpoint/2010/main" val="18870325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smtClean="0"/>
              <a:t>Analysing Continuous Data</a:t>
            </a:r>
          </a:p>
        </p:txBody>
      </p:sp>
      <p:sp>
        <p:nvSpPr>
          <p:cNvPr id="13315" name="Content Placeholder 2"/>
          <p:cNvSpPr>
            <a:spLocks noGrp="1"/>
          </p:cNvSpPr>
          <p:nvPr>
            <p:ph idx="1"/>
          </p:nvPr>
        </p:nvSpPr>
        <p:spPr/>
        <p:txBody>
          <a:bodyPr>
            <a:normAutofit fontScale="85000" lnSpcReduction="20000"/>
          </a:bodyPr>
          <a:lstStyle/>
          <a:p>
            <a:r>
              <a:rPr lang="en-GB" dirty="0" smtClean="0"/>
              <a:t>Continuous variables are scale level measures</a:t>
            </a:r>
          </a:p>
          <a:p>
            <a:pPr lvl="1"/>
            <a:r>
              <a:rPr lang="en-GB" dirty="0" smtClean="0"/>
              <a:t>e.g. Age, weight, height, time, test scores, number of customers.</a:t>
            </a:r>
          </a:p>
          <a:p>
            <a:r>
              <a:rPr lang="en-GB" dirty="0" smtClean="0"/>
              <a:t>Level of measurement?</a:t>
            </a:r>
          </a:p>
          <a:p>
            <a:pPr lvl="1"/>
            <a:r>
              <a:rPr lang="en-GB" dirty="0" smtClean="0"/>
              <a:t>Interval</a:t>
            </a:r>
          </a:p>
          <a:p>
            <a:pPr lvl="1"/>
            <a:r>
              <a:rPr lang="en-GB" dirty="0" smtClean="0"/>
              <a:t>Ratio</a:t>
            </a:r>
          </a:p>
          <a:p>
            <a:r>
              <a:rPr lang="en-GB" dirty="0" smtClean="0"/>
              <a:t>Makes little sense to look at frequency tables, though bucketing and histograms can provide insight into likely distribution of values</a:t>
            </a:r>
          </a:p>
          <a:p>
            <a:r>
              <a:rPr lang="en-GB" dirty="0" smtClean="0"/>
              <a:t>More interested in </a:t>
            </a:r>
            <a:r>
              <a:rPr lang="en-GB" b="1" dirty="0" smtClean="0"/>
              <a:t>summary statistics </a:t>
            </a:r>
            <a:r>
              <a:rPr lang="en-GB" dirty="0" smtClean="0"/>
              <a:t>such as:</a:t>
            </a:r>
          </a:p>
          <a:p>
            <a:pPr lvl="1"/>
            <a:r>
              <a:rPr lang="en-GB" dirty="0" smtClean="0"/>
              <a:t>Measures of central tendency</a:t>
            </a:r>
          </a:p>
          <a:p>
            <a:pPr lvl="1"/>
            <a:r>
              <a:rPr lang="en-GB" dirty="0" smtClean="0"/>
              <a:t>Measures of variability (i.e., dispersion)</a:t>
            </a:r>
          </a:p>
          <a:p>
            <a:pPr lvl="1"/>
            <a:r>
              <a:rPr lang="en-GB" dirty="0" smtClean="0"/>
              <a:t>Measures of normality</a:t>
            </a:r>
          </a:p>
          <a:p>
            <a:endParaRPr lang="en-GB"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GB" sz="2400" dirty="0" smtClean="0"/>
              <a:t>Analysing Continuous Data – Central Tendency</a:t>
            </a:r>
            <a:endParaRPr lang="en-GB" sz="2000" dirty="0" smtClean="0"/>
          </a:p>
        </p:txBody>
      </p:sp>
      <p:sp>
        <p:nvSpPr>
          <p:cNvPr id="3" name="Content Placeholder 2"/>
          <p:cNvSpPr>
            <a:spLocks noGrp="1"/>
          </p:cNvSpPr>
          <p:nvPr>
            <p:ph idx="1"/>
          </p:nvPr>
        </p:nvSpPr>
        <p:spPr/>
        <p:txBody>
          <a:bodyPr>
            <a:noAutofit/>
          </a:bodyPr>
          <a:lstStyle/>
          <a:p>
            <a:pPr marL="0" indent="0">
              <a:buNone/>
              <a:defRPr/>
            </a:pPr>
            <a:r>
              <a:rPr lang="en-GB" altLang="en-US" sz="1800" dirty="0" smtClean="0"/>
              <a:t>The central tendency is the value which all the data tends towards:</a:t>
            </a:r>
            <a:endParaRPr lang="en-GB" sz="1800" dirty="0" smtClean="0"/>
          </a:p>
          <a:p>
            <a:pPr>
              <a:defRPr/>
            </a:pPr>
            <a:r>
              <a:rPr lang="en-GB" sz="1800" b="1" dirty="0" smtClean="0"/>
              <a:t>Mean</a:t>
            </a:r>
          </a:p>
          <a:p>
            <a:pPr lvl="1">
              <a:defRPr/>
            </a:pPr>
            <a:r>
              <a:rPr lang="en-GB" sz="1800" dirty="0" smtClean="0"/>
              <a:t>Sum of all values divided by the number of values (N or n)</a:t>
            </a:r>
          </a:p>
          <a:p>
            <a:pPr lvl="1">
              <a:defRPr/>
            </a:pPr>
            <a:r>
              <a:rPr lang="en-GB" sz="1800" dirty="0" smtClean="0"/>
              <a:t>Most statistical difference tests are based on this</a:t>
            </a:r>
          </a:p>
          <a:p>
            <a:pPr>
              <a:defRPr/>
            </a:pPr>
            <a:r>
              <a:rPr lang="en-GB" sz="1800" b="1" dirty="0" smtClean="0"/>
              <a:t>Median</a:t>
            </a:r>
          </a:p>
          <a:p>
            <a:pPr lvl="1">
              <a:defRPr/>
            </a:pPr>
            <a:r>
              <a:rPr lang="en-GB" sz="1800" dirty="0" smtClean="0"/>
              <a:t>Arrange values in order and pick the middle value (if N is odd) or average the two middle numbers (if N is even)</a:t>
            </a:r>
          </a:p>
          <a:p>
            <a:pPr lvl="1">
              <a:defRPr/>
            </a:pPr>
            <a:r>
              <a:rPr lang="en-GB" sz="1800" dirty="0" smtClean="0"/>
              <a:t>More useful for ordinal and non-normal data</a:t>
            </a:r>
          </a:p>
          <a:p>
            <a:pPr lvl="1">
              <a:defRPr/>
            </a:pPr>
            <a:r>
              <a:rPr lang="en-GB" sz="1800" dirty="0" smtClean="0"/>
              <a:t>Unaffected by extreme scores</a:t>
            </a:r>
          </a:p>
          <a:p>
            <a:pPr>
              <a:defRPr/>
            </a:pPr>
            <a:r>
              <a:rPr lang="en-GB" sz="1800" b="1" dirty="0" smtClean="0"/>
              <a:t>Mode</a:t>
            </a:r>
          </a:p>
          <a:p>
            <a:pPr lvl="1">
              <a:defRPr/>
            </a:pPr>
            <a:r>
              <a:rPr lang="en-GB" sz="1800" dirty="0" smtClean="0"/>
              <a:t>Most frequent value in the data set</a:t>
            </a:r>
          </a:p>
          <a:p>
            <a:pPr lvl="1">
              <a:defRPr/>
            </a:pPr>
            <a:r>
              <a:rPr lang="en-GB" sz="1800" dirty="0" smtClean="0"/>
              <a:t>Not at all interesting for continuous data</a:t>
            </a:r>
          </a:p>
          <a:p>
            <a:pPr lvl="1">
              <a:defRPr/>
            </a:pPr>
            <a:r>
              <a:rPr lang="en-GB" sz="1800" dirty="0" smtClean="0"/>
              <a:t>More useful for categorical data (nominal and ordinal)</a:t>
            </a:r>
          </a:p>
          <a:p>
            <a:pPr>
              <a:defRPr/>
            </a:pPr>
            <a:endParaRPr lang="en-GB" sz="2000" dirty="0" smtClean="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chor="t">
            <a:noAutofit/>
          </a:bodyPr>
          <a:lstStyle/>
          <a:p>
            <a:r>
              <a:rPr lang="en-GB" sz="2400" dirty="0" smtClean="0"/>
              <a:t>Analysing Continuous Data – Central Tendency</a:t>
            </a:r>
            <a:endParaRPr lang="en-GB" altLang="en-US" sz="2000" i="1" dirty="0" smtClean="0">
              <a:latin typeface="Times New Roman" pitchFamily="18" charset="0"/>
            </a:endParaRPr>
          </a:p>
        </p:txBody>
      </p:sp>
      <p:sp>
        <p:nvSpPr>
          <p:cNvPr id="19461" name="Rectangle 3"/>
          <p:cNvSpPr>
            <a:spLocks noGrp="1" noChangeArrowheads="1"/>
          </p:cNvSpPr>
          <p:nvPr>
            <p:ph idx="1"/>
          </p:nvPr>
        </p:nvSpPr>
        <p:spPr/>
        <p:txBody>
          <a:bodyPr>
            <a:noAutofit/>
          </a:bodyPr>
          <a:lstStyle/>
          <a:p>
            <a:pPr marL="0" indent="0" algn="just">
              <a:lnSpc>
                <a:spcPct val="90000"/>
              </a:lnSpc>
              <a:buFont typeface="Wingdings" pitchFamily="2" charset="2"/>
              <a:buNone/>
            </a:pPr>
            <a:r>
              <a:rPr lang="en-GB" altLang="en-US" sz="2000" dirty="0" smtClean="0">
                <a:latin typeface="+mn-lt"/>
                <a:cs typeface="Times New Roman" pitchFamily="18" charset="0"/>
              </a:rPr>
              <a:t>The following  numbers represent the seconds (in minutes) that players spent on a loading screen for a new level are: </a:t>
            </a:r>
            <a:r>
              <a:rPr lang="en-GB" altLang="en-US" sz="2000" b="1" dirty="0" smtClean="0">
                <a:latin typeface="+mn-lt"/>
                <a:cs typeface="Times New Roman" pitchFamily="18" charset="0"/>
              </a:rPr>
              <a:t>4, 5, 1, 3, 24, 5</a:t>
            </a:r>
          </a:p>
          <a:p>
            <a:pPr marL="533400" indent="-533400" algn="just">
              <a:lnSpc>
                <a:spcPct val="90000"/>
              </a:lnSpc>
              <a:buFont typeface="Wingdings" pitchFamily="2" charset="2"/>
              <a:buNone/>
            </a:pPr>
            <a:endParaRPr lang="en-GB" altLang="en-US" sz="2000" b="1" dirty="0" smtClean="0">
              <a:latin typeface="+mn-lt"/>
              <a:cs typeface="Times New Roman" pitchFamily="18" charset="0"/>
            </a:endParaRPr>
          </a:p>
          <a:p>
            <a:pPr marL="533400" indent="-533400" algn="just">
              <a:lnSpc>
                <a:spcPct val="90000"/>
              </a:lnSpc>
              <a:buFont typeface="Wingdings" pitchFamily="2" charset="2"/>
              <a:buNone/>
            </a:pPr>
            <a:r>
              <a:rPr lang="en-GB" altLang="en-US" sz="2000" b="1" dirty="0" smtClean="0">
                <a:latin typeface="+mn-lt"/>
                <a:cs typeface="Times New Roman" pitchFamily="18" charset="0"/>
              </a:rPr>
              <a:t>Mean? Median? Mode?</a:t>
            </a:r>
          </a:p>
          <a:p>
            <a:pPr marL="533400" indent="-533400" algn="just">
              <a:lnSpc>
                <a:spcPct val="90000"/>
              </a:lnSpc>
              <a:buFont typeface="Wingdings" pitchFamily="2" charset="2"/>
              <a:buNone/>
            </a:pPr>
            <a:endParaRPr lang="en-GB" altLang="en-US" sz="2000" dirty="0" smtClean="0">
              <a:latin typeface="+mn-lt"/>
              <a:cs typeface="Times New Roman" pitchFamily="18" charset="0"/>
            </a:endParaRPr>
          </a:p>
          <a:p>
            <a:pPr marL="533400" indent="-533400" algn="just">
              <a:lnSpc>
                <a:spcPct val="90000"/>
              </a:lnSpc>
            </a:pPr>
            <a:r>
              <a:rPr lang="en-GB" altLang="en-US" sz="2000" dirty="0" smtClean="0">
                <a:latin typeface="+mn-lt"/>
                <a:cs typeface="Times New Roman" pitchFamily="18" charset="0"/>
              </a:rPr>
              <a:t>The mean time is: (4+5+1+3+24+5)/6 = 42/6 = </a:t>
            </a:r>
            <a:r>
              <a:rPr lang="en-GB" altLang="en-US" sz="2000" b="1" dirty="0" smtClean="0">
                <a:latin typeface="+mn-lt"/>
                <a:cs typeface="Times New Roman" pitchFamily="18" charset="0"/>
              </a:rPr>
              <a:t>7 </a:t>
            </a:r>
            <a:r>
              <a:rPr lang="en-GB" altLang="en-US" sz="2000" dirty="0" smtClean="0">
                <a:latin typeface="+mn-lt"/>
                <a:cs typeface="Times New Roman" pitchFamily="18" charset="0"/>
              </a:rPr>
              <a:t>seconds</a:t>
            </a:r>
          </a:p>
          <a:p>
            <a:pPr marL="533400" indent="-533400" algn="just">
              <a:lnSpc>
                <a:spcPct val="90000"/>
              </a:lnSpc>
            </a:pPr>
            <a:r>
              <a:rPr lang="en-GB" altLang="en-US" sz="2000" dirty="0" smtClean="0">
                <a:latin typeface="+mn-lt"/>
                <a:cs typeface="Times New Roman" pitchFamily="18" charset="0"/>
              </a:rPr>
              <a:t>The median is: 4, 5, 1, 3, 22 →1, 3, 4, 5, 5, 22 → </a:t>
            </a:r>
            <a:r>
              <a:rPr lang="en-GB" altLang="en-US" sz="2000" b="1" dirty="0" smtClean="0">
                <a:latin typeface="+mn-lt"/>
                <a:cs typeface="Times New Roman" pitchFamily="18" charset="0"/>
              </a:rPr>
              <a:t>4.5 </a:t>
            </a:r>
            <a:r>
              <a:rPr lang="en-GB" altLang="en-US" sz="2000" dirty="0" smtClean="0">
                <a:latin typeface="+mn-lt"/>
                <a:cs typeface="Times New Roman" pitchFamily="18" charset="0"/>
              </a:rPr>
              <a:t>seconds</a:t>
            </a:r>
          </a:p>
          <a:p>
            <a:pPr marL="533400" indent="-533400" algn="just">
              <a:lnSpc>
                <a:spcPct val="90000"/>
              </a:lnSpc>
            </a:pPr>
            <a:r>
              <a:rPr lang="en-GB" altLang="en-US" sz="2000" dirty="0" smtClean="0">
                <a:latin typeface="+mn-lt"/>
                <a:cs typeface="Times New Roman" pitchFamily="18" charset="0"/>
              </a:rPr>
              <a:t>The mode is: </a:t>
            </a:r>
            <a:r>
              <a:rPr lang="en-GB" altLang="en-US" sz="2000" b="1" dirty="0" smtClean="0">
                <a:latin typeface="+mn-lt"/>
                <a:cs typeface="Times New Roman" pitchFamily="18" charset="0"/>
              </a:rPr>
              <a:t>5</a:t>
            </a:r>
            <a:r>
              <a:rPr lang="en-GB" altLang="en-US" sz="2000" dirty="0" smtClean="0">
                <a:latin typeface="+mn-lt"/>
                <a:cs typeface="Times New Roman" pitchFamily="18" charset="0"/>
              </a:rPr>
              <a:t> minutes</a:t>
            </a:r>
          </a:p>
          <a:p>
            <a:pPr marL="533400" indent="-533400" algn="just">
              <a:lnSpc>
                <a:spcPct val="90000"/>
              </a:lnSpc>
            </a:pPr>
            <a:endParaRPr lang="en-GB" altLang="en-US" sz="2000" dirty="0" smtClean="0">
              <a:latin typeface="+mn-lt"/>
              <a:cs typeface="Times New Roman" pitchFamily="18" charset="0"/>
            </a:endParaRPr>
          </a:p>
          <a:p>
            <a:pPr marL="533400" indent="-533400" algn="just">
              <a:lnSpc>
                <a:spcPct val="90000"/>
              </a:lnSpc>
            </a:pPr>
            <a:r>
              <a:rPr lang="en-GB" altLang="en-US" sz="2000" dirty="0" smtClean="0">
                <a:latin typeface="+mn-lt"/>
                <a:cs typeface="Times New Roman" pitchFamily="18" charset="0"/>
              </a:rPr>
              <a:t>What is the median for: </a:t>
            </a:r>
            <a:r>
              <a:rPr lang="en-GB" altLang="en-US" sz="2000" b="1" dirty="0" smtClean="0">
                <a:latin typeface="+mn-lt"/>
                <a:cs typeface="Times New Roman" pitchFamily="18" charset="0"/>
              </a:rPr>
              <a:t>4, 5, 1, 3, 22? </a:t>
            </a:r>
            <a:r>
              <a:rPr lang="en-GB" altLang="en-US" sz="2000" dirty="0" smtClean="0">
                <a:latin typeface="+mn-lt"/>
                <a:cs typeface="Times New Roman" pitchFamily="18" charset="0"/>
              </a:rPr>
              <a:t>→</a:t>
            </a:r>
            <a:r>
              <a:rPr lang="en-GB" altLang="en-US" sz="2000" b="1" dirty="0" smtClean="0">
                <a:latin typeface="+mn-lt"/>
                <a:cs typeface="Times New Roman" pitchFamily="18" charset="0"/>
              </a:rPr>
              <a:t> 4</a:t>
            </a:r>
          </a:p>
          <a:p>
            <a:pPr marL="533400" indent="-533400" algn="just">
              <a:lnSpc>
                <a:spcPct val="90000"/>
              </a:lnSpc>
            </a:pPr>
            <a:r>
              <a:rPr lang="en-GB" altLang="en-US" sz="2000" dirty="0" smtClean="0">
                <a:latin typeface="+mn-lt"/>
                <a:cs typeface="Times New Roman" pitchFamily="18" charset="0"/>
              </a:rPr>
              <a:t>What is the mode for: </a:t>
            </a:r>
            <a:r>
              <a:rPr lang="en-GB" altLang="en-US" sz="2000" b="1" dirty="0" smtClean="0">
                <a:latin typeface="+mn-lt"/>
                <a:cs typeface="Times New Roman" pitchFamily="18" charset="0"/>
              </a:rPr>
              <a:t>4, 5, 1, 3, 22? </a:t>
            </a:r>
            <a:r>
              <a:rPr lang="en-GB" altLang="en-US" sz="2000" dirty="0" smtClean="0">
                <a:latin typeface="+mn-lt"/>
                <a:cs typeface="Times New Roman" pitchFamily="18" charset="0"/>
              </a:rPr>
              <a:t>→ No mode</a:t>
            </a:r>
            <a:endParaRPr lang="en-GB" altLang="en-US" sz="2000" b="1" dirty="0" smtClean="0">
              <a:latin typeface="+mn-lt"/>
              <a:cs typeface="Times New Roman" pitchFamily="18" charset="0"/>
            </a:endParaRPr>
          </a:p>
          <a:p>
            <a:pPr marL="533400" indent="-533400" algn="just">
              <a:lnSpc>
                <a:spcPct val="90000"/>
              </a:lnSpc>
            </a:pPr>
            <a:r>
              <a:rPr lang="en-GB" altLang="en-US" sz="2000" dirty="0" smtClean="0">
                <a:latin typeface="+mn-lt"/>
                <a:cs typeface="Times New Roman" pitchFamily="18" charset="0"/>
              </a:rPr>
              <a:t>What is the mode for: </a:t>
            </a:r>
            <a:r>
              <a:rPr lang="en-GB" altLang="en-US" sz="2000" b="1" dirty="0" smtClean="0">
                <a:latin typeface="+mn-lt"/>
                <a:cs typeface="Times New Roman" pitchFamily="18" charset="0"/>
              </a:rPr>
              <a:t>4, 5, 1, 3, 22, 5, 1? </a:t>
            </a:r>
            <a:r>
              <a:rPr lang="en-GB" altLang="en-US" sz="2000" dirty="0" smtClean="0">
                <a:latin typeface="+mn-lt"/>
                <a:cs typeface="Times New Roman" pitchFamily="18" charset="0"/>
              </a:rPr>
              <a:t>→ </a:t>
            </a:r>
            <a:r>
              <a:rPr lang="en-GB" altLang="en-US" sz="2000" b="1" dirty="0" smtClean="0">
                <a:latin typeface="+mn-lt"/>
                <a:cs typeface="Times New Roman" pitchFamily="18" charset="0"/>
              </a:rPr>
              <a:t>1</a:t>
            </a:r>
            <a:r>
              <a:rPr lang="en-GB" altLang="en-US" sz="2000" dirty="0" smtClean="0">
                <a:latin typeface="+mn-lt"/>
                <a:cs typeface="Times New Roman" pitchFamily="18" charset="0"/>
              </a:rPr>
              <a:t> and </a:t>
            </a:r>
            <a:r>
              <a:rPr lang="en-GB" altLang="en-US" sz="2000" b="1" dirty="0" smtClean="0">
                <a:latin typeface="+mn-lt"/>
                <a:cs typeface="Times New Roman" pitchFamily="18" charset="0"/>
              </a:rPr>
              <a:t>5</a:t>
            </a:r>
            <a:r>
              <a:rPr lang="en-GB" altLang="en-US" sz="2000" dirty="0" smtClean="0">
                <a:latin typeface="+mn-lt"/>
                <a:cs typeface="Times New Roman" pitchFamily="18" charset="0"/>
              </a:rPr>
              <a:t> (Two modes)</a:t>
            </a:r>
            <a:endParaRPr lang="en-GB" altLang="en-US" sz="2000" b="1" dirty="0" smtClean="0">
              <a:latin typeface="+mn-lt"/>
              <a:cs typeface="Times New Roman" pitchFamily="18" charset="0"/>
            </a:endParaRPr>
          </a:p>
          <a:p>
            <a:pPr marL="533400" indent="-533400" algn="just">
              <a:lnSpc>
                <a:spcPct val="90000"/>
              </a:lnSpc>
            </a:pPr>
            <a:endParaRPr lang="en-GB" altLang="en-US" sz="2000" b="1" dirty="0" smtClean="0">
              <a:latin typeface="+mn-lt"/>
              <a:cs typeface="Times New Roman" pitchFamily="18" charset="0"/>
            </a:endParaRPr>
          </a:p>
          <a:p>
            <a:pPr marL="533400" indent="-533400" algn="just">
              <a:lnSpc>
                <a:spcPct val="90000"/>
              </a:lnSpc>
            </a:pPr>
            <a:endParaRPr lang="en-GB" altLang="en-US" sz="2000" dirty="0" smtClean="0">
              <a:latin typeface="+mn-lt"/>
              <a:cs typeface="Times New Roman" pitchFamily="18" charset="0"/>
            </a:endParaRPr>
          </a:p>
          <a:p>
            <a:pPr marL="533400" indent="-533400" algn="just">
              <a:lnSpc>
                <a:spcPct val="90000"/>
              </a:lnSpc>
            </a:pPr>
            <a:endParaRPr lang="en-GB" altLang="en-US" sz="2000" dirty="0" smtClean="0">
              <a:latin typeface="+mn-lt"/>
              <a:cs typeface="Times New Roman" pitchFamily="18" charset="0"/>
            </a:endParaRPr>
          </a:p>
          <a:p>
            <a:pPr marL="533400" indent="-533400" algn="just">
              <a:lnSpc>
                <a:spcPct val="90000"/>
              </a:lnSpc>
              <a:buNone/>
            </a:pPr>
            <a:endParaRPr lang="en-GB" altLang="en-US" sz="2000" dirty="0" smtClean="0">
              <a:latin typeface="+mn-lt"/>
              <a:cs typeface="Times New Roman" pitchFamily="18" charset="0"/>
            </a:endParaRPr>
          </a:p>
          <a:p>
            <a:pPr marL="533400" indent="-533400" algn="just">
              <a:lnSpc>
                <a:spcPct val="90000"/>
              </a:lnSpc>
            </a:pPr>
            <a:endParaRPr lang="en-GB" altLang="en-US" sz="2000" dirty="0" smtClean="0">
              <a:latin typeface="+mn-lt"/>
              <a:cs typeface="Times New Roman" pitchFamily="18" charset="0"/>
            </a:endParaRPr>
          </a:p>
          <a:p>
            <a:pPr marL="533400" indent="-533400" algn="just">
              <a:lnSpc>
                <a:spcPct val="90000"/>
              </a:lnSpc>
              <a:buFont typeface="Wingdings" pitchFamily="2" charset="2"/>
              <a:buNone/>
            </a:pPr>
            <a:endParaRPr lang="en-GB" altLang="en-US" sz="2000" dirty="0" smtClean="0">
              <a:latin typeface="+mn-lt"/>
              <a:cs typeface="Times New Roman" pitchFamily="18" charset="0"/>
            </a:endParaRPr>
          </a:p>
          <a:p>
            <a:pPr marL="533400" indent="-533400" algn="just">
              <a:lnSpc>
                <a:spcPct val="90000"/>
              </a:lnSpc>
              <a:buFont typeface="Wingdings" pitchFamily="2" charset="2"/>
              <a:buNone/>
            </a:pPr>
            <a:endParaRPr lang="en-GB" altLang="en-US" sz="2000" dirty="0" smtClean="0">
              <a:latin typeface="+mn-lt"/>
              <a:cs typeface="Times New Roman" pitchFamily="18" charset="0"/>
            </a:endParaRPr>
          </a:p>
          <a:p>
            <a:pPr marL="533400" indent="-533400" algn="just">
              <a:lnSpc>
                <a:spcPct val="90000"/>
              </a:lnSpc>
              <a:buFont typeface="Wingdings" pitchFamily="2" charset="2"/>
              <a:buNone/>
            </a:pPr>
            <a:r>
              <a:rPr lang="en-GB" altLang="en-US" sz="2000" dirty="0" smtClean="0">
                <a:latin typeface="+mn-lt"/>
                <a:cs typeface="Times New Roman" pitchFamily="18" charset="0"/>
              </a:rPr>
              <a:t> 	</a:t>
            </a:r>
          </a:p>
          <a:p>
            <a:pPr marL="533400" indent="-533400">
              <a:lnSpc>
                <a:spcPct val="90000"/>
              </a:lnSpc>
              <a:buFont typeface="Wingdings" pitchFamily="2" charset="2"/>
              <a:buNone/>
            </a:pPr>
            <a:endParaRPr lang="en-GB" altLang="en-US" sz="2000" dirty="0" smtClean="0">
              <a:latin typeface="+mn-lt"/>
              <a:cs typeface="Times New Roman" pitchFamily="18" charset="0"/>
            </a:endParaRPr>
          </a:p>
          <a:p>
            <a:pPr marL="533400" indent="-533400">
              <a:lnSpc>
                <a:spcPct val="90000"/>
              </a:lnSpc>
              <a:buFont typeface="Wingdings" pitchFamily="2" charset="2"/>
              <a:buNone/>
            </a:pPr>
            <a:endParaRPr lang="en-GB" altLang="en-US" sz="2000" dirty="0" smtClean="0">
              <a:latin typeface="+mn-lt"/>
              <a:cs typeface="Times New Roman" pitchFamily="18" charset="0"/>
            </a:endParaRPr>
          </a:p>
          <a:p>
            <a:pPr marL="533400" indent="-533400" algn="just">
              <a:lnSpc>
                <a:spcPct val="90000"/>
              </a:lnSpc>
              <a:buFont typeface="Wingdings" pitchFamily="2" charset="2"/>
              <a:buNone/>
            </a:pPr>
            <a:endParaRPr lang="en-GB" altLang="en-US" sz="2000" dirty="0" smtClean="0">
              <a:latin typeface="+mn-lt"/>
            </a:endParaRPr>
          </a:p>
        </p:txBody>
      </p:sp>
      <p:graphicFrame>
        <p:nvGraphicFramePr>
          <p:cNvPr id="19462" name="Object 2"/>
          <p:cNvGraphicFramePr>
            <a:graphicFrameLocks noChangeAspect="1"/>
          </p:cNvGraphicFramePr>
          <p:nvPr/>
        </p:nvGraphicFramePr>
        <p:xfrm>
          <a:off x="4495800" y="3270250"/>
          <a:ext cx="152400" cy="317500"/>
        </p:xfrm>
        <a:graphic>
          <a:graphicData uri="http://schemas.openxmlformats.org/presentationml/2006/ole">
            <mc:AlternateContent xmlns:mc="http://schemas.openxmlformats.org/markup-compatibility/2006">
              <mc:Choice xmlns:v="urn:schemas-microsoft-com:vml" Requires="v">
                <p:oleObj spid="_x0000_s41994" name="Equation" r:id="rId4" imgW="152268" imgH="317225" progId="">
                  <p:embed/>
                </p:oleObj>
              </mc:Choice>
              <mc:Fallback>
                <p:oleObj name="Equation" r:id="rId4" imgW="152268" imgH="317225"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70250"/>
                        <a:ext cx="152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461">
                                            <p:txEl>
                                              <p:pRg st="4" end="4"/>
                                            </p:txEl>
                                          </p:spTgt>
                                        </p:tgtEl>
                                        <p:attrNameLst>
                                          <p:attrName>style.visibility</p:attrName>
                                        </p:attrNameLst>
                                      </p:cBhvr>
                                      <p:to>
                                        <p:strVal val="visible"/>
                                      </p:to>
                                    </p:set>
                                    <p:animEffect transition="in" filter="slide(fromBottom)">
                                      <p:cBhvr>
                                        <p:cTn id="7" dur="500"/>
                                        <p:tgtEl>
                                          <p:spTgt spid="1946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9461">
                                            <p:txEl>
                                              <p:pRg st="5" end="5"/>
                                            </p:txEl>
                                          </p:spTgt>
                                        </p:tgtEl>
                                        <p:attrNameLst>
                                          <p:attrName>style.visibility</p:attrName>
                                        </p:attrNameLst>
                                      </p:cBhvr>
                                      <p:to>
                                        <p:strVal val="visible"/>
                                      </p:to>
                                    </p:set>
                                    <p:animEffect transition="in" filter="slide(fromBottom)">
                                      <p:cBhvr>
                                        <p:cTn id="12" dur="500"/>
                                        <p:tgtEl>
                                          <p:spTgt spid="1946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461">
                                            <p:txEl>
                                              <p:pRg st="6" end="6"/>
                                            </p:txEl>
                                          </p:spTgt>
                                        </p:tgtEl>
                                        <p:attrNameLst>
                                          <p:attrName>style.visibility</p:attrName>
                                        </p:attrNameLst>
                                      </p:cBhvr>
                                      <p:to>
                                        <p:strVal val="visible"/>
                                      </p:to>
                                    </p:set>
                                    <p:animEffect transition="in" filter="slide(fromBottom)">
                                      <p:cBhvr>
                                        <p:cTn id="17" dur="500"/>
                                        <p:tgtEl>
                                          <p:spTgt spid="1946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9461">
                                            <p:txEl>
                                              <p:pRg st="8" end="8"/>
                                            </p:txEl>
                                          </p:spTgt>
                                        </p:tgtEl>
                                        <p:attrNameLst>
                                          <p:attrName>style.visibility</p:attrName>
                                        </p:attrNameLst>
                                      </p:cBhvr>
                                      <p:to>
                                        <p:strVal val="visible"/>
                                      </p:to>
                                    </p:set>
                                    <p:animEffect transition="in" filter="slide(fromBottom)">
                                      <p:cBhvr>
                                        <p:cTn id="22" dur="500"/>
                                        <p:tgtEl>
                                          <p:spTgt spid="1946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461">
                                            <p:txEl>
                                              <p:pRg st="9" end="9"/>
                                            </p:txEl>
                                          </p:spTgt>
                                        </p:tgtEl>
                                        <p:attrNameLst>
                                          <p:attrName>style.visibility</p:attrName>
                                        </p:attrNameLst>
                                      </p:cBhvr>
                                      <p:to>
                                        <p:strVal val="visible"/>
                                      </p:to>
                                    </p:set>
                                    <p:animEffect transition="in" filter="slide(fromBottom)">
                                      <p:cBhvr>
                                        <p:cTn id="27" dur="500"/>
                                        <p:tgtEl>
                                          <p:spTgt spid="19461">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9461">
                                            <p:txEl>
                                              <p:pRg st="10" end="10"/>
                                            </p:txEl>
                                          </p:spTgt>
                                        </p:tgtEl>
                                        <p:attrNameLst>
                                          <p:attrName>style.visibility</p:attrName>
                                        </p:attrNameLst>
                                      </p:cBhvr>
                                      <p:to>
                                        <p:strVal val="visible"/>
                                      </p:to>
                                    </p:set>
                                    <p:animEffect transition="in" filter="slide(fromBottom)">
                                      <p:cBhvr>
                                        <p:cTn id="32" dur="500"/>
                                        <p:tgtEl>
                                          <p:spTgt spid="1946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sz="2400" dirty="0" smtClean="0"/>
              <a:t>Analysing Continuous Data – Variability</a:t>
            </a:r>
            <a:endParaRPr lang="en-GB" sz="2000" dirty="0"/>
          </a:p>
        </p:txBody>
      </p:sp>
      <p:sp>
        <p:nvSpPr>
          <p:cNvPr id="3" name="2 - Θέση περιεχομένου"/>
          <p:cNvSpPr>
            <a:spLocks noGrp="1"/>
          </p:cNvSpPr>
          <p:nvPr>
            <p:ph idx="1"/>
          </p:nvPr>
        </p:nvSpPr>
        <p:spPr/>
        <p:txBody>
          <a:bodyPr>
            <a:normAutofit fontScale="70000" lnSpcReduction="20000"/>
          </a:bodyPr>
          <a:lstStyle/>
          <a:p>
            <a:r>
              <a:rPr lang="en-GB" dirty="0" smtClean="0"/>
              <a:t>Reporting the central tendency is not enough to describe your data</a:t>
            </a:r>
          </a:p>
          <a:p>
            <a:r>
              <a:rPr lang="en-GB" dirty="0" smtClean="0"/>
              <a:t>We also need to know how much the data values vary (i.e. how spread out they are).</a:t>
            </a:r>
          </a:p>
          <a:p>
            <a:endParaRPr lang="en-GB" dirty="0" smtClean="0"/>
          </a:p>
          <a:p>
            <a:r>
              <a:rPr lang="en-GB" dirty="0" smtClean="0"/>
              <a:t>Example: two groups, each with 10 people, self-report the number of hours they play online daily.</a:t>
            </a:r>
          </a:p>
          <a:p>
            <a:endParaRPr lang="en-GB" dirty="0" smtClean="0"/>
          </a:p>
          <a:p>
            <a:r>
              <a:rPr lang="en-GB" dirty="0" smtClean="0"/>
              <a:t>Group 1 data: </a:t>
            </a:r>
            <a:r>
              <a:rPr lang="en-GB" b="1" dirty="0" smtClean="0"/>
              <a:t>4+4+4+4+4+6+6+6+6+6</a:t>
            </a:r>
          </a:p>
          <a:p>
            <a:endParaRPr lang="en-GB" b="1" dirty="0" smtClean="0"/>
          </a:p>
          <a:p>
            <a:r>
              <a:rPr lang="en-GB" dirty="0" smtClean="0"/>
              <a:t>Group 2 data: </a:t>
            </a:r>
            <a:r>
              <a:rPr lang="en-GB" b="1" dirty="0" smtClean="0"/>
              <a:t>0+0+0+0+0+10+10+10+10+10</a:t>
            </a:r>
          </a:p>
          <a:p>
            <a:pPr>
              <a:buNone/>
            </a:pPr>
            <a:endParaRPr lang="en-GB" dirty="0" smtClean="0"/>
          </a:p>
          <a:p>
            <a:r>
              <a:rPr lang="en-GB" dirty="0" smtClean="0"/>
              <a:t>The mean of both datasets is </a:t>
            </a:r>
            <a:r>
              <a:rPr lang="en-GB" b="1" dirty="0" smtClean="0"/>
              <a:t>5</a:t>
            </a:r>
            <a:r>
              <a:rPr lang="en-GB" dirty="0" smtClean="0"/>
              <a:t> hours.</a:t>
            </a:r>
          </a:p>
          <a:p>
            <a:r>
              <a:rPr lang="en-GB" dirty="0" smtClean="0"/>
              <a:t>So the data is similar...? </a:t>
            </a:r>
            <a:r>
              <a:rPr lang="en-GB" b="1" dirty="0" smtClean="0"/>
              <a:t>Not really!</a:t>
            </a:r>
          </a:p>
          <a:p>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slide(fromBottom)">
                                      <p:cBhvr>
                                        <p:cTn id="10" dur="500"/>
                                        <p:tgtEl>
                                          <p:spTgt spid="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slide(fromBottom)">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slide(fromBottom)">
                                      <p:cBhvr>
                                        <p:cTn id="18" dur="500"/>
                                        <p:tgtEl>
                                          <p:spTgt spid="3">
                                            <p:txEl>
                                              <p:pRg st="9" end="9"/>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slide(fromBottom)">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Autofit/>
          </a:bodyPr>
          <a:lstStyle/>
          <a:p>
            <a:r>
              <a:rPr lang="en-GB" sz="2400" dirty="0" smtClean="0"/>
              <a:t>Analysing Continuous Data – Variability</a:t>
            </a:r>
            <a:endParaRPr lang="en-GB" sz="2000" dirty="0" smtClean="0"/>
          </a:p>
        </p:txBody>
      </p:sp>
      <p:sp>
        <p:nvSpPr>
          <p:cNvPr id="3" name="Content Placeholder 2"/>
          <p:cNvSpPr>
            <a:spLocks noGrp="1"/>
          </p:cNvSpPr>
          <p:nvPr>
            <p:ph idx="1"/>
          </p:nvPr>
        </p:nvSpPr>
        <p:spPr/>
        <p:txBody>
          <a:bodyPr>
            <a:normAutofit lnSpcReduction="10000"/>
          </a:bodyPr>
          <a:lstStyle/>
          <a:p>
            <a:pPr>
              <a:defRPr/>
            </a:pPr>
            <a:r>
              <a:rPr lang="en-GB" dirty="0" smtClean="0"/>
              <a:t>Standard deviation (SD)</a:t>
            </a:r>
          </a:p>
          <a:p>
            <a:pPr lvl="1">
              <a:defRPr/>
            </a:pPr>
            <a:r>
              <a:rPr lang="en-GB" dirty="0" smtClean="0"/>
              <a:t>Average difference of values from the sample mean</a:t>
            </a:r>
          </a:p>
          <a:p>
            <a:pPr lvl="1">
              <a:defRPr/>
            </a:pPr>
            <a:r>
              <a:rPr lang="en-GB" dirty="0" smtClean="0"/>
              <a:t>Larger standard deviation indicates greater differences between the scores </a:t>
            </a:r>
          </a:p>
          <a:p>
            <a:pPr>
              <a:defRPr/>
            </a:pPr>
            <a:r>
              <a:rPr lang="en-GB" dirty="0" smtClean="0"/>
              <a:t>In the previous slide </a:t>
            </a:r>
            <a:br>
              <a:rPr lang="en-GB" dirty="0" smtClean="0"/>
            </a:br>
            <a:r>
              <a:rPr lang="en-GB" dirty="0" smtClean="0"/>
              <a:t>(Group 1 SD = 1 vs. Group 2 SD = 5)</a:t>
            </a:r>
          </a:p>
          <a:p>
            <a:pPr>
              <a:defRPr/>
            </a:pPr>
            <a:r>
              <a:rPr lang="en-GB" dirty="0" smtClean="0"/>
              <a:t>In a normal distribution ~68% of values lie within 1 SD of the mean </a:t>
            </a:r>
          </a:p>
          <a:p>
            <a:pPr>
              <a:defRPr/>
            </a:pPr>
            <a:r>
              <a:rPr lang="en-GB" dirty="0" smtClean="0"/>
              <a:t>Key statistic in difference tests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Autofit/>
          </a:bodyPr>
          <a:lstStyle/>
          <a:p>
            <a:r>
              <a:rPr lang="en-GB" sz="2400" dirty="0" smtClean="0"/>
              <a:t>Analysing Continuous Data – Variability</a:t>
            </a:r>
            <a:endParaRPr lang="en-GB" sz="2000" dirty="0" smtClean="0"/>
          </a:p>
        </p:txBody>
      </p:sp>
      <p:sp>
        <p:nvSpPr>
          <p:cNvPr id="3" name="Content Placeholder 2"/>
          <p:cNvSpPr>
            <a:spLocks noGrp="1"/>
          </p:cNvSpPr>
          <p:nvPr>
            <p:ph idx="1"/>
          </p:nvPr>
        </p:nvSpPr>
        <p:spPr/>
        <p:txBody>
          <a:bodyPr>
            <a:normAutofit/>
          </a:bodyPr>
          <a:lstStyle/>
          <a:p>
            <a:pPr>
              <a:defRPr/>
            </a:pPr>
            <a:r>
              <a:rPr lang="en-GB" dirty="0" smtClean="0"/>
              <a:t>Range</a:t>
            </a:r>
          </a:p>
          <a:p>
            <a:pPr lvl="1">
              <a:defRPr/>
            </a:pPr>
            <a:r>
              <a:rPr lang="en-GB" dirty="0" smtClean="0"/>
              <a:t>Difference between lowest score and highest score</a:t>
            </a:r>
          </a:p>
          <a:p>
            <a:pPr lvl="1">
              <a:defRPr/>
            </a:pPr>
            <a:r>
              <a:rPr lang="en-GB" i="1" dirty="0" smtClean="0"/>
              <a:t>Simple way of identifying </a:t>
            </a:r>
            <a:r>
              <a:rPr lang="en-GB" b="1" i="1" dirty="0" smtClean="0"/>
              <a:t>outliers</a:t>
            </a:r>
            <a:r>
              <a:rPr lang="en-GB" i="1" dirty="0" smtClean="0"/>
              <a:t> (extreme values), but doesn’t say anything about the variability within the dataset.</a:t>
            </a:r>
          </a:p>
          <a:p>
            <a:pPr lvl="1">
              <a:defRPr/>
            </a:pPr>
            <a:r>
              <a:rPr lang="en-GB" i="1" dirty="0" smtClean="0"/>
              <a:t>Often used to define sample ages in the “Method” section of a report</a:t>
            </a:r>
            <a:endParaRPr lang="en-GB" i="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sers\Takis\Desktop\normal-distribution.png"/>
          <p:cNvPicPr>
            <a:picLocks noChangeAspect="1" noChangeArrowheads="1"/>
          </p:cNvPicPr>
          <p:nvPr/>
        </p:nvPicPr>
        <p:blipFill>
          <a:blip r:embed="rId3" cstate="print"/>
          <a:srcRect/>
          <a:stretch>
            <a:fillRect/>
          </a:stretch>
        </p:blipFill>
        <p:spPr bwMode="auto">
          <a:xfrm>
            <a:off x="4932040" y="3789040"/>
            <a:ext cx="3851920" cy="2508227"/>
          </a:xfrm>
          <a:prstGeom prst="rect">
            <a:avLst/>
          </a:prstGeom>
          <a:noFill/>
        </p:spPr>
      </p:pic>
      <p:sp>
        <p:nvSpPr>
          <p:cNvPr id="2" name="1 - Τίτλος"/>
          <p:cNvSpPr>
            <a:spLocks noGrp="1"/>
          </p:cNvSpPr>
          <p:nvPr>
            <p:ph type="title"/>
          </p:nvPr>
        </p:nvSpPr>
        <p:spPr/>
        <p:txBody>
          <a:bodyPr>
            <a:noAutofit/>
          </a:bodyPr>
          <a:lstStyle/>
          <a:p>
            <a:r>
              <a:rPr lang="en-GB" sz="2400" dirty="0" smtClean="0"/>
              <a:t>Analysing Continuous Data – Normality</a:t>
            </a:r>
            <a:endParaRPr lang="en-GB" sz="2000" dirty="0"/>
          </a:p>
        </p:txBody>
      </p:sp>
      <p:sp>
        <p:nvSpPr>
          <p:cNvPr id="3" name="2 - Θέση περιεχομένου"/>
          <p:cNvSpPr>
            <a:spLocks noGrp="1"/>
          </p:cNvSpPr>
          <p:nvPr>
            <p:ph idx="1"/>
          </p:nvPr>
        </p:nvSpPr>
        <p:spPr/>
        <p:txBody>
          <a:bodyPr>
            <a:normAutofit lnSpcReduction="10000"/>
          </a:bodyPr>
          <a:lstStyle/>
          <a:p>
            <a:r>
              <a:rPr lang="en-GB" sz="2000" dirty="0" smtClean="0"/>
              <a:t>Height, weight, IQ and other physical measures follow a </a:t>
            </a:r>
            <a:r>
              <a:rPr lang="en-GB" sz="2000" b="1" dirty="0" smtClean="0"/>
              <a:t>normal (bell shaped curve) distribution </a:t>
            </a:r>
            <a:r>
              <a:rPr lang="en-GB" sz="2000" dirty="0" smtClean="0"/>
              <a:t>of values</a:t>
            </a:r>
            <a:br>
              <a:rPr lang="en-GB" sz="2000" dirty="0" smtClean="0"/>
            </a:br>
            <a:r>
              <a:rPr lang="en-GB" sz="2000" dirty="0" smtClean="0"/>
              <a:t> </a:t>
            </a:r>
          </a:p>
          <a:p>
            <a:pPr>
              <a:defRPr/>
            </a:pPr>
            <a:r>
              <a:rPr lang="en-GB" sz="2000" dirty="0" smtClean="0"/>
              <a:t>For a large enough population sample, many observations will result in a normal distribution</a:t>
            </a:r>
            <a:br>
              <a:rPr lang="en-GB" sz="2000" dirty="0" smtClean="0"/>
            </a:br>
            <a:endParaRPr lang="en-GB" sz="2000" dirty="0" smtClean="0"/>
          </a:p>
          <a:p>
            <a:pPr>
              <a:defRPr/>
            </a:pPr>
            <a:r>
              <a:rPr lang="en-GB" sz="2000" dirty="0" smtClean="0"/>
              <a:t>Many statistical tests assume </a:t>
            </a:r>
            <a:br>
              <a:rPr lang="en-GB" sz="2000" dirty="0" smtClean="0"/>
            </a:br>
            <a:r>
              <a:rPr lang="en-GB" sz="2000" dirty="0" smtClean="0"/>
              <a:t>that data within a variable is </a:t>
            </a:r>
            <a:br>
              <a:rPr lang="en-GB" sz="2000" dirty="0" smtClean="0"/>
            </a:br>
            <a:r>
              <a:rPr lang="en-GB" sz="2000" dirty="0" smtClean="0"/>
              <a:t>distributed normally</a:t>
            </a:r>
            <a:br>
              <a:rPr lang="en-GB" sz="2000" dirty="0" smtClean="0"/>
            </a:br>
            <a:endParaRPr lang="en-GB" sz="2000" dirty="0" smtClean="0"/>
          </a:p>
          <a:p>
            <a:pPr>
              <a:defRPr/>
            </a:pPr>
            <a:r>
              <a:rPr lang="en-GB" sz="2000" dirty="0" smtClean="0"/>
              <a:t>SD can be used to determine </a:t>
            </a:r>
            <a:br>
              <a:rPr lang="en-GB" sz="2000" dirty="0" smtClean="0"/>
            </a:br>
            <a:r>
              <a:rPr lang="en-GB" sz="2000" dirty="0" smtClean="0"/>
              <a:t>the	proportion of values </a:t>
            </a:r>
            <a:br>
              <a:rPr lang="en-GB" sz="2000" dirty="0" smtClean="0"/>
            </a:br>
            <a:r>
              <a:rPr lang="en-GB" sz="2000" dirty="0" smtClean="0"/>
              <a:t>that lie within a particular </a:t>
            </a:r>
            <a:br>
              <a:rPr lang="en-GB" sz="2000" dirty="0" smtClean="0"/>
            </a:br>
            <a:r>
              <a:rPr lang="en-GB" sz="2000" dirty="0" smtClean="0"/>
              <a:t>range.</a:t>
            </a:r>
          </a:p>
          <a:p>
            <a:endParaRPr lang="en-GB" sz="2000" dirty="0" smtClean="0"/>
          </a:p>
          <a:p>
            <a:endParaRPr lang="en-GB" sz="2000" dirty="0" smtClean="0"/>
          </a:p>
          <a:p>
            <a:endParaRPr lang="en-GB" sz="20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Autofit/>
          </a:bodyPr>
          <a:lstStyle/>
          <a:p>
            <a:r>
              <a:rPr lang="en-GB" sz="2400" dirty="0" smtClean="0"/>
              <a:t>Analysing Continuous Data – Normality</a:t>
            </a:r>
          </a:p>
        </p:txBody>
      </p:sp>
      <p:sp>
        <p:nvSpPr>
          <p:cNvPr id="3" name="Content Placeholder 2"/>
          <p:cNvSpPr>
            <a:spLocks noGrp="1"/>
          </p:cNvSpPr>
          <p:nvPr>
            <p:ph idx="1"/>
          </p:nvPr>
        </p:nvSpPr>
        <p:spPr/>
        <p:txBody>
          <a:bodyPr>
            <a:normAutofit/>
          </a:bodyPr>
          <a:lstStyle/>
          <a:p>
            <a:pPr marL="514350" indent="-514350">
              <a:buFont typeface="+mj-lt"/>
              <a:buAutoNum type="arabicPeriod"/>
              <a:defRPr/>
            </a:pPr>
            <a:r>
              <a:rPr lang="en-GB" sz="2000" b="1" dirty="0" smtClean="0"/>
              <a:t>Kurtosis</a:t>
            </a:r>
          </a:p>
          <a:p>
            <a:pPr lvl="1">
              <a:defRPr/>
            </a:pPr>
            <a:r>
              <a:rPr lang="en-GB" sz="2000" dirty="0" smtClean="0"/>
              <a:t>The ‘</a:t>
            </a:r>
            <a:r>
              <a:rPr lang="en-GB" sz="2000" dirty="0" err="1" smtClean="0"/>
              <a:t>peakedness</a:t>
            </a:r>
            <a:r>
              <a:rPr lang="en-GB" sz="2000" dirty="0" smtClean="0"/>
              <a:t>’ of the distribution</a:t>
            </a:r>
          </a:p>
          <a:p>
            <a:pPr lvl="1">
              <a:defRPr/>
            </a:pPr>
            <a:r>
              <a:rPr lang="en-GB" sz="2000" dirty="0" smtClean="0"/>
              <a:t>Zero kurtosis score means normal</a:t>
            </a:r>
          </a:p>
          <a:p>
            <a:pPr lvl="1">
              <a:defRPr/>
            </a:pPr>
            <a:r>
              <a:rPr lang="en-GB" sz="2000" b="1" dirty="0" smtClean="0"/>
              <a:t>Negative</a:t>
            </a:r>
            <a:r>
              <a:rPr lang="en-GB" sz="2000" dirty="0" smtClean="0"/>
              <a:t> kurtosis </a:t>
            </a:r>
            <a:r>
              <a:rPr lang="en-GB" sz="2000" dirty="0" smtClean="0">
                <a:sym typeface="Wingdings" pitchFamily="2" charset="2"/>
              </a:rPr>
              <a:t> distribution is flat; more extreme cases than expected</a:t>
            </a:r>
          </a:p>
          <a:p>
            <a:pPr lvl="1">
              <a:defRPr/>
            </a:pPr>
            <a:r>
              <a:rPr lang="en-GB" sz="2000" b="1" dirty="0" smtClean="0"/>
              <a:t>Positive</a:t>
            </a:r>
            <a:r>
              <a:rPr lang="en-GB" sz="2000" dirty="0" smtClean="0"/>
              <a:t> kurtosis  </a:t>
            </a:r>
            <a:r>
              <a:rPr lang="en-GB" sz="2000" dirty="0" smtClean="0">
                <a:sym typeface="Wingdings" pitchFamily="2" charset="2"/>
              </a:rPr>
              <a:t></a:t>
            </a:r>
            <a:r>
              <a:rPr lang="en-GB" sz="2000" dirty="0" smtClean="0"/>
              <a:t> ‘pointy’ distribution; values tend to cluster around centre </a:t>
            </a:r>
          </a:p>
          <a:p>
            <a:pPr lvl="1">
              <a:defRPr/>
            </a:pPr>
            <a:r>
              <a:rPr lang="en-GB" sz="2000" dirty="0" smtClean="0">
                <a:sym typeface="Wingdings" pitchFamily="2" charset="2"/>
              </a:rPr>
              <a:t>Excessive kurtosis are normally </a:t>
            </a:r>
            <a:r>
              <a:rPr lang="en-GB" sz="2000" b="1" dirty="0" smtClean="0">
                <a:sym typeface="Wingdings" pitchFamily="2" charset="2"/>
              </a:rPr>
              <a:t>only a problem for small samples (N &lt; 200)</a:t>
            </a:r>
          </a:p>
          <a:p>
            <a:pPr lvl="1">
              <a:defRPr/>
            </a:pPr>
            <a:endParaRPr lang="en-GB" sz="2000" dirty="0" smtClean="0"/>
          </a:p>
          <a:p>
            <a:pPr>
              <a:defRPr/>
            </a:pPr>
            <a:endParaRPr lang="en-GB" sz="2000" dirty="0" smtClean="0">
              <a:sym typeface="Wingdings" pitchFamily="2" charset="2"/>
            </a:endParaRPr>
          </a:p>
          <a:p>
            <a:pPr>
              <a:defRPr/>
            </a:pPr>
            <a:endParaRPr lang="en-GB" sz="2000" dirty="0"/>
          </a:p>
        </p:txBody>
      </p:sp>
      <p:pic>
        <p:nvPicPr>
          <p:cNvPr id="16391" name="Picture 7" descr="D:\Users\Takis\Desktop\SK14.gif"/>
          <p:cNvPicPr>
            <a:picLocks noChangeAspect="1" noChangeArrowheads="1"/>
          </p:cNvPicPr>
          <p:nvPr/>
        </p:nvPicPr>
        <p:blipFill>
          <a:blip r:embed="rId3" cstate="print"/>
          <a:srcRect t="-9524" r="50183" b="14286"/>
          <a:stretch>
            <a:fillRect/>
          </a:stretch>
        </p:blipFill>
        <p:spPr bwMode="auto">
          <a:xfrm>
            <a:off x="4355976" y="4797152"/>
            <a:ext cx="2071577" cy="1584176"/>
          </a:xfrm>
          <a:prstGeom prst="rect">
            <a:avLst/>
          </a:prstGeom>
          <a:noFill/>
        </p:spPr>
      </p:pic>
      <p:pic>
        <p:nvPicPr>
          <p:cNvPr id="16392" name="Picture 8" descr="D:\Users\Takis\Desktop\SK14.gif"/>
          <p:cNvPicPr>
            <a:picLocks noChangeAspect="1" noChangeArrowheads="1"/>
          </p:cNvPicPr>
          <p:nvPr/>
        </p:nvPicPr>
        <p:blipFill>
          <a:blip r:embed="rId3" cstate="print"/>
          <a:srcRect l="51512" b="15980"/>
          <a:stretch>
            <a:fillRect/>
          </a:stretch>
        </p:blipFill>
        <p:spPr bwMode="auto">
          <a:xfrm>
            <a:off x="6444208" y="4780756"/>
            <a:ext cx="2309242" cy="1600572"/>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b="1" dirty="0" smtClean="0"/>
              <a:t>Objectives for Today</a:t>
            </a:r>
            <a:endParaRPr lang="en-GB" b="1" dirty="0"/>
          </a:p>
        </p:txBody>
      </p:sp>
      <p:sp>
        <p:nvSpPr>
          <p:cNvPr id="6" name="5 - Θέση περιεχομένου"/>
          <p:cNvSpPr>
            <a:spLocks noGrp="1"/>
          </p:cNvSpPr>
          <p:nvPr>
            <p:ph idx="1"/>
          </p:nvPr>
        </p:nvSpPr>
        <p:spPr/>
        <p:txBody>
          <a:bodyPr>
            <a:normAutofit/>
          </a:bodyPr>
          <a:lstStyle/>
          <a:p>
            <a:pPr marL="0" indent="0">
              <a:buNone/>
            </a:pPr>
            <a:r>
              <a:rPr lang="en-GB" dirty="0" smtClean="0"/>
              <a:t>After this session, you should be able to:</a:t>
            </a:r>
          </a:p>
          <a:p>
            <a:pPr marL="0" indent="0">
              <a:buNone/>
            </a:pPr>
            <a:endParaRPr lang="en-GB" dirty="0" smtClean="0"/>
          </a:p>
          <a:p>
            <a:r>
              <a:rPr lang="en-US" b="1" dirty="0" smtClean="0"/>
              <a:t>Outline </a:t>
            </a:r>
            <a:r>
              <a:rPr lang="en-US" dirty="0" smtClean="0"/>
              <a:t>the importance of validity </a:t>
            </a:r>
            <a:r>
              <a:rPr lang="en-US" b="1" dirty="0" smtClean="0"/>
              <a:t>and</a:t>
            </a:r>
            <a:r>
              <a:rPr lang="en-US" dirty="0" smtClean="0"/>
              <a:t> reliability in data analysis</a:t>
            </a:r>
          </a:p>
          <a:p>
            <a:r>
              <a:rPr lang="en-US" b="1" dirty="0" smtClean="0"/>
              <a:t>Suggest </a:t>
            </a:r>
            <a:r>
              <a:rPr lang="en-US" dirty="0" smtClean="0"/>
              <a:t>the </a:t>
            </a:r>
            <a:r>
              <a:rPr lang="en-US" b="1" dirty="0" smtClean="0"/>
              <a:t>most</a:t>
            </a:r>
            <a:r>
              <a:rPr lang="en-US" dirty="0" smtClean="0"/>
              <a:t> appropriate statistical test to apply to given data</a:t>
            </a:r>
          </a:p>
        </p:txBody>
      </p:sp>
    </p:spTree>
    <p:extLst>
      <p:ext uri="{BB962C8B-B14F-4D97-AF65-F5344CB8AC3E}">
        <p14:creationId xmlns:p14="http://schemas.microsoft.com/office/powerpoint/2010/main" val="1316438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Autofit/>
          </a:bodyPr>
          <a:lstStyle/>
          <a:p>
            <a:r>
              <a:rPr lang="en-GB" sz="2800" dirty="0" smtClean="0"/>
              <a:t>Analysing Continuous Data – Normality</a:t>
            </a:r>
          </a:p>
        </p:txBody>
      </p:sp>
      <p:sp>
        <p:nvSpPr>
          <p:cNvPr id="8" name="7 - Θέση περιεχομένου"/>
          <p:cNvSpPr>
            <a:spLocks noGrp="1"/>
          </p:cNvSpPr>
          <p:nvPr>
            <p:ph idx="1"/>
          </p:nvPr>
        </p:nvSpPr>
        <p:spPr/>
        <p:txBody>
          <a:bodyPr/>
          <a:lstStyle/>
          <a:p>
            <a:pPr marL="457200" indent="-457200">
              <a:buFont typeface="+mj-lt"/>
              <a:buAutoNum type="arabicPeriod" startAt="2"/>
              <a:defRPr/>
            </a:pPr>
            <a:r>
              <a:rPr lang="en-GB" sz="2400" b="1" dirty="0" smtClean="0"/>
              <a:t>Skewness</a:t>
            </a:r>
          </a:p>
          <a:p>
            <a:pPr lvl="1">
              <a:defRPr/>
            </a:pPr>
            <a:r>
              <a:rPr lang="en-GB" sz="2000" dirty="0" smtClean="0"/>
              <a:t>The symmetry of the distribution</a:t>
            </a:r>
          </a:p>
          <a:p>
            <a:pPr lvl="1">
              <a:defRPr/>
            </a:pPr>
            <a:r>
              <a:rPr lang="en-GB" sz="2000" b="1" dirty="0" smtClean="0"/>
              <a:t>Positive</a:t>
            </a:r>
            <a:r>
              <a:rPr lang="en-GB" sz="2000" dirty="0" smtClean="0"/>
              <a:t> skew </a:t>
            </a:r>
            <a:r>
              <a:rPr lang="en-GB" sz="2000" dirty="0" smtClean="0">
                <a:sym typeface="Wingdings" pitchFamily="2" charset="2"/>
              </a:rPr>
              <a:t> more low values than expected</a:t>
            </a:r>
          </a:p>
          <a:p>
            <a:pPr lvl="1">
              <a:defRPr/>
            </a:pPr>
            <a:r>
              <a:rPr lang="en-GB" sz="2000" b="1" dirty="0" smtClean="0">
                <a:sym typeface="Wingdings" pitchFamily="2" charset="2"/>
              </a:rPr>
              <a:t>Negative</a:t>
            </a:r>
            <a:r>
              <a:rPr lang="en-GB" sz="2000" dirty="0" smtClean="0">
                <a:sym typeface="Wingdings" pitchFamily="2" charset="2"/>
              </a:rPr>
              <a:t> skew  more high values than expected</a:t>
            </a:r>
          </a:p>
          <a:p>
            <a:pPr lvl="1">
              <a:defRPr/>
            </a:pPr>
            <a:r>
              <a:rPr lang="en-GB" sz="2000" dirty="0" smtClean="0">
                <a:sym typeface="Wingdings" pitchFamily="2" charset="2"/>
              </a:rPr>
              <a:t>Example: Student scores in a too hard/too easy exam</a:t>
            </a:r>
          </a:p>
          <a:p>
            <a:endParaRPr lang="en-GB" sz="2400" dirty="0"/>
          </a:p>
        </p:txBody>
      </p:sp>
      <p:sp>
        <p:nvSpPr>
          <p:cNvPr id="7" name="Slide Number Placeholder 1"/>
          <p:cNvSpPr>
            <a:spLocks noGrp="1"/>
          </p:cNvSpPr>
          <p:nvPr>
            <p:ph type="sldNum" sz="quarter" idx="4294967295"/>
          </p:nvPr>
        </p:nvSpPr>
        <p:spPr>
          <a:xfrm>
            <a:off x="8382000" y="6356350"/>
            <a:ext cx="762000" cy="365125"/>
          </a:xfrm>
          <a:prstGeom prst="rect">
            <a:avLst/>
          </a:prstGeom>
        </p:spPr>
        <p:txBody>
          <a:bodyPr/>
          <a:lstStyle/>
          <a:p>
            <a:pPr algn="l">
              <a:defRPr/>
            </a:pPr>
            <a:fld id="{5B4D2547-CF4A-4A76-BE19-202F95F5F71A}" type="slidenum">
              <a:rPr lang="en-GB"/>
              <a:pPr algn="l">
                <a:defRPr/>
              </a:pPr>
              <a:t>30</a:t>
            </a:fld>
            <a:endParaRPr lang="en-GB"/>
          </a:p>
        </p:txBody>
      </p:sp>
      <p:sp>
        <p:nvSpPr>
          <p:cNvPr id="35843" name="Slide Number Placeholder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a:fld id="{96ECBA6A-930F-4E71-9AB9-36E8909A8E2F}" type="slidenum">
              <a:rPr lang="en-GB" sz="1200"/>
              <a:pPr algn="r"/>
              <a:t>30</a:t>
            </a:fld>
            <a:endParaRPr lang="en-GB" sz="1200"/>
          </a:p>
        </p:txBody>
      </p:sp>
      <p:pic>
        <p:nvPicPr>
          <p:cNvPr id="35846" name="Picture 4"/>
          <p:cNvPicPr>
            <a:picLocks noChangeAspect="1" noChangeArrowheads="1"/>
          </p:cNvPicPr>
          <p:nvPr/>
        </p:nvPicPr>
        <p:blipFill>
          <a:blip r:embed="rId3" cstate="print"/>
          <a:srcRect l="16421" b="15607"/>
          <a:stretch>
            <a:fillRect/>
          </a:stretch>
        </p:blipFill>
        <p:spPr bwMode="auto">
          <a:xfrm>
            <a:off x="2483768" y="3861048"/>
            <a:ext cx="4427984" cy="226178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Statistics &amp; Quality</a:t>
            </a:r>
            <a:endParaRPr lang="en-GB" dirty="0"/>
          </a:p>
        </p:txBody>
      </p:sp>
      <p:sp>
        <p:nvSpPr>
          <p:cNvPr id="4" name="Subtitle 3"/>
          <p:cNvSpPr>
            <a:spLocks noGrp="1"/>
          </p:cNvSpPr>
          <p:nvPr>
            <p:ph type="subTitle" idx="1"/>
          </p:nvPr>
        </p:nvSpPr>
        <p:spPr/>
        <p:txBody>
          <a:bodyPr/>
          <a:lstStyle/>
          <a:p>
            <a:r>
              <a:rPr lang="en-GB" i="1" dirty="0" smtClean="0"/>
              <a:t>Garbage In, Garbage Out</a:t>
            </a:r>
            <a:endParaRPr lang="en-GB"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arbage in garbage out"/>
          <p:cNvPicPr>
            <a:picLocks noChangeAspect="1" noChangeArrowheads="1"/>
          </p:cNvPicPr>
          <p:nvPr/>
        </p:nvPicPr>
        <p:blipFill>
          <a:blip r:embed="rId2" cstate="print"/>
          <a:srcRect/>
          <a:stretch>
            <a:fillRect/>
          </a:stretch>
        </p:blipFill>
        <p:spPr bwMode="auto">
          <a:xfrm>
            <a:off x="539552" y="1628800"/>
            <a:ext cx="8067675" cy="3324226"/>
          </a:xfrm>
          <a:prstGeom prst="rect">
            <a:avLst/>
          </a:prstGeom>
          <a:noFill/>
        </p:spPr>
      </p:pic>
      <p:sp>
        <p:nvSpPr>
          <p:cNvPr id="7" name="Subtitle 3"/>
          <p:cNvSpPr txBox="1">
            <a:spLocks/>
          </p:cNvSpPr>
          <p:nvPr/>
        </p:nvSpPr>
        <p:spPr>
          <a:xfrm>
            <a:off x="1371600" y="5326360"/>
            <a:ext cx="6400800" cy="694928"/>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GB" sz="2800" b="0" i="1" u="none" strike="noStrike" kern="1200" cap="none" spc="0" normalizeH="0" baseline="0" noProof="0" dirty="0" smtClean="0">
                <a:ln>
                  <a:noFill/>
                </a:ln>
                <a:solidFill>
                  <a:schemeClr val="tx1">
                    <a:lumMod val="65000"/>
                    <a:lumOff val="35000"/>
                  </a:schemeClr>
                </a:solidFill>
                <a:effectLst/>
                <a:uLnTx/>
                <a:uFillTx/>
                <a:latin typeface="Verdana" pitchFamily="34" charset="0"/>
                <a:ea typeface="Verdana" pitchFamily="34" charset="0"/>
                <a:cs typeface="Verdana" pitchFamily="34" charset="0"/>
              </a:rPr>
              <a:t>Garbage In, Garbage Out</a:t>
            </a:r>
            <a:endParaRPr kumimoji="0" lang="en-GB" sz="2800" b="0" i="1" u="none" strike="noStrike" kern="1200" cap="none" spc="0" normalizeH="0" baseline="0" noProof="0" dirty="0">
              <a:ln>
                <a:noFill/>
              </a:ln>
              <a:solidFill>
                <a:schemeClr val="tx1">
                  <a:lumMod val="65000"/>
                  <a:lumOff val="35000"/>
                </a:schemeClr>
              </a:solidFill>
              <a:effectLst/>
              <a:uLnTx/>
              <a:uFillTx/>
              <a:latin typeface="Verdana" pitchFamily="34" charset="0"/>
              <a:ea typeface="Verdana" pitchFamily="34" charset="0"/>
              <a:cs typeface="Verdan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Research Quality</a:t>
            </a:r>
            <a:endParaRPr lang="en-GB" dirty="0"/>
          </a:p>
        </p:txBody>
      </p:sp>
      <p:sp>
        <p:nvSpPr>
          <p:cNvPr id="6" name="5 - Θέση περιεχομένου"/>
          <p:cNvSpPr>
            <a:spLocks noGrp="1"/>
          </p:cNvSpPr>
          <p:nvPr>
            <p:ph idx="1"/>
          </p:nvPr>
        </p:nvSpPr>
        <p:spPr/>
        <p:txBody>
          <a:bodyPr>
            <a:normAutofit/>
          </a:bodyPr>
          <a:lstStyle/>
          <a:p>
            <a:r>
              <a:rPr lang="en-GB" dirty="0" smtClean="0"/>
              <a:t>All research is subject to limitations</a:t>
            </a:r>
          </a:p>
          <a:p>
            <a:r>
              <a:rPr lang="en-GB" dirty="0" smtClean="0"/>
              <a:t>However, not all research is equal</a:t>
            </a:r>
          </a:p>
          <a:p>
            <a:pPr lvl="1"/>
            <a:r>
              <a:rPr lang="en-GB" dirty="0" smtClean="0"/>
              <a:t>Unique resources or contexts available</a:t>
            </a:r>
          </a:p>
          <a:p>
            <a:pPr lvl="1"/>
            <a:r>
              <a:rPr lang="en-GB" dirty="0" smtClean="0"/>
              <a:t>“Natural” experimental conditions</a:t>
            </a:r>
          </a:p>
          <a:p>
            <a:pPr lvl="1"/>
            <a:r>
              <a:rPr lang="en-GB" dirty="0" smtClean="0"/>
              <a:t>Funding</a:t>
            </a:r>
          </a:p>
          <a:p>
            <a:r>
              <a:rPr lang="en-GB" dirty="0" smtClean="0"/>
              <a:t>The quality of a research finding is often called its </a:t>
            </a:r>
            <a:r>
              <a:rPr lang="en-GB" i="1" dirty="0" smtClean="0"/>
              <a:t>rigour</a:t>
            </a:r>
            <a:r>
              <a:rPr lang="en-GB" dirty="0" smtClean="0"/>
              <a:t> and relates to how inherent limitations have been overcome by the researcher</a:t>
            </a:r>
          </a:p>
          <a:p>
            <a:pPr lvl="1"/>
            <a:endParaRPr lang="en-GB" dirty="0" smtClean="0"/>
          </a:p>
          <a:p>
            <a:endParaRPr lang="en-GB"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Research Quality</a:t>
            </a:r>
            <a:endParaRPr lang="en-GB" dirty="0"/>
          </a:p>
        </p:txBody>
      </p:sp>
      <p:sp>
        <p:nvSpPr>
          <p:cNvPr id="6" name="5 - Θέση περιεχομένου"/>
          <p:cNvSpPr>
            <a:spLocks noGrp="1"/>
          </p:cNvSpPr>
          <p:nvPr>
            <p:ph idx="1"/>
          </p:nvPr>
        </p:nvSpPr>
        <p:spPr/>
        <p:txBody>
          <a:bodyPr>
            <a:normAutofit/>
          </a:bodyPr>
          <a:lstStyle/>
          <a:p>
            <a:r>
              <a:rPr lang="en-GB" dirty="0" smtClean="0"/>
              <a:t>There are three main components to research quality:</a:t>
            </a:r>
          </a:p>
          <a:p>
            <a:pPr>
              <a:buNone/>
            </a:pPr>
            <a:endParaRPr lang="en-GB" sz="2000" b="1" dirty="0" smtClean="0"/>
          </a:p>
          <a:p>
            <a:pPr lvl="1"/>
            <a:r>
              <a:rPr lang="en-GB" sz="2400" dirty="0" smtClean="0"/>
              <a:t>Validity</a:t>
            </a:r>
          </a:p>
          <a:p>
            <a:pPr lvl="2"/>
            <a:r>
              <a:rPr lang="en-GB" sz="2200" dirty="0" smtClean="0"/>
              <a:t>Measurement Validity (e.g. Construct Validity)</a:t>
            </a:r>
          </a:p>
          <a:p>
            <a:pPr lvl="2"/>
            <a:r>
              <a:rPr lang="en-GB" sz="2200" dirty="0" smtClean="0"/>
              <a:t>Internal Validity </a:t>
            </a:r>
          </a:p>
          <a:p>
            <a:pPr lvl="2"/>
            <a:r>
              <a:rPr lang="en-GB" sz="2200" dirty="0" smtClean="0"/>
              <a:t>External Validity</a:t>
            </a:r>
          </a:p>
          <a:p>
            <a:pPr lvl="1"/>
            <a:r>
              <a:rPr lang="en-GB" sz="2400" dirty="0" smtClean="0"/>
              <a:t>Reliability</a:t>
            </a:r>
          </a:p>
          <a:p>
            <a:pPr lvl="1"/>
            <a:r>
              <a:rPr lang="en-GB" sz="2400" dirty="0" err="1" smtClean="0"/>
              <a:t>Replicability</a:t>
            </a:r>
            <a:endParaRPr lang="en-GB" sz="2400" dirty="0" smtClean="0"/>
          </a:p>
          <a:p>
            <a:pPr lvl="1"/>
            <a:endParaRPr lang="en-GB" sz="1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Validity</a:t>
            </a:r>
            <a:endParaRPr lang="en-GB" dirty="0"/>
          </a:p>
        </p:txBody>
      </p:sp>
      <p:sp>
        <p:nvSpPr>
          <p:cNvPr id="6" name="5 - Θέση περιεχομένου"/>
          <p:cNvSpPr>
            <a:spLocks noGrp="1"/>
          </p:cNvSpPr>
          <p:nvPr>
            <p:ph idx="1"/>
          </p:nvPr>
        </p:nvSpPr>
        <p:spPr/>
        <p:txBody>
          <a:bodyPr anchor="ctr">
            <a:normAutofit/>
          </a:bodyPr>
          <a:lstStyle/>
          <a:p>
            <a:pPr>
              <a:buNone/>
            </a:pPr>
            <a:r>
              <a:rPr lang="en-GB" b="1" dirty="0" smtClean="0"/>
              <a:t>	Construct validity </a:t>
            </a:r>
            <a:r>
              <a:rPr lang="en-GB" dirty="0" smtClean="0"/>
              <a:t>means selecting the most appropriate measurement tool for the concepts being studied. </a:t>
            </a:r>
            <a:br>
              <a:rPr lang="en-GB" dirty="0" smtClean="0"/>
            </a:br>
            <a:r>
              <a:rPr lang="en-GB" dirty="0" smtClean="0"/>
              <a:t/>
            </a:r>
            <a:br>
              <a:rPr lang="en-GB" dirty="0" smtClean="0"/>
            </a:br>
            <a:r>
              <a:rPr lang="en-GB" sz="2500" i="1" dirty="0" smtClean="0"/>
              <a:t>Does your tool really measure what you want to assess?</a:t>
            </a:r>
            <a:endParaRPr lang="en-GB" sz="1900" i="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Validity</a:t>
            </a:r>
            <a:endParaRPr lang="en-GB" dirty="0"/>
          </a:p>
        </p:txBody>
      </p:sp>
      <p:sp>
        <p:nvSpPr>
          <p:cNvPr id="6" name="5 - Θέση περιεχομένου"/>
          <p:cNvSpPr>
            <a:spLocks noGrp="1"/>
          </p:cNvSpPr>
          <p:nvPr>
            <p:ph idx="1"/>
          </p:nvPr>
        </p:nvSpPr>
        <p:spPr/>
        <p:txBody>
          <a:bodyPr anchor="ctr">
            <a:normAutofit/>
          </a:bodyPr>
          <a:lstStyle/>
          <a:p>
            <a:pPr marL="342900" lvl="1" indent="-342900">
              <a:buNone/>
            </a:pPr>
            <a:r>
              <a:rPr lang="en-GB" b="1" dirty="0" smtClean="0"/>
              <a:t>	</a:t>
            </a:r>
            <a:r>
              <a:rPr lang="en-GB" sz="2800" b="1" dirty="0" smtClean="0"/>
              <a:t>Internal validity </a:t>
            </a:r>
            <a:r>
              <a:rPr lang="en-GB" sz="2800" dirty="0" smtClean="0"/>
              <a:t>is another term for using different methodological tools to ‘triangulate’ the data. </a:t>
            </a:r>
            <a:br>
              <a:rPr lang="en-GB" sz="2800" dirty="0" smtClean="0"/>
            </a:br>
            <a:r>
              <a:rPr lang="en-GB" sz="2800" dirty="0" smtClean="0"/>
              <a:t/>
            </a:r>
            <a:br>
              <a:rPr lang="en-GB" sz="2800" dirty="0" smtClean="0"/>
            </a:br>
            <a:r>
              <a:rPr lang="en-GB" sz="2400" i="1" dirty="0" smtClean="0"/>
              <a:t>What other methods can you use to check for the same phenomenon? Are there flaws in the design of the study that allow for alternative explanations?</a:t>
            </a:r>
            <a:endParaRPr lang="en-GB" sz="2300"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Validity</a:t>
            </a:r>
            <a:endParaRPr lang="en-GB" dirty="0"/>
          </a:p>
        </p:txBody>
      </p:sp>
      <p:sp>
        <p:nvSpPr>
          <p:cNvPr id="6" name="5 - Θέση περιεχομένου"/>
          <p:cNvSpPr>
            <a:spLocks noGrp="1"/>
          </p:cNvSpPr>
          <p:nvPr>
            <p:ph idx="1"/>
          </p:nvPr>
        </p:nvSpPr>
        <p:spPr/>
        <p:txBody>
          <a:bodyPr anchor="ctr">
            <a:normAutofit/>
          </a:bodyPr>
          <a:lstStyle/>
          <a:p>
            <a:pPr marL="449263" lvl="1" indent="-449263">
              <a:buNone/>
            </a:pPr>
            <a:r>
              <a:rPr lang="en-GB" sz="3200" b="1" dirty="0" smtClean="0"/>
              <a:t>	External validity </a:t>
            </a:r>
            <a:r>
              <a:rPr lang="en-GB" sz="3200" dirty="0" smtClean="0"/>
              <a:t>refers to how well the data can be applied beyond the circumstances of the case to more general situations. </a:t>
            </a:r>
          </a:p>
          <a:p>
            <a:pPr marL="449263" lvl="1" indent="-449263">
              <a:buNone/>
            </a:pPr>
            <a:endParaRPr lang="en-GB" sz="3200" dirty="0" smtClean="0"/>
          </a:p>
          <a:p>
            <a:pPr marL="449263" lvl="2" indent="-449263">
              <a:buNone/>
            </a:pPr>
            <a:r>
              <a:rPr lang="en-GB" sz="2800" i="1" dirty="0" smtClean="0"/>
              <a:t>	Can you apply your data across the industry and to others?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GB" dirty="0" smtClean="0"/>
              <a:t>Reliability</a:t>
            </a:r>
            <a:endParaRPr lang="en-GB" dirty="0"/>
          </a:p>
        </p:txBody>
      </p:sp>
      <p:sp>
        <p:nvSpPr>
          <p:cNvPr id="6" name="5 - Θέση περιεχομένου"/>
          <p:cNvSpPr>
            <a:spLocks noGrp="1"/>
          </p:cNvSpPr>
          <p:nvPr>
            <p:ph idx="1"/>
          </p:nvPr>
        </p:nvSpPr>
        <p:spPr/>
        <p:txBody>
          <a:bodyPr anchor="ctr">
            <a:normAutofit/>
          </a:bodyPr>
          <a:lstStyle/>
          <a:p>
            <a:pPr marL="449263" lvl="1" indent="-449263">
              <a:buNone/>
            </a:pPr>
            <a:r>
              <a:rPr lang="en-GB" sz="2800" i="1" dirty="0" smtClean="0"/>
              <a:t>	</a:t>
            </a:r>
            <a:r>
              <a:rPr lang="en-GB" sz="2800" b="1" dirty="0" smtClean="0"/>
              <a:t>Reliability</a:t>
            </a:r>
            <a:r>
              <a:rPr lang="en-GB" sz="2800" dirty="0" smtClean="0"/>
              <a:t> means the extent to which the data collection can be repeated in ways that yield the same data. That is, the extent to which the data itself is accurate.</a:t>
            </a:r>
          </a:p>
          <a:p>
            <a:pPr marL="449263" lvl="1" indent="-449263">
              <a:buNone/>
            </a:pPr>
            <a:endParaRPr lang="en-GB" sz="2800" dirty="0" smtClean="0"/>
          </a:p>
          <a:p>
            <a:pPr marL="449263" lvl="2" indent="-449263">
              <a:buNone/>
            </a:pPr>
            <a:r>
              <a:rPr lang="en-GB" sz="2800" dirty="0" smtClean="0"/>
              <a:t>	</a:t>
            </a:r>
            <a:r>
              <a:rPr lang="en-GB" sz="2800" i="1" dirty="0" smtClean="0"/>
              <a:t>Are you confident that your study can be repeated by others and the results will be the same?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iability_and_validity.png"/>
          <p:cNvPicPr>
            <a:picLocks noChangeAspect="1"/>
          </p:cNvPicPr>
          <p:nvPr/>
        </p:nvPicPr>
        <p:blipFill>
          <a:blip r:embed="rId2" cstate="print"/>
          <a:stretch>
            <a:fillRect/>
          </a:stretch>
        </p:blipFill>
        <p:spPr>
          <a:xfrm>
            <a:off x="2051720" y="1196752"/>
            <a:ext cx="4713710" cy="50486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b="1" dirty="0" smtClean="0"/>
              <a:t>Further Learning</a:t>
            </a:r>
            <a:endParaRPr lang="en-GB" b="1" dirty="0"/>
          </a:p>
        </p:txBody>
      </p:sp>
      <p:sp>
        <p:nvSpPr>
          <p:cNvPr id="6" name="5 - Θέση περιεχομένου"/>
          <p:cNvSpPr>
            <a:spLocks noGrp="1"/>
          </p:cNvSpPr>
          <p:nvPr>
            <p:ph idx="1"/>
          </p:nvPr>
        </p:nvSpPr>
        <p:spPr/>
        <p:txBody>
          <a:bodyPr>
            <a:normAutofit/>
          </a:bodyPr>
          <a:lstStyle/>
          <a:p>
            <a:pPr marL="0" indent="0">
              <a:buNone/>
            </a:pPr>
            <a:r>
              <a:rPr lang="en-GB" dirty="0" smtClean="0"/>
              <a:t>By the end of this module, you should be able to:</a:t>
            </a:r>
          </a:p>
          <a:p>
            <a:pPr marL="0" indent="0">
              <a:buNone/>
            </a:pPr>
            <a:endParaRPr lang="en-GB" dirty="0" smtClean="0"/>
          </a:p>
          <a:p>
            <a:r>
              <a:rPr lang="en-US" b="1" dirty="0" smtClean="0"/>
              <a:t>Analyze </a:t>
            </a:r>
            <a:r>
              <a:rPr lang="en-US" dirty="0" smtClean="0"/>
              <a:t>data using R</a:t>
            </a:r>
          </a:p>
          <a:p>
            <a:r>
              <a:rPr lang="en-US" b="1" dirty="0" smtClean="0"/>
              <a:t>Interpret and explain </a:t>
            </a:r>
            <a:r>
              <a:rPr lang="en-US" dirty="0" smtClean="0"/>
              <a:t>inferences that can be made from the output of statistical tests conducted in R</a:t>
            </a:r>
          </a:p>
          <a:p>
            <a:r>
              <a:rPr lang="en-US" b="1" dirty="0" smtClean="0"/>
              <a:t>Utilize </a:t>
            </a:r>
            <a:r>
              <a:rPr lang="en-US" dirty="0" smtClean="0"/>
              <a:t>computational statistics in your research</a:t>
            </a:r>
          </a:p>
          <a:p>
            <a:endParaRPr lang="en-US" dirty="0" smtClean="0"/>
          </a:p>
        </p:txBody>
      </p:sp>
    </p:spTree>
    <p:extLst>
      <p:ext uri="{BB962C8B-B14F-4D97-AF65-F5344CB8AC3E}">
        <p14:creationId xmlns:p14="http://schemas.microsoft.com/office/powerpoint/2010/main" val="1316438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False Discovery &amp; Replicability</a:t>
            </a:r>
            <a:endParaRPr lang="en-GB" dirty="0"/>
          </a:p>
        </p:txBody>
      </p:sp>
      <p:sp>
        <p:nvSpPr>
          <p:cNvPr id="3" name="Content Placeholder 2"/>
          <p:cNvSpPr>
            <a:spLocks noGrp="1"/>
          </p:cNvSpPr>
          <p:nvPr>
            <p:ph idx="1"/>
          </p:nvPr>
        </p:nvSpPr>
        <p:spPr/>
        <p:txBody>
          <a:bodyPr/>
          <a:lstStyle/>
          <a:p>
            <a:pPr marL="449263" lvl="1" indent="-449263">
              <a:buNone/>
            </a:pPr>
            <a:r>
              <a:rPr lang="en-GB" sz="2800" b="1" dirty="0" smtClean="0"/>
              <a:t>	Replicability</a:t>
            </a:r>
            <a:r>
              <a:rPr lang="en-GB" sz="2800" dirty="0" smtClean="0"/>
              <a:t> means the extent to which the results can be reproduced by another researcher working in a similar context. That is, the extent to which the results are accurate and stable.</a:t>
            </a:r>
          </a:p>
          <a:p>
            <a:pPr marL="449263" lvl="1" indent="-449263">
              <a:buNone/>
            </a:pPr>
            <a:endParaRPr lang="en-GB" sz="2800" dirty="0" smtClean="0"/>
          </a:p>
          <a:p>
            <a:pPr marL="449263" lvl="2" indent="-449263">
              <a:buNone/>
            </a:pPr>
            <a:r>
              <a:rPr lang="en-GB" sz="2800" dirty="0" smtClean="0"/>
              <a:t>	</a:t>
            </a:r>
            <a:r>
              <a:rPr lang="en-GB" sz="2800" i="1" dirty="0" smtClean="0"/>
              <a:t>Is there sufficient description to recreate the conditions of the study? Is there a possibility of a Type-I or Type-II error?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False Discovery &amp; Replicability</a:t>
            </a:r>
            <a:endParaRPr lang="en-GB" dirty="0"/>
          </a:p>
        </p:txBody>
      </p:sp>
      <p:sp>
        <p:nvSpPr>
          <p:cNvPr id="3" name="Content Placeholder 2"/>
          <p:cNvSpPr>
            <a:spLocks noGrp="1"/>
          </p:cNvSpPr>
          <p:nvPr>
            <p:ph idx="1"/>
          </p:nvPr>
        </p:nvSpPr>
        <p:spPr/>
        <p:txBody>
          <a:bodyPr>
            <a:normAutofit/>
          </a:bodyPr>
          <a:lstStyle/>
          <a:p>
            <a:pPr marL="0" lvl="1" indent="0">
              <a:buNone/>
            </a:pPr>
            <a:r>
              <a:rPr lang="en-GB" sz="2400" dirty="0" smtClean="0"/>
              <a:t>When we make claims as researchers, we are often subject to error and so replication is important:</a:t>
            </a:r>
          </a:p>
        </p:txBody>
      </p:sp>
      <p:graphicFrame>
        <p:nvGraphicFramePr>
          <p:cNvPr id="4" name="Table 3"/>
          <p:cNvGraphicFramePr>
            <a:graphicFrameLocks noGrp="1"/>
          </p:cNvGraphicFramePr>
          <p:nvPr/>
        </p:nvGraphicFramePr>
        <p:xfrm>
          <a:off x="611560" y="2852936"/>
          <a:ext cx="7992889" cy="3168350"/>
        </p:xfrm>
        <a:graphic>
          <a:graphicData uri="http://schemas.openxmlformats.org/drawingml/2006/table">
            <a:tbl>
              <a:tblPr firstRow="1" bandRow="1">
                <a:tableStyleId>{2D5ABB26-0587-4C30-8999-92F81FD0307C}</a:tableStyleId>
              </a:tblPr>
              <a:tblGrid>
                <a:gridCol w="576064">
                  <a:extLst>
                    <a:ext uri="{9D8B030D-6E8A-4147-A177-3AD203B41FA5}">
                      <a16:colId xmlns:a16="http://schemas.microsoft.com/office/drawing/2014/main" val="20000"/>
                    </a:ext>
                  </a:extLst>
                </a:gridCol>
                <a:gridCol w="2472275">
                  <a:extLst>
                    <a:ext uri="{9D8B030D-6E8A-4147-A177-3AD203B41FA5}">
                      <a16:colId xmlns:a16="http://schemas.microsoft.com/office/drawing/2014/main" val="20001"/>
                    </a:ext>
                  </a:extLst>
                </a:gridCol>
                <a:gridCol w="2472275">
                  <a:extLst>
                    <a:ext uri="{9D8B030D-6E8A-4147-A177-3AD203B41FA5}">
                      <a16:colId xmlns:a16="http://schemas.microsoft.com/office/drawing/2014/main" val="20002"/>
                    </a:ext>
                  </a:extLst>
                </a:gridCol>
                <a:gridCol w="2472275">
                  <a:extLst>
                    <a:ext uri="{9D8B030D-6E8A-4147-A177-3AD203B41FA5}">
                      <a16:colId xmlns:a16="http://schemas.microsoft.com/office/drawing/2014/main" val="20003"/>
                    </a:ext>
                  </a:extLst>
                </a:gridCol>
              </a:tblGrid>
              <a:tr h="532220">
                <a:tc>
                  <a:txBody>
                    <a:bodyPr/>
                    <a:lstStyle/>
                    <a:p>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tc gridSpan="2">
                  <a:txBody>
                    <a:bodyPr/>
                    <a:lstStyle/>
                    <a:p>
                      <a:pPr algn="ctr"/>
                      <a:r>
                        <a:rPr lang="en-GB" dirty="0" smtClean="0"/>
                        <a:t>Reality</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10000"/>
                  </a:ext>
                </a:extLst>
              </a:tr>
              <a:tr h="878710">
                <a:tc>
                  <a:txBody>
                    <a:bodyPr/>
                    <a:lstStyle/>
                    <a:p>
                      <a:endParaRPr lang="en-GB" dirty="0"/>
                    </a:p>
                  </a:txBody>
                  <a:tcPr>
                    <a:lnB w="12700" cap="flat" cmpd="sng" algn="ctr">
                      <a:solidFill>
                        <a:schemeClr val="tx1"/>
                      </a:solidFill>
                      <a:prstDash val="solid"/>
                      <a:round/>
                      <a:headEnd type="none" w="med" len="med"/>
                      <a:tailEnd type="none" w="med" len="med"/>
                    </a:lnB>
                  </a:tcPr>
                </a:tc>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dirty="0" smtClean="0"/>
                        <a:t>True</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False</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78710">
                <a:tc rowSpan="2">
                  <a:txBody>
                    <a:bodyPr/>
                    <a:lstStyle/>
                    <a:p>
                      <a:pPr algn="ctr"/>
                      <a:r>
                        <a:rPr lang="en-GB" dirty="0" smtClean="0"/>
                        <a:t>Decision</a:t>
                      </a:r>
                      <a:endParaRPr lang="en-GB"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Accept Claim</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Good Decision</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GB" b="1" dirty="0" smtClean="0"/>
                        <a:t>Type-1 Error</a:t>
                      </a:r>
                    </a:p>
                    <a:p>
                      <a:pPr algn="ctr"/>
                      <a:r>
                        <a:rPr lang="en-GB" b="1" dirty="0" smtClean="0"/>
                        <a:t>(“False Positive”)</a:t>
                      </a: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878710">
                <a:tc vMerge="1">
                  <a:txBody>
                    <a:bodyPr/>
                    <a:lstStyle/>
                    <a:p>
                      <a:endParaRPr lang="en-GB" dirty="0"/>
                    </a:p>
                  </a:txBody>
                  <a:tcPr/>
                </a:tc>
                <a:tc>
                  <a:txBody>
                    <a:bodyPr/>
                    <a:lstStyle/>
                    <a:p>
                      <a:pPr algn="ctr"/>
                      <a:r>
                        <a:rPr lang="en-GB" dirty="0" smtClean="0"/>
                        <a:t>Reject Claim</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smtClean="0"/>
                        <a:t>Type-2 Error</a:t>
                      </a:r>
                      <a:br>
                        <a:rPr lang="en-GB" b="1" dirty="0" smtClean="0"/>
                      </a:br>
                      <a:r>
                        <a:rPr lang="en-GB" b="1" dirty="0" smtClean="0"/>
                        <a:t>(“False Negative”)</a:t>
                      </a: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dirty="0" smtClean="0"/>
                        <a:t>Good Decision</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1052736"/>
            <a:ext cx="8229600" cy="574675"/>
          </a:xfrm>
        </p:spPr>
        <p:txBody>
          <a:bodyPr>
            <a:normAutofit fontScale="90000"/>
          </a:bodyPr>
          <a:lstStyle/>
          <a:p>
            <a:r>
              <a:rPr lang="en-GB" dirty="0" smtClean="0"/>
              <a:t>False Discovery &amp; Replicability</a:t>
            </a:r>
            <a:endParaRPr lang="en-GB" dirty="0"/>
          </a:p>
        </p:txBody>
      </p:sp>
      <p:pic>
        <p:nvPicPr>
          <p:cNvPr id="44034" name="Picture 2" descr="Significan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8131" b="25166"/>
          <a:stretch/>
        </p:blipFill>
        <p:spPr bwMode="auto">
          <a:xfrm>
            <a:off x="1619672" y="1844824"/>
            <a:ext cx="5863580" cy="434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187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False Discovery &amp; Replicability</a:t>
            </a:r>
            <a:endParaRPr lang="en-GB" dirty="0"/>
          </a:p>
        </p:txBody>
      </p:sp>
      <p:sp>
        <p:nvSpPr>
          <p:cNvPr id="3" name="Content Placeholder 2"/>
          <p:cNvSpPr>
            <a:spLocks noGrp="1"/>
          </p:cNvSpPr>
          <p:nvPr>
            <p:ph idx="1"/>
          </p:nvPr>
        </p:nvSpPr>
        <p:spPr/>
        <p:txBody>
          <a:bodyPr>
            <a:normAutofit fontScale="92500" lnSpcReduction="10000"/>
          </a:bodyPr>
          <a:lstStyle/>
          <a:p>
            <a:pPr marL="449263" lvl="1" indent="-449263">
              <a:buNone/>
            </a:pPr>
            <a:r>
              <a:rPr lang="en-GB" sz="2800" b="1" dirty="0" smtClean="0"/>
              <a:t>	</a:t>
            </a:r>
            <a:r>
              <a:rPr lang="en-GB" sz="2800" dirty="0" smtClean="0"/>
              <a:t>An alternative to replication is to use a larger dataset and to assess multiple hypotheses with reasonable adjustment. For example:</a:t>
            </a:r>
          </a:p>
          <a:p>
            <a:pPr marL="449263" lvl="1" indent="-449263">
              <a:buNone/>
            </a:pPr>
            <a:endParaRPr lang="en-GB" sz="2800" dirty="0" smtClean="0"/>
          </a:p>
          <a:p>
            <a:pPr marL="457200" lvl="1"/>
            <a:r>
              <a:rPr lang="en-GB" sz="2800" b="1" dirty="0" err="1" smtClean="0"/>
              <a:t>Benjamini</a:t>
            </a:r>
            <a:r>
              <a:rPr lang="en-GB" sz="2800" b="1" dirty="0" smtClean="0"/>
              <a:t> Hochberg</a:t>
            </a:r>
            <a:br>
              <a:rPr lang="en-GB" sz="2800" b="1" dirty="0" smtClean="0"/>
            </a:br>
            <a:r>
              <a:rPr lang="en-GB" sz="2800" dirty="0" smtClean="0"/>
              <a:t>Used in multiple hypothesis testing on the same dataset</a:t>
            </a:r>
          </a:p>
          <a:p>
            <a:pPr marL="457200" lvl="1"/>
            <a:endParaRPr lang="en-GB" sz="2800" b="1" dirty="0" smtClean="0"/>
          </a:p>
          <a:p>
            <a:pPr marL="457200" lvl="1"/>
            <a:r>
              <a:rPr lang="en-GB" sz="2800" b="1" dirty="0" err="1" smtClean="0"/>
              <a:t>Bonferroni</a:t>
            </a:r>
            <a:r>
              <a:rPr lang="en-GB" sz="2800" dirty="0"/>
              <a:t/>
            </a:r>
            <a:br>
              <a:rPr lang="en-GB" sz="2800" dirty="0"/>
            </a:br>
            <a:r>
              <a:rPr lang="en-GB" sz="2800" dirty="0" smtClean="0"/>
              <a:t>Used for multiple group comparisons using the same dataset</a:t>
            </a:r>
            <a:endParaRPr lang="en-GB" sz="2800" b="1" dirty="0" smtClean="0"/>
          </a:p>
        </p:txBody>
      </p:sp>
    </p:spTree>
    <p:extLst>
      <p:ext uri="{BB962C8B-B14F-4D97-AF65-F5344CB8AC3E}">
        <p14:creationId xmlns:p14="http://schemas.microsoft.com/office/powerpoint/2010/main" val="728744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Common Statistical Tests</a:t>
            </a:r>
            <a:endParaRPr lang="en-GB" dirty="0"/>
          </a:p>
        </p:txBody>
      </p:sp>
      <p:sp>
        <p:nvSpPr>
          <p:cNvPr id="6" name="Subtitle 5"/>
          <p:cNvSpPr>
            <a:spLocks noGrp="1"/>
          </p:cNvSpPr>
          <p:nvPr>
            <p:ph type="subTitle" idx="1"/>
          </p:nvPr>
        </p:nvSpPr>
        <p:spPr/>
        <p:txBody>
          <a:bodyPr/>
          <a:lstStyle/>
          <a:p>
            <a:r>
              <a:rPr lang="en-GB" i="1" dirty="0" smtClean="0"/>
              <a:t>Use in your Dissertations</a:t>
            </a:r>
            <a:endParaRPr lang="en-GB"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Research Questions</a:t>
            </a:r>
            <a:endParaRPr lang="en-GB" dirty="0"/>
          </a:p>
        </p:txBody>
      </p:sp>
      <p:sp>
        <p:nvSpPr>
          <p:cNvPr id="3" name="2 - Θέση περιεχομένου"/>
          <p:cNvSpPr>
            <a:spLocks noGrp="1"/>
          </p:cNvSpPr>
          <p:nvPr>
            <p:ph idx="1"/>
          </p:nvPr>
        </p:nvSpPr>
        <p:spPr/>
        <p:txBody>
          <a:bodyPr>
            <a:normAutofit/>
          </a:bodyPr>
          <a:lstStyle/>
          <a:p>
            <a:r>
              <a:rPr lang="en-GB" sz="2400" dirty="0" smtClean="0"/>
              <a:t>Researchers often want to know if there is a significant </a:t>
            </a:r>
            <a:r>
              <a:rPr lang="en-GB" sz="2400" b="1" dirty="0" smtClean="0"/>
              <a:t>relationship</a:t>
            </a:r>
            <a:r>
              <a:rPr lang="en-GB" sz="2400" dirty="0" smtClean="0"/>
              <a:t> between two variables</a:t>
            </a:r>
          </a:p>
          <a:p>
            <a:pPr marL="0" indent="0">
              <a:buNone/>
            </a:pPr>
            <a:endParaRPr lang="en-GB" sz="2400" dirty="0" smtClean="0"/>
          </a:p>
          <a:p>
            <a:pPr lvl="2"/>
            <a:r>
              <a:rPr lang="en-GB" sz="1800" i="1" dirty="0" smtClean="0"/>
              <a:t>How strong is the relationship between </a:t>
            </a:r>
            <a:r>
              <a:rPr lang="en-GB" sz="1800" b="1" i="1" dirty="0" smtClean="0"/>
              <a:t>login queue waiting time </a:t>
            </a:r>
            <a:r>
              <a:rPr lang="en-GB" sz="1800" i="1" dirty="0" smtClean="0"/>
              <a:t>and </a:t>
            </a:r>
            <a:r>
              <a:rPr lang="en-GB" sz="1800" b="1" i="1" dirty="0" smtClean="0"/>
              <a:t>player satisfaction</a:t>
            </a:r>
            <a:r>
              <a:rPr lang="en-GB" sz="1800" i="1" dirty="0" smtClean="0"/>
              <a:t>?</a:t>
            </a:r>
          </a:p>
          <a:p>
            <a:pPr lvl="2"/>
            <a:r>
              <a:rPr lang="en-GB" sz="1800" i="1" dirty="0" smtClean="0"/>
              <a:t>Does an increase in </a:t>
            </a:r>
            <a:r>
              <a:rPr lang="en-GB" sz="1800" b="1" i="1" dirty="0" smtClean="0"/>
              <a:t>in-game prompts </a:t>
            </a:r>
            <a:r>
              <a:rPr lang="en-GB" sz="1800" i="1" dirty="0" smtClean="0"/>
              <a:t>correspond to an increased number of </a:t>
            </a:r>
            <a:r>
              <a:rPr lang="en-GB" sz="1800" b="1" i="1" dirty="0" smtClean="0"/>
              <a:t>in-game micro transactions</a:t>
            </a:r>
            <a:r>
              <a:rPr lang="en-GB" sz="1800" i="1" dirty="0" smtClean="0"/>
              <a:t>?</a:t>
            </a:r>
          </a:p>
          <a:p>
            <a:pPr lvl="2"/>
            <a:r>
              <a:rPr lang="en-GB" sz="1800" i="1" dirty="0" smtClean="0"/>
              <a:t>Is there a relationship between employees’ </a:t>
            </a:r>
            <a:r>
              <a:rPr lang="en-GB" sz="1800" b="1" i="1" dirty="0" smtClean="0"/>
              <a:t>levels of stress </a:t>
            </a:r>
            <a:r>
              <a:rPr lang="en-GB" sz="1800" i="1" dirty="0" smtClean="0"/>
              <a:t>and </a:t>
            </a:r>
            <a:r>
              <a:rPr lang="en-GB" sz="1800" b="1" i="1" dirty="0" smtClean="0"/>
              <a:t>talent retention</a:t>
            </a:r>
            <a:r>
              <a:rPr lang="en-GB" sz="1800" i="1" dirty="0" smtClean="0"/>
              <a:t>?</a:t>
            </a:r>
          </a:p>
          <a:p>
            <a:pPr lvl="2"/>
            <a:r>
              <a:rPr lang="en-GB" sz="1800" i="1" dirty="0" smtClean="0"/>
              <a:t>Does </a:t>
            </a:r>
            <a:r>
              <a:rPr lang="en-GB" sz="1800" b="1" i="1" dirty="0" smtClean="0"/>
              <a:t>age </a:t>
            </a:r>
            <a:r>
              <a:rPr lang="en-GB" sz="1800" i="1" dirty="0" smtClean="0"/>
              <a:t>predict </a:t>
            </a:r>
            <a:r>
              <a:rPr lang="en-GB" sz="1800" b="1" i="1" dirty="0" smtClean="0"/>
              <a:t>play-style</a:t>
            </a:r>
            <a:r>
              <a:rPr lang="en-GB" sz="1800" i="1" dirty="0" smtClean="0"/>
              <a:t>?</a:t>
            </a:r>
          </a:p>
          <a:p>
            <a:pPr marL="914400" lvl="2" indent="0">
              <a:buNone/>
            </a:pPr>
            <a:endParaRPr lang="en-GB" sz="1800" i="1"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Research Questions</a:t>
            </a:r>
            <a:endParaRPr lang="en-GB" dirty="0"/>
          </a:p>
        </p:txBody>
      </p:sp>
      <p:sp>
        <p:nvSpPr>
          <p:cNvPr id="3" name="2 - Θέση περιεχομένου"/>
          <p:cNvSpPr>
            <a:spLocks noGrp="1"/>
          </p:cNvSpPr>
          <p:nvPr>
            <p:ph idx="1"/>
          </p:nvPr>
        </p:nvSpPr>
        <p:spPr/>
        <p:txBody>
          <a:bodyPr>
            <a:normAutofit/>
          </a:bodyPr>
          <a:lstStyle/>
          <a:p>
            <a:r>
              <a:rPr lang="en-GB" sz="2400" dirty="0" smtClean="0"/>
              <a:t>Or if there is a </a:t>
            </a:r>
            <a:r>
              <a:rPr lang="en-GB" sz="2400" b="1" dirty="0" smtClean="0"/>
              <a:t>difference </a:t>
            </a:r>
            <a:r>
              <a:rPr lang="en-GB" sz="2400" dirty="0" smtClean="0"/>
              <a:t>between one or more scores/conditions/groups</a:t>
            </a:r>
          </a:p>
          <a:p>
            <a:pPr marL="0" indent="0">
              <a:buNone/>
            </a:pPr>
            <a:endParaRPr lang="en-GB" sz="2400" b="1" dirty="0" smtClean="0"/>
          </a:p>
          <a:p>
            <a:pPr lvl="2"/>
            <a:r>
              <a:rPr lang="en-GB" sz="1800" i="1" dirty="0" smtClean="0"/>
              <a:t>Is </a:t>
            </a:r>
            <a:r>
              <a:rPr lang="en-GB" sz="1800" b="1" i="1" dirty="0" smtClean="0"/>
              <a:t>game-0 </a:t>
            </a:r>
            <a:r>
              <a:rPr lang="en-GB" sz="1800" i="1" dirty="0" smtClean="0"/>
              <a:t>selling more copies than </a:t>
            </a:r>
            <a:r>
              <a:rPr lang="en-GB" sz="1800" b="1" i="1" dirty="0" smtClean="0"/>
              <a:t>game-1 </a:t>
            </a:r>
            <a:r>
              <a:rPr lang="en-GB" sz="1800" i="1" dirty="0" smtClean="0"/>
              <a:t>in the UK?</a:t>
            </a:r>
          </a:p>
          <a:p>
            <a:pPr lvl="2"/>
            <a:r>
              <a:rPr lang="en-GB" sz="1800" i="1" dirty="0" smtClean="0"/>
              <a:t>Does </a:t>
            </a:r>
            <a:r>
              <a:rPr lang="en-GB" sz="1800" b="1" i="1" dirty="0" smtClean="0"/>
              <a:t>working in pairs </a:t>
            </a:r>
            <a:r>
              <a:rPr lang="en-GB" sz="1800" i="1" dirty="0" smtClean="0"/>
              <a:t>improve programming performance?</a:t>
            </a:r>
          </a:p>
          <a:p>
            <a:pPr lvl="2"/>
            <a:r>
              <a:rPr lang="en-GB" sz="1800" i="1" dirty="0" smtClean="0"/>
              <a:t>Has allowing programmers to </a:t>
            </a:r>
            <a:r>
              <a:rPr lang="en-GB" sz="1800" b="1" i="1" dirty="0" smtClean="0"/>
              <a:t>work from home </a:t>
            </a:r>
            <a:r>
              <a:rPr lang="en-GB" sz="1800" i="1" dirty="0" smtClean="0"/>
              <a:t>decrease game development </a:t>
            </a:r>
            <a:r>
              <a:rPr lang="en-GB" sz="1800" b="1" i="1" dirty="0" smtClean="0"/>
              <a:t>productivity</a:t>
            </a:r>
            <a:r>
              <a:rPr lang="en-GB" sz="1800" i="1" dirty="0" smtClean="0"/>
              <a:t>?</a:t>
            </a:r>
          </a:p>
          <a:p>
            <a:pPr lvl="2"/>
            <a:r>
              <a:rPr lang="en-GB" sz="1800" i="1" dirty="0" smtClean="0"/>
              <a:t>Has the </a:t>
            </a:r>
            <a:r>
              <a:rPr lang="en-GB" sz="1800" b="1" i="1" dirty="0" smtClean="0"/>
              <a:t>new character </a:t>
            </a:r>
            <a:r>
              <a:rPr lang="en-GB" sz="1800" i="1" dirty="0" smtClean="0"/>
              <a:t>caused a significant disruption to </a:t>
            </a:r>
            <a:r>
              <a:rPr lang="en-GB" sz="1800" b="1" i="1" dirty="0" smtClean="0"/>
              <a:t>game balance </a:t>
            </a:r>
            <a:r>
              <a:rPr lang="en-GB" sz="1800" i="1" dirty="0" smtClean="0"/>
              <a:t>in terms of win/loss ratio?</a:t>
            </a:r>
          </a:p>
          <a:p>
            <a:pPr lvl="2"/>
            <a:r>
              <a:rPr lang="en-GB" sz="1800" i="1" dirty="0" smtClean="0"/>
              <a:t>Is there a difference in the way </a:t>
            </a:r>
            <a:r>
              <a:rPr lang="en-GB" sz="1800" b="1" i="1" dirty="0" smtClean="0"/>
              <a:t>male and female players</a:t>
            </a:r>
            <a:r>
              <a:rPr lang="en-GB" sz="1800" i="1" dirty="0" smtClean="0"/>
              <a:t> interact with costume-orientated micro transactions in an MMORPG?</a:t>
            </a:r>
          </a:p>
          <a:p>
            <a:pPr lvl="2">
              <a:buNone/>
            </a:pPr>
            <a:endParaRPr lang="en-GB" i="1" dirty="0" smtClean="0"/>
          </a:p>
          <a:p>
            <a:pPr lvl="2"/>
            <a:endParaRPr lang="en-GB" dirty="0" smtClean="0"/>
          </a:p>
          <a:p>
            <a:endParaRPr lang="en-GB"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GB" sz="2800" dirty="0" smtClean="0"/>
              <a:t>Statistical tests: Why we need them?</a:t>
            </a:r>
          </a:p>
        </p:txBody>
      </p:sp>
      <p:sp>
        <p:nvSpPr>
          <p:cNvPr id="19459" name="Content Placeholder 2"/>
          <p:cNvSpPr>
            <a:spLocks noGrp="1"/>
          </p:cNvSpPr>
          <p:nvPr>
            <p:ph idx="1"/>
          </p:nvPr>
        </p:nvSpPr>
        <p:spPr/>
        <p:txBody>
          <a:bodyPr>
            <a:noAutofit/>
          </a:bodyPr>
          <a:lstStyle/>
          <a:p>
            <a:r>
              <a:rPr lang="en-GB" dirty="0" smtClean="0"/>
              <a:t>Does </a:t>
            </a:r>
            <a:r>
              <a:rPr lang="en-GB" b="1" dirty="0" smtClean="0"/>
              <a:t>marital status </a:t>
            </a:r>
            <a:r>
              <a:rPr lang="en-GB" dirty="0" smtClean="0"/>
              <a:t>affect </a:t>
            </a:r>
            <a:r>
              <a:rPr lang="en-GB" b="1" dirty="0" smtClean="0"/>
              <a:t>play</a:t>
            </a:r>
            <a:r>
              <a:rPr lang="en-GB" dirty="0" smtClean="0"/>
              <a:t>?</a:t>
            </a:r>
          </a:p>
          <a:p>
            <a:pPr marL="0" indent="0">
              <a:buNone/>
            </a:pPr>
            <a:endParaRPr lang="en-GB" dirty="0" smtClean="0"/>
          </a:p>
          <a:p>
            <a:r>
              <a:rPr lang="en-GB" sz="2000" i="1" dirty="0" smtClean="0"/>
              <a:t>‘In a scale from 1 to 8, how often do you play games?’</a:t>
            </a:r>
          </a:p>
          <a:p>
            <a:r>
              <a:rPr lang="en-GB" sz="2000" dirty="0" smtClean="0"/>
              <a:t>Great! I found a difference!!</a:t>
            </a:r>
          </a:p>
          <a:p>
            <a:endParaRPr lang="en-GB" sz="2000" dirty="0" smtClean="0"/>
          </a:p>
          <a:p>
            <a:endParaRPr lang="en-GB" sz="2000" dirty="0" smtClean="0"/>
          </a:p>
          <a:p>
            <a:pPr marL="0" indent="0">
              <a:buNone/>
            </a:pPr>
            <a:endParaRPr lang="en-GB" sz="2000" dirty="0" smtClean="0"/>
          </a:p>
          <a:p>
            <a:pPr marL="0" indent="0">
              <a:buNone/>
            </a:pPr>
            <a:endParaRPr lang="en-GB" sz="2000" dirty="0"/>
          </a:p>
          <a:p>
            <a:pPr marL="0" indent="0">
              <a:buNone/>
            </a:pPr>
            <a:endParaRPr lang="en-GB" sz="2000" dirty="0" smtClean="0"/>
          </a:p>
          <a:p>
            <a:r>
              <a:rPr lang="en-GB" sz="2000" dirty="0" smtClean="0"/>
              <a:t>How confident are you? Is it an accident (due to chance)?</a:t>
            </a:r>
          </a:p>
          <a:p>
            <a:r>
              <a:rPr lang="en-GB" sz="2000" dirty="0" smtClean="0"/>
              <a:t>We need to have a statistical test to make the inference!</a:t>
            </a:r>
          </a:p>
          <a:p>
            <a:endParaRPr lang="en-GB" sz="2000" dirty="0" smtClean="0"/>
          </a:p>
        </p:txBody>
      </p:sp>
      <p:pic>
        <p:nvPicPr>
          <p:cNvPr id="20487" name="Picture 7"/>
          <p:cNvPicPr>
            <a:picLocks noChangeAspect="1" noChangeArrowheads="1"/>
          </p:cNvPicPr>
          <p:nvPr/>
        </p:nvPicPr>
        <p:blipFill>
          <a:blip r:embed="rId3" cstate="print"/>
          <a:srcRect l="17419" t="44685" r="54231" b="37990"/>
          <a:stretch>
            <a:fillRect/>
          </a:stretch>
        </p:blipFill>
        <p:spPr bwMode="auto">
          <a:xfrm>
            <a:off x="899592" y="3717032"/>
            <a:ext cx="3777147" cy="1442660"/>
          </a:xfrm>
          <a:prstGeom prst="rect">
            <a:avLst/>
          </a:prstGeom>
          <a:noFill/>
          <a:ln w="9525" cap="flat" cmpd="sng">
            <a:noFill/>
            <a:prstDash val="solid"/>
            <a:miter lim="800000"/>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9" end="9"/>
                                            </p:txEl>
                                          </p:spTgt>
                                        </p:tgtEl>
                                        <p:attrNameLst>
                                          <p:attrName>style.visibility</p:attrName>
                                        </p:attrNameLst>
                                      </p:cBhvr>
                                      <p:to>
                                        <p:strVal val="visible"/>
                                      </p:to>
                                    </p:set>
                                    <p:anim calcmode="lin" valueType="num">
                                      <p:cBhvr additive="base">
                                        <p:cTn id="7"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10" end="10"/>
                                            </p:txEl>
                                          </p:spTgt>
                                        </p:tgtEl>
                                        <p:attrNameLst>
                                          <p:attrName>style.visibility</p:attrName>
                                        </p:attrNameLst>
                                      </p:cBhvr>
                                      <p:to>
                                        <p:strVal val="visible"/>
                                      </p:to>
                                    </p:set>
                                    <p:anim calcmode="lin" valueType="num">
                                      <p:cBhvr additive="base">
                                        <p:cTn id="11"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r>
              <a:rPr lang="en-GB" smtClean="0"/>
              <a:t>Choosing the right test</a:t>
            </a:r>
            <a:endParaRPr lang="en-US" smtClean="0"/>
          </a:p>
        </p:txBody>
      </p:sp>
      <p:sp>
        <p:nvSpPr>
          <p:cNvPr id="50179" name="Rectangle 3"/>
          <p:cNvSpPr>
            <a:spLocks noGrp="1"/>
          </p:cNvSpPr>
          <p:nvPr>
            <p:ph idx="1"/>
          </p:nvPr>
        </p:nvSpPr>
        <p:spPr/>
        <p:txBody>
          <a:bodyPr>
            <a:normAutofit fontScale="77500" lnSpcReduction="20000"/>
          </a:bodyPr>
          <a:lstStyle/>
          <a:p>
            <a:pPr>
              <a:defRPr/>
            </a:pPr>
            <a:r>
              <a:rPr lang="en-US" dirty="0" smtClean="0"/>
              <a:t>If you browse any introductory statistics text book you’ll find a bewildering  array of different statistical tests</a:t>
            </a:r>
          </a:p>
          <a:p>
            <a:pPr>
              <a:defRPr/>
            </a:pPr>
            <a:r>
              <a:rPr lang="en-US" dirty="0" smtClean="0"/>
              <a:t>Each has:</a:t>
            </a:r>
          </a:p>
          <a:p>
            <a:pPr lvl="1">
              <a:defRPr/>
            </a:pPr>
            <a:r>
              <a:rPr lang="en-US" dirty="0" smtClean="0"/>
              <a:t>a specific purpose (i.e. exploring relationships, comparing groups)</a:t>
            </a:r>
          </a:p>
          <a:p>
            <a:pPr lvl="1">
              <a:defRPr/>
            </a:pPr>
            <a:r>
              <a:rPr lang="en-US" dirty="0" smtClean="0"/>
              <a:t>Assumptions and data requirements (categorical, ordinal or continuous data, normal distribution)</a:t>
            </a:r>
          </a:p>
          <a:p>
            <a:pPr>
              <a:defRPr/>
            </a:pPr>
            <a:r>
              <a:rPr lang="en-US" dirty="0" smtClean="0"/>
              <a:t>Most of the well known tests are very easy to run in R</a:t>
            </a:r>
          </a:p>
          <a:p>
            <a:pPr>
              <a:defRPr/>
            </a:pPr>
            <a:r>
              <a:rPr lang="en-US" dirty="0" smtClean="0"/>
              <a:t>However, it is critically important to be able to</a:t>
            </a:r>
          </a:p>
          <a:p>
            <a:pPr lvl="1">
              <a:defRPr/>
            </a:pPr>
            <a:r>
              <a:rPr lang="en-US" dirty="0" smtClean="0"/>
              <a:t>Select the most appropriate test given your research question</a:t>
            </a:r>
          </a:p>
          <a:p>
            <a:pPr lvl="1">
              <a:defRPr/>
            </a:pPr>
            <a:r>
              <a:rPr lang="en-US" dirty="0" smtClean="0"/>
              <a:t>Understand conceptually what the test is computing</a:t>
            </a:r>
          </a:p>
          <a:p>
            <a:pPr lvl="1">
              <a:defRPr/>
            </a:pPr>
            <a:r>
              <a:rPr lang="en-US" dirty="0" smtClean="0"/>
              <a:t>Effectively interpret the output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dirty="0" smtClean="0"/>
              <a:t>Step 1: What is your question?</a:t>
            </a:r>
          </a:p>
        </p:txBody>
      </p:sp>
      <p:sp>
        <p:nvSpPr>
          <p:cNvPr id="3" name="Content Placeholder 2"/>
          <p:cNvSpPr>
            <a:spLocks noGrp="1"/>
          </p:cNvSpPr>
          <p:nvPr>
            <p:ph idx="1"/>
          </p:nvPr>
        </p:nvSpPr>
        <p:spPr/>
        <p:txBody>
          <a:bodyPr>
            <a:noAutofit/>
          </a:bodyPr>
          <a:lstStyle/>
          <a:p>
            <a:pPr>
              <a:lnSpc>
                <a:spcPct val="80000"/>
              </a:lnSpc>
            </a:pPr>
            <a:r>
              <a:rPr lang="en-GB" sz="1800" dirty="0" smtClean="0"/>
              <a:t>Remember, when conducting research it is important to be clear about the questions you are trying to answer…i</a:t>
            </a:r>
            <a:r>
              <a:rPr lang="en-GB" sz="1600" dirty="0" smtClean="0"/>
              <a:t>deally before you begin data collection</a:t>
            </a:r>
          </a:p>
          <a:p>
            <a:pPr>
              <a:lnSpc>
                <a:spcPct val="80000"/>
              </a:lnSpc>
            </a:pPr>
            <a:endParaRPr lang="en-GB" sz="1600" dirty="0" smtClean="0"/>
          </a:p>
          <a:p>
            <a:pPr>
              <a:lnSpc>
                <a:spcPct val="80000"/>
              </a:lnSpc>
            </a:pPr>
            <a:r>
              <a:rPr lang="en-GB" sz="1800" dirty="0" smtClean="0"/>
              <a:t>The questions...</a:t>
            </a:r>
          </a:p>
          <a:p>
            <a:pPr>
              <a:lnSpc>
                <a:spcPct val="80000"/>
              </a:lnSpc>
            </a:pPr>
            <a:endParaRPr lang="en-GB" sz="1800" dirty="0" smtClean="0"/>
          </a:p>
          <a:p>
            <a:pPr lvl="2"/>
            <a:r>
              <a:rPr lang="en-GB" sz="1600" i="1" dirty="0" smtClean="0"/>
              <a:t>Does </a:t>
            </a:r>
            <a:r>
              <a:rPr lang="en-GB" sz="1600" i="1" dirty="0"/>
              <a:t>an increase in </a:t>
            </a:r>
            <a:r>
              <a:rPr lang="en-GB" sz="1600" b="1" i="1" dirty="0"/>
              <a:t>in-game prompts </a:t>
            </a:r>
            <a:r>
              <a:rPr lang="en-GB" sz="1600" i="1" dirty="0"/>
              <a:t>correspond to an increased number of </a:t>
            </a:r>
            <a:r>
              <a:rPr lang="en-GB" sz="1600" b="1" i="1" dirty="0"/>
              <a:t>in-game micro transactions</a:t>
            </a:r>
            <a:r>
              <a:rPr lang="en-GB" sz="1600" i="1" dirty="0"/>
              <a:t>?</a:t>
            </a:r>
          </a:p>
          <a:p>
            <a:pPr lvl="2"/>
            <a:r>
              <a:rPr lang="en-GB" sz="1600" i="1" dirty="0"/>
              <a:t>Is there a relationship between employees’ </a:t>
            </a:r>
            <a:r>
              <a:rPr lang="en-GB" sz="1600" b="1" i="1" dirty="0"/>
              <a:t>levels of stress </a:t>
            </a:r>
            <a:r>
              <a:rPr lang="en-GB" sz="1600" i="1" dirty="0"/>
              <a:t>and </a:t>
            </a:r>
            <a:r>
              <a:rPr lang="en-GB" sz="1600" b="1" i="1" dirty="0"/>
              <a:t>talent retention</a:t>
            </a:r>
            <a:r>
              <a:rPr lang="en-GB" sz="1600" i="1" dirty="0" smtClean="0"/>
              <a:t>?</a:t>
            </a:r>
          </a:p>
          <a:p>
            <a:pPr lvl="2"/>
            <a:endParaRPr lang="en-GB" sz="1600" i="1" dirty="0"/>
          </a:p>
          <a:p>
            <a:pPr>
              <a:lnSpc>
                <a:spcPct val="80000"/>
              </a:lnSpc>
            </a:pPr>
            <a:r>
              <a:rPr lang="en-GB" sz="1800" dirty="0" smtClean="0"/>
              <a:t>...require quite different statistical tests to questions like:</a:t>
            </a:r>
          </a:p>
          <a:p>
            <a:pPr>
              <a:lnSpc>
                <a:spcPct val="80000"/>
              </a:lnSpc>
            </a:pPr>
            <a:endParaRPr lang="en-GB" sz="1800" dirty="0" smtClean="0"/>
          </a:p>
          <a:p>
            <a:pPr lvl="2"/>
            <a:r>
              <a:rPr lang="en-GB" sz="1600" i="1" dirty="0"/>
              <a:t>Is </a:t>
            </a:r>
            <a:r>
              <a:rPr lang="en-GB" sz="1600" b="1" i="1" dirty="0"/>
              <a:t>game-0 </a:t>
            </a:r>
            <a:r>
              <a:rPr lang="en-GB" sz="1600" i="1" dirty="0"/>
              <a:t>selling more copies than </a:t>
            </a:r>
            <a:r>
              <a:rPr lang="en-GB" sz="1600" b="1" i="1" dirty="0"/>
              <a:t>game-1 </a:t>
            </a:r>
            <a:r>
              <a:rPr lang="en-GB" sz="1600" i="1" dirty="0"/>
              <a:t>in the UK?</a:t>
            </a:r>
          </a:p>
          <a:p>
            <a:pPr lvl="2"/>
            <a:r>
              <a:rPr lang="en-GB" sz="1600" i="1" dirty="0" smtClean="0"/>
              <a:t>Has </a:t>
            </a:r>
            <a:r>
              <a:rPr lang="en-GB" sz="1600" i="1" dirty="0"/>
              <a:t>allowing programmers to </a:t>
            </a:r>
            <a:r>
              <a:rPr lang="en-GB" sz="1600" b="1" i="1" dirty="0"/>
              <a:t>work from home </a:t>
            </a:r>
            <a:r>
              <a:rPr lang="en-GB" sz="1600" i="1" dirty="0"/>
              <a:t>decrease game development </a:t>
            </a:r>
            <a:r>
              <a:rPr lang="en-GB" sz="1600" b="1" i="1" dirty="0"/>
              <a:t>productivity</a:t>
            </a:r>
            <a:r>
              <a:rPr lang="en-GB" sz="1600" i="1" dirty="0"/>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b="1" dirty="0" smtClean="0"/>
              <a:t>Objectives for Today</a:t>
            </a:r>
            <a:endParaRPr lang="en-GB" b="1" dirty="0"/>
          </a:p>
        </p:txBody>
      </p:sp>
      <p:sp>
        <p:nvSpPr>
          <p:cNvPr id="5" name="4 - Θέση περιεχομένου"/>
          <p:cNvSpPr>
            <a:spLocks noGrp="1"/>
          </p:cNvSpPr>
          <p:nvPr>
            <p:ph idx="1"/>
          </p:nvPr>
        </p:nvSpPr>
        <p:spPr/>
        <p:txBody>
          <a:bodyPr>
            <a:normAutofit/>
          </a:bodyPr>
          <a:lstStyle/>
          <a:p>
            <a:pPr marL="0" lvl="1" indent="0">
              <a:spcBef>
                <a:spcPts val="600"/>
              </a:spcBef>
              <a:buNone/>
            </a:pPr>
            <a:r>
              <a:rPr lang="en-GB" sz="1800" b="1" dirty="0" smtClean="0">
                <a:solidFill>
                  <a:srgbClr val="7030A0"/>
                </a:solidFill>
              </a:rPr>
              <a:t>1. Using Statistical Tests to Support Inference</a:t>
            </a:r>
            <a:endParaRPr lang="en-GB" sz="1600" b="1" dirty="0" smtClean="0"/>
          </a:p>
          <a:p>
            <a:pPr marL="571500" lvl="1" indent="0">
              <a:spcBef>
                <a:spcPts val="600"/>
              </a:spcBef>
            </a:pPr>
            <a:r>
              <a:rPr lang="en-GB" sz="1600" b="1" dirty="0" smtClean="0"/>
              <a:t> Foundations of Quantitative Data Analysis for Inference</a:t>
            </a:r>
          </a:p>
          <a:p>
            <a:pPr marL="571500" lvl="1" indent="0">
              <a:spcBef>
                <a:spcPts val="600"/>
              </a:spcBef>
            </a:pPr>
            <a:r>
              <a:rPr lang="en-GB" sz="1600" b="1" dirty="0" smtClean="0"/>
              <a:t> Discrete and Continuous Data</a:t>
            </a:r>
          </a:p>
          <a:p>
            <a:pPr marL="571500" lvl="1" indent="0">
              <a:spcBef>
                <a:spcPts val="600"/>
              </a:spcBef>
            </a:pPr>
            <a:endParaRPr lang="en-GB" sz="1600" b="1" dirty="0" smtClean="0"/>
          </a:p>
          <a:p>
            <a:pPr marL="0" lvl="1" indent="0">
              <a:spcBef>
                <a:spcPts val="600"/>
              </a:spcBef>
              <a:buNone/>
            </a:pPr>
            <a:r>
              <a:rPr lang="en-GB" sz="1800" b="1" dirty="0" smtClean="0">
                <a:solidFill>
                  <a:srgbClr val="7030A0"/>
                </a:solidFill>
              </a:rPr>
              <a:t>2. Research Quality</a:t>
            </a:r>
            <a:endParaRPr lang="en-GB" sz="1600" b="1" dirty="0" smtClean="0"/>
          </a:p>
          <a:p>
            <a:pPr marL="571500" lvl="1" indent="0">
              <a:spcBef>
                <a:spcPts val="600"/>
              </a:spcBef>
            </a:pPr>
            <a:r>
              <a:rPr lang="en-GB" sz="1600" b="1" dirty="0" smtClean="0"/>
              <a:t> Validity and Reliability</a:t>
            </a:r>
          </a:p>
          <a:p>
            <a:pPr marL="571500" lvl="1" indent="0">
              <a:spcBef>
                <a:spcPts val="600"/>
              </a:spcBef>
            </a:pPr>
            <a:r>
              <a:rPr lang="en-GB" sz="1600" b="1" dirty="0" smtClean="0"/>
              <a:t> False Discovery and </a:t>
            </a:r>
            <a:r>
              <a:rPr lang="en-GB" sz="1600" b="1" dirty="0" err="1" smtClean="0"/>
              <a:t>Replicability</a:t>
            </a:r>
            <a:endParaRPr lang="en-GB" sz="1600" b="1" dirty="0" smtClean="0"/>
          </a:p>
          <a:p>
            <a:pPr marL="571500" lvl="1" indent="0">
              <a:spcBef>
                <a:spcPts val="600"/>
              </a:spcBef>
            </a:pPr>
            <a:endParaRPr lang="en-GB" sz="1600" b="1" dirty="0"/>
          </a:p>
          <a:p>
            <a:pPr marL="0" lvl="1" indent="0">
              <a:spcBef>
                <a:spcPts val="600"/>
              </a:spcBef>
              <a:buNone/>
            </a:pPr>
            <a:r>
              <a:rPr lang="en-GB" sz="1800" b="1" dirty="0" smtClean="0">
                <a:solidFill>
                  <a:srgbClr val="7030A0"/>
                </a:solidFill>
              </a:rPr>
              <a:t>3. Common Statistical Tests</a:t>
            </a:r>
            <a:endParaRPr lang="en-GB" sz="1600" b="1" dirty="0"/>
          </a:p>
          <a:p>
            <a:pPr marL="571500" lvl="1" indent="0">
              <a:spcBef>
                <a:spcPts val="600"/>
              </a:spcBef>
            </a:pPr>
            <a:r>
              <a:rPr lang="en-GB" sz="1600" b="1" dirty="0"/>
              <a:t> </a:t>
            </a:r>
            <a:r>
              <a:rPr lang="en-GB" sz="1600" b="1" dirty="0" smtClean="0"/>
              <a:t>Measures of Relation versus Measures of Difference</a:t>
            </a:r>
          </a:p>
          <a:p>
            <a:pPr marL="571500" lvl="1" indent="0">
              <a:spcBef>
                <a:spcPts val="600"/>
              </a:spcBef>
            </a:pPr>
            <a:r>
              <a:rPr lang="en-GB" sz="1600" b="1" dirty="0" smtClean="0"/>
              <a:t> Correlations, Chi-Square, and Regression</a:t>
            </a:r>
            <a:endParaRPr lang="en-GB" sz="1600" b="1" dirty="0"/>
          </a:p>
          <a:p>
            <a:pPr marL="571500" lvl="1" indent="0">
              <a:spcBef>
                <a:spcPts val="600"/>
              </a:spcBef>
            </a:pPr>
            <a:r>
              <a:rPr lang="en-GB" sz="1600" b="1" dirty="0"/>
              <a:t> </a:t>
            </a:r>
            <a:r>
              <a:rPr lang="en-GB" sz="1600" b="1" dirty="0" smtClean="0"/>
              <a:t>F-tests, t-tests and ANOVA</a:t>
            </a:r>
          </a:p>
          <a:p>
            <a:pPr marL="571500" lvl="1" indent="0">
              <a:spcBef>
                <a:spcPts val="600"/>
              </a:spcBef>
            </a:pPr>
            <a:r>
              <a:rPr lang="en-GB" sz="1600" b="1" dirty="0" smtClean="0"/>
              <a:t> Interpreting p-values from correlations </a:t>
            </a:r>
          </a:p>
        </p:txBody>
      </p:sp>
    </p:spTree>
    <p:extLst>
      <p:ext uri="{BB962C8B-B14F-4D97-AF65-F5344CB8AC3E}">
        <p14:creationId xmlns:p14="http://schemas.microsoft.com/office/powerpoint/2010/main" val="1316438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GB" sz="3600" dirty="0" smtClean="0"/>
              <a:t>Relationships vs. Difference</a:t>
            </a:r>
          </a:p>
        </p:txBody>
      </p:sp>
      <p:sp>
        <p:nvSpPr>
          <p:cNvPr id="3" name="Content Placeholder 2"/>
          <p:cNvSpPr>
            <a:spLocks noGrp="1"/>
          </p:cNvSpPr>
          <p:nvPr>
            <p:ph idx="1"/>
          </p:nvPr>
        </p:nvSpPr>
        <p:spPr/>
        <p:txBody>
          <a:bodyPr>
            <a:noAutofit/>
          </a:bodyPr>
          <a:lstStyle/>
          <a:p>
            <a:pPr>
              <a:lnSpc>
                <a:spcPct val="80000"/>
              </a:lnSpc>
            </a:pPr>
            <a:r>
              <a:rPr lang="en-GB" sz="1500" dirty="0" smtClean="0"/>
              <a:t>Analysing relationships:</a:t>
            </a:r>
          </a:p>
          <a:p>
            <a:pPr>
              <a:lnSpc>
                <a:spcPct val="80000"/>
              </a:lnSpc>
            </a:pPr>
            <a:endParaRPr lang="en-GB" sz="1500" dirty="0" smtClean="0"/>
          </a:p>
          <a:p>
            <a:pPr lvl="1">
              <a:lnSpc>
                <a:spcPct val="80000"/>
              </a:lnSpc>
            </a:pPr>
            <a:r>
              <a:rPr lang="en-GB" sz="1500" b="1" dirty="0" smtClean="0"/>
              <a:t>Correlation</a:t>
            </a:r>
            <a:r>
              <a:rPr lang="en-GB" sz="1500" dirty="0" smtClean="0"/>
              <a:t> – are continuous variables, X and Y, related? </a:t>
            </a:r>
          </a:p>
          <a:p>
            <a:pPr lvl="1">
              <a:lnSpc>
                <a:spcPct val="80000"/>
              </a:lnSpc>
            </a:pPr>
            <a:endParaRPr lang="en-GB" sz="1500" dirty="0" smtClean="0"/>
          </a:p>
          <a:p>
            <a:pPr lvl="2">
              <a:lnSpc>
                <a:spcPct val="80000"/>
              </a:lnSpc>
            </a:pPr>
            <a:r>
              <a:rPr lang="en-GB" sz="1500" dirty="0" smtClean="0"/>
              <a:t>Pearson’s rho for normally-distributed ratio data</a:t>
            </a:r>
          </a:p>
          <a:p>
            <a:pPr lvl="2">
              <a:lnSpc>
                <a:spcPct val="80000"/>
              </a:lnSpc>
            </a:pPr>
            <a:r>
              <a:rPr lang="en-GB" sz="1500" dirty="0" smtClean="0"/>
              <a:t>Spearman’s rank correlation for non-normal or interval data</a:t>
            </a:r>
          </a:p>
          <a:p>
            <a:pPr lvl="1">
              <a:lnSpc>
                <a:spcPct val="80000"/>
              </a:lnSpc>
            </a:pPr>
            <a:endParaRPr lang="en-GB" sz="1500" b="1" dirty="0" smtClean="0"/>
          </a:p>
          <a:p>
            <a:pPr lvl="1">
              <a:lnSpc>
                <a:spcPct val="80000"/>
              </a:lnSpc>
            </a:pPr>
            <a:r>
              <a:rPr lang="en-GB" sz="1500" b="1" dirty="0" smtClean="0"/>
              <a:t>Chi-square</a:t>
            </a:r>
            <a:r>
              <a:rPr lang="en-GB" sz="1500" dirty="0" smtClean="0"/>
              <a:t> – is there an association between two categorical variables.</a:t>
            </a:r>
          </a:p>
          <a:p>
            <a:pPr lvl="1">
              <a:lnSpc>
                <a:spcPct val="80000"/>
              </a:lnSpc>
            </a:pPr>
            <a:endParaRPr lang="en-GB" sz="1500" dirty="0"/>
          </a:p>
          <a:p>
            <a:pPr lvl="2">
              <a:lnSpc>
                <a:spcPct val="80000"/>
              </a:lnSpc>
            </a:pPr>
            <a:r>
              <a:rPr lang="en-GB" sz="1500" dirty="0" smtClean="0"/>
              <a:t>Useful for inferring differences between groups on discrete measures</a:t>
            </a:r>
            <a:endParaRPr lang="en-GB" sz="1500" dirty="0"/>
          </a:p>
          <a:p>
            <a:pPr lvl="2">
              <a:lnSpc>
                <a:spcPct val="80000"/>
              </a:lnSpc>
            </a:pPr>
            <a:r>
              <a:rPr lang="en-GB" sz="1500" dirty="0" smtClean="0"/>
              <a:t>Also used for ‘goodness of fit’ tests when comparing </a:t>
            </a:r>
            <a:r>
              <a:rPr lang="en-GB" sz="1500" dirty="0" err="1" smtClean="0"/>
              <a:t>matricies</a:t>
            </a:r>
            <a:endParaRPr lang="en-GB" sz="1500" dirty="0"/>
          </a:p>
          <a:p>
            <a:pPr lvl="1">
              <a:lnSpc>
                <a:spcPct val="80000"/>
              </a:lnSpc>
            </a:pPr>
            <a:endParaRPr lang="en-GB" sz="1500" dirty="0"/>
          </a:p>
          <a:p>
            <a:pPr lvl="1">
              <a:lnSpc>
                <a:spcPct val="80000"/>
              </a:lnSpc>
            </a:pPr>
            <a:r>
              <a:rPr lang="en-GB" sz="1500" b="1" dirty="0" smtClean="0"/>
              <a:t>Regression</a:t>
            </a:r>
            <a:r>
              <a:rPr lang="en-GB" sz="1500" dirty="0" smtClean="0"/>
              <a:t> – does the ‘level’ of X predict the ‘level’ of Y?</a:t>
            </a:r>
          </a:p>
          <a:p>
            <a:pPr lvl="1">
              <a:lnSpc>
                <a:spcPct val="80000"/>
              </a:lnSpc>
            </a:pPr>
            <a:endParaRPr lang="en-GB" sz="1500" b="1" dirty="0"/>
          </a:p>
          <a:p>
            <a:pPr lvl="2">
              <a:lnSpc>
                <a:spcPct val="80000"/>
              </a:lnSpc>
            </a:pPr>
            <a:r>
              <a:rPr lang="en-GB" sz="1500" dirty="0" smtClean="0"/>
              <a:t>OLS regression for continuous data with normally distributed residuals</a:t>
            </a:r>
          </a:p>
          <a:p>
            <a:pPr lvl="2">
              <a:lnSpc>
                <a:spcPct val="80000"/>
              </a:lnSpc>
            </a:pPr>
            <a:r>
              <a:rPr lang="en-GB" sz="1500" dirty="0" smtClean="0"/>
              <a:t>Logistic regression used for discrete data, based on probability of belonging</a:t>
            </a:r>
          </a:p>
          <a:p>
            <a:pPr lvl="2">
              <a:lnSpc>
                <a:spcPct val="80000"/>
              </a:lnSpc>
            </a:pPr>
            <a:r>
              <a:rPr lang="en-GB" sz="1500" dirty="0" smtClean="0"/>
              <a:t>Flexible, can re-code some nominal/ordinal data as binary values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2" end="2"/>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2000" fill="hold"/>
                                        <p:tgtEl>
                                          <p:spTgt spid="3">
                                            <p:txEl>
                                              <p:pRg st="4" end="4"/>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2000" fill="hold"/>
                                        <p:tgtEl>
                                          <p:spTgt spid="3">
                                            <p:txEl>
                                              <p:pRg st="5" end="5"/>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GB" sz="3600" dirty="0" smtClean="0"/>
              <a:t>Relationships vs. Difference</a:t>
            </a:r>
          </a:p>
        </p:txBody>
      </p:sp>
      <p:sp>
        <p:nvSpPr>
          <p:cNvPr id="3" name="Content Placeholder 2"/>
          <p:cNvSpPr>
            <a:spLocks noGrp="1"/>
          </p:cNvSpPr>
          <p:nvPr>
            <p:ph idx="1"/>
          </p:nvPr>
        </p:nvSpPr>
        <p:spPr/>
        <p:txBody>
          <a:bodyPr>
            <a:noAutofit/>
          </a:bodyPr>
          <a:lstStyle/>
          <a:p>
            <a:pPr marL="0" indent="0">
              <a:lnSpc>
                <a:spcPct val="80000"/>
              </a:lnSpc>
              <a:buNone/>
            </a:pPr>
            <a:r>
              <a:rPr lang="en-GB" sz="1500" dirty="0" smtClean="0"/>
              <a:t>Analysing differences:</a:t>
            </a:r>
          </a:p>
          <a:p>
            <a:pPr>
              <a:lnSpc>
                <a:spcPct val="80000"/>
              </a:lnSpc>
            </a:pPr>
            <a:endParaRPr lang="en-GB" sz="1500" dirty="0" smtClean="0"/>
          </a:p>
          <a:p>
            <a:pPr lvl="1">
              <a:lnSpc>
                <a:spcPct val="80000"/>
              </a:lnSpc>
            </a:pPr>
            <a:r>
              <a:rPr lang="en-GB" sz="1500" b="1" dirty="0" smtClean="0"/>
              <a:t>T-tests </a:t>
            </a:r>
            <a:r>
              <a:rPr lang="en-GB" sz="1500" dirty="0" smtClean="0"/>
              <a:t>- differences between two groups (e.g. experienced, inexperienced) according to some </a:t>
            </a:r>
            <a:r>
              <a:rPr lang="en-GB" sz="1500" i="1" dirty="0" smtClean="0"/>
              <a:t>continuous variable </a:t>
            </a:r>
            <a:r>
              <a:rPr lang="en-GB" sz="1500" dirty="0" smtClean="0"/>
              <a:t>(e.g. score)</a:t>
            </a:r>
          </a:p>
          <a:p>
            <a:pPr lvl="1">
              <a:lnSpc>
                <a:spcPct val="80000"/>
              </a:lnSpc>
            </a:pPr>
            <a:endParaRPr lang="en-GB" sz="1500" dirty="0" smtClean="0"/>
          </a:p>
          <a:p>
            <a:pPr lvl="1">
              <a:lnSpc>
                <a:spcPct val="80000"/>
              </a:lnSpc>
            </a:pPr>
            <a:r>
              <a:rPr lang="en-GB" sz="1500" b="1" dirty="0" smtClean="0"/>
              <a:t>Mann-Whitney U Test</a:t>
            </a:r>
            <a:r>
              <a:rPr lang="en-GB" sz="1500" dirty="0" smtClean="0"/>
              <a:t> – based on ranks, lower power but more robust and can compare two groups with non-normal data.</a:t>
            </a:r>
            <a:endParaRPr lang="en-GB" sz="1500" b="1" dirty="0" smtClean="0"/>
          </a:p>
          <a:p>
            <a:pPr marL="457200" lvl="1" indent="0">
              <a:lnSpc>
                <a:spcPct val="80000"/>
              </a:lnSpc>
              <a:buNone/>
            </a:pPr>
            <a:endParaRPr lang="en-GB" sz="1500" dirty="0" smtClean="0"/>
          </a:p>
          <a:p>
            <a:pPr lvl="1">
              <a:lnSpc>
                <a:spcPct val="80000"/>
              </a:lnSpc>
            </a:pPr>
            <a:r>
              <a:rPr lang="en-GB" sz="1500" b="1" dirty="0" smtClean="0"/>
              <a:t>Analysis of Variance</a:t>
            </a:r>
            <a:r>
              <a:rPr lang="en-GB" sz="1500" dirty="0" smtClean="0"/>
              <a:t> (ANOVA) measure differences when there </a:t>
            </a:r>
            <a:r>
              <a:rPr lang="en-GB" sz="1500" i="1" dirty="0" smtClean="0"/>
              <a:t>are more than two groups.</a:t>
            </a:r>
          </a:p>
          <a:p>
            <a:pPr lvl="1">
              <a:lnSpc>
                <a:spcPct val="80000"/>
              </a:lnSpc>
            </a:pPr>
            <a:endParaRPr lang="en-GB" sz="1500" i="1" dirty="0"/>
          </a:p>
          <a:p>
            <a:pPr lvl="1">
              <a:lnSpc>
                <a:spcPct val="80000"/>
              </a:lnSpc>
            </a:pPr>
            <a:r>
              <a:rPr lang="en-GB" sz="1500" b="1" dirty="0" err="1" smtClean="0"/>
              <a:t>Kruskal</a:t>
            </a:r>
            <a:r>
              <a:rPr lang="en-GB" sz="1500" b="1" dirty="0" smtClean="0"/>
              <a:t>-Wallis H Test </a:t>
            </a:r>
            <a:r>
              <a:rPr lang="en-GB" sz="1500" dirty="0" smtClean="0"/>
              <a:t>– like Mann-Whitney U, but for multiple groups.</a:t>
            </a:r>
            <a:endParaRPr lang="en-GB" sz="1500" i="1" dirty="0" smtClean="0"/>
          </a:p>
          <a:p>
            <a:pPr lvl="1">
              <a:lnSpc>
                <a:spcPct val="80000"/>
              </a:lnSpc>
            </a:pPr>
            <a:endParaRPr lang="en-GB" sz="1500" i="1" dirty="0" smtClean="0"/>
          </a:p>
          <a:p>
            <a:pPr lvl="1">
              <a:lnSpc>
                <a:spcPct val="80000"/>
              </a:lnSpc>
            </a:pPr>
            <a:r>
              <a:rPr lang="en-GB" sz="1500" b="1" dirty="0"/>
              <a:t>Analysis of </a:t>
            </a:r>
            <a:r>
              <a:rPr lang="en-GB" sz="1500" b="1" dirty="0" smtClean="0"/>
              <a:t>Co-variance</a:t>
            </a:r>
            <a:r>
              <a:rPr lang="en-GB" sz="1500" dirty="0" smtClean="0"/>
              <a:t> </a:t>
            </a:r>
            <a:r>
              <a:rPr lang="en-GB" sz="1500" dirty="0"/>
              <a:t>(</a:t>
            </a:r>
            <a:r>
              <a:rPr lang="en-GB" sz="1500" dirty="0" smtClean="0"/>
              <a:t>ANCOVA</a:t>
            </a:r>
            <a:r>
              <a:rPr lang="en-GB" sz="1500" dirty="0"/>
              <a:t>) measure differences when there </a:t>
            </a:r>
            <a:r>
              <a:rPr lang="en-GB" sz="1500" i="1" dirty="0"/>
              <a:t>are more than two </a:t>
            </a:r>
            <a:r>
              <a:rPr lang="en-GB" sz="1500" i="1" dirty="0" smtClean="0"/>
              <a:t>groups and/or continuous predictors.</a:t>
            </a:r>
            <a:endParaRPr lang="en-GB" sz="1500" i="1" dirty="0"/>
          </a:p>
          <a:p>
            <a:pPr lvl="1">
              <a:lnSpc>
                <a:spcPct val="80000"/>
              </a:lnSpc>
            </a:pPr>
            <a:endParaRPr lang="en-GB" sz="1500" i="1" dirty="0"/>
          </a:p>
          <a:p>
            <a:pPr lvl="2">
              <a:lnSpc>
                <a:spcPct val="80000"/>
              </a:lnSpc>
            </a:pPr>
            <a:r>
              <a:rPr lang="en-GB" sz="1500" dirty="0" smtClean="0"/>
              <a:t>Essentially, combines ANOVA with regression.</a:t>
            </a:r>
          </a:p>
          <a:p>
            <a:pPr lvl="2">
              <a:lnSpc>
                <a:spcPct val="80000"/>
              </a:lnSpc>
            </a:pPr>
            <a:endParaRPr lang="en-GB" sz="1500" dirty="0"/>
          </a:p>
          <a:p>
            <a:pPr lvl="1">
              <a:lnSpc>
                <a:spcPct val="80000"/>
              </a:lnSpc>
            </a:pPr>
            <a:r>
              <a:rPr lang="en-GB" sz="1500" b="1" dirty="0" smtClean="0"/>
              <a:t>MANOVA/MANCOVA – multivariate versions</a:t>
            </a:r>
            <a:r>
              <a:rPr lang="en-GB" sz="1500" dirty="0" smtClean="0"/>
              <a:t> for more than one dependent variable.</a:t>
            </a:r>
          </a:p>
        </p:txBody>
      </p:sp>
    </p:spTree>
    <p:extLst>
      <p:ext uri="{BB962C8B-B14F-4D97-AF65-F5344CB8AC3E}">
        <p14:creationId xmlns:p14="http://schemas.microsoft.com/office/powerpoint/2010/main" val="3334360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500"/>
                                        <p:tgtEl>
                                          <p:spTgt spid="3">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lide(fromBottom)">
                                      <p:cBhvr>
                                        <p:cTn id="13" dur="500"/>
                                        <p:tgtEl>
                                          <p:spTgt spid="3">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slide(fromBottom)">
                                      <p:cBhvr>
                                        <p:cTn id="16" dur="500"/>
                                        <p:tgtEl>
                                          <p:spTgt spid="3">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slide(fromBottom)">
                                      <p:cBhvr>
                                        <p:cTn id="19" dur="500"/>
                                        <p:tgtEl>
                                          <p:spTgt spid="3">
                                            <p:txEl>
                                              <p:pRg st="8" end="8"/>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slide(fromBottom)">
                                      <p:cBhvr>
                                        <p:cTn id="22" dur="500"/>
                                        <p:tgtEl>
                                          <p:spTgt spid="3">
                                            <p:txEl>
                                              <p:pRg st="12" end="12"/>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slide(fromBottom)">
                                      <p:cBhvr>
                                        <p:cTn id="25" dur="500"/>
                                        <p:tgtEl>
                                          <p:spTgt spid="3">
                                            <p:txEl>
                                              <p:pRg st="14" end="14"/>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slide(fromBottom)">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t>Step 2: Select your data</a:t>
            </a:r>
          </a:p>
        </p:txBody>
      </p:sp>
      <p:sp>
        <p:nvSpPr>
          <p:cNvPr id="11267" name="Content Placeholder 2"/>
          <p:cNvSpPr>
            <a:spLocks noGrp="1"/>
          </p:cNvSpPr>
          <p:nvPr>
            <p:ph idx="1"/>
          </p:nvPr>
        </p:nvSpPr>
        <p:spPr/>
        <p:txBody>
          <a:bodyPr>
            <a:normAutofit fontScale="70000" lnSpcReduction="20000"/>
          </a:bodyPr>
          <a:lstStyle/>
          <a:p>
            <a:pPr>
              <a:defRPr/>
            </a:pPr>
            <a:r>
              <a:rPr lang="en-GB" dirty="0" smtClean="0"/>
              <a:t>Which variables will you be using?</a:t>
            </a:r>
          </a:p>
          <a:p>
            <a:pPr>
              <a:defRPr/>
            </a:pPr>
            <a:r>
              <a:rPr lang="en-GB" dirty="0" smtClean="0"/>
              <a:t>Which is the </a:t>
            </a:r>
            <a:r>
              <a:rPr lang="en-GB" b="1" dirty="0" smtClean="0"/>
              <a:t>independent variable (IV)</a:t>
            </a:r>
            <a:r>
              <a:rPr lang="en-GB" dirty="0" smtClean="0"/>
              <a:t>?</a:t>
            </a:r>
          </a:p>
          <a:p>
            <a:pPr lvl="1">
              <a:defRPr/>
            </a:pPr>
            <a:r>
              <a:rPr lang="en-GB" dirty="0" smtClean="0"/>
              <a:t>The variable that is believed to affect the dependent variable</a:t>
            </a:r>
          </a:p>
          <a:p>
            <a:pPr lvl="1">
              <a:defRPr/>
            </a:pPr>
            <a:r>
              <a:rPr lang="en-GB" dirty="0" smtClean="0"/>
              <a:t>What you control/manipulate </a:t>
            </a:r>
          </a:p>
          <a:p>
            <a:pPr>
              <a:defRPr/>
            </a:pPr>
            <a:r>
              <a:rPr lang="en-GB" dirty="0" smtClean="0"/>
              <a:t>Which is the </a:t>
            </a:r>
            <a:r>
              <a:rPr lang="en-GB" b="1" dirty="0" smtClean="0"/>
              <a:t>dependent variable (DV)</a:t>
            </a:r>
            <a:r>
              <a:rPr lang="en-GB" dirty="0" smtClean="0"/>
              <a:t>?</a:t>
            </a:r>
          </a:p>
          <a:p>
            <a:pPr lvl="1">
              <a:defRPr/>
            </a:pPr>
            <a:r>
              <a:rPr lang="en-GB" dirty="0" smtClean="0"/>
              <a:t>The observation that is believed to be affected by the IV</a:t>
            </a:r>
          </a:p>
          <a:p>
            <a:pPr lvl="1">
              <a:defRPr/>
            </a:pPr>
            <a:r>
              <a:rPr lang="en-GB" dirty="0" smtClean="0"/>
              <a:t>What you measure  (aka outcome variable)</a:t>
            </a:r>
          </a:p>
          <a:p>
            <a:pPr>
              <a:defRPr/>
            </a:pPr>
            <a:r>
              <a:rPr lang="en-GB" dirty="0" smtClean="0"/>
              <a:t>Identify the IV and DV in the following questions:</a:t>
            </a:r>
          </a:p>
          <a:p>
            <a:pPr lvl="1">
              <a:defRPr/>
            </a:pPr>
            <a:r>
              <a:rPr lang="en-GB" dirty="0" smtClean="0"/>
              <a:t>Does gender affect product ratings?</a:t>
            </a:r>
          </a:p>
          <a:p>
            <a:pPr lvl="1">
              <a:defRPr/>
            </a:pPr>
            <a:r>
              <a:rPr lang="en-GB" dirty="0" smtClean="0"/>
              <a:t>Does revision time affect test scores?</a:t>
            </a:r>
          </a:p>
          <a:p>
            <a:pPr lvl="1">
              <a:defRPr/>
            </a:pPr>
            <a:r>
              <a:rPr lang="en-GB" dirty="0" smtClean="0"/>
              <a:t>Does the website background colour influence reading speed?</a:t>
            </a:r>
          </a:p>
          <a:p>
            <a:pPr lvl="1">
              <a:defRPr/>
            </a:pPr>
            <a:r>
              <a:rPr lang="en-GB" dirty="0" smtClean="0"/>
              <a:t>Which type of interface results in higher user satisfaction?</a:t>
            </a:r>
          </a:p>
          <a:p>
            <a:pPr lvl="1">
              <a:defRPr/>
            </a:pPr>
            <a:endParaRPr lang="en-GB"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Step 2: Select your data</a:t>
            </a:r>
          </a:p>
        </p:txBody>
      </p:sp>
      <p:sp>
        <p:nvSpPr>
          <p:cNvPr id="11267" name="Content Placeholder 2"/>
          <p:cNvSpPr>
            <a:spLocks noGrp="1"/>
          </p:cNvSpPr>
          <p:nvPr>
            <p:ph idx="1"/>
          </p:nvPr>
        </p:nvSpPr>
        <p:spPr/>
        <p:txBody>
          <a:bodyPr>
            <a:normAutofit/>
          </a:bodyPr>
          <a:lstStyle/>
          <a:p>
            <a:pPr>
              <a:defRPr/>
            </a:pPr>
            <a:r>
              <a:rPr lang="en-GB" dirty="0" smtClean="0"/>
              <a:t>What is the level of measurement for each variable?</a:t>
            </a:r>
          </a:p>
          <a:p>
            <a:pPr lvl="1">
              <a:defRPr/>
            </a:pPr>
            <a:r>
              <a:rPr lang="en-GB" dirty="0" smtClean="0"/>
              <a:t>Categorical or continuous?</a:t>
            </a:r>
            <a:endParaRPr lang="en-GB" dirty="0"/>
          </a:p>
          <a:p>
            <a:pPr lvl="1">
              <a:defRPr/>
            </a:pPr>
            <a:r>
              <a:rPr lang="en-GB" dirty="0" smtClean="0"/>
              <a:t>Examples of categorical variables?</a:t>
            </a:r>
          </a:p>
          <a:p>
            <a:pPr lvl="1">
              <a:defRPr/>
            </a:pPr>
            <a:r>
              <a:rPr lang="en-GB" dirty="0" smtClean="0"/>
              <a:t>Examples of continuous variables?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smtClean="0"/>
              <a:t>Step 3: Describe your data</a:t>
            </a:r>
          </a:p>
        </p:txBody>
      </p:sp>
      <p:sp>
        <p:nvSpPr>
          <p:cNvPr id="13315" name="Content Placeholder 2"/>
          <p:cNvSpPr>
            <a:spLocks noGrp="1"/>
          </p:cNvSpPr>
          <p:nvPr>
            <p:ph idx="1"/>
          </p:nvPr>
        </p:nvSpPr>
        <p:spPr/>
        <p:txBody>
          <a:bodyPr>
            <a:normAutofit fontScale="92500"/>
          </a:bodyPr>
          <a:lstStyle/>
          <a:p>
            <a:r>
              <a:rPr lang="en-GB" dirty="0" smtClean="0"/>
              <a:t>Descriptive statistics should be used to define the characteristics of your data (last lecture)</a:t>
            </a:r>
          </a:p>
          <a:p>
            <a:r>
              <a:rPr lang="en-GB" dirty="0" smtClean="0"/>
              <a:t>For categorical variables you need to know if numbers in each group/category are balanced </a:t>
            </a:r>
          </a:p>
          <a:p>
            <a:pPr lvl="1"/>
            <a:r>
              <a:rPr lang="en-GB" dirty="0" smtClean="0"/>
              <a:t>(e.g. Reliable comparison of gender effect not possible if 25 males and only 3 females)</a:t>
            </a:r>
          </a:p>
          <a:p>
            <a:r>
              <a:rPr lang="en-GB" dirty="0" smtClean="0"/>
              <a:t>For continuous variables you need to know if the distribution is normally distributed (e.g. Not skewed)</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Correlation</a:t>
            </a:r>
          </a:p>
        </p:txBody>
      </p:sp>
      <p:sp>
        <p:nvSpPr>
          <p:cNvPr id="15363" name="Content Placeholder 2"/>
          <p:cNvSpPr>
            <a:spLocks noGrp="1"/>
          </p:cNvSpPr>
          <p:nvPr>
            <p:ph idx="1"/>
          </p:nvPr>
        </p:nvSpPr>
        <p:spPr/>
        <p:txBody>
          <a:bodyPr>
            <a:normAutofit/>
          </a:bodyPr>
          <a:lstStyle/>
          <a:p>
            <a:r>
              <a:rPr lang="en-GB" sz="1600" dirty="0" smtClean="0"/>
              <a:t>Extent to which two continuous variables co-vary (change together)</a:t>
            </a:r>
          </a:p>
          <a:p>
            <a:pPr lvl="1"/>
            <a:r>
              <a:rPr lang="en-GB" sz="1600" dirty="0" smtClean="0"/>
              <a:t>Ice-cream sales relate to temperature</a:t>
            </a:r>
          </a:p>
          <a:p>
            <a:pPr lvl="1"/>
            <a:r>
              <a:rPr lang="en-GB" sz="1600" dirty="0" smtClean="0"/>
              <a:t>Waiting time relates to customer satisfaction</a:t>
            </a:r>
          </a:p>
          <a:p>
            <a:r>
              <a:rPr lang="en-GB" sz="1600" dirty="0" smtClean="0"/>
              <a:t>Correlations have</a:t>
            </a:r>
          </a:p>
          <a:p>
            <a:pPr lvl="1"/>
            <a:r>
              <a:rPr lang="en-GB" sz="1600" dirty="0" smtClean="0"/>
              <a:t>Direction</a:t>
            </a:r>
          </a:p>
          <a:p>
            <a:pPr lvl="2"/>
            <a:r>
              <a:rPr lang="en-GB" sz="1200" b="1" dirty="0" smtClean="0"/>
              <a:t>Positive </a:t>
            </a:r>
            <a:r>
              <a:rPr lang="en-GB" sz="1200" dirty="0" smtClean="0"/>
              <a:t>(as the one increases the other variable increases as well)</a:t>
            </a:r>
          </a:p>
          <a:p>
            <a:pPr lvl="2"/>
            <a:r>
              <a:rPr lang="en-GB" sz="1200" b="1" dirty="0" smtClean="0"/>
              <a:t>Negative </a:t>
            </a:r>
            <a:r>
              <a:rPr lang="en-GB" sz="1200" dirty="0" smtClean="0"/>
              <a:t>(as the one increases the other one decreases)</a:t>
            </a:r>
          </a:p>
          <a:p>
            <a:pPr lvl="1"/>
            <a:r>
              <a:rPr lang="en-GB" sz="1600" dirty="0" smtClean="0"/>
              <a:t>Magnitude – how closely related?</a:t>
            </a:r>
          </a:p>
        </p:txBody>
      </p:sp>
      <p:pic>
        <p:nvPicPr>
          <p:cNvPr id="2050" name="Picture 2" descr="D:\Users\Takis\Desktop\clip_image001.jpg"/>
          <p:cNvPicPr>
            <a:picLocks noChangeAspect="1" noChangeArrowheads="1"/>
          </p:cNvPicPr>
          <p:nvPr/>
        </p:nvPicPr>
        <p:blipFill>
          <a:blip r:embed="rId3" cstate="print"/>
          <a:srcRect/>
          <a:stretch>
            <a:fillRect/>
          </a:stretch>
        </p:blipFill>
        <p:spPr bwMode="auto">
          <a:xfrm>
            <a:off x="1475656" y="4221088"/>
            <a:ext cx="4681193" cy="1771052"/>
          </a:xfrm>
          <a:prstGeom prst="rect">
            <a:avLst/>
          </a:prstGeom>
          <a:noFill/>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Autofit/>
          </a:bodyPr>
          <a:lstStyle/>
          <a:p>
            <a:r>
              <a:rPr lang="en-GB" sz="2800" dirty="0" smtClean="0"/>
              <a:t>Pearson’s correlation</a:t>
            </a:r>
            <a:endParaRPr lang="en-GB" sz="3600" dirty="0" smtClean="0"/>
          </a:p>
        </p:txBody>
      </p:sp>
      <p:sp>
        <p:nvSpPr>
          <p:cNvPr id="14339" name="Content Placeholder 2"/>
          <p:cNvSpPr>
            <a:spLocks noGrp="1"/>
          </p:cNvSpPr>
          <p:nvPr>
            <p:ph idx="1"/>
          </p:nvPr>
        </p:nvSpPr>
        <p:spPr/>
        <p:txBody>
          <a:bodyPr>
            <a:normAutofit/>
          </a:bodyPr>
          <a:lstStyle/>
          <a:p>
            <a:r>
              <a:rPr lang="en-GB" sz="2400" dirty="0" smtClean="0"/>
              <a:t>Provides a numerical measure of the magnitude/direction of the correlation known as </a:t>
            </a:r>
            <a:r>
              <a:rPr lang="en-GB" sz="2400" b="1" dirty="0" smtClean="0"/>
              <a:t>r</a:t>
            </a:r>
          </a:p>
          <a:p>
            <a:pPr lvl="1"/>
            <a:r>
              <a:rPr lang="en-GB" sz="2200" dirty="0" smtClean="0"/>
              <a:t>any value between </a:t>
            </a:r>
            <a:r>
              <a:rPr lang="en-GB" sz="2200" b="1" dirty="0" smtClean="0"/>
              <a:t>-1 to +1</a:t>
            </a:r>
          </a:p>
          <a:p>
            <a:pPr lvl="1"/>
            <a:r>
              <a:rPr lang="en-GB" sz="2200" dirty="0" smtClean="0"/>
              <a:t>-1 (negative), 1 (positive), Close to 0 (no/low)</a:t>
            </a:r>
          </a:p>
          <a:p>
            <a:r>
              <a:rPr lang="en-GB" sz="2400" dirty="0" smtClean="0"/>
              <a:t>Pearson r, is a parametric test so assumes both variables</a:t>
            </a:r>
          </a:p>
          <a:p>
            <a:pPr lvl="1"/>
            <a:r>
              <a:rPr lang="en-GB" sz="2200" dirty="0" smtClean="0"/>
              <a:t>Are continuous</a:t>
            </a:r>
          </a:p>
          <a:p>
            <a:pPr lvl="1"/>
            <a:r>
              <a:rPr lang="en-GB" sz="2200" dirty="0" smtClean="0"/>
              <a:t>Have an approximately normal distribution</a:t>
            </a:r>
          </a:p>
          <a:p>
            <a:pPr lvl="2"/>
            <a:endParaRPr lang="en-GB" sz="1900" dirty="0" smtClean="0"/>
          </a:p>
          <a:p>
            <a:pPr>
              <a:buFont typeface="Wingdings 2" pitchFamily="18" charset="2"/>
              <a:buNone/>
            </a:pPr>
            <a:endParaRPr lang="en-GB" sz="2400" dirty="0" smtClean="0"/>
          </a:p>
          <a:p>
            <a:endParaRPr lang="en-GB" sz="2400" dirty="0" smtClean="0"/>
          </a:p>
          <a:p>
            <a:pPr>
              <a:buFont typeface="Wingdings 2" pitchFamily="18" charset="2"/>
              <a:buNone/>
            </a:pPr>
            <a:endParaRPr lang="en-GB" sz="2400" dirty="0" smtClean="0"/>
          </a:p>
          <a:p>
            <a:endParaRPr lang="en-GB" sz="240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Example: control and stress</a:t>
            </a:r>
          </a:p>
        </p:txBody>
      </p:sp>
      <p:sp>
        <p:nvSpPr>
          <p:cNvPr id="3" name="Content Placeholder 2"/>
          <p:cNvSpPr>
            <a:spLocks noGrp="1"/>
          </p:cNvSpPr>
          <p:nvPr>
            <p:ph idx="1"/>
          </p:nvPr>
        </p:nvSpPr>
        <p:spPr/>
        <p:txBody>
          <a:bodyPr/>
          <a:lstStyle/>
          <a:p>
            <a:pPr>
              <a:lnSpc>
                <a:spcPct val="80000"/>
              </a:lnSpc>
            </a:pPr>
            <a:r>
              <a:rPr lang="en-GB" sz="2400" dirty="0" smtClean="0"/>
              <a:t>Using Survey data</a:t>
            </a:r>
          </a:p>
          <a:p>
            <a:pPr lvl="1">
              <a:lnSpc>
                <a:spcPct val="80000"/>
              </a:lnSpc>
            </a:pPr>
            <a:r>
              <a:rPr lang="en-GB" sz="2000" dirty="0" smtClean="0"/>
              <a:t>Survey.sav is on the portal</a:t>
            </a:r>
          </a:p>
          <a:p>
            <a:pPr>
              <a:lnSpc>
                <a:spcPct val="80000"/>
              </a:lnSpc>
            </a:pPr>
            <a:r>
              <a:rPr lang="en-GB" sz="2400" b="1" dirty="0" smtClean="0"/>
              <a:t>Do people with high levels of perceived control (IV) experience lower levels of perceived stress (DV)?</a:t>
            </a:r>
          </a:p>
          <a:p>
            <a:pPr lvl="1">
              <a:lnSpc>
                <a:spcPct val="80000"/>
              </a:lnSpc>
            </a:pPr>
            <a:r>
              <a:rPr lang="en-GB" sz="2000" dirty="0" smtClean="0"/>
              <a:t>IV = “</a:t>
            </a:r>
            <a:r>
              <a:rPr lang="en-GB" sz="2000" dirty="0" err="1" smtClean="0"/>
              <a:t>tpcoiss</a:t>
            </a:r>
            <a:r>
              <a:rPr lang="en-GB" sz="2000" dirty="0" smtClean="0"/>
              <a:t>” (perceived control)</a:t>
            </a:r>
          </a:p>
          <a:p>
            <a:pPr lvl="1">
              <a:lnSpc>
                <a:spcPct val="80000"/>
              </a:lnSpc>
            </a:pPr>
            <a:r>
              <a:rPr lang="en-GB" sz="2000" dirty="0" smtClean="0"/>
              <a:t>DV = “</a:t>
            </a:r>
            <a:r>
              <a:rPr lang="en-GB" sz="2000" dirty="0" err="1" smtClean="0"/>
              <a:t>tpstress</a:t>
            </a:r>
            <a:r>
              <a:rPr lang="en-GB" sz="2000" dirty="0" smtClean="0"/>
              <a:t>” (levels of stress)</a:t>
            </a:r>
          </a:p>
          <a:p>
            <a:pPr>
              <a:lnSpc>
                <a:spcPct val="80000"/>
              </a:lnSpc>
            </a:pPr>
            <a:r>
              <a:rPr lang="en-GB" sz="2400" dirty="0" smtClean="0"/>
              <a:t>Are the data for both normally distributed?</a:t>
            </a:r>
          </a:p>
          <a:p>
            <a:pPr lvl="1">
              <a:lnSpc>
                <a:spcPct val="80000"/>
              </a:lnSpc>
              <a:buNone/>
            </a:pPr>
            <a:endParaRPr lang="en-GB" sz="1700" dirty="0" smtClean="0"/>
          </a:p>
          <a:p>
            <a:pPr lvl="1">
              <a:lnSpc>
                <a:spcPct val="80000"/>
              </a:lnSpc>
            </a:pPr>
            <a:endParaRPr lang="en-GB" sz="1700" dirty="0" smtClean="0"/>
          </a:p>
          <a:p>
            <a:pPr lvl="1">
              <a:lnSpc>
                <a:spcPct val="80000"/>
              </a:lnSpc>
            </a:pPr>
            <a:endParaRPr lang="en-GB" sz="1700" dirty="0" smtClean="0"/>
          </a:p>
          <a:p>
            <a:pPr lvl="2">
              <a:lnSpc>
                <a:spcPct val="80000"/>
              </a:lnSpc>
              <a:buFont typeface="Wingdings 2" pitchFamily="18" charset="2"/>
              <a:buNone/>
            </a:pPr>
            <a:endParaRPr lang="en-GB" sz="1500" dirty="0" smtClean="0"/>
          </a:p>
          <a:p>
            <a:pPr lvl="1">
              <a:lnSpc>
                <a:spcPct val="80000"/>
              </a:lnSpc>
              <a:buFont typeface="Wingdings 2" pitchFamily="18" charset="2"/>
              <a:buNone/>
            </a:pPr>
            <a:endParaRPr lang="en-GB" sz="1700" dirty="0" smtClean="0"/>
          </a:p>
          <a:p>
            <a:pPr lvl="1">
              <a:lnSpc>
                <a:spcPct val="80000"/>
              </a:lnSpc>
            </a:pPr>
            <a:endParaRPr lang="en-GB" sz="1700" dirty="0" smtClean="0"/>
          </a:p>
          <a:p>
            <a:pPr>
              <a:lnSpc>
                <a:spcPct val="80000"/>
              </a:lnSpc>
            </a:pPr>
            <a:endParaRPr lang="en-GB" sz="1800" dirty="0" smtClean="0"/>
          </a:p>
          <a:p>
            <a:pPr>
              <a:lnSpc>
                <a:spcPct val="80000"/>
              </a:lnSpc>
            </a:pPr>
            <a:endParaRPr lang="en-GB" sz="1800" dirty="0" smtClean="0"/>
          </a:p>
        </p:txBody>
      </p:sp>
      <p:pic>
        <p:nvPicPr>
          <p:cNvPr id="3074" name="Picture 2"/>
          <p:cNvPicPr>
            <a:picLocks noChangeAspect="1" noChangeArrowheads="1"/>
          </p:cNvPicPr>
          <p:nvPr/>
        </p:nvPicPr>
        <p:blipFill>
          <a:blip r:embed="rId3" cstate="print"/>
          <a:srcRect l="18600" t="22320" r="44782" b="16256"/>
          <a:stretch>
            <a:fillRect/>
          </a:stretch>
        </p:blipFill>
        <p:spPr bwMode="auto">
          <a:xfrm>
            <a:off x="6948264" y="4556018"/>
            <a:ext cx="2195736" cy="2301981"/>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l="18697" t="28265" r="44684" b="11256"/>
          <a:stretch>
            <a:fillRect/>
          </a:stretch>
        </p:blipFill>
        <p:spPr bwMode="auto">
          <a:xfrm>
            <a:off x="4716016" y="4553744"/>
            <a:ext cx="2232248" cy="230425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Example</a:t>
            </a:r>
          </a:p>
        </p:txBody>
      </p:sp>
      <p:sp>
        <p:nvSpPr>
          <p:cNvPr id="3" name="Content Placeholder 2"/>
          <p:cNvSpPr>
            <a:spLocks noGrp="1"/>
          </p:cNvSpPr>
          <p:nvPr>
            <p:ph idx="1"/>
          </p:nvPr>
        </p:nvSpPr>
        <p:spPr>
          <a:xfrm>
            <a:off x="457200" y="1844824"/>
            <a:ext cx="1882552" cy="4392488"/>
          </a:xfrm>
        </p:spPr>
        <p:txBody>
          <a:bodyPr>
            <a:normAutofit/>
          </a:bodyPr>
          <a:lstStyle/>
          <a:p>
            <a:pPr>
              <a:lnSpc>
                <a:spcPct val="90000"/>
              </a:lnSpc>
            </a:pPr>
            <a:r>
              <a:rPr lang="en-GB" sz="2200" dirty="0" smtClean="0"/>
              <a:t>Looking at the </a:t>
            </a:r>
            <a:r>
              <a:rPr lang="en-GB" sz="2200" b="1" dirty="0" smtClean="0"/>
              <a:t>scatter-plot</a:t>
            </a:r>
            <a:endParaRPr lang="en-GB" sz="2200" dirty="0" smtClean="0"/>
          </a:p>
          <a:p>
            <a:pPr>
              <a:lnSpc>
                <a:spcPct val="80000"/>
              </a:lnSpc>
            </a:pPr>
            <a:endParaRPr lang="en-GB" sz="2200" dirty="0"/>
          </a:p>
          <a:p>
            <a:pPr>
              <a:lnSpc>
                <a:spcPct val="80000"/>
              </a:lnSpc>
            </a:pPr>
            <a:r>
              <a:rPr lang="en-GB" sz="2200" dirty="0" smtClean="0"/>
              <a:t>Positive or negative?</a:t>
            </a:r>
          </a:p>
          <a:p>
            <a:pPr>
              <a:lnSpc>
                <a:spcPct val="80000"/>
              </a:lnSpc>
            </a:pPr>
            <a:endParaRPr lang="en-GB" sz="2200" dirty="0" smtClean="0"/>
          </a:p>
          <a:p>
            <a:pPr>
              <a:lnSpc>
                <a:spcPct val="80000"/>
              </a:lnSpc>
            </a:pPr>
            <a:r>
              <a:rPr lang="en-GB" sz="2200" dirty="0" smtClean="0"/>
              <a:t>Strong</a:t>
            </a:r>
            <a:br>
              <a:rPr lang="en-GB" sz="2200" dirty="0" smtClean="0"/>
            </a:br>
            <a:r>
              <a:rPr lang="en-GB" sz="2200" dirty="0" smtClean="0"/>
              <a:t>or</a:t>
            </a:r>
            <a:br>
              <a:rPr lang="en-GB" sz="2200" dirty="0" smtClean="0"/>
            </a:br>
            <a:r>
              <a:rPr lang="en-GB" sz="2200" dirty="0" smtClean="0"/>
              <a:t>weak?</a:t>
            </a:r>
          </a:p>
          <a:p>
            <a:pPr lvl="2">
              <a:lnSpc>
                <a:spcPct val="80000"/>
              </a:lnSpc>
              <a:buFont typeface="Wingdings 2" pitchFamily="18" charset="2"/>
              <a:buNone/>
            </a:pPr>
            <a:endParaRPr lang="en-GB" sz="1500" dirty="0" smtClean="0"/>
          </a:p>
          <a:p>
            <a:pPr lvl="1">
              <a:lnSpc>
                <a:spcPct val="80000"/>
              </a:lnSpc>
              <a:buFont typeface="Wingdings 2" pitchFamily="18" charset="2"/>
              <a:buNone/>
            </a:pPr>
            <a:endParaRPr lang="en-GB" sz="1700" dirty="0" smtClean="0"/>
          </a:p>
          <a:p>
            <a:pPr lvl="1">
              <a:lnSpc>
                <a:spcPct val="80000"/>
              </a:lnSpc>
            </a:pPr>
            <a:endParaRPr lang="en-GB" sz="1700" dirty="0" smtClean="0"/>
          </a:p>
          <a:p>
            <a:pPr>
              <a:lnSpc>
                <a:spcPct val="80000"/>
              </a:lnSpc>
            </a:pPr>
            <a:endParaRPr lang="en-GB" sz="1800" dirty="0" smtClean="0"/>
          </a:p>
          <a:p>
            <a:pPr>
              <a:lnSpc>
                <a:spcPct val="80000"/>
              </a:lnSpc>
            </a:pPr>
            <a:endParaRPr lang="en-GB" sz="1800" dirty="0" smtClean="0"/>
          </a:p>
        </p:txBody>
      </p:sp>
      <p:grpSp>
        <p:nvGrpSpPr>
          <p:cNvPr id="2" name="Group 1"/>
          <p:cNvGrpSpPr/>
          <p:nvPr/>
        </p:nvGrpSpPr>
        <p:grpSpPr>
          <a:xfrm>
            <a:off x="2483768" y="1124744"/>
            <a:ext cx="6309889" cy="5050894"/>
            <a:chOff x="971600" y="3501008"/>
            <a:chExt cx="3357562" cy="2687637"/>
          </a:xfrm>
        </p:grpSpPr>
        <p:pic>
          <p:nvPicPr>
            <p:cNvPr id="1843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71600" y="3501008"/>
              <a:ext cx="3357562" cy="2687637"/>
            </a:xfrm>
            <a:prstGeom prst="rect">
              <a:avLst/>
            </a:prstGeom>
            <a:noFill/>
            <a:ln w="9525">
              <a:noFill/>
              <a:miter lim="800000"/>
              <a:headEnd/>
              <a:tailEnd/>
            </a:ln>
          </p:spPr>
        </p:pic>
        <p:cxnSp>
          <p:nvCxnSpPr>
            <p:cNvPr id="10" name="Straight Connector 9"/>
            <p:cNvCxnSpPr/>
            <p:nvPr/>
          </p:nvCxnSpPr>
          <p:spPr>
            <a:xfrm rot="10800000">
              <a:off x="1475656" y="3861048"/>
              <a:ext cx="2500312" cy="17145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971600" y="6093296"/>
            <a:ext cx="8424936" cy="276999"/>
          </a:xfrm>
          <a:prstGeom prst="rect">
            <a:avLst/>
          </a:prstGeom>
          <a:noFill/>
        </p:spPr>
        <p:txBody>
          <a:bodyPr wrap="square" rtlCol="0">
            <a:spAutoFit/>
          </a:bodyPr>
          <a:lstStyle/>
          <a:p>
            <a:r>
              <a:rPr lang="en-GB" sz="1200" dirty="0" smtClean="0">
                <a:hlinkClick r:id="rId4"/>
              </a:rPr>
              <a:t>https</a:t>
            </a:r>
            <a:r>
              <a:rPr lang="en-GB" sz="1200" dirty="0">
                <a:hlinkClick r:id="rId4"/>
              </a:rPr>
              <a:t>://</a:t>
            </a:r>
            <a:r>
              <a:rPr lang="en-GB" sz="1200" dirty="0" smtClean="0">
                <a:hlinkClick r:id="rId4"/>
              </a:rPr>
              <a:t>campus.datacamp.com/courses/data-visualization-in-r/a-quick-introduction-to-base-r-graphics?ex=3#skiponboarding</a:t>
            </a:r>
            <a:endParaRPr lang="en-GB" sz="12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dirty="0" smtClean="0"/>
              <a:t>Statistical Tests</a:t>
            </a:r>
          </a:p>
        </p:txBody>
      </p:sp>
      <p:sp>
        <p:nvSpPr>
          <p:cNvPr id="3" name="Content Placeholder 2"/>
          <p:cNvSpPr>
            <a:spLocks noGrp="1"/>
          </p:cNvSpPr>
          <p:nvPr>
            <p:ph idx="1"/>
          </p:nvPr>
        </p:nvSpPr>
        <p:spPr/>
        <p:txBody>
          <a:bodyPr>
            <a:noAutofit/>
          </a:bodyPr>
          <a:lstStyle/>
          <a:p>
            <a:pPr>
              <a:lnSpc>
                <a:spcPct val="80000"/>
              </a:lnSpc>
            </a:pPr>
            <a:r>
              <a:rPr lang="en-GB" sz="2000" dirty="0" smtClean="0"/>
              <a:t>Enable us to assign a confidence value to an observed relationship or difference between groups or treatment conditions</a:t>
            </a:r>
            <a:br>
              <a:rPr lang="en-GB" sz="2000" dirty="0" smtClean="0"/>
            </a:br>
            <a:endParaRPr lang="en-GB" sz="2000" dirty="0" smtClean="0"/>
          </a:p>
          <a:p>
            <a:pPr>
              <a:lnSpc>
                <a:spcPct val="80000"/>
              </a:lnSpc>
            </a:pPr>
            <a:r>
              <a:rPr lang="en-GB" sz="2000" dirty="0" smtClean="0"/>
              <a:t>This is what statisticians call </a:t>
            </a:r>
            <a:r>
              <a:rPr lang="en-GB" sz="2000" b="1" dirty="0" smtClean="0"/>
              <a:t>significance </a:t>
            </a:r>
            <a:r>
              <a:rPr lang="en-GB" sz="2000" dirty="0" smtClean="0"/>
              <a:t>level (or sometimes </a:t>
            </a:r>
            <a:r>
              <a:rPr lang="en-GB" sz="2000" b="1" dirty="0" smtClean="0"/>
              <a:t>alpha </a:t>
            </a:r>
            <a:r>
              <a:rPr lang="el-GR" sz="2000" b="1" dirty="0" smtClean="0"/>
              <a:t>α</a:t>
            </a:r>
            <a:r>
              <a:rPr lang="en-GB" sz="2000" dirty="0" smtClean="0"/>
              <a:t>)</a:t>
            </a:r>
            <a:br>
              <a:rPr lang="en-GB" sz="2000" dirty="0" smtClean="0"/>
            </a:br>
            <a:endParaRPr lang="en-GB" sz="2000" dirty="0" smtClean="0"/>
          </a:p>
          <a:p>
            <a:pPr>
              <a:lnSpc>
                <a:spcPct val="80000"/>
              </a:lnSpc>
            </a:pPr>
            <a:r>
              <a:rPr lang="en-GB" sz="2000" dirty="0" smtClean="0"/>
              <a:t>Significance is the probability (</a:t>
            </a:r>
            <a:r>
              <a:rPr lang="en-GB" sz="2000" b="1" dirty="0" smtClean="0"/>
              <a:t>p</a:t>
            </a:r>
            <a:r>
              <a:rPr lang="en-GB" sz="2000" dirty="0" smtClean="0"/>
              <a:t>) that observations as extreme or more extreme were made under the assumption that the </a:t>
            </a:r>
            <a:r>
              <a:rPr lang="en-GB" sz="2000" b="1" dirty="0" smtClean="0"/>
              <a:t>null hypothesis</a:t>
            </a:r>
            <a:r>
              <a:rPr lang="en-GB" sz="2000" dirty="0" smtClean="0"/>
              <a:t> is true</a:t>
            </a:r>
          </a:p>
          <a:p>
            <a:pPr>
              <a:lnSpc>
                <a:spcPct val="80000"/>
              </a:lnSpc>
            </a:pPr>
            <a:endParaRPr lang="en-GB" sz="2000" dirty="0" smtClean="0"/>
          </a:p>
          <a:p>
            <a:pPr>
              <a:lnSpc>
                <a:spcPct val="80000"/>
              </a:lnSpc>
            </a:pPr>
            <a:r>
              <a:rPr lang="en-GB" sz="2000" dirty="0" smtClean="0"/>
              <a:t>A lower significance value </a:t>
            </a:r>
            <a:r>
              <a:rPr lang="en-GB" sz="2000" dirty="0" smtClean="0">
                <a:sym typeface="Wingdings" pitchFamily="2" charset="2"/>
              </a:rPr>
              <a:t>implies a lower probability that the result is within expected variance assuming the null hypothesis is true</a:t>
            </a:r>
            <a:endParaRPr lang="en-GB" sz="1600" dirty="0" smtClean="0">
              <a:sym typeface="Wingdings" pitchFamily="2" charset="2"/>
            </a:endParaRPr>
          </a:p>
          <a:p>
            <a:pPr>
              <a:lnSpc>
                <a:spcPct val="80000"/>
              </a:lnSpc>
            </a:pPr>
            <a:endParaRPr lang="en-GB" sz="1800" dirty="0" smtClean="0"/>
          </a:p>
        </p:txBody>
      </p:sp>
    </p:spTree>
    <p:extLst>
      <p:ext uri="{BB962C8B-B14F-4D97-AF65-F5344CB8AC3E}">
        <p14:creationId xmlns:p14="http://schemas.microsoft.com/office/powerpoint/2010/main" val="8823663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Using Statistical Tests to Support Inference</a:t>
            </a:r>
            <a:endParaRPr lang="en-GB" dirty="0"/>
          </a:p>
        </p:txBody>
      </p:sp>
      <p:sp>
        <p:nvSpPr>
          <p:cNvPr id="4" name="Subtitle 3"/>
          <p:cNvSpPr>
            <a:spLocks noGrp="1"/>
          </p:cNvSpPr>
          <p:nvPr>
            <p:ph type="subTitle" idx="1"/>
          </p:nvPr>
        </p:nvSpPr>
        <p:spPr/>
        <p:txBody>
          <a:bodyPr/>
          <a:lstStyle/>
          <a:p>
            <a:r>
              <a:rPr lang="en-GB" i="1" dirty="0" smtClean="0"/>
              <a:t>Making Claims Beyond Your Observations</a:t>
            </a:r>
            <a:endParaRPr lang="en-GB" i="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dirty="0" smtClean="0"/>
              <a:t>Statistical tests</a:t>
            </a:r>
          </a:p>
        </p:txBody>
      </p:sp>
      <p:sp>
        <p:nvSpPr>
          <p:cNvPr id="3" name="Content Placeholder 2"/>
          <p:cNvSpPr>
            <a:spLocks noGrp="1"/>
          </p:cNvSpPr>
          <p:nvPr>
            <p:ph idx="1"/>
          </p:nvPr>
        </p:nvSpPr>
        <p:spPr/>
        <p:txBody>
          <a:bodyPr>
            <a:noAutofit/>
          </a:bodyPr>
          <a:lstStyle/>
          <a:p>
            <a:pPr>
              <a:lnSpc>
                <a:spcPct val="80000"/>
              </a:lnSpc>
            </a:pPr>
            <a:r>
              <a:rPr lang="en-GB" sz="2000" dirty="0" smtClean="0">
                <a:sym typeface="Wingdings" pitchFamily="2" charset="2"/>
              </a:rPr>
              <a:t>Significance depends on various factors:</a:t>
            </a:r>
            <a:br>
              <a:rPr lang="en-GB" sz="2000" dirty="0" smtClean="0">
                <a:sym typeface="Wingdings" pitchFamily="2" charset="2"/>
              </a:rPr>
            </a:br>
            <a:endParaRPr lang="en-GB" sz="2000" dirty="0" smtClean="0">
              <a:sym typeface="Wingdings" pitchFamily="2" charset="2"/>
            </a:endParaRPr>
          </a:p>
          <a:p>
            <a:pPr lvl="1">
              <a:lnSpc>
                <a:spcPct val="80000"/>
              </a:lnSpc>
            </a:pPr>
            <a:r>
              <a:rPr lang="en-GB" sz="2000" dirty="0" smtClean="0">
                <a:sym typeface="Wingdings" pitchFamily="2" charset="2"/>
              </a:rPr>
              <a:t>Size of difference / degree of relationship</a:t>
            </a:r>
          </a:p>
          <a:p>
            <a:pPr lvl="1">
              <a:lnSpc>
                <a:spcPct val="80000"/>
              </a:lnSpc>
            </a:pPr>
            <a:r>
              <a:rPr lang="en-GB" sz="2000" dirty="0" smtClean="0">
                <a:sym typeface="Wingdings" pitchFamily="2" charset="2"/>
              </a:rPr>
              <a:t>Degree of variability or dispersion within the sample(s)</a:t>
            </a:r>
          </a:p>
          <a:p>
            <a:pPr lvl="1">
              <a:lnSpc>
                <a:spcPct val="80000"/>
              </a:lnSpc>
            </a:pPr>
            <a:r>
              <a:rPr lang="en-GB" sz="2000" dirty="0" smtClean="0">
                <a:sym typeface="Wingdings" pitchFamily="2" charset="2"/>
              </a:rPr>
              <a:t>Size of the sample</a:t>
            </a:r>
            <a:br>
              <a:rPr lang="en-GB" sz="2000" dirty="0" smtClean="0">
                <a:sym typeface="Wingdings" pitchFamily="2" charset="2"/>
              </a:rPr>
            </a:br>
            <a:endParaRPr lang="en-GB" sz="2000" dirty="0" smtClean="0">
              <a:sym typeface="Wingdings" pitchFamily="2" charset="2"/>
            </a:endParaRPr>
          </a:p>
          <a:p>
            <a:pPr>
              <a:lnSpc>
                <a:spcPct val="80000"/>
              </a:lnSpc>
            </a:pPr>
            <a:r>
              <a:rPr lang="en-GB" sz="2000" dirty="0" smtClean="0">
                <a:sym typeface="Wingdings" pitchFamily="2" charset="2"/>
              </a:rPr>
              <a:t>Conventionally </a:t>
            </a:r>
            <a:r>
              <a:rPr lang="en-GB" sz="2000" b="1" dirty="0" smtClean="0">
                <a:sym typeface="Wingdings" pitchFamily="2" charset="2"/>
              </a:rPr>
              <a:t>p = 0.05 </a:t>
            </a:r>
            <a:r>
              <a:rPr lang="en-GB" sz="2000" dirty="0" smtClean="0">
                <a:sym typeface="Wingdings" pitchFamily="2" charset="2"/>
              </a:rPr>
              <a:t>is used as the threshold of significance</a:t>
            </a:r>
            <a:br>
              <a:rPr lang="en-GB" sz="2000" dirty="0" smtClean="0">
                <a:sym typeface="Wingdings" pitchFamily="2" charset="2"/>
              </a:rPr>
            </a:br>
            <a:endParaRPr lang="en-GB" sz="2000" dirty="0" smtClean="0">
              <a:sym typeface="Wingdings" pitchFamily="2" charset="2"/>
            </a:endParaRPr>
          </a:p>
          <a:p>
            <a:pPr lvl="1">
              <a:lnSpc>
                <a:spcPct val="80000"/>
              </a:lnSpc>
            </a:pPr>
            <a:r>
              <a:rPr lang="en-GB" sz="2000" dirty="0" smtClean="0">
                <a:sym typeface="Wingdings" pitchFamily="2" charset="2"/>
              </a:rPr>
              <a:t>Means 1 in 20 chance that observed difference/relationship is not real</a:t>
            </a:r>
          </a:p>
          <a:p>
            <a:pPr lvl="1">
              <a:lnSpc>
                <a:spcPct val="80000"/>
              </a:lnSpc>
            </a:pPr>
            <a:r>
              <a:rPr lang="en-GB" sz="2000" dirty="0" smtClean="0">
                <a:sym typeface="Wingdings" pitchFamily="2" charset="2"/>
              </a:rPr>
              <a:t>Lower values  better (e.g. p = 0.01, p = 0.001)</a:t>
            </a:r>
          </a:p>
          <a:p>
            <a:pPr lvl="1">
              <a:lnSpc>
                <a:spcPct val="80000"/>
              </a:lnSpc>
            </a:pPr>
            <a:r>
              <a:rPr lang="en-GB" sz="2000" dirty="0" smtClean="0">
                <a:sym typeface="Wingdings" pitchFamily="2" charset="2"/>
              </a:rPr>
              <a:t>Threshold should be lowered if you are computing many tests on the same data because chance of false positive increases</a:t>
            </a:r>
          </a:p>
          <a:p>
            <a:pPr>
              <a:lnSpc>
                <a:spcPct val="80000"/>
              </a:lnSpc>
            </a:pPr>
            <a:endParaRPr lang="en-GB" sz="1800" dirty="0" smtClean="0"/>
          </a:p>
        </p:txBody>
      </p:sp>
    </p:spTree>
    <p:extLst>
      <p:ext uri="{BB962C8B-B14F-4D97-AF65-F5344CB8AC3E}">
        <p14:creationId xmlns:p14="http://schemas.microsoft.com/office/powerpoint/2010/main" val="88236638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2"/>
          <p:cNvPicPr>
            <a:picLocks noChangeAspect="1" noChangeArrowheads="1"/>
          </p:cNvPicPr>
          <p:nvPr/>
        </p:nvPicPr>
        <p:blipFill>
          <a:blip r:embed="rId3" cstate="print"/>
          <a:srcRect/>
          <a:stretch>
            <a:fillRect/>
          </a:stretch>
        </p:blipFill>
        <p:spPr bwMode="auto">
          <a:xfrm>
            <a:off x="3347864" y="3284984"/>
            <a:ext cx="5438948" cy="3071812"/>
          </a:xfrm>
          <a:prstGeom prst="rect">
            <a:avLst/>
          </a:prstGeom>
          <a:noFill/>
          <a:ln w="9525">
            <a:noFill/>
            <a:miter lim="800000"/>
            <a:headEnd/>
            <a:tailEnd/>
          </a:ln>
        </p:spPr>
      </p:pic>
      <p:sp>
        <p:nvSpPr>
          <p:cNvPr id="19458" name="Title 1"/>
          <p:cNvSpPr>
            <a:spLocks noGrp="1"/>
          </p:cNvSpPr>
          <p:nvPr>
            <p:ph type="title"/>
          </p:nvPr>
        </p:nvSpPr>
        <p:spPr/>
        <p:txBody>
          <a:bodyPr/>
          <a:lstStyle/>
          <a:p>
            <a:r>
              <a:rPr lang="en-GB" smtClean="0"/>
              <a:t>Computing Pearson r</a:t>
            </a:r>
          </a:p>
        </p:txBody>
      </p:sp>
      <p:sp>
        <p:nvSpPr>
          <p:cNvPr id="3" name="Content Placeholder 2"/>
          <p:cNvSpPr>
            <a:spLocks noGrp="1"/>
          </p:cNvSpPr>
          <p:nvPr>
            <p:ph idx="1"/>
          </p:nvPr>
        </p:nvSpPr>
        <p:spPr>
          <a:xfrm>
            <a:off x="457200" y="1844824"/>
            <a:ext cx="8291264" cy="4392488"/>
          </a:xfrm>
        </p:spPr>
        <p:txBody>
          <a:bodyPr>
            <a:noAutofit/>
          </a:bodyPr>
          <a:lstStyle/>
          <a:p>
            <a:pPr>
              <a:lnSpc>
                <a:spcPct val="80000"/>
              </a:lnSpc>
            </a:pPr>
            <a:r>
              <a:rPr lang="en-GB" sz="2000" dirty="0" smtClean="0">
                <a:solidFill>
                  <a:srgbClr val="FF0000"/>
                </a:solidFill>
                <a:sym typeface="Wingdings" pitchFamily="2" charset="2"/>
              </a:rPr>
              <a:t>Effect Size </a:t>
            </a:r>
            <a:r>
              <a:rPr lang="en-GB" sz="2000" dirty="0" smtClean="0">
                <a:sym typeface="Wingdings" pitchFamily="2" charset="2"/>
              </a:rPr>
              <a:t>– some value between -1 and +1</a:t>
            </a:r>
          </a:p>
          <a:p>
            <a:pPr>
              <a:lnSpc>
                <a:spcPct val="80000"/>
              </a:lnSpc>
            </a:pPr>
            <a:r>
              <a:rPr lang="en-GB" sz="2000" dirty="0" smtClean="0">
                <a:solidFill>
                  <a:srgbClr val="0070C0"/>
                </a:solidFill>
                <a:sym typeface="Wingdings" pitchFamily="2" charset="2"/>
              </a:rPr>
              <a:t>Significance (p) value </a:t>
            </a:r>
            <a:r>
              <a:rPr lang="en-GB" sz="2000" dirty="0" smtClean="0">
                <a:sym typeface="Wingdings" pitchFamily="2" charset="2"/>
              </a:rPr>
              <a:t>- </a:t>
            </a:r>
            <a:r>
              <a:rPr lang="en-GB" sz="2000" b="1" dirty="0" smtClean="0">
                <a:sym typeface="Wingdings" pitchFamily="2" charset="2"/>
              </a:rPr>
              <a:t>are we looking for higher or lower values?</a:t>
            </a:r>
          </a:p>
          <a:p>
            <a:pPr>
              <a:lnSpc>
                <a:spcPct val="80000"/>
              </a:lnSpc>
            </a:pPr>
            <a:r>
              <a:rPr lang="en-GB" sz="2000" dirty="0" smtClean="0">
                <a:sym typeface="Wingdings" pitchFamily="2" charset="2"/>
              </a:rPr>
              <a:t>N – number of valid cases</a:t>
            </a:r>
          </a:p>
          <a:p>
            <a:pPr lvl="1">
              <a:lnSpc>
                <a:spcPct val="80000"/>
              </a:lnSpc>
            </a:pPr>
            <a:endParaRPr lang="en-GB" sz="1800" b="1" dirty="0" smtClean="0">
              <a:sym typeface="Wingdings" pitchFamily="2" charset="2"/>
            </a:endParaRPr>
          </a:p>
          <a:p>
            <a:pPr>
              <a:lnSpc>
                <a:spcPct val="80000"/>
              </a:lnSpc>
            </a:pPr>
            <a:endParaRPr lang="en-GB" sz="2000" dirty="0" smtClean="0"/>
          </a:p>
        </p:txBody>
      </p:sp>
      <p:sp>
        <p:nvSpPr>
          <p:cNvPr id="5" name="4 - Έλλειψη"/>
          <p:cNvSpPr/>
          <p:nvPr/>
        </p:nvSpPr>
        <p:spPr>
          <a:xfrm>
            <a:off x="8028384" y="4221088"/>
            <a:ext cx="432048"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5 - Έλλειψη"/>
          <p:cNvSpPr/>
          <p:nvPr/>
        </p:nvSpPr>
        <p:spPr>
          <a:xfrm>
            <a:off x="8028384" y="4653136"/>
            <a:ext cx="432048" cy="43204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Interpreting output - I</a:t>
            </a:r>
          </a:p>
        </p:txBody>
      </p:sp>
      <p:sp>
        <p:nvSpPr>
          <p:cNvPr id="3" name="Content Placeholder 2"/>
          <p:cNvSpPr>
            <a:spLocks noGrp="1"/>
          </p:cNvSpPr>
          <p:nvPr>
            <p:ph idx="1"/>
          </p:nvPr>
        </p:nvSpPr>
        <p:spPr>
          <a:xfrm>
            <a:off x="457200" y="1844824"/>
            <a:ext cx="4186808" cy="4392488"/>
          </a:xfrm>
        </p:spPr>
        <p:txBody>
          <a:bodyPr>
            <a:noAutofit/>
          </a:bodyPr>
          <a:lstStyle/>
          <a:p>
            <a:pPr>
              <a:lnSpc>
                <a:spcPct val="80000"/>
              </a:lnSpc>
            </a:pPr>
            <a:r>
              <a:rPr lang="en-GB" sz="2000" dirty="0" smtClean="0"/>
              <a:t>The magnitude of the coefficient is the measure of the strength of relationship</a:t>
            </a:r>
          </a:p>
          <a:p>
            <a:pPr lvl="1">
              <a:lnSpc>
                <a:spcPct val="80000"/>
              </a:lnSpc>
            </a:pPr>
            <a:r>
              <a:rPr lang="en-GB" sz="1800" dirty="0" smtClean="0"/>
              <a:t>Small   r = 0.10 to 0.29</a:t>
            </a:r>
          </a:p>
          <a:p>
            <a:pPr lvl="1">
              <a:lnSpc>
                <a:spcPct val="80000"/>
              </a:lnSpc>
            </a:pPr>
            <a:r>
              <a:rPr lang="en-GB" sz="1800" dirty="0" smtClean="0"/>
              <a:t>Medium   r = 0.30 to 0.49</a:t>
            </a:r>
          </a:p>
          <a:p>
            <a:pPr lvl="1">
              <a:lnSpc>
                <a:spcPct val="80000"/>
              </a:lnSpc>
            </a:pPr>
            <a:r>
              <a:rPr lang="en-GB" sz="1800" dirty="0" smtClean="0"/>
              <a:t>Large   r = 0.50 to 1.0</a:t>
            </a:r>
          </a:p>
          <a:p>
            <a:pPr>
              <a:lnSpc>
                <a:spcPct val="80000"/>
              </a:lnSpc>
            </a:pPr>
            <a:r>
              <a:rPr lang="en-GB" sz="2000" dirty="0" smtClean="0"/>
              <a:t>It’s polarity indicates direction</a:t>
            </a:r>
          </a:p>
          <a:p>
            <a:pPr lvl="1">
              <a:lnSpc>
                <a:spcPct val="80000"/>
              </a:lnSpc>
            </a:pPr>
            <a:r>
              <a:rPr lang="en-GB" sz="1800" dirty="0" smtClean="0"/>
              <a:t>Positive sign means X and Y vary in the same direction</a:t>
            </a:r>
          </a:p>
          <a:p>
            <a:pPr lvl="1">
              <a:lnSpc>
                <a:spcPct val="80000"/>
              </a:lnSpc>
            </a:pPr>
            <a:r>
              <a:rPr lang="en-GB" sz="1800" dirty="0" smtClean="0"/>
              <a:t>Negative sign means X and Y vary in opposite directions</a:t>
            </a:r>
          </a:p>
          <a:p>
            <a:pPr lvl="1">
              <a:lnSpc>
                <a:spcPct val="80000"/>
              </a:lnSpc>
            </a:pPr>
            <a:r>
              <a:rPr lang="en-GB" sz="1800" dirty="0" smtClean="0"/>
              <a:t>r=0.5 is just as strong as r=-0.5; just different direction</a:t>
            </a:r>
          </a:p>
          <a:p>
            <a:pPr>
              <a:lnSpc>
                <a:spcPct val="80000"/>
              </a:lnSpc>
            </a:pPr>
            <a:endParaRPr lang="en-GB" sz="2000" dirty="0" smtClean="0"/>
          </a:p>
          <a:p>
            <a:pPr lvl="1">
              <a:lnSpc>
                <a:spcPct val="80000"/>
              </a:lnSpc>
            </a:pPr>
            <a:endParaRPr lang="en-GB" sz="1800" dirty="0" smtClean="0"/>
          </a:p>
          <a:p>
            <a:pPr lvl="1">
              <a:lnSpc>
                <a:spcPct val="80000"/>
              </a:lnSpc>
            </a:pPr>
            <a:endParaRPr lang="en-GB" sz="1800" dirty="0" smtClean="0"/>
          </a:p>
        </p:txBody>
      </p:sp>
      <p:pic>
        <p:nvPicPr>
          <p:cNvPr id="20484" name="Picture 2"/>
          <p:cNvPicPr>
            <a:picLocks noChangeAspect="1" noChangeArrowheads="1"/>
          </p:cNvPicPr>
          <p:nvPr/>
        </p:nvPicPr>
        <p:blipFill>
          <a:blip r:embed="rId3" cstate="print"/>
          <a:srcRect/>
          <a:stretch>
            <a:fillRect/>
          </a:stretch>
        </p:blipFill>
        <p:spPr bwMode="auto">
          <a:xfrm>
            <a:off x="4643438" y="2357438"/>
            <a:ext cx="4214812" cy="3071812"/>
          </a:xfrm>
          <a:prstGeom prst="rect">
            <a:avLst/>
          </a:prstGeom>
          <a:noFill/>
          <a:ln w="9525">
            <a:noFill/>
            <a:miter lim="800000"/>
            <a:headEnd/>
            <a:tailEnd/>
          </a:ln>
        </p:spPr>
      </p:pic>
      <p:sp>
        <p:nvSpPr>
          <p:cNvPr id="5" name="4 - Έλλειψη"/>
          <p:cNvSpPr/>
          <p:nvPr/>
        </p:nvSpPr>
        <p:spPr>
          <a:xfrm>
            <a:off x="8172400" y="3356992"/>
            <a:ext cx="432048"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smtClean="0"/>
              <a:t>Interpreting output - II</a:t>
            </a:r>
          </a:p>
        </p:txBody>
      </p:sp>
      <p:sp>
        <p:nvSpPr>
          <p:cNvPr id="3" name="Content Placeholder 2"/>
          <p:cNvSpPr>
            <a:spLocks noGrp="1"/>
          </p:cNvSpPr>
          <p:nvPr>
            <p:ph idx="1"/>
          </p:nvPr>
        </p:nvSpPr>
        <p:spPr>
          <a:xfrm>
            <a:off x="457200" y="1844824"/>
            <a:ext cx="4042792" cy="4392488"/>
          </a:xfrm>
        </p:spPr>
        <p:txBody>
          <a:bodyPr>
            <a:normAutofit/>
          </a:bodyPr>
          <a:lstStyle/>
          <a:p>
            <a:pPr>
              <a:lnSpc>
                <a:spcPct val="80000"/>
              </a:lnSpc>
            </a:pPr>
            <a:r>
              <a:rPr lang="en-GB" sz="1800" dirty="0" smtClean="0"/>
              <a:t>Significance</a:t>
            </a:r>
          </a:p>
          <a:p>
            <a:pPr lvl="1">
              <a:lnSpc>
                <a:spcPct val="80000"/>
              </a:lnSpc>
            </a:pPr>
            <a:r>
              <a:rPr lang="en-GB" sz="1700" dirty="0" smtClean="0"/>
              <a:t>Remember a p-value of 0.05 or lower is normally deemed significant</a:t>
            </a:r>
          </a:p>
          <a:p>
            <a:pPr lvl="1">
              <a:lnSpc>
                <a:spcPct val="80000"/>
              </a:lnSpc>
            </a:pPr>
            <a:r>
              <a:rPr lang="en-GB" sz="1700" dirty="0" smtClean="0"/>
              <a:t>This only refers to the reliability of the result, not the strength of the relationship (the coefficient tells us that)</a:t>
            </a:r>
          </a:p>
          <a:p>
            <a:pPr lvl="1">
              <a:lnSpc>
                <a:spcPct val="80000"/>
              </a:lnSpc>
            </a:pPr>
            <a:r>
              <a:rPr lang="en-GB" sz="1700" dirty="0" smtClean="0"/>
              <a:t>Even quite small r can be highly significant when N is large</a:t>
            </a:r>
          </a:p>
          <a:p>
            <a:pPr lvl="1">
              <a:lnSpc>
                <a:spcPct val="80000"/>
              </a:lnSpc>
            </a:pPr>
            <a:endParaRPr lang="en-GB" sz="1700" dirty="0" smtClean="0"/>
          </a:p>
        </p:txBody>
      </p:sp>
      <p:pic>
        <p:nvPicPr>
          <p:cNvPr id="21508" name="Picture 2"/>
          <p:cNvPicPr>
            <a:picLocks noChangeAspect="1" noChangeArrowheads="1"/>
          </p:cNvPicPr>
          <p:nvPr/>
        </p:nvPicPr>
        <p:blipFill>
          <a:blip r:embed="rId3" cstate="print"/>
          <a:srcRect/>
          <a:stretch>
            <a:fillRect/>
          </a:stretch>
        </p:blipFill>
        <p:spPr bwMode="auto">
          <a:xfrm>
            <a:off x="4643438" y="2071688"/>
            <a:ext cx="4214812" cy="3357562"/>
          </a:xfrm>
          <a:prstGeom prst="rect">
            <a:avLst/>
          </a:prstGeom>
          <a:noFill/>
          <a:ln w="9525">
            <a:noFill/>
            <a:miter lim="800000"/>
            <a:headEnd/>
            <a:tailEnd/>
          </a:ln>
        </p:spPr>
      </p:pic>
      <p:sp>
        <p:nvSpPr>
          <p:cNvPr id="5" name="4 - Έλλειψη"/>
          <p:cNvSpPr/>
          <p:nvPr/>
        </p:nvSpPr>
        <p:spPr>
          <a:xfrm>
            <a:off x="8172400" y="3573016"/>
            <a:ext cx="432048" cy="43204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Statistical Inference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Why analyse quantitative data?</a:t>
            </a:r>
          </a:p>
          <a:p>
            <a:r>
              <a:rPr lang="en-GB" dirty="0" smtClean="0"/>
              <a:t>Aim to generalise the findings from researcher’s observations to a broader population</a:t>
            </a:r>
          </a:p>
          <a:p>
            <a:pPr lvl="1"/>
            <a:r>
              <a:rPr lang="en-GB" dirty="0" smtClean="0"/>
              <a:t>Known as ‘inference’</a:t>
            </a:r>
          </a:p>
          <a:p>
            <a:pPr lvl="1"/>
            <a:r>
              <a:rPr lang="en-GB" dirty="0" smtClean="0"/>
              <a:t>Derive a logical conclusion from premises known to be true</a:t>
            </a:r>
          </a:p>
          <a:p>
            <a:pPr lvl="1"/>
            <a:r>
              <a:rPr lang="en-GB" dirty="0" smtClean="0"/>
              <a:t>Applying statistical analyses to data from a survey or experiment</a:t>
            </a:r>
          </a:p>
          <a:p>
            <a:r>
              <a:rPr lang="en-GB" dirty="0" smtClean="0"/>
              <a:t>Ecological fallacy</a:t>
            </a:r>
          </a:p>
          <a:p>
            <a:pPr lvl="1"/>
            <a:r>
              <a:rPr lang="en-GB" dirty="0" smtClean="0"/>
              <a:t>Inferences about specific individuals </a:t>
            </a:r>
            <a:r>
              <a:rPr lang="en-GB" b="1" dirty="0" smtClean="0"/>
              <a:t>cannot be made</a:t>
            </a:r>
            <a:r>
              <a:rPr lang="en-GB" dirty="0" smtClean="0"/>
              <a:t> based solely on statistics collected for the group to which those individuals belong</a:t>
            </a:r>
          </a:p>
          <a:p>
            <a:endParaRPr lang="en-GB" dirty="0" smtClean="0"/>
          </a:p>
          <a:p>
            <a:endParaRPr lang="en-GB"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Statistical Inference</a:t>
            </a:r>
            <a:endParaRPr lang="en-GB" dirty="0"/>
          </a:p>
        </p:txBody>
      </p:sp>
      <p:sp>
        <p:nvSpPr>
          <p:cNvPr id="5" name="Content Placeholder 4"/>
          <p:cNvSpPr>
            <a:spLocks noGrp="1"/>
          </p:cNvSpPr>
          <p:nvPr>
            <p:ph idx="1"/>
          </p:nvPr>
        </p:nvSpPr>
        <p:spPr/>
        <p:txBody>
          <a:bodyPr>
            <a:normAutofit/>
          </a:bodyPr>
          <a:lstStyle/>
          <a:p>
            <a:pPr marL="571500" lvl="1" indent="0">
              <a:buNone/>
            </a:pPr>
            <a:r>
              <a:rPr lang="en-GB" i="1" dirty="0" smtClean="0"/>
              <a:t>Statistical inference is concerned primarily with understanding the quality of parameter estimates. For example, a classic inferential question is ‘How sure are we that the estimated mean is near the true population mean?’. While the equations and details  change depending on the research context, the foundations for inference are the same.</a:t>
            </a:r>
          </a:p>
          <a:p>
            <a:pPr marL="0" indent="0">
              <a:buNone/>
            </a:pPr>
            <a:r>
              <a:rPr lang="en-GB" i="1" dirty="0" smtClean="0"/>
              <a:t> </a:t>
            </a:r>
          </a:p>
          <a:p>
            <a:pPr marL="0" indent="0">
              <a:buNone/>
            </a:pPr>
            <a:r>
              <a:rPr lang="en-GB" sz="2400" dirty="0" smtClean="0"/>
              <a:t>(</a:t>
            </a:r>
            <a:r>
              <a:rPr lang="en-GB" sz="2400" dirty="0" err="1" smtClean="0"/>
              <a:t>Diez</a:t>
            </a:r>
            <a:r>
              <a:rPr lang="en-GB" sz="2400" dirty="0" smtClean="0"/>
              <a:t>, Barr &amp; </a:t>
            </a:r>
            <a:r>
              <a:rPr lang="en-GB" sz="2400" dirty="0" err="1" smtClean="0"/>
              <a:t>Cetinkaya-Rudel</a:t>
            </a:r>
            <a:r>
              <a:rPr lang="en-GB" sz="2400" dirty="0" smtClean="0"/>
              <a:t>, 2015, p. 168)</a:t>
            </a:r>
            <a:endParaRPr lang="en-GB" sz="2400" dirty="0"/>
          </a:p>
        </p:txBody>
      </p:sp>
    </p:spTree>
    <p:extLst>
      <p:ext uri="{BB962C8B-B14F-4D97-AF65-F5344CB8AC3E}">
        <p14:creationId xmlns:p14="http://schemas.microsoft.com/office/powerpoint/2010/main" val="71871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Quantitative Data Analysis</a:t>
            </a:r>
            <a:endParaRPr lang="en-GB" dirty="0"/>
          </a:p>
        </p:txBody>
      </p:sp>
      <p:sp>
        <p:nvSpPr>
          <p:cNvPr id="6" name="Content Placeholder 5"/>
          <p:cNvSpPr>
            <a:spLocks noGrp="1"/>
          </p:cNvSpPr>
          <p:nvPr>
            <p:ph idx="1"/>
          </p:nvPr>
        </p:nvSpPr>
        <p:spPr/>
        <p:txBody>
          <a:bodyPr>
            <a:normAutofit fontScale="70000" lnSpcReduction="20000"/>
          </a:bodyPr>
          <a:lstStyle/>
          <a:p>
            <a:r>
              <a:rPr lang="en-GB" b="1" dirty="0" smtClean="0"/>
              <a:t>Population</a:t>
            </a:r>
            <a:r>
              <a:rPr lang="en-GB" dirty="0" smtClean="0"/>
              <a:t/>
            </a:r>
            <a:br>
              <a:rPr lang="en-GB" dirty="0" smtClean="0"/>
            </a:br>
            <a:r>
              <a:rPr lang="en-GB" dirty="0" smtClean="0"/>
              <a:t>A set of items that share a characteristic; a total set from which observations may be drawn.</a:t>
            </a:r>
            <a:br>
              <a:rPr lang="en-GB" dirty="0" smtClean="0"/>
            </a:br>
            <a:endParaRPr lang="en-GB" dirty="0" smtClean="0"/>
          </a:p>
          <a:p>
            <a:pPr lvl="1"/>
            <a:r>
              <a:rPr lang="en-GB" dirty="0" smtClean="0"/>
              <a:t>Some populations are very large</a:t>
            </a:r>
            <a:br>
              <a:rPr lang="en-GB" dirty="0" smtClean="0"/>
            </a:br>
            <a:endParaRPr lang="en-GB" dirty="0" smtClean="0"/>
          </a:p>
          <a:p>
            <a:pPr lvl="2"/>
            <a:r>
              <a:rPr lang="en-GB" dirty="0" smtClean="0"/>
              <a:t>Possible combinations of a deck of cards:</a:t>
            </a:r>
          </a:p>
          <a:p>
            <a:pPr lvl="2">
              <a:buNone/>
            </a:pPr>
            <a:r>
              <a:rPr lang="en-GB" dirty="0" smtClean="0"/>
              <a:t>	~50 quintillion</a:t>
            </a:r>
          </a:p>
          <a:p>
            <a:pPr lvl="2"/>
            <a:r>
              <a:rPr lang="en-GB" dirty="0" smtClean="0"/>
              <a:t>People:</a:t>
            </a:r>
          </a:p>
          <a:p>
            <a:pPr lvl="2">
              <a:buNone/>
            </a:pPr>
            <a:r>
              <a:rPr lang="en-GB" dirty="0" smtClean="0"/>
              <a:t>	~7 billion</a:t>
            </a:r>
          </a:p>
          <a:p>
            <a:pPr lvl="2"/>
            <a:r>
              <a:rPr lang="en-GB" dirty="0" smtClean="0"/>
              <a:t>“British” </a:t>
            </a:r>
            <a:br>
              <a:rPr lang="en-GB" dirty="0" smtClean="0"/>
            </a:br>
            <a:r>
              <a:rPr lang="en-GB" dirty="0" smtClean="0"/>
              <a:t>65.6 million</a:t>
            </a:r>
          </a:p>
          <a:p>
            <a:pPr lvl="2"/>
            <a:r>
              <a:rPr lang="en-GB" dirty="0" smtClean="0"/>
              <a:t>Falmouth Students</a:t>
            </a:r>
            <a:br>
              <a:rPr lang="en-GB" dirty="0" smtClean="0"/>
            </a:br>
            <a:r>
              <a:rPr lang="en-GB" dirty="0" smtClean="0"/>
              <a:t>5,446</a:t>
            </a:r>
          </a:p>
          <a:p>
            <a:pPr lvl="2"/>
            <a:endParaRPr lang="en-GB" dirty="0" smtClean="0"/>
          </a:p>
          <a:p>
            <a:pPr lvl="1"/>
            <a:r>
              <a:rPr lang="en-GB" dirty="0" smtClean="0"/>
              <a:t>Too many to conduct a census to involve everyone in the research!</a:t>
            </a:r>
          </a:p>
        </p:txBody>
      </p:sp>
    </p:spTree>
  </p:cSld>
  <p:clrMapOvr>
    <a:masterClrMapping/>
  </p:clrMapOvr>
</p:sld>
</file>

<file path=ppt/theme/theme1.xml><?xml version="1.0" encoding="utf-8"?>
<a:theme xmlns:a="http://schemas.openxmlformats.org/drawingml/2006/main" name="Inter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or End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UNH_PPT_TMPLT</Template>
  <TotalTime>0</TotalTime>
  <Words>2980</Words>
  <Application>Microsoft Office PowerPoint</Application>
  <PresentationFormat>On-screen Show (4:3)</PresentationFormat>
  <Paragraphs>520</Paragraphs>
  <Slides>63</Slides>
  <Notes>37</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63</vt:i4>
      </vt:variant>
    </vt:vector>
  </HeadingPairs>
  <TitlesOfParts>
    <vt:vector size="73" baseType="lpstr">
      <vt:lpstr>Arial</vt:lpstr>
      <vt:lpstr>Calibri</vt:lpstr>
      <vt:lpstr>Times New Roman</vt:lpstr>
      <vt:lpstr>Verdana</vt:lpstr>
      <vt:lpstr>Wingdings</vt:lpstr>
      <vt:lpstr>Wingdings 2</vt:lpstr>
      <vt:lpstr>Internal Slide</vt:lpstr>
      <vt:lpstr>Cover</vt:lpstr>
      <vt:lpstr>Divider or End Slide</vt:lpstr>
      <vt:lpstr>Equation</vt:lpstr>
      <vt:lpstr>Research PRACTICE</vt:lpstr>
      <vt:lpstr>Objectives for Today</vt:lpstr>
      <vt:lpstr>Objectives for Today</vt:lpstr>
      <vt:lpstr>Further Learning</vt:lpstr>
      <vt:lpstr>Objectives for Today</vt:lpstr>
      <vt:lpstr>Using Statistical Tests to Support Inference</vt:lpstr>
      <vt:lpstr>Statistical Inference</vt:lpstr>
      <vt:lpstr>Statistical Inference</vt:lpstr>
      <vt:lpstr>Quantitative Data Analysis</vt:lpstr>
      <vt:lpstr>Quantitative Data Analysis</vt:lpstr>
      <vt:lpstr>PowerPoint Presentation</vt:lpstr>
      <vt:lpstr>PowerPoint Presentation</vt:lpstr>
      <vt:lpstr>Sampling Methods</vt:lpstr>
      <vt:lpstr>Exploratory Data Analysis</vt:lpstr>
      <vt:lpstr>Discrete vs Continuous Data</vt:lpstr>
      <vt:lpstr>Levels of Measurement</vt:lpstr>
      <vt:lpstr>Analysing Discrete Data</vt:lpstr>
      <vt:lpstr>Analysing Discrete Data</vt:lpstr>
      <vt:lpstr>Analysing Discrete Data</vt:lpstr>
      <vt:lpstr>Analysing Discrete Data</vt:lpstr>
      <vt:lpstr>Analysing Discrete Data</vt:lpstr>
      <vt:lpstr>Analysing Continuous Data</vt:lpstr>
      <vt:lpstr>Analysing Continuous Data – Central Tendency</vt:lpstr>
      <vt:lpstr>Analysing Continuous Data – Central Tendency</vt:lpstr>
      <vt:lpstr>Analysing Continuous Data – Variability</vt:lpstr>
      <vt:lpstr>Analysing Continuous Data – Variability</vt:lpstr>
      <vt:lpstr>Analysing Continuous Data – Variability</vt:lpstr>
      <vt:lpstr>Analysing Continuous Data – Normality</vt:lpstr>
      <vt:lpstr>Analysing Continuous Data – Normality</vt:lpstr>
      <vt:lpstr>Analysing Continuous Data – Normality</vt:lpstr>
      <vt:lpstr>Statistics &amp; Quality</vt:lpstr>
      <vt:lpstr>PowerPoint Presentation</vt:lpstr>
      <vt:lpstr>Research Quality</vt:lpstr>
      <vt:lpstr>Research Quality</vt:lpstr>
      <vt:lpstr>Validity</vt:lpstr>
      <vt:lpstr>Validity</vt:lpstr>
      <vt:lpstr>Validity</vt:lpstr>
      <vt:lpstr>Reliability</vt:lpstr>
      <vt:lpstr>PowerPoint Presentation</vt:lpstr>
      <vt:lpstr>False Discovery &amp; Replicability</vt:lpstr>
      <vt:lpstr>False Discovery &amp; Replicability</vt:lpstr>
      <vt:lpstr>False Discovery &amp; Replicability</vt:lpstr>
      <vt:lpstr>False Discovery &amp; Replicability</vt:lpstr>
      <vt:lpstr>Common Statistical Tests</vt:lpstr>
      <vt:lpstr>Research Questions</vt:lpstr>
      <vt:lpstr>Research Questions</vt:lpstr>
      <vt:lpstr>Statistical tests: Why we need them?</vt:lpstr>
      <vt:lpstr>Choosing the right test</vt:lpstr>
      <vt:lpstr>Step 1: What is your question?</vt:lpstr>
      <vt:lpstr>Relationships vs. Difference</vt:lpstr>
      <vt:lpstr>Relationships vs. Difference</vt:lpstr>
      <vt:lpstr>Step 2: Select your data</vt:lpstr>
      <vt:lpstr>Step 2: Select your data</vt:lpstr>
      <vt:lpstr>Step 3: Describe your data</vt:lpstr>
      <vt:lpstr>Correlation</vt:lpstr>
      <vt:lpstr>Pearson’s correlation</vt:lpstr>
      <vt:lpstr>Example: control and stress</vt:lpstr>
      <vt:lpstr>Example</vt:lpstr>
      <vt:lpstr>Statistical Tests</vt:lpstr>
      <vt:lpstr>Statistical tests</vt:lpstr>
      <vt:lpstr>Computing Pearson r</vt:lpstr>
      <vt:lpstr>Interpreting output - I</vt:lpstr>
      <vt:lpstr>Interpreting output -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2014-06-24T18:41:00Z</dcterms:created>
  <dcterms:modified xsi:type="dcterms:W3CDTF">2019-11-15T09:41:17Z</dcterms:modified>
</cp:coreProperties>
</file>