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7" r:id="rId2"/>
    <p:sldMasterId id="2147483661" r:id="rId3"/>
  </p:sldMasterIdLst>
  <p:notesMasterIdLst>
    <p:notesMasterId r:id="rId53"/>
  </p:notesMasterIdLst>
  <p:sldIdLst>
    <p:sldId id="263" r:id="rId4"/>
    <p:sldId id="521" r:id="rId5"/>
    <p:sldId id="495" r:id="rId6"/>
    <p:sldId id="513" r:id="rId7"/>
    <p:sldId id="511" r:id="rId8"/>
    <p:sldId id="512" r:id="rId9"/>
    <p:sldId id="514" r:id="rId10"/>
    <p:sldId id="515" r:id="rId11"/>
    <p:sldId id="516" r:id="rId12"/>
    <p:sldId id="517" r:id="rId13"/>
    <p:sldId id="518" r:id="rId14"/>
    <p:sldId id="510" r:id="rId15"/>
    <p:sldId id="496" r:id="rId16"/>
    <p:sldId id="519" r:id="rId17"/>
    <p:sldId id="520" r:id="rId18"/>
    <p:sldId id="522" r:id="rId19"/>
    <p:sldId id="523" r:id="rId20"/>
    <p:sldId id="524" r:id="rId21"/>
    <p:sldId id="525" r:id="rId22"/>
    <p:sldId id="526" r:id="rId23"/>
    <p:sldId id="448" r:id="rId24"/>
    <p:sldId id="425" r:id="rId25"/>
    <p:sldId id="433" r:id="rId26"/>
    <p:sldId id="469" r:id="rId27"/>
    <p:sldId id="424" r:id="rId28"/>
    <p:sldId id="445" r:id="rId29"/>
    <p:sldId id="470" r:id="rId30"/>
    <p:sldId id="478" r:id="rId31"/>
    <p:sldId id="467" r:id="rId32"/>
    <p:sldId id="471" r:id="rId33"/>
    <p:sldId id="434" r:id="rId34"/>
    <p:sldId id="468" r:id="rId35"/>
    <p:sldId id="435" r:id="rId36"/>
    <p:sldId id="436" r:id="rId37"/>
    <p:sldId id="472" r:id="rId38"/>
    <p:sldId id="437" r:id="rId39"/>
    <p:sldId id="438" r:id="rId40"/>
    <p:sldId id="473" r:id="rId41"/>
    <p:sldId id="439" r:id="rId42"/>
    <p:sldId id="440" r:id="rId43"/>
    <p:sldId id="441" r:id="rId44"/>
    <p:sldId id="474" r:id="rId45"/>
    <p:sldId id="442" r:id="rId46"/>
    <p:sldId id="477" r:id="rId47"/>
    <p:sldId id="443" r:id="rId48"/>
    <p:sldId id="479" r:id="rId49"/>
    <p:sldId id="444" r:id="rId50"/>
    <p:sldId id="475" r:id="rId51"/>
    <p:sldId id="476" r:id="rId52"/>
  </p:sldIdLst>
  <p:sldSz cx="9144000" cy="6858000" type="screen4x3"/>
  <p:notesSz cx="6781800" cy="99202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33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4"/>
    <p:restoredTop sz="66252" autoAdjust="0"/>
  </p:normalViewPr>
  <p:slideViewPr>
    <p:cSldViewPr>
      <p:cViewPr varScale="1">
        <p:scale>
          <a:sx n="120" d="100"/>
          <a:sy n="120" d="100"/>
        </p:scale>
        <p:origin x="200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28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8005-550D-498C-AE8C-689A29112B82}" type="datetimeFigureOut">
              <a:rPr lang="en-GB" smtClean="0"/>
              <a:pPr/>
              <a:t>05/12/2019</a:t>
            </a:fld>
            <a:endParaRPr lang="en-GB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99E15-9F02-47A0-B449-FDCA118929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99E15-9F02-47A0-B449-FDCA118929B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591B6-7C47-421B-9FAF-1A8D78A57DD6}" type="slidenum">
              <a:rPr lang="en-GB">
                <a:latin typeface="Arial" charset="0"/>
              </a:rPr>
              <a:pPr/>
              <a:t>35</a:t>
            </a:fld>
            <a:endParaRPr lang="en-GB">
              <a:latin typeface="Arial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3203C2-9FA5-408A-8EDD-5EF5A0F5A167}" type="slidenum">
              <a:rPr lang="en-GB" sz="1200">
                <a:latin typeface="Arial" charset="0"/>
              </a:rPr>
              <a:pPr algn="r"/>
              <a:t>35</a:t>
            </a:fld>
            <a:endParaRPr lang="en-GB" sz="1200">
              <a:latin typeface="Arial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D7AE0B-09C1-49C8-B6D5-32082A71504B}" type="slidenum">
              <a:rPr lang="en-GB">
                <a:latin typeface="Arial" charset="0"/>
              </a:rPr>
              <a:pPr/>
              <a:t>36</a:t>
            </a:fld>
            <a:endParaRPr lang="en-GB">
              <a:latin typeface="Arial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C1D0D-DD4A-4B1F-BF5D-A351C26FF46E}" type="slidenum">
              <a:rPr lang="en-GB" sz="1200">
                <a:latin typeface="Arial" charset="0"/>
              </a:rPr>
              <a:pPr algn="r"/>
              <a:t>36</a:t>
            </a:fld>
            <a:endParaRPr lang="en-GB" sz="1200">
              <a:latin typeface="Arial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37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37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38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38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8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FF4DDB-4407-43C9-B830-4DC458740BF3}" type="slidenum">
              <a:rPr lang="en-GB">
                <a:latin typeface="Arial" charset="0"/>
              </a:rPr>
              <a:pPr/>
              <a:t>39</a:t>
            </a:fld>
            <a:endParaRPr lang="en-GB">
              <a:latin typeface="Arial" charset="0"/>
            </a:endParaRPr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D887DC-ACBC-46E9-BC89-97C98A0AC09F}" type="slidenum">
              <a:rPr lang="en-GB" sz="1200">
                <a:latin typeface="Arial" charset="0"/>
              </a:rPr>
              <a:pPr algn="r"/>
              <a:t>39</a:t>
            </a:fld>
            <a:endParaRPr lang="en-GB" sz="1200">
              <a:latin typeface="Arial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57A1E9-E826-4215-A221-03F5BB7DB237}" type="slidenum">
              <a:rPr lang="en-GB">
                <a:latin typeface="Arial" charset="0"/>
              </a:rPr>
              <a:pPr/>
              <a:t>40</a:t>
            </a:fld>
            <a:endParaRPr lang="en-GB">
              <a:latin typeface="Arial" charset="0"/>
            </a:endParaRP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E9FE0E1-3587-4666-97E8-83326358A426}" type="slidenum">
              <a:rPr lang="en-GB" sz="1200">
                <a:latin typeface="Arial" charset="0"/>
              </a:rPr>
              <a:pPr algn="r"/>
              <a:t>40</a:t>
            </a:fld>
            <a:endParaRPr lang="en-GB" sz="1200">
              <a:latin typeface="Arial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C689B3-EAFC-410D-842D-34FA13324796}" type="slidenum">
              <a:rPr lang="en-GB">
                <a:latin typeface="Arial" charset="0"/>
              </a:rPr>
              <a:pPr/>
              <a:t>41</a:t>
            </a:fld>
            <a:endParaRPr lang="en-GB">
              <a:latin typeface="Arial" charset="0"/>
            </a:endParaRP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5F6F96-6085-4ADC-A54C-58B5E3498902}" type="slidenum">
              <a:rPr lang="en-GB" sz="1200">
                <a:latin typeface="Arial" charset="0"/>
              </a:rPr>
              <a:pPr algn="r"/>
              <a:t>41</a:t>
            </a:fld>
            <a:endParaRPr lang="en-GB" sz="1200">
              <a:latin typeface="Arial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42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42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6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794B2E-4D99-4CD5-8DDB-DD46B0410BB3}" type="slidenum">
              <a:rPr lang="en-GB">
                <a:latin typeface="Arial" charset="0"/>
              </a:rPr>
              <a:pPr/>
              <a:t>43</a:t>
            </a:fld>
            <a:endParaRPr lang="en-GB">
              <a:latin typeface="Arial" charset="0"/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452F2C-C69F-4E86-B4C6-8B9009744C9F}" type="slidenum">
              <a:rPr lang="en-GB" sz="1200">
                <a:latin typeface="Arial" charset="0"/>
              </a:rPr>
              <a:pPr algn="r"/>
              <a:t>43</a:t>
            </a:fld>
            <a:endParaRPr lang="en-GB" sz="1200">
              <a:latin typeface="Arial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44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44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181616-2F3F-4EDE-9934-81DBC1DE336C}" type="slidenum">
              <a:rPr lang="en-GB">
                <a:latin typeface="Arial" charset="0"/>
              </a:rPr>
              <a:pPr/>
              <a:t>22</a:t>
            </a:fld>
            <a:endParaRPr lang="en-GB">
              <a:latin typeface="Arial" charset="0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D15BF1-1217-4280-A840-1D12DA4BDB10}" type="slidenum">
              <a:rPr lang="en-GB" sz="1200">
                <a:latin typeface="Arial" charset="0"/>
              </a:rPr>
              <a:pPr algn="r"/>
              <a:t>22</a:t>
            </a:fld>
            <a:endParaRPr lang="en-GB" sz="1200">
              <a:latin typeface="Arial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1695F9-6893-4B28-AE64-D65F956E29B0}" type="slidenum">
              <a:rPr lang="en-GB">
                <a:latin typeface="Arial" charset="0"/>
              </a:rPr>
              <a:pPr/>
              <a:t>45</a:t>
            </a:fld>
            <a:endParaRPr lang="en-GB">
              <a:latin typeface="Arial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8CD651-FDDE-4DF5-8860-F93EBB8919BE}" type="slidenum">
              <a:rPr lang="en-GB" sz="1200">
                <a:latin typeface="Arial" charset="0"/>
              </a:rPr>
              <a:pPr algn="r"/>
              <a:t>45</a:t>
            </a:fld>
            <a:endParaRPr lang="en-GB" sz="1200">
              <a:latin typeface="Arial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46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46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FAE63B-2521-4339-8896-07A4E2F89DA6}" type="slidenum">
              <a:rPr lang="en-GB">
                <a:latin typeface="Arial" charset="0"/>
              </a:rPr>
              <a:pPr/>
              <a:t>47</a:t>
            </a:fld>
            <a:endParaRPr lang="en-GB">
              <a:latin typeface="Arial" charset="0"/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95BFC3-7DDC-4A4B-B964-2232738D14D1}" type="slidenum">
              <a:rPr lang="en-GB" sz="1200">
                <a:latin typeface="Arial" charset="0"/>
              </a:rPr>
              <a:pPr algn="r"/>
              <a:t>47</a:t>
            </a:fld>
            <a:endParaRPr lang="en-GB" sz="1200">
              <a:latin typeface="Arial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1695F9-6893-4B28-AE64-D65F956E29B0}" type="slidenum">
              <a:rPr lang="en-GB">
                <a:latin typeface="Arial" charset="0"/>
              </a:rPr>
              <a:pPr/>
              <a:t>48</a:t>
            </a:fld>
            <a:endParaRPr lang="en-GB">
              <a:latin typeface="Arial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8CD651-FDDE-4DF5-8860-F93EBB8919BE}" type="slidenum">
              <a:rPr lang="en-GB" sz="1200">
                <a:latin typeface="Arial" charset="0"/>
              </a:rPr>
              <a:pPr algn="r"/>
              <a:t>48</a:t>
            </a:fld>
            <a:endParaRPr lang="en-GB" sz="1200">
              <a:latin typeface="Arial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0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FAE63B-2521-4339-8896-07A4E2F89DA6}" type="slidenum">
              <a:rPr lang="en-GB">
                <a:latin typeface="Arial" charset="0"/>
              </a:rPr>
              <a:pPr/>
              <a:t>49</a:t>
            </a:fld>
            <a:endParaRPr lang="en-GB">
              <a:latin typeface="Arial" charset="0"/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95BFC3-7DDC-4A4B-B964-2232738D14D1}" type="slidenum">
              <a:rPr lang="en-GB" sz="1200">
                <a:latin typeface="Arial" charset="0"/>
              </a:rPr>
              <a:pPr algn="r"/>
              <a:t>49</a:t>
            </a:fld>
            <a:endParaRPr lang="en-GB" sz="1200">
              <a:latin typeface="Arial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66FF5-525D-4544-9E04-FE2D99C65096}" type="slidenum">
              <a:rPr lang="en-GB">
                <a:latin typeface="Arial" charset="0"/>
              </a:rPr>
              <a:pPr/>
              <a:t>23</a:t>
            </a:fld>
            <a:endParaRPr lang="en-GB">
              <a:latin typeface="Arial" charset="0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E22420-6088-4BD1-B6C6-A9CE25FFF61D}" type="slidenum">
              <a:rPr lang="en-GB" sz="1200">
                <a:latin typeface="Arial" charset="0"/>
              </a:rPr>
              <a:pPr algn="r"/>
              <a:t>23</a:t>
            </a:fld>
            <a:endParaRPr lang="en-GB" sz="1200">
              <a:latin typeface="Arial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66FF5-525D-4544-9E04-FE2D99C65096}" type="slidenum">
              <a:rPr lang="en-GB">
                <a:latin typeface="Arial" charset="0"/>
              </a:rPr>
              <a:pPr/>
              <a:t>24</a:t>
            </a:fld>
            <a:endParaRPr lang="en-GB">
              <a:latin typeface="Arial" charset="0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E22420-6088-4BD1-B6C6-A9CE25FFF61D}" type="slidenum">
              <a:rPr lang="en-GB" sz="1200">
                <a:latin typeface="Arial" charset="0"/>
              </a:rPr>
              <a:pPr algn="r"/>
              <a:t>24</a:t>
            </a:fld>
            <a:endParaRPr lang="en-GB" sz="1200">
              <a:latin typeface="Arial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C782BD-2FB9-43B5-A8E7-CAD8B61DAB1B}" type="slidenum">
              <a:rPr lang="en-GB">
                <a:latin typeface="Arial" charset="0"/>
              </a:rPr>
              <a:pPr/>
              <a:t>26</a:t>
            </a:fld>
            <a:endParaRPr lang="en-GB">
              <a:latin typeface="Arial" charset="0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5ED8285-C79B-4059-8033-3AFC0506929D}" type="slidenum">
              <a:rPr lang="en-GB" sz="1200">
                <a:latin typeface="Arial" charset="0"/>
              </a:rPr>
              <a:pPr algn="r"/>
              <a:t>26</a:t>
            </a:fld>
            <a:endParaRPr lang="en-GB" sz="1200">
              <a:latin typeface="Arial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591B6-7C47-421B-9FAF-1A8D78A57DD6}" type="slidenum">
              <a:rPr lang="en-GB">
                <a:latin typeface="Arial" charset="0"/>
              </a:rPr>
              <a:pPr/>
              <a:t>31</a:t>
            </a:fld>
            <a:endParaRPr lang="en-GB">
              <a:latin typeface="Arial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3203C2-9FA5-408A-8EDD-5EF5A0F5A167}" type="slidenum">
              <a:rPr lang="en-GB" sz="1200">
                <a:latin typeface="Arial" charset="0"/>
              </a:rPr>
              <a:pPr algn="r"/>
              <a:t>31</a:t>
            </a:fld>
            <a:endParaRPr lang="en-GB" sz="1200">
              <a:latin typeface="Arial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591B6-7C47-421B-9FAF-1A8D78A57DD6}" type="slidenum">
              <a:rPr lang="en-GB">
                <a:latin typeface="Arial" charset="0"/>
              </a:rPr>
              <a:pPr/>
              <a:t>32</a:t>
            </a:fld>
            <a:endParaRPr lang="en-GB">
              <a:latin typeface="Arial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3203C2-9FA5-408A-8EDD-5EF5A0F5A167}" type="slidenum">
              <a:rPr lang="en-GB" sz="1200">
                <a:latin typeface="Arial" charset="0"/>
              </a:rPr>
              <a:pPr algn="r"/>
              <a:t>32</a:t>
            </a:fld>
            <a:endParaRPr lang="en-GB" sz="1200">
              <a:latin typeface="Arial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5EF52B-2E71-4865-B3CD-ECB3EA7415A8}" type="slidenum">
              <a:rPr lang="en-GB">
                <a:latin typeface="Arial" charset="0"/>
              </a:rPr>
              <a:pPr/>
              <a:t>33</a:t>
            </a:fld>
            <a:endParaRPr lang="en-GB">
              <a:latin typeface="Arial" charset="0"/>
            </a:endParaRPr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891A15-167D-443E-B68E-EA7068E5B661}" type="slidenum">
              <a:rPr lang="en-GB" sz="1200">
                <a:latin typeface="Arial" charset="0"/>
              </a:rPr>
              <a:pPr algn="r"/>
              <a:t>33</a:t>
            </a:fld>
            <a:endParaRPr lang="en-GB" sz="1200">
              <a:latin typeface="Arial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ED80F-FFC2-4A43-86BC-E3E44965F12B}" type="slidenum">
              <a:rPr lang="en-GB">
                <a:latin typeface="Arial" charset="0"/>
              </a:rPr>
              <a:pPr/>
              <a:t>34</a:t>
            </a:fld>
            <a:endParaRPr lang="en-GB">
              <a:latin typeface="Arial" charset="0"/>
            </a:endParaRPr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FA27C3-9749-4078-927A-C7CA2FF37A40}" type="slidenum">
              <a:rPr lang="en-GB" sz="1200">
                <a:latin typeface="Arial" charset="0"/>
              </a:rPr>
              <a:pPr algn="r"/>
              <a:t>34</a:t>
            </a:fld>
            <a:endParaRPr lang="en-GB" sz="1200">
              <a:latin typeface="Arial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768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37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3924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3924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421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64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4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124744"/>
            <a:ext cx="5760640" cy="504056"/>
          </a:xfrm>
        </p:spPr>
        <p:txBody>
          <a:bodyPr anchor="b">
            <a:noAutofit/>
          </a:bodyPr>
          <a:lstStyle>
            <a:lvl1pPr algn="l">
              <a:defRPr sz="3000" b="1"/>
            </a:lvl1pPr>
          </a:lstStyle>
          <a:p>
            <a:r>
              <a:rPr lang="en-US" dirty="0"/>
              <a:t>Click to edit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5770984" cy="44644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444208" y="1124744"/>
            <a:ext cx="2232248" cy="1728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6444208" y="2996952"/>
            <a:ext cx="2232248" cy="3240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5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79451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6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596793"/>
            <a:ext cx="9144000" cy="3284984"/>
          </a:xfrm>
          <a:prstGeom prst="rect">
            <a:avLst/>
          </a:prstGeom>
          <a:gradFill>
            <a:gsLst>
              <a:gs pos="18000">
                <a:schemeClr val="tx2">
                  <a:lumMod val="50000"/>
                  <a:alpha val="50000"/>
                </a:schemeClr>
              </a:gs>
              <a:gs pos="0">
                <a:schemeClr val="tx2">
                  <a:lumMod val="50000"/>
                  <a:alpha val="0"/>
                </a:schemeClr>
              </a:gs>
              <a:gs pos="84000">
                <a:schemeClr val="accent1">
                  <a:lumMod val="50000"/>
                </a:schemeClr>
              </a:gs>
              <a:gs pos="100000">
                <a:schemeClr val="tx2">
                  <a:lumMod val="75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68" y="5373216"/>
            <a:ext cx="4824536" cy="86536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4869160"/>
            <a:ext cx="4857799" cy="4018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51520" y="6310585"/>
            <a:ext cx="8640960" cy="358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65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22413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769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412776"/>
            <a:ext cx="5760640" cy="5040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0"/>
            </a:lvl1pPr>
          </a:lstStyle>
          <a:p>
            <a:r>
              <a:rPr lang="en-US" dirty="0"/>
              <a:t>Click to edit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5770984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444208" y="1412776"/>
            <a:ext cx="2232248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6444208" y="3356992"/>
            <a:ext cx="2232248" cy="2880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5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0848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012160" y="6419764"/>
            <a:ext cx="285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dirty="0"/>
              <a:t>falmouth.ac.uk/games-academy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279146" y="6381328"/>
            <a:ext cx="350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falmouthgamesacademy.github.com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3528" y="116632"/>
            <a:ext cx="2232248" cy="753135"/>
            <a:chOff x="107504" y="188640"/>
            <a:chExt cx="3052415" cy="102985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221E1F"/>
                </a:clrFrom>
                <a:clrTo>
                  <a:srgbClr val="221E1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7" t="22901" r="9338" b="20540"/>
            <a:stretch/>
          </p:blipFill>
          <p:spPr>
            <a:xfrm>
              <a:off x="2205038" y="902494"/>
              <a:ext cx="954881" cy="2690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8640"/>
              <a:ext cx="1917420" cy="1029851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 userDrawn="1"/>
          </p:nvCxnSpPr>
          <p:spPr>
            <a:xfrm>
              <a:off x="2123728" y="476672"/>
              <a:ext cx="0" cy="72008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 userDrawn="1"/>
        </p:nvSpPr>
        <p:spPr>
          <a:xfrm>
            <a:off x="323528" y="980728"/>
            <a:ext cx="8496944" cy="540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6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B05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914400" indent="-4572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2523391"/>
            <a:ext cx="9144000" cy="9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07504" y="188640"/>
            <a:ext cx="3052415" cy="1029851"/>
            <a:chOff x="107504" y="188640"/>
            <a:chExt cx="3052415" cy="1029851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5" cstate="print">
              <a:clrChange>
                <a:clrFrom>
                  <a:srgbClr val="221E1F"/>
                </a:clrFrom>
                <a:clrTo>
                  <a:srgbClr val="221E1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7" t="22901" r="9338" b="20540"/>
            <a:stretch/>
          </p:blipFill>
          <p:spPr>
            <a:xfrm>
              <a:off x="2205038" y="902494"/>
              <a:ext cx="954881" cy="2690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8640"/>
              <a:ext cx="1917420" cy="102985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 userDrawn="1"/>
          </p:nvCxnSpPr>
          <p:spPr>
            <a:xfrm>
              <a:off x="2123728" y="476672"/>
              <a:ext cx="0" cy="72008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okbook-r.com/Graphs/Bar_and_line_graphs_(ggplot2)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Research</a:t>
            </a:r>
            <a:br>
              <a:rPr lang="en-GB" sz="3000" dirty="0"/>
            </a:br>
            <a:r>
              <a:rPr lang="en-GB" sz="3000" dirty="0"/>
              <a:t>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COMP320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Ethics, Testing, Statistical Data Analysis III</a:t>
            </a:r>
          </a:p>
        </p:txBody>
      </p:sp>
    </p:spTree>
    <p:extLst>
      <p:ext uri="{BB962C8B-B14F-4D97-AF65-F5344CB8AC3E}">
        <p14:creationId xmlns:p14="http://schemas.microsoft.com/office/powerpoint/2010/main" val="192130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48F2-E2A3-284D-9100-C2D356AD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DB90-5810-4040-B860-56519194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of </a:t>
            </a:r>
            <a:r>
              <a:rPr lang="en-US" b="1" dirty="0"/>
              <a:t>personal data </a:t>
            </a:r>
            <a:r>
              <a:rPr lang="en-US" dirty="0"/>
              <a:t>is covered by the </a:t>
            </a:r>
            <a:r>
              <a:rPr lang="en-US" b="1" dirty="0"/>
              <a:t>General Data Protection Regulation (GDPR)</a:t>
            </a:r>
          </a:p>
          <a:p>
            <a:r>
              <a:rPr lang="en-US" dirty="0"/>
              <a:t>Personal data = any data that relates to a </a:t>
            </a:r>
            <a:r>
              <a:rPr lang="en-US" b="1" dirty="0"/>
              <a:t>specific living person</a:t>
            </a:r>
          </a:p>
          <a:p>
            <a:r>
              <a:rPr lang="en-US" dirty="0"/>
              <a:t>If data is </a:t>
            </a:r>
            <a:r>
              <a:rPr lang="en-US" b="1" dirty="0"/>
              <a:t>anonymous</a:t>
            </a:r>
            <a:r>
              <a:rPr lang="en-US" dirty="0"/>
              <a:t> then it doesn’t count as personal data – as long as it </a:t>
            </a:r>
            <a:r>
              <a:rPr lang="en-US" b="1" dirty="0"/>
              <a:t>can’t be de-</a:t>
            </a:r>
            <a:r>
              <a:rPr lang="en-US" b="1" dirty="0" err="1"/>
              <a:t>anonymised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7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7DC1-6339-AE48-926B-889E04A5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9219-4439-1841-94BA-8C8501B4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collect data that is </a:t>
            </a:r>
            <a:r>
              <a:rPr lang="en-US" b="1" dirty="0"/>
              <a:t>necessary</a:t>
            </a:r>
            <a:r>
              <a:rPr lang="en-US" dirty="0"/>
              <a:t> for the research</a:t>
            </a:r>
          </a:p>
          <a:p>
            <a:r>
              <a:rPr lang="en-US" dirty="0"/>
              <a:t>Particularly, </a:t>
            </a:r>
            <a:r>
              <a:rPr lang="en-US" b="1" dirty="0"/>
              <a:t>avoid</a:t>
            </a:r>
            <a:r>
              <a:rPr lang="en-US" dirty="0"/>
              <a:t> collecting personal information (e.g. names, contact details) unless it’s essential</a:t>
            </a:r>
          </a:p>
          <a:p>
            <a:r>
              <a:rPr lang="en-US" dirty="0"/>
              <a:t>Ensure that data is stored and handled </a:t>
            </a:r>
            <a:r>
              <a:rPr lang="en-US" b="1" dirty="0"/>
              <a:t>securely</a:t>
            </a:r>
            <a:r>
              <a:rPr lang="en-US" dirty="0"/>
              <a:t> and </a:t>
            </a:r>
            <a:r>
              <a:rPr lang="en-US" b="1" dirty="0"/>
              <a:t>GDPR-compliantly </a:t>
            </a:r>
            <a:r>
              <a:rPr lang="en-US" dirty="0"/>
              <a:t>(e.g. on university network drives)</a:t>
            </a:r>
          </a:p>
        </p:txBody>
      </p:sp>
    </p:spTree>
    <p:extLst>
      <p:ext uri="{BB962C8B-B14F-4D97-AF65-F5344CB8AC3E}">
        <p14:creationId xmlns:p14="http://schemas.microsoft.com/office/powerpoint/2010/main" val="14149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008F-D3B0-4521-9943-A230FB104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7BDB-B83F-475E-B642-C5666FF86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5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2FB9-CD7A-4A40-9E0D-C1EBBABF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7E9A-BC3B-4565-B357-57EDC4BA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>
            <a:normAutofit/>
          </a:bodyPr>
          <a:lstStyle/>
          <a:p>
            <a:r>
              <a:rPr lang="en-GB" dirty="0"/>
              <a:t>One of the requirements for the dissertation is a </a:t>
            </a:r>
            <a:r>
              <a:rPr lang="en-GB" b="1" dirty="0"/>
              <a:t>plan</a:t>
            </a:r>
            <a:r>
              <a:rPr lang="en-GB" dirty="0"/>
              <a:t> to </a:t>
            </a:r>
            <a:r>
              <a:rPr lang="en-GB" b="1" dirty="0"/>
              <a:t>validate</a:t>
            </a:r>
            <a:r>
              <a:rPr lang="en-GB" dirty="0"/>
              <a:t>, </a:t>
            </a:r>
            <a:r>
              <a:rPr lang="en-GB" b="1" dirty="0"/>
              <a:t>verify</a:t>
            </a:r>
            <a:r>
              <a:rPr lang="en-GB" dirty="0"/>
              <a:t> and </a:t>
            </a:r>
            <a:r>
              <a:rPr lang="en-GB" b="1" dirty="0"/>
              <a:t>test</a:t>
            </a:r>
            <a:r>
              <a:rPr lang="en-GB" dirty="0"/>
              <a:t> your computing artefact</a:t>
            </a:r>
          </a:p>
          <a:p>
            <a:r>
              <a:rPr lang="en-GB" dirty="0"/>
              <a:t>Validation: are you building the </a:t>
            </a:r>
            <a:r>
              <a:rPr lang="en-GB" b="1" dirty="0"/>
              <a:t>right product</a:t>
            </a:r>
            <a:r>
              <a:rPr lang="en-GB" dirty="0"/>
              <a:t>?</a:t>
            </a:r>
          </a:p>
          <a:p>
            <a:r>
              <a:rPr lang="en-GB" dirty="0"/>
              <a:t>Verification: are you building the </a:t>
            </a:r>
            <a:r>
              <a:rPr lang="en-GB" b="1" dirty="0"/>
              <a:t>product right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88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629E-60A9-2241-AFD0-9EFE802E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D015-7856-D94B-BA87-9D227848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building the right product?</a:t>
            </a:r>
          </a:p>
          <a:p>
            <a:r>
              <a:rPr lang="en-US" dirty="0"/>
              <a:t>What are the </a:t>
            </a:r>
            <a:r>
              <a:rPr lang="en-US" b="1" dirty="0"/>
              <a:t>requirements</a:t>
            </a:r>
            <a:r>
              <a:rPr lang="en-US" dirty="0"/>
              <a:t>?</a:t>
            </a:r>
          </a:p>
          <a:p>
            <a:r>
              <a:rPr lang="en-US" dirty="0"/>
              <a:t>How will you determine </a:t>
            </a:r>
            <a:r>
              <a:rPr lang="en-US" b="1" dirty="0"/>
              <a:t>whether the requirements have been met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94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B0E6-50EF-744A-AF36-B473ED93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87C3-68A1-9F46-A3D8-26E46147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building the product right?</a:t>
            </a:r>
          </a:p>
          <a:p>
            <a:r>
              <a:rPr lang="en-US" dirty="0"/>
              <a:t>Does your artefact </a:t>
            </a:r>
            <a:r>
              <a:rPr lang="en-US" b="1" dirty="0"/>
              <a:t>work correctly</a:t>
            </a:r>
            <a:r>
              <a:rPr lang="en-US" dirty="0"/>
              <a:t>?</a:t>
            </a:r>
          </a:p>
          <a:p>
            <a:r>
              <a:rPr lang="en-US" dirty="0"/>
              <a:t>How will you verify this?</a:t>
            </a:r>
          </a:p>
          <a:p>
            <a:pPr lvl="1"/>
            <a:r>
              <a:rPr lang="en-US" dirty="0"/>
              <a:t>Unit tests?</a:t>
            </a:r>
          </a:p>
          <a:p>
            <a:pPr lvl="1"/>
            <a:r>
              <a:rPr lang="en-US" dirty="0"/>
              <a:t>Playtesting?</a:t>
            </a:r>
          </a:p>
          <a:p>
            <a:r>
              <a:rPr lang="en-US" dirty="0"/>
              <a:t>If your artefact has a </a:t>
            </a:r>
            <a:r>
              <a:rPr lang="en-US" b="1" dirty="0"/>
              <a:t>data collection </a:t>
            </a:r>
            <a:r>
              <a:rPr lang="en-US" dirty="0"/>
              <a:t>component, how will you test this in particular?</a:t>
            </a:r>
          </a:p>
        </p:txBody>
      </p:sp>
    </p:spTree>
    <p:extLst>
      <p:ext uri="{BB962C8B-B14F-4D97-AF65-F5344CB8AC3E}">
        <p14:creationId xmlns:p14="http://schemas.microsoft.com/office/powerpoint/2010/main" val="21479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5987-4E1E-9548-BFB5-8D8F64476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CC697-896B-E940-AE5F-AC5F8089C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9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6DA5-43A3-2C40-8F88-5C00117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D925-E70A-B04E-84BD-A156102B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describe how you plan to </a:t>
            </a:r>
            <a:r>
              <a:rPr lang="en-US" b="1" dirty="0"/>
              <a:t>collect</a:t>
            </a:r>
            <a:r>
              <a:rPr lang="en-US" dirty="0"/>
              <a:t>, </a:t>
            </a:r>
            <a:r>
              <a:rPr lang="en-US" b="1" dirty="0" err="1"/>
              <a:t>analyse</a:t>
            </a:r>
            <a:r>
              <a:rPr lang="en-US" dirty="0"/>
              <a:t> and </a:t>
            </a:r>
            <a:r>
              <a:rPr lang="en-US" b="1" dirty="0"/>
              <a:t>present</a:t>
            </a:r>
            <a:r>
              <a:rPr lang="en-US" dirty="0"/>
              <a:t> data</a:t>
            </a:r>
          </a:p>
          <a:p>
            <a:r>
              <a:rPr lang="en-US" dirty="0"/>
              <a:t>Basically demonstrate a </a:t>
            </a:r>
            <a:r>
              <a:rPr lang="en-US" b="1" dirty="0"/>
              <a:t>pipeline</a:t>
            </a:r>
            <a:r>
              <a:rPr lang="en-US" dirty="0"/>
              <a:t> – from initial data collection to statistical analysis and presentation</a:t>
            </a:r>
          </a:p>
          <a:p>
            <a:r>
              <a:rPr lang="en-US" dirty="0"/>
              <a:t>(In the next few slides I will refer to ”R code” – if using other tools e.g. Python then the principles still apply)</a:t>
            </a:r>
          </a:p>
        </p:txBody>
      </p:sp>
    </p:spTree>
    <p:extLst>
      <p:ext uri="{BB962C8B-B14F-4D97-AF65-F5344CB8AC3E}">
        <p14:creationId xmlns:p14="http://schemas.microsoft.com/office/powerpoint/2010/main" val="22849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5378-B949-CE4F-9D71-A58FDF78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37C-8636-3D4A-82BE-9AA08142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Advisable to collect data in a format that R can read, e.g. Comma Separated Values (CSV)</a:t>
            </a:r>
          </a:p>
          <a:p>
            <a:r>
              <a:rPr lang="en-US" b="1" dirty="0"/>
              <a:t>Survey data </a:t>
            </a:r>
            <a:r>
              <a:rPr lang="en-US" dirty="0"/>
              <a:t>– can your survey tool export into an appropriate format?</a:t>
            </a:r>
          </a:p>
          <a:p>
            <a:r>
              <a:rPr lang="en-US" b="1" dirty="0"/>
              <a:t>Paper surveys </a:t>
            </a:r>
            <a:r>
              <a:rPr lang="en-US" dirty="0"/>
              <a:t>– how will you transcribe them?</a:t>
            </a:r>
          </a:p>
          <a:p>
            <a:r>
              <a:rPr lang="en-US" b="1" dirty="0"/>
              <a:t>Telemetry data </a:t>
            </a:r>
            <a:r>
              <a:rPr lang="en-US" dirty="0"/>
              <a:t>– how will the artefact output it and how will you collect it?</a:t>
            </a:r>
          </a:p>
        </p:txBody>
      </p:sp>
    </p:spTree>
    <p:extLst>
      <p:ext uri="{BB962C8B-B14F-4D97-AF65-F5344CB8AC3E}">
        <p14:creationId xmlns:p14="http://schemas.microsoft.com/office/powerpoint/2010/main" val="33174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3165-7F24-1A40-ABCF-D1C8DDB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1F66-5B38-6D4D-AF1A-2ACF2CA9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data is in R, how will you </a:t>
            </a:r>
            <a:r>
              <a:rPr lang="en-US" dirty="0" err="1"/>
              <a:t>analyse</a:t>
            </a:r>
            <a:r>
              <a:rPr lang="en-US" dirty="0"/>
              <a:t> it?</a:t>
            </a:r>
          </a:p>
          <a:p>
            <a:r>
              <a:rPr lang="en-US" dirty="0"/>
              <a:t>What </a:t>
            </a:r>
            <a:r>
              <a:rPr lang="en-US" b="1" dirty="0"/>
              <a:t>statistical test(s)</a:t>
            </a:r>
            <a:r>
              <a:rPr lang="en-US" dirty="0"/>
              <a:t>?</a:t>
            </a:r>
          </a:p>
          <a:p>
            <a:r>
              <a:rPr lang="en-US" dirty="0"/>
              <a:t>Provide </a:t>
            </a:r>
            <a:r>
              <a:rPr lang="en-US" b="1" dirty="0"/>
              <a:t>sample code </a:t>
            </a:r>
            <a:r>
              <a:rPr lang="en-US" dirty="0"/>
              <a:t>for how these will be run</a:t>
            </a:r>
          </a:p>
        </p:txBody>
      </p:sp>
    </p:spTree>
    <p:extLst>
      <p:ext uri="{BB962C8B-B14F-4D97-AF65-F5344CB8AC3E}">
        <p14:creationId xmlns:p14="http://schemas.microsoft.com/office/powerpoint/2010/main" val="8919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C588-7935-CD42-8DCE-29DCF68E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are 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297E-50F4-524C-911B-840B8292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Peer review </a:t>
            </a:r>
            <a:r>
              <a:rPr lang="en-US" dirty="0"/>
              <a:t>of proposal and artefact on </a:t>
            </a:r>
            <a:r>
              <a:rPr lang="en-US" b="1" dirty="0"/>
              <a:t>Monday</a:t>
            </a:r>
          </a:p>
          <a:p>
            <a:r>
              <a:rPr lang="en-US" b="1" dirty="0"/>
              <a:t>Final deadline </a:t>
            </a:r>
            <a:r>
              <a:rPr lang="en-US" dirty="0"/>
              <a:t>soon after! (check </a:t>
            </a:r>
            <a:r>
              <a:rPr lang="en-US" dirty="0" err="1"/>
              <a:t>MyFalmouth</a:t>
            </a:r>
            <a:r>
              <a:rPr lang="en-US" dirty="0"/>
              <a:t>)</a:t>
            </a:r>
          </a:p>
          <a:p>
            <a:r>
              <a:rPr lang="en-US" dirty="0"/>
              <a:t>Make sure you go through the criteria in the </a:t>
            </a:r>
            <a:r>
              <a:rPr lang="en-US" b="1" dirty="0"/>
              <a:t>Research Dissertation Handbook </a:t>
            </a:r>
            <a:r>
              <a:rPr lang="en-US" dirty="0"/>
              <a:t>– don’t forget to include anything that’s required!</a:t>
            </a:r>
          </a:p>
        </p:txBody>
      </p:sp>
    </p:spTree>
    <p:extLst>
      <p:ext uri="{BB962C8B-B14F-4D97-AF65-F5344CB8AC3E}">
        <p14:creationId xmlns:p14="http://schemas.microsoft.com/office/powerpoint/2010/main" val="3205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11C4-522F-B142-8EF7-A36B20FD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413E-37D9-AA47-A823-4EC858AB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data be </a:t>
            </a:r>
            <a:r>
              <a:rPr lang="en-US" b="1" dirty="0"/>
              <a:t>presented</a:t>
            </a:r>
            <a:r>
              <a:rPr lang="en-US" dirty="0"/>
              <a:t>?</a:t>
            </a:r>
          </a:p>
          <a:p>
            <a:r>
              <a:rPr lang="en-US" dirty="0"/>
              <a:t>Again provide R code</a:t>
            </a:r>
          </a:p>
        </p:txBody>
      </p:sp>
    </p:spTree>
    <p:extLst>
      <p:ext uri="{BB962C8B-B14F-4D97-AF65-F5344CB8AC3E}">
        <p14:creationId xmlns:p14="http://schemas.microsoft.com/office/powerpoint/2010/main" val="40983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Information Presentation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Illustrating Your Findings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3200" dirty="0"/>
              <a:t>Information Presentation</a:t>
            </a:r>
            <a:endParaRPr lang="en-GB" sz="3600" dirty="0">
              <a:latin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There are various techniques for reformatting and reducing data to make the analysis more interpretable or to illustrate a key point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Graphical representations will also assist in decision making and reinforce the justification for those decisions --- e.g., has a hypothesis been falsified? To what extent is it clearly falsified?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An overall picture of the data can be gleaned and initial conclusions drawn</a:t>
            </a: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746E7AB-1F1C-41B3-8285-06DD90920BDD}" type="slidenum">
              <a:rPr lang="en-GB"/>
              <a:pPr/>
              <a:t>22</a:t>
            </a:fld>
            <a:endParaRPr lang="en-GB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/>
              <a:t>Information 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It is important to select the </a:t>
            </a:r>
            <a:r>
              <a:rPr lang="en-GB" sz="2400" b="1" dirty="0"/>
              <a:t>most</a:t>
            </a:r>
            <a:r>
              <a:rPr lang="en-GB" sz="2400" dirty="0"/>
              <a:t> effective ways to illustrate your findings in the dissertation</a:t>
            </a:r>
          </a:p>
          <a:p>
            <a:endParaRPr lang="en-GB" sz="1400" dirty="0"/>
          </a:p>
          <a:p>
            <a:r>
              <a:rPr lang="en-GB" sz="2400" dirty="0"/>
              <a:t>Your communication skills are under assessment --- keep all graphical depiction meaningful to justifying your analysis and/or your intellectual decisions</a:t>
            </a:r>
          </a:p>
          <a:p>
            <a:endParaRPr lang="en-GB" sz="2400" dirty="0"/>
          </a:p>
          <a:p>
            <a:r>
              <a:rPr lang="en-GB" sz="2400" dirty="0"/>
              <a:t>Provides an overall picture of the data underlying your findings to reach and support your conclusions</a:t>
            </a:r>
          </a:p>
          <a:p>
            <a:endParaRPr lang="en-GB" sz="1400" dirty="0"/>
          </a:p>
          <a:p>
            <a:r>
              <a:rPr lang="en-GB" sz="2400" dirty="0"/>
              <a:t>Be wary of delegating charts solely to important data:</a:t>
            </a:r>
            <a:br>
              <a:rPr lang="en-GB" sz="2400" dirty="0"/>
            </a:br>
            <a:endParaRPr lang="en-GB" sz="2400" dirty="0"/>
          </a:p>
          <a:p>
            <a:pPr marL="1295400" lvl="2" indent="-381000"/>
            <a:r>
              <a:rPr lang="en-GB" sz="2200" dirty="0"/>
              <a:t>Depictions can distort message of original data </a:t>
            </a:r>
          </a:p>
          <a:p>
            <a:pPr marL="1295400" lvl="2" indent="-381000"/>
            <a:r>
              <a:rPr lang="en-GB" sz="2200" dirty="0"/>
              <a:t>Concise, but often lacks precision</a:t>
            </a:r>
          </a:p>
          <a:p>
            <a:pPr marL="1295400" lvl="2" indent="-381000"/>
            <a:r>
              <a:rPr lang="en-GB" sz="2200" dirty="0"/>
              <a:t>Ensure adequate support in body of text</a:t>
            </a:r>
          </a:p>
          <a:p>
            <a:pPr marL="1295400" lvl="2" indent="-381000"/>
            <a:r>
              <a:rPr lang="en-GB" sz="2200" dirty="0"/>
              <a:t>Leverage explicit references (e.g., “as shown in Figure 1”)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/>
              <a:t>Information 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r>
              <a:rPr lang="en-GB" sz="2400" dirty="0"/>
              <a:t>There are many ways of creating graphs in R and </a:t>
            </a:r>
            <a:r>
              <a:rPr lang="en-GB" sz="2400" dirty="0" err="1"/>
              <a:t>Rstudio</a:t>
            </a:r>
            <a:r>
              <a:rPr lang="en-GB" sz="2400" dirty="0"/>
              <a:t>!</a:t>
            </a:r>
          </a:p>
          <a:p>
            <a:endParaRPr lang="en-GB" sz="2000" dirty="0"/>
          </a:p>
          <a:p>
            <a:r>
              <a:rPr lang="en-GB" sz="2400" dirty="0"/>
              <a:t>We will use a library called </a:t>
            </a:r>
            <a:r>
              <a:rPr lang="en-GB" sz="2400" b="1" dirty="0"/>
              <a:t>ggplot2</a:t>
            </a:r>
            <a:r>
              <a:rPr lang="en-GB" sz="2400" dirty="0"/>
              <a:t>, which you may need to install and load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("ggplot2", dependencies=TRUE)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library(ggplot2)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Among its functions should be a </a:t>
            </a:r>
            <a:r>
              <a:rPr lang="en-GB" sz="2000" b="1" dirty="0" err="1"/>
              <a:t>qplot</a:t>
            </a:r>
            <a:r>
              <a:rPr lang="en-GB" sz="2000" b="1" dirty="0"/>
              <a:t>()</a:t>
            </a:r>
            <a:r>
              <a:rPr lang="en-GB" sz="2000" dirty="0"/>
              <a:t>, which covers most of the common charts. </a:t>
            </a:r>
          </a:p>
        </p:txBody>
      </p:sp>
    </p:spTree>
    <p:extLst>
      <p:ext uri="{BB962C8B-B14F-4D97-AF65-F5344CB8AC3E}">
        <p14:creationId xmlns:p14="http://schemas.microsoft.com/office/powerpoint/2010/main" val="29727971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- Τίτλος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r>
              <a:rPr lang="en-GB" b="1" dirty="0"/>
              <a:t>Information Presentation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None/>
              <a:defRPr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9600" dirty="0"/>
              <a:t>Common formats for presenting information include: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GB" sz="96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Bar Chart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Histogram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Frequency Polygon &amp; Ogive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Pie Chart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Scatter Plot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Box Plot</a:t>
            </a:r>
            <a:endParaRPr lang="en-GB" sz="9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GB" sz="96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/>
              <a:t>Do You Know Your Charts and Graphs?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000"/>
              <a:t>Which chart or graph is associated with which description?</a:t>
            </a:r>
          </a:p>
          <a:p>
            <a:pPr eaLnBrk="1" hangingPunct="1">
              <a:buFont typeface="Wingdings" pitchFamily="2" charset="2"/>
              <a:buNone/>
            </a:pPr>
            <a:endParaRPr lang="en-GB" sz="2000"/>
          </a:p>
          <a:p>
            <a:pPr eaLnBrk="1" hangingPunct="1">
              <a:buFont typeface="Wingdings" pitchFamily="2" charset="2"/>
              <a:buNone/>
            </a:pPr>
            <a:endParaRPr lang="en-GB" sz="2000"/>
          </a:p>
        </p:txBody>
      </p:sp>
      <p:graphicFrame>
        <p:nvGraphicFramePr>
          <p:cNvPr id="283693" name="Group 45"/>
          <p:cNvGraphicFramePr>
            <a:graphicFrameLocks noGrp="1"/>
          </p:cNvGraphicFramePr>
          <p:nvPr/>
        </p:nvGraphicFramePr>
        <p:xfrm>
          <a:off x="900113" y="2420938"/>
          <a:ext cx="7345362" cy="37973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Frequency distribution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circular chart with slices presenting percentage breakdown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Histogram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summary of data presented as classes and frequencies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Ogive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two-dimensional graph of data from two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Pie chart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cumulative frequency polygon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Scatter plot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vertical bar chart presenting a frequency distribution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3766" name="Line 118"/>
          <p:cNvSpPr>
            <a:spLocks noChangeShapeType="1"/>
          </p:cNvSpPr>
          <p:nvPr/>
        </p:nvSpPr>
        <p:spPr bwMode="auto">
          <a:xfrm flipV="1">
            <a:off x="2339975" y="4540250"/>
            <a:ext cx="2160588" cy="129698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67" name="Line 119"/>
          <p:cNvSpPr>
            <a:spLocks noChangeShapeType="1"/>
          </p:cNvSpPr>
          <p:nvPr/>
        </p:nvSpPr>
        <p:spPr bwMode="auto">
          <a:xfrm>
            <a:off x="2339975" y="3605213"/>
            <a:ext cx="2160588" cy="2303462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68" name="Line 120"/>
          <p:cNvSpPr>
            <a:spLocks noChangeShapeType="1"/>
          </p:cNvSpPr>
          <p:nvPr/>
        </p:nvSpPr>
        <p:spPr bwMode="auto">
          <a:xfrm>
            <a:off x="2339975" y="4468813"/>
            <a:ext cx="2160588" cy="8636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69" name="Line 121"/>
          <p:cNvSpPr>
            <a:spLocks noChangeShapeType="1"/>
          </p:cNvSpPr>
          <p:nvPr/>
        </p:nvSpPr>
        <p:spPr bwMode="auto">
          <a:xfrm flipV="1">
            <a:off x="2339975" y="2884488"/>
            <a:ext cx="2160588" cy="2376487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70" name="Line 122"/>
          <p:cNvSpPr>
            <a:spLocks noChangeShapeType="1"/>
          </p:cNvSpPr>
          <p:nvPr/>
        </p:nvSpPr>
        <p:spPr bwMode="auto">
          <a:xfrm>
            <a:off x="2339975" y="2813050"/>
            <a:ext cx="2160588" cy="93503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8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8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8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66" grpId="0" animBg="1"/>
      <p:bldP spid="283767" grpId="0" animBg="1"/>
      <p:bldP spid="283768" grpId="0" animBg="1"/>
      <p:bldP spid="283769" grpId="0" animBg="1"/>
      <p:bldP spid="2837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bar chart or bar graph is a chart or graph that presents categorical data with rectangular bars with heights or lengths proportional to the values that they represent.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bars can be plotted vertically or horizontally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Bar charts are useful for displaying data that are classified into nominal or ordinal categories in order to make comparisons.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0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To a simple bar chart: </a:t>
            </a:r>
          </a:p>
          <a:p>
            <a:endParaRPr lang="en-GB" dirty="0"/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&gt; qplot(dat$GENDER, geom="bar", stat="identity")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 err="1"/>
              <a:t>geom</a:t>
            </a:r>
            <a:r>
              <a:rPr lang="en-GB" dirty="0"/>
              <a:t> argument refers to the type of chart that </a:t>
            </a:r>
            <a:r>
              <a:rPr lang="en-GB" b="1" dirty="0" err="1"/>
              <a:t>qplot</a:t>
            </a:r>
            <a:r>
              <a:rPr lang="en-GB" dirty="0"/>
              <a:t> will produce.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stat</a:t>
            </a:r>
            <a:r>
              <a:rPr lang="en-GB" dirty="0"/>
              <a:t> argument is depreciated, but useful when no statistical analysis or summary statistic like a mean is needed. For a bar chart, “identify” defaults to a count.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7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52" y="1844675"/>
            <a:ext cx="5770296" cy="4392613"/>
          </a:xfrm>
        </p:spPr>
      </p:pic>
    </p:spTree>
    <p:extLst>
      <p:ext uri="{BB962C8B-B14F-4D97-AF65-F5344CB8AC3E}">
        <p14:creationId xmlns:p14="http://schemas.microsoft.com/office/powerpoint/2010/main" val="119250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008F-D3B0-4521-9943-A230FB104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Ethics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7BDB-B83F-475E-B642-C5666FF86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48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Bar charts can be made much more complex using other </a:t>
            </a:r>
            <a:r>
              <a:rPr lang="en-GB" dirty="0" err="1"/>
              <a:t>ggplot</a:t>
            </a:r>
            <a:r>
              <a:rPr lang="en-GB" dirty="0"/>
              <a:t> functions: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     </a:t>
            </a:r>
            <a:r>
              <a:rPr lang="en-GB" sz="1600" dirty="0">
                <a:hlinkClick r:id="rId2"/>
              </a:rPr>
              <a:t>http://www.cookbook-r.com/Graphs/Bar_and_line_graphs_(ggplot2)/</a:t>
            </a:r>
            <a:endParaRPr lang="en-GB" sz="1600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3"/>
          <a:srcRect l="7870" t="23286" r="7669" b="24843"/>
          <a:stretch/>
        </p:blipFill>
        <p:spPr>
          <a:xfrm>
            <a:off x="899592" y="2852936"/>
            <a:ext cx="750399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78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Histogram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dirty="0"/>
              <a:t>A type of vertical bar chart used to depict a frequency distribution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dirty="0"/>
              <a:t>Construction steps: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Label the </a:t>
            </a:r>
            <a:r>
              <a:rPr lang="en-GB" b="1" dirty="0"/>
              <a:t>x</a:t>
            </a:r>
            <a:r>
              <a:rPr lang="en-GB" dirty="0"/>
              <a:t> axis with the class endpoints 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Label the </a:t>
            </a:r>
            <a:r>
              <a:rPr lang="en-GB" b="1" dirty="0"/>
              <a:t>y</a:t>
            </a:r>
            <a:r>
              <a:rPr lang="en-GB" dirty="0"/>
              <a:t> axis with the frequencies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Label the chart with an </a:t>
            </a:r>
            <a:r>
              <a:rPr lang="en-GB" b="1" dirty="0"/>
              <a:t>appropriate</a:t>
            </a:r>
            <a:r>
              <a:rPr lang="en-GB" dirty="0"/>
              <a:t> title, i.e. </a:t>
            </a:r>
            <a:r>
              <a:rPr lang="en-GB" b="1" dirty="0"/>
              <a:t>not</a:t>
            </a:r>
            <a:r>
              <a:rPr lang="en-GB" dirty="0"/>
              <a:t> </a:t>
            </a:r>
            <a:r>
              <a:rPr lang="en-GB" altLang="en-US" dirty="0"/>
              <a:t>‘</a:t>
            </a:r>
            <a:r>
              <a:rPr lang="en-GB" dirty="0"/>
              <a:t>bar chart</a:t>
            </a:r>
            <a:r>
              <a:rPr lang="en-GB" altLang="en-US" dirty="0"/>
              <a:t>’</a:t>
            </a:r>
            <a:endParaRPr lang="en-GB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GB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dirty="0"/>
              <a:t>A quick look at the histogram reveals which class intervals produce the highest frequency totals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E.g. which age group most often enrols in undergraduate computing courses?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Histogram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 display a frequency table, examining birth years from 1975 to 2000 in 5-year intervals, use the following command: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summary(cut(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dat$BIRTH_YEAR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c(1975,seq(1980,2000,5)),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include.lowest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T,right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=FALSE))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 display a histogram based on this data: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dat$BIRTH_YEAR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="Year of Birth",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="Count", main="Breakdown of Birth Years", breaks=5)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184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Histogram</a:t>
            </a:r>
            <a:endParaRPr lang="en-GB" i="1" dirty="0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822" y="1989138"/>
            <a:ext cx="5200982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Frequency Polygon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A graph in which line segments connecting the dots depict a frequency distribution</a:t>
            </a:r>
          </a:p>
          <a:p>
            <a:endParaRPr lang="en-GB" sz="1400" dirty="0"/>
          </a:p>
          <a:p>
            <a:r>
              <a:rPr lang="en-GB" sz="2400" dirty="0"/>
              <a:t>Construction steps:</a:t>
            </a:r>
          </a:p>
          <a:p>
            <a:endParaRPr lang="en-GB" sz="800" dirty="0"/>
          </a:p>
          <a:p>
            <a:pPr lvl="2"/>
            <a:r>
              <a:rPr lang="en-GB" dirty="0"/>
              <a:t>Label the </a:t>
            </a:r>
            <a:r>
              <a:rPr lang="en-GB" b="1" dirty="0"/>
              <a:t>x</a:t>
            </a:r>
            <a:r>
              <a:rPr lang="en-GB" dirty="0"/>
              <a:t> axis with the class endpoints </a:t>
            </a:r>
          </a:p>
          <a:p>
            <a:pPr lvl="2"/>
            <a:endParaRPr lang="en-GB" sz="800" dirty="0"/>
          </a:p>
          <a:p>
            <a:pPr lvl="2"/>
            <a:r>
              <a:rPr lang="en-GB" dirty="0"/>
              <a:t>Label the </a:t>
            </a:r>
            <a:r>
              <a:rPr lang="en-GB" b="1" dirty="0"/>
              <a:t>y</a:t>
            </a:r>
            <a:r>
              <a:rPr lang="en-GB" dirty="0"/>
              <a:t> axis with the frequencies</a:t>
            </a:r>
          </a:p>
          <a:p>
            <a:pPr lvl="2"/>
            <a:endParaRPr lang="en-GB" sz="1600" dirty="0"/>
          </a:p>
          <a:p>
            <a:pPr lvl="2"/>
            <a:r>
              <a:rPr lang="en-GB" dirty="0"/>
              <a:t>Plot a dot for the frequency value at the midpoint of each class interval </a:t>
            </a:r>
            <a:br>
              <a:rPr lang="en-GB" dirty="0"/>
            </a:br>
            <a:r>
              <a:rPr lang="en-GB" dirty="0"/>
              <a:t>(different to </a:t>
            </a:r>
            <a:r>
              <a:rPr lang="en-GB" dirty="0" err="1"/>
              <a:t>Ogive</a:t>
            </a:r>
            <a:r>
              <a:rPr lang="en-GB" dirty="0"/>
              <a:t>)</a:t>
            </a:r>
          </a:p>
          <a:p>
            <a:pPr lvl="2"/>
            <a:endParaRPr lang="en-GB" sz="1600" dirty="0"/>
          </a:p>
          <a:p>
            <a:pPr lvl="2"/>
            <a:r>
              <a:rPr lang="en-GB" dirty="0"/>
              <a:t>Connect these dots with a line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Frequency Polygon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 display a histogram of students’ conscientiousness, use the following command: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(CONSCIENTIOUSNESS), stat="count") +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geom_freqpoly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binwidth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20)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3291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Frequency Polygon</a:t>
            </a:r>
            <a:endParaRPr lang="en-GB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52" y="1844675"/>
            <a:ext cx="5770296" cy="4392613"/>
          </a:xfr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 err="1"/>
              <a:t>Ogive</a:t>
            </a:r>
            <a:endParaRPr lang="en-GB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A Cumulative Frequency (CF) polygon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2400" dirty="0"/>
              <a:t>Construction steps:</a:t>
            </a:r>
          </a:p>
          <a:p>
            <a:pPr>
              <a:lnSpc>
                <a:spcPct val="90000"/>
              </a:lnSpc>
            </a:pPr>
            <a:endParaRPr lang="en-GB" sz="800" dirty="0"/>
          </a:p>
          <a:p>
            <a:pPr>
              <a:lnSpc>
                <a:spcPct val="90000"/>
              </a:lnSpc>
            </a:pPr>
            <a:endParaRPr lang="en-GB" sz="400" dirty="0"/>
          </a:p>
          <a:p>
            <a:pPr lvl="2">
              <a:lnSpc>
                <a:spcPct val="90000"/>
              </a:lnSpc>
            </a:pPr>
            <a:r>
              <a:rPr lang="en-GB" dirty="0"/>
              <a:t>Label the </a:t>
            </a:r>
            <a:r>
              <a:rPr lang="en-GB" b="1" dirty="0"/>
              <a:t>x</a:t>
            </a:r>
            <a:r>
              <a:rPr lang="en-GB" dirty="0"/>
              <a:t> axis with the class endpoints 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Label the </a:t>
            </a:r>
            <a:r>
              <a:rPr lang="en-GB" b="1" dirty="0"/>
              <a:t>y</a:t>
            </a:r>
            <a:r>
              <a:rPr lang="en-GB" dirty="0"/>
              <a:t> axis with the cumulative frequencies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A dot of </a:t>
            </a:r>
            <a:r>
              <a:rPr lang="en-GB" altLang="en-US" dirty="0"/>
              <a:t>‘</a:t>
            </a:r>
            <a:r>
              <a:rPr lang="en-GB" dirty="0"/>
              <a:t>0</a:t>
            </a:r>
            <a:r>
              <a:rPr lang="en-GB" altLang="en-US" dirty="0"/>
              <a:t>’</a:t>
            </a:r>
            <a:r>
              <a:rPr lang="en-GB" dirty="0"/>
              <a:t> is placed at the beginning of the first class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Mark a dot for the CF value at the end of each class interval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Connect these dots with a line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 err="1"/>
              <a:t>Ogive</a:t>
            </a:r>
            <a:endParaRPr lang="en-GB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To construct an ogive, you need to format the data into cumulative frequencies: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cumfreq0 &lt;- c(0,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(table(cut(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dat$CONSCIENTIOUSNESS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240, by=20), right=FALSE))))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Then plot the chart based on this data: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plot(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240, by=20), cumfreq0, main="Range of Conscientiousness",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="Level of Conscientiousness",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="Cumulative Frequency") + lines(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240, by=20), cumfreq0)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8214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pPr eaLnBrk="1" hangingPunct="1"/>
            <a:r>
              <a:rPr lang="en-GB" dirty="0"/>
              <a:t>Ogive</a:t>
            </a:r>
            <a:endParaRPr lang="en-GB" i="1" dirty="0"/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844824"/>
            <a:ext cx="5588171" cy="42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F62C-B9D0-5E41-946D-BDAEC672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ethics important in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FCC2-B30F-4F47-BAE2-09C65E77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discussed in detail earlier in the module (weeks 1 and 5)</a:t>
            </a:r>
          </a:p>
          <a:p>
            <a:r>
              <a:rPr lang="en-US" dirty="0"/>
              <a:t>We must abide by Falmouth University’s </a:t>
            </a:r>
            <a:r>
              <a:rPr lang="en-US" b="1" dirty="0"/>
              <a:t>Research Integrity and Ethics Policy</a:t>
            </a:r>
          </a:p>
          <a:p>
            <a:r>
              <a:rPr lang="en-US" dirty="0"/>
              <a:t>Participants in your research must give </a:t>
            </a:r>
            <a:r>
              <a:rPr lang="en-US" b="1" dirty="0"/>
              <a:t>informed consent</a:t>
            </a:r>
          </a:p>
          <a:p>
            <a:r>
              <a:rPr lang="en-US" dirty="0"/>
              <a:t>You must </a:t>
            </a:r>
            <a:r>
              <a:rPr lang="en-US" dirty="0" err="1"/>
              <a:t>minimise</a:t>
            </a:r>
            <a:r>
              <a:rPr lang="en-US" dirty="0"/>
              <a:t> potential </a:t>
            </a:r>
            <a:r>
              <a:rPr lang="en-US" b="1" dirty="0"/>
              <a:t>risks</a:t>
            </a:r>
            <a:r>
              <a:rPr lang="en-US" dirty="0"/>
              <a:t> arising from your research</a:t>
            </a:r>
          </a:p>
        </p:txBody>
      </p:sp>
    </p:spTree>
    <p:extLst>
      <p:ext uri="{BB962C8B-B14F-4D97-AF65-F5344CB8AC3E}">
        <p14:creationId xmlns:p14="http://schemas.microsoft.com/office/powerpoint/2010/main" val="465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/>
              <a:t>Pie Chart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A circular depiction of data where the area of the whole pie = 100% of the data being studied. Slices represent a % breakdown of each of the values</a:t>
            </a:r>
          </a:p>
          <a:p>
            <a:pPr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GB" sz="2400" dirty="0"/>
              <a:t>Business uses: e.g. for depicting budget categories, market share, time and resource allocation</a:t>
            </a:r>
          </a:p>
          <a:p>
            <a:pPr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GB" sz="2400" dirty="0"/>
              <a:t>Generally more difficult to interpret the size of the slices compared to the bars in a histogram. But- usage of </a:t>
            </a:r>
            <a:r>
              <a:rPr lang="en-GB" altLang="en-US" sz="2400" dirty="0"/>
              <a:t>‘</a:t>
            </a:r>
            <a:r>
              <a:rPr lang="en-GB" sz="2400" dirty="0"/>
              <a:t>%</a:t>
            </a:r>
            <a:r>
              <a:rPr lang="en-GB" altLang="en-US" sz="2400" dirty="0"/>
              <a:t>’</a:t>
            </a:r>
            <a:r>
              <a:rPr lang="en-GB" sz="2400" dirty="0"/>
              <a:t> can clarify slice size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Pie Chart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Construction steps: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dirty="0"/>
              <a:t>Convert each toothpaste brand amount to a proportion by dividing each individual amount by the total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/>
              <a:t>		</a:t>
            </a:r>
            <a:r>
              <a:rPr lang="en-GB" dirty="0"/>
              <a:t>E.g. 102 / 200  =  0.51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GB" dirty="0"/>
              <a:t>Convert each proportion to degrees by multiplying by 360</a:t>
            </a:r>
            <a:r>
              <a:rPr lang="en-US" dirty="0"/>
              <a:t>°</a:t>
            </a:r>
          </a:p>
          <a:p>
            <a:pPr marL="1752600" lvl="3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400" dirty="0"/>
              <a:t>E.g. 0.51 * 360°  =  183.6°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Pie 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To construct a pie chart, you first need to label the categories: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Lbls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c("Prior Experience with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"Prior Experience without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"No Prior Experience")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Then plot the pie chart based on this data: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pie(table(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dat$PRIOR_EXP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 labels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lbls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3960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z="3200" dirty="0">
                <a:solidFill>
                  <a:srgbClr val="19B83F"/>
                </a:solidFill>
              </a:rPr>
              <a:t>Pie Chart</a:t>
            </a:r>
            <a:endParaRPr lang="en-GB" dirty="0"/>
          </a:p>
        </p:txBody>
      </p:sp>
      <p:pic>
        <p:nvPicPr>
          <p:cNvPr id="8" name="Content Placeholder 7" descr="pie_char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02282" y="1844675"/>
            <a:ext cx="6539436" cy="4392613"/>
          </a:xfr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Pie 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Wrapping up commands into a single line: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(factor(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dat$PRIOR_EXP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labels=c("Prior Experience with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"Prior Experience without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"No Prior Experience")),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dat$ANXIETY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"boxplot", main="Anxiety of Students from Different Backgrounds",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="Background",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="Level of Programming Anxiety")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Take note of the </a:t>
            </a:r>
            <a:r>
              <a:rPr lang="en-GB" sz="1800" b="1" dirty="0"/>
              <a:t>factor()</a:t>
            </a:r>
            <a:r>
              <a:rPr lang="en-GB" sz="1800" dirty="0"/>
              <a:t> command --- useful for distinguishing between different nominal characteristics or members of experimental and non-experimental groups!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The labels </a:t>
            </a:r>
            <a:r>
              <a:rPr lang="en-GB" sz="1800" dirty="0" err="1"/>
              <a:t>struct</a:t>
            </a:r>
            <a:r>
              <a:rPr lang="en-GB" sz="1800" dirty="0"/>
              <a:t> is setup in ascending order.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0904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Scatter Plot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/>
              <a:t>Illustrates the relationship between two variables based on its underlying data points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E.g. the link between neurotic personality traits and programming anxiety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Scatter graph - a two-dimensional graph plot of pairs of points from two variables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Relationships will vary in strength, line of best fit used to indicate magnitude through slope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Scatter Plot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For the line of best fit, going to use the </a:t>
            </a:r>
            <a:r>
              <a:rPr lang="en-GB" sz="2000" b="1" dirty="0" err="1"/>
              <a:t>rlm</a:t>
            </a:r>
            <a:r>
              <a:rPr lang="en-GB" sz="2000" b="1" dirty="0"/>
              <a:t>()</a:t>
            </a:r>
            <a:r>
              <a:rPr lang="en-GB" sz="2000" dirty="0"/>
              <a:t> function for a robust linear model to mitigate the influence of dataset outliers: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library(MASS)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Then using the </a:t>
            </a:r>
            <a:r>
              <a:rPr lang="en-GB" sz="1800" b="1" dirty="0" err="1"/>
              <a:t>qplot</a:t>
            </a:r>
            <a:r>
              <a:rPr lang="en-GB" sz="1800" b="1" dirty="0"/>
              <a:t>()</a:t>
            </a:r>
            <a:r>
              <a:rPr lang="en-GB" sz="1800" dirty="0"/>
              <a:t> command with a combination of </a:t>
            </a:r>
            <a:r>
              <a:rPr lang="en-GB" sz="1800" b="1" dirty="0" err="1"/>
              <a:t>geom</a:t>
            </a:r>
            <a:r>
              <a:rPr lang="en-GB" sz="1800" dirty="0"/>
              <a:t> arguments including “point” (the scatter dots) and “smooth” (the line of best fit.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dat$ANXIETY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dat$NEUROTICISM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c("point", "smooth"), method="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rlm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", main="Correlation between Anxiety and Neuroticism",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="Anxiety",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="Neuroticism")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Try without the </a:t>
            </a:r>
            <a:r>
              <a:rPr lang="en-US" sz="1800" b="1" dirty="0"/>
              <a:t>method</a:t>
            </a:r>
            <a:r>
              <a:rPr lang="en-US" sz="1800" dirty="0"/>
              <a:t> argument. What happens?</a:t>
            </a:r>
          </a:p>
        </p:txBody>
      </p:sp>
    </p:spTree>
    <p:extLst>
      <p:ext uri="{BB962C8B-B14F-4D97-AF65-F5344CB8AC3E}">
        <p14:creationId xmlns:p14="http://schemas.microsoft.com/office/powerpoint/2010/main" val="352866940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pPr eaLnBrk="1" hangingPunct="1"/>
            <a:r>
              <a:rPr lang="en-GB" dirty="0"/>
              <a:t>Scatter Plot</a:t>
            </a:r>
            <a:endParaRPr lang="en-GB" i="1" dirty="0"/>
          </a:p>
        </p:txBody>
      </p:sp>
      <p:pic>
        <p:nvPicPr>
          <p:cNvPr id="27653" name="Picture 6" descr="ScattePlot1-1x7cxgu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87624" y="1772816"/>
            <a:ext cx="6699098" cy="449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Box Plot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/>
              <a:t>Illustrates proportions of a distribution, and useful for comparing groups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Looking “down” on the distribution from the top, like viewing hills on a plane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Lines outside the box represent range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Box represents the lower and upper quartiles</a:t>
            </a:r>
          </a:p>
          <a:p>
            <a:pPr>
              <a:spcBef>
                <a:spcPct val="0"/>
              </a:spcBef>
            </a:pPr>
            <a:endParaRPr lang="en-GB" sz="2400" dirty="0"/>
          </a:p>
          <a:p>
            <a:pPr>
              <a:spcBef>
                <a:spcPct val="0"/>
              </a:spcBef>
            </a:pPr>
            <a:r>
              <a:rPr lang="en-GB" sz="2400" dirty="0"/>
              <a:t>Line inside the box represents the median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1994733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pPr eaLnBrk="1" hangingPunct="1"/>
            <a:r>
              <a:rPr lang="en-GB" dirty="0"/>
              <a:t>Box Plot</a:t>
            </a:r>
            <a:endParaRPr lang="en-GB" i="1" dirty="0"/>
          </a:p>
        </p:txBody>
      </p:sp>
      <p:pic>
        <p:nvPicPr>
          <p:cNvPr id="2765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1583" y="1772816"/>
            <a:ext cx="5911180" cy="449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3671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64BE-D7D7-6947-9BFD-4B831971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risk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DC5C-3769-6A44-87F5-427AFAD0B8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Will your project involve clinical trials?</a:t>
            </a:r>
          </a:p>
          <a:p>
            <a:r>
              <a:rPr lang="en-US" dirty="0"/>
              <a:t>Will your project involve the use of human blood or other human tissue?</a:t>
            </a:r>
          </a:p>
          <a:p>
            <a:r>
              <a:rPr lang="en-US" dirty="0"/>
              <a:t>Will your project involve administering any drugs, placebos, food stuffs or drink to participants? </a:t>
            </a:r>
          </a:p>
          <a:p>
            <a:r>
              <a:rPr lang="en-US" dirty="0"/>
              <a:t>Will your project involve the participation of NHS and/or Social Services staff, patients, equipment and/or facilities? </a:t>
            </a:r>
          </a:p>
          <a:p>
            <a:r>
              <a:rPr lang="en-US" dirty="0"/>
              <a:t>Will your project involve participants who are particularly vulnerable? (e.g. refugees, prisoners, victims of violence) </a:t>
            </a:r>
          </a:p>
          <a:p>
            <a:r>
              <a:rPr lang="en-US" dirty="0"/>
              <a:t>Will your project involve participants who are unable to give informed consent? (e.g. children, people with learning disabilities) </a:t>
            </a:r>
          </a:p>
          <a:p>
            <a:r>
              <a:rPr lang="en-US" dirty="0"/>
              <a:t>Will your project risk causing psychological stress or anxiety or other harm or negative consequences beyond that normally encountered by the participants in their life outside research?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5914-ABC8-844C-93B3-EA2537B30B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Will your project involve actively deceiving the participants? (e.g., will participants be deliberately falsely informed, will information be withheld from them or will they be misled in such a way that they are likely to object or show unease when debriefed about the study) </a:t>
            </a:r>
          </a:p>
          <a:p>
            <a:r>
              <a:rPr lang="en-US" dirty="0"/>
              <a:t>Will your project involve accessing and/or storing data that comes under the Official Secrets Act and/or poses a risk to National security? </a:t>
            </a:r>
          </a:p>
          <a:p>
            <a:r>
              <a:rPr lang="en-US" dirty="0"/>
              <a:t>Is there potential for your project to have unintended harmful consequences (e.g. military use of technology / ‘</a:t>
            </a:r>
            <a:r>
              <a:rPr lang="en-US" dirty="0" err="1"/>
              <a:t>weaponisation</a:t>
            </a:r>
            <a:r>
              <a:rPr lang="en-US" dirty="0"/>
              <a:t>’ of artificial intelligence)? </a:t>
            </a:r>
          </a:p>
        </p:txBody>
      </p:sp>
    </p:spTree>
    <p:extLst>
      <p:ext uri="{BB962C8B-B14F-4D97-AF65-F5344CB8AC3E}">
        <p14:creationId xmlns:p14="http://schemas.microsoft.com/office/powerpoint/2010/main" val="267022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FA3D-1806-FD49-AF74-8120F6A3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risk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0414-85D9-DE48-959A-D7989CB288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Will your project involve participants? </a:t>
            </a:r>
          </a:p>
          <a:p>
            <a:r>
              <a:rPr lang="en-US" dirty="0"/>
              <a:t>Will it be necessary for participants to take part in the study without their knowledge and consent at the time? (e.g. covert observation of people in non-public places) </a:t>
            </a:r>
          </a:p>
          <a:p>
            <a:r>
              <a:rPr lang="en-US" dirty="0"/>
              <a:t>Will financial inducements (other than reasonable expenses and compensation for time) be offered to participants? </a:t>
            </a:r>
          </a:p>
          <a:p>
            <a:r>
              <a:rPr lang="en-US" dirty="0"/>
              <a:t>Will your project involve collecting participant data (e.g. personal and/or sensitive data referring to a living individual)?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8AD7-3E91-624B-AE49-A8B98FF06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Will your project involve accessing secondary data that is not in the public domain (e.g. personal data collected by another user)? </a:t>
            </a:r>
          </a:p>
          <a:p>
            <a:r>
              <a:rPr lang="en-US" dirty="0"/>
              <a:t>Will your project involve accessing commercially sensitive information? </a:t>
            </a:r>
          </a:p>
          <a:p>
            <a:r>
              <a:rPr lang="en-US" dirty="0"/>
              <a:t>Could your project have negative environmental impacts (e.g. disturbance of natural habitats; damage to, or contamination of, buildings/artefacts/wildlife)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E328-6723-8844-968D-EB74893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515C-2D37-544E-B2B6-A0573387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Participants in your research must give </a:t>
            </a:r>
            <a:r>
              <a:rPr lang="en-US" b="1" dirty="0"/>
              <a:t>informed consent</a:t>
            </a:r>
          </a:p>
          <a:p>
            <a:r>
              <a:rPr lang="en-US" dirty="0"/>
              <a:t>You must typically provide two documents</a:t>
            </a:r>
          </a:p>
          <a:p>
            <a:pPr lvl="1"/>
            <a:r>
              <a:rPr lang="en-US" dirty="0"/>
              <a:t>Information sheet</a:t>
            </a:r>
          </a:p>
          <a:p>
            <a:pPr lvl="1"/>
            <a:r>
              <a:rPr lang="en-US" dirty="0"/>
              <a:t>Consent form</a:t>
            </a:r>
          </a:p>
          <a:p>
            <a:r>
              <a:rPr lang="en-US" dirty="0"/>
              <a:t>(In the case of an online study these could be electronic)</a:t>
            </a:r>
          </a:p>
          <a:p>
            <a:r>
              <a:rPr lang="en-US" dirty="0"/>
              <a:t>See </a:t>
            </a:r>
            <a:r>
              <a:rPr lang="en-US" b="1" dirty="0"/>
              <a:t>Appendices 5 and 6</a:t>
            </a:r>
            <a:r>
              <a:rPr lang="en-US" dirty="0"/>
              <a:t> of the </a:t>
            </a:r>
            <a:r>
              <a:rPr lang="en-US" b="1" dirty="0"/>
              <a:t>Handbook for Research Integrity and Ethics </a:t>
            </a:r>
            <a:r>
              <a:rPr lang="en-US" dirty="0"/>
              <a:t>(on </a:t>
            </a:r>
            <a:r>
              <a:rPr lang="en-US" dirty="0" err="1"/>
              <a:t>LearningSpace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20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935E-EECD-5145-81C2-BAA170B4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593D-5A53-CB47-8480-A2BA3D7A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enable a potential participant to decide </a:t>
            </a:r>
            <a:r>
              <a:rPr lang="en-US" b="1" dirty="0"/>
              <a:t>whether or not </a:t>
            </a:r>
            <a:r>
              <a:rPr lang="en-US" dirty="0"/>
              <a:t>they want to take part</a:t>
            </a:r>
          </a:p>
          <a:p>
            <a:r>
              <a:rPr lang="en-US" dirty="0"/>
              <a:t>Describe the project – answer the question ”why are you asking me to take part?”</a:t>
            </a:r>
          </a:p>
          <a:p>
            <a:r>
              <a:rPr lang="en-US" dirty="0"/>
              <a:t>Explain what you are asking the participant to do</a:t>
            </a:r>
          </a:p>
          <a:p>
            <a:r>
              <a:rPr lang="en-US" dirty="0"/>
              <a:t>Provide contact details for if participants have 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107355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C37B-6A94-FF4D-9261-E13F9E2B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3E8E-C1A2-D54F-9B39-3435FF8D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 confirm that I have read and understand the information provided above for the research study. I have had the opportunity to consider the information, ask questions and I have had these answered satisfactorily. </a:t>
            </a:r>
          </a:p>
          <a:p>
            <a:r>
              <a:rPr lang="en-GB" dirty="0"/>
              <a:t>I understand that my participation is voluntary and that I am free to withdraw at any time without giving any reason, without my legal rights being affected. </a:t>
            </a:r>
          </a:p>
          <a:p>
            <a:r>
              <a:rPr lang="en-GB" dirty="0"/>
              <a:t>I agree to take part in the above study.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nternal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r or End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UNH_PPT_TMPLT</Template>
  <TotalTime>0</TotalTime>
  <Words>2564</Words>
  <Application>Microsoft Macintosh PowerPoint</Application>
  <PresentationFormat>On-screen Show (4:3)</PresentationFormat>
  <Paragraphs>342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Consolas</vt:lpstr>
      <vt:lpstr>Times New Roman</vt:lpstr>
      <vt:lpstr>Verdana</vt:lpstr>
      <vt:lpstr>Wingdings</vt:lpstr>
      <vt:lpstr>Internal Slide</vt:lpstr>
      <vt:lpstr>Cover</vt:lpstr>
      <vt:lpstr>Divider or End Slide</vt:lpstr>
      <vt:lpstr>Research PRACTICE</vt:lpstr>
      <vt:lpstr>Deadlines are coming</vt:lpstr>
      <vt:lpstr>Ethics</vt:lpstr>
      <vt:lpstr>Why is ethics important in research?</vt:lpstr>
      <vt:lpstr>High risk categories</vt:lpstr>
      <vt:lpstr>Medium risk categories</vt:lpstr>
      <vt:lpstr>Consent</vt:lpstr>
      <vt:lpstr>Information sheet</vt:lpstr>
      <vt:lpstr>Consent form</vt:lpstr>
      <vt:lpstr>Personal data</vt:lpstr>
      <vt:lpstr>Data handling best practices</vt:lpstr>
      <vt:lpstr>Testing</vt:lpstr>
      <vt:lpstr>Testing</vt:lpstr>
      <vt:lpstr>Validation</vt:lpstr>
      <vt:lpstr>Verification</vt:lpstr>
      <vt:lpstr>Data management</vt:lpstr>
      <vt:lpstr>Data management plan</vt:lpstr>
      <vt:lpstr>Data collection</vt:lpstr>
      <vt:lpstr>Data analysis</vt:lpstr>
      <vt:lpstr>Data presentation</vt:lpstr>
      <vt:lpstr>Information Presentation</vt:lpstr>
      <vt:lpstr>Information Presentation</vt:lpstr>
      <vt:lpstr>Information Presentation</vt:lpstr>
      <vt:lpstr>Information Presentation</vt:lpstr>
      <vt:lpstr>Information Presentation</vt:lpstr>
      <vt:lpstr>Do You Know Your Charts and Graphs?</vt:lpstr>
      <vt:lpstr>Bar Chart</vt:lpstr>
      <vt:lpstr>Bar Chart</vt:lpstr>
      <vt:lpstr>Bar Chart</vt:lpstr>
      <vt:lpstr>Bar Chart</vt:lpstr>
      <vt:lpstr>Histogram</vt:lpstr>
      <vt:lpstr>Histogram</vt:lpstr>
      <vt:lpstr>Histogram</vt:lpstr>
      <vt:lpstr>Frequency Polygon</vt:lpstr>
      <vt:lpstr>Frequency Polygon</vt:lpstr>
      <vt:lpstr>Frequency Polygon</vt:lpstr>
      <vt:lpstr>Ogive</vt:lpstr>
      <vt:lpstr>Ogive</vt:lpstr>
      <vt:lpstr>Ogive</vt:lpstr>
      <vt:lpstr>Pie Chart</vt:lpstr>
      <vt:lpstr>Pie Chart</vt:lpstr>
      <vt:lpstr>Pie Chart</vt:lpstr>
      <vt:lpstr>Pie Chart</vt:lpstr>
      <vt:lpstr>Pie Chart</vt:lpstr>
      <vt:lpstr>Scatter Plot</vt:lpstr>
      <vt:lpstr>Scatter Plot</vt:lpstr>
      <vt:lpstr>Scatter Plot</vt:lpstr>
      <vt:lpstr>Box Plot</vt:lpstr>
      <vt:lpstr>Box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2014-06-24T18:41:00Z</dcterms:created>
  <dcterms:modified xsi:type="dcterms:W3CDTF">2019-12-05T23:57:35Z</dcterms:modified>
</cp:coreProperties>
</file>