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58" r:id="rId3"/>
    <p:sldId id="325" r:id="rId4"/>
    <p:sldId id="330" r:id="rId5"/>
    <p:sldId id="332" r:id="rId6"/>
    <p:sldId id="333" r:id="rId7"/>
    <p:sldId id="335" r:id="rId8"/>
    <p:sldId id="336" r:id="rId9"/>
    <p:sldId id="337" r:id="rId10"/>
    <p:sldId id="334" r:id="rId11"/>
    <p:sldId id="338"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652"/>
    <a:srgbClr val="66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4" autoAdjust="0"/>
    <p:restoredTop sz="97475" autoAdjust="0"/>
  </p:normalViewPr>
  <p:slideViewPr>
    <p:cSldViewPr>
      <p:cViewPr>
        <p:scale>
          <a:sx n="100" d="100"/>
          <a:sy n="100" d="100"/>
        </p:scale>
        <p:origin x="-955"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3780" y="-96"/>
      </p:cViewPr>
      <p:guideLst>
        <p:guide orient="horz" pos="3024"/>
        <p:guide pos="230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1" tIns="48331" rIns="96661" bIns="48331" rtlCol="0"/>
          <a:lstStyle>
            <a:lvl1pPr algn="r">
              <a:defRPr sz="1300"/>
            </a:lvl1pPr>
          </a:lstStyle>
          <a:p>
            <a:fld id="{134C908B-E4CF-4B88-8994-49C91B4DAC10}" type="datetimeFigureOut">
              <a:rPr lang="en-US" smtClean="0"/>
              <a:pPr/>
              <a:t>12/6/2018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1" tIns="48331" rIns="96661" bIns="48331" rtlCol="0" anchor="b"/>
          <a:lstStyle>
            <a:lvl1pPr algn="r">
              <a:defRPr sz="1300"/>
            </a:lvl1pPr>
          </a:lstStyle>
          <a:p>
            <a:fld id="{1CFF5FC9-B884-410C-B0A2-C7EE28A7AE2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70138"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427" y="0"/>
            <a:ext cx="3170138" cy="480060"/>
          </a:xfrm>
          <a:prstGeom prst="rect">
            <a:avLst/>
          </a:prstGeom>
        </p:spPr>
        <p:txBody>
          <a:bodyPr vert="horz" lIns="91440" tIns="45720" rIns="91440" bIns="45720" rtlCol="0"/>
          <a:lstStyle>
            <a:lvl1pPr algn="r">
              <a:defRPr sz="1200"/>
            </a:lvl1pPr>
          </a:lstStyle>
          <a:p>
            <a:fld id="{FCD4ED34-E2A7-4A73-B53B-08CB721EE63F}" type="datetimeFigureOut">
              <a:rPr lang="en-US" smtClean="0"/>
              <a:pPr/>
              <a:t>12/6/2018</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194" y="4560571"/>
            <a:ext cx="5852814" cy="43205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119650"/>
            <a:ext cx="3170138"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427" y="9119650"/>
            <a:ext cx="3170138" cy="480060"/>
          </a:xfrm>
          <a:prstGeom prst="rect">
            <a:avLst/>
          </a:prstGeom>
        </p:spPr>
        <p:txBody>
          <a:bodyPr vert="horz" lIns="91440" tIns="45720" rIns="91440" bIns="45720" rtlCol="0" anchor="b"/>
          <a:lstStyle>
            <a:lvl1pPr algn="r">
              <a:defRPr sz="1200"/>
            </a:lvl1pPr>
          </a:lstStyle>
          <a:p>
            <a:fld id="{C59D3C0C-B4B3-4CD4-8ABD-56A2DBF64D39}"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634082"/>
          </a:xfrm>
          <a:prstGeom prst="rect">
            <a:avLst/>
          </a:prstGeom>
        </p:spPr>
        <p:txBody>
          <a:bodyPr/>
          <a:lstStyle>
            <a:lvl1pPr>
              <a:defRPr sz="2400"/>
            </a:lvl1pPr>
          </a:lstStyle>
          <a:p>
            <a:r>
              <a:rPr lang="en-US" dirty="0" smtClean="0"/>
              <a:t> </a:t>
            </a:r>
            <a:endParaRPr lang="en-US" dirty="0"/>
          </a:p>
        </p:txBody>
      </p:sp>
      <p:sp>
        <p:nvSpPr>
          <p:cNvPr id="3" name="Content Placeholder 2"/>
          <p:cNvSpPr>
            <a:spLocks noGrp="1"/>
          </p:cNvSpPr>
          <p:nvPr>
            <p:ph idx="1"/>
          </p:nvPr>
        </p:nvSpPr>
        <p:spPr>
          <a:xfrm>
            <a:off x="457200" y="548680"/>
            <a:ext cx="8229600" cy="5217443"/>
          </a:xfrm>
        </p:spPr>
        <p:txBody>
          <a:bodyPr/>
          <a:lstStyle>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err="1" smtClean="0"/>
              <a:t>Dd</a:t>
            </a:r>
            <a:endParaRPr lang="en-US" dirty="0" smtClean="0"/>
          </a:p>
          <a:p>
            <a:pPr lvl="6"/>
            <a:r>
              <a:rPr lang="en-US" dirty="0" smtClean="0"/>
              <a:t>Ss</a:t>
            </a:r>
          </a:p>
          <a:p>
            <a:pPr lvl="7"/>
            <a:r>
              <a:rPr lang="en-US" dirty="0" err="1" smtClean="0"/>
              <a:t>Sss</a:t>
            </a:r>
            <a:endParaRPr lang="en-US" dirty="0" smtClean="0"/>
          </a:p>
          <a:p>
            <a:pPr lvl="8"/>
            <a:r>
              <a:rPr lang="en-US" dirty="0" err="1" smtClean="0"/>
              <a:t>sss</a:t>
            </a:r>
            <a:endParaRPr lang="en-US" dirty="0"/>
          </a:p>
        </p:txBody>
      </p:sp>
      <p:sp>
        <p:nvSpPr>
          <p:cNvPr id="4" name="Date Placeholder 3"/>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1D0B7D-7BE0-4891-9E11-545C87EA395C}" type="slidenum">
              <a:rPr lang="en-US" smtClean="0"/>
              <a:pPr/>
              <a:t>‹#›</a:t>
            </a:fld>
            <a:endParaRPr lang="en-US" dirty="0"/>
          </a:p>
        </p:txBody>
      </p:sp>
      <p:grpSp>
        <p:nvGrpSpPr>
          <p:cNvPr id="9" name="Group 8"/>
          <p:cNvGrpSpPr/>
          <p:nvPr userDrawn="1"/>
        </p:nvGrpSpPr>
        <p:grpSpPr>
          <a:xfrm>
            <a:off x="0" y="0"/>
            <a:ext cx="9144000" cy="548680"/>
            <a:chOff x="-1620688" y="1916832"/>
            <a:chExt cx="14306550" cy="800100"/>
          </a:xfrm>
        </p:grpSpPr>
        <p:pic>
          <p:nvPicPr>
            <p:cNvPr id="130050"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2" cstate="print"/>
            <a:srcRect/>
            <a:stretch>
              <a:fillRect/>
            </a:stretch>
          </p:blipFill>
          <p:spPr bwMode="auto">
            <a:xfrm>
              <a:off x="-1620688" y="1916832"/>
              <a:ext cx="14306550" cy="800100"/>
            </a:xfrm>
            <a:prstGeom prst="rect">
              <a:avLst/>
            </a:prstGeom>
            <a:noFill/>
          </p:spPr>
        </p:pic>
        <p:pic>
          <p:nvPicPr>
            <p:cNvPr id="130052"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3" cstate="print"/>
            <a:srcRect/>
            <a:stretch>
              <a:fillRect/>
            </a:stretch>
          </p:blipFill>
          <p:spPr bwMode="auto">
            <a:xfrm>
              <a:off x="-1476672" y="2060848"/>
              <a:ext cx="1952625" cy="495301"/>
            </a:xfrm>
            <a:prstGeom prst="rect">
              <a:avLst/>
            </a:prstGeom>
            <a:noFill/>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FE1D0B7D-7BE0-4891-9E11-545C87EA395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C0EDFE-3590-4448-BF7B-7FB41E82085F}" type="datetimeFigureOut">
              <a:rPr lang="en-US" smtClean="0"/>
              <a:pPr/>
              <a:t>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1D0B7D-7BE0-4891-9E11-545C87EA395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265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48680"/>
            <a:ext cx="8229600" cy="521744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24C0EDFE-3590-4448-BF7B-7FB41E82085F}" type="datetimeFigureOut">
              <a:rPr lang="en-US" smtClean="0"/>
              <a:pPr/>
              <a:t>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FE1D0B7D-7BE0-4891-9E11-545C87EA395C}" type="slidenum">
              <a:rPr lang="en-US" smtClean="0"/>
              <a:pPr/>
              <a:t>‹#›</a:t>
            </a:fld>
            <a:endParaRPr lang="en-US" dirty="0"/>
          </a:p>
        </p:txBody>
      </p:sp>
      <p:grpSp>
        <p:nvGrpSpPr>
          <p:cNvPr id="8" name="Group 7"/>
          <p:cNvGrpSpPr/>
          <p:nvPr/>
        </p:nvGrpSpPr>
        <p:grpSpPr>
          <a:xfrm>
            <a:off x="0" y="0"/>
            <a:ext cx="9144000" cy="548680"/>
            <a:chOff x="-1620688" y="1916832"/>
            <a:chExt cx="14306550" cy="800100"/>
          </a:xfrm>
        </p:grpSpPr>
        <p:pic>
          <p:nvPicPr>
            <p:cNvPr id="9" name="Picture 2" descr="https://lh4.googleusercontent.com/c0PVkHBn-M17vO6jokehAEgkCt2l1Wez1L9aGObDDPf1HNXRJUhjBFa2VffjrPXS8P-x7vAijv7VldAZsqEfKZO-t6RYnZM5lyy7RnY18iLfoZogtbfUvVaAWO5gxpYTot_EsJd-EPc"/>
            <p:cNvPicPr>
              <a:picLocks noChangeAspect="1" noChangeArrowheads="1"/>
            </p:cNvPicPr>
            <p:nvPr userDrawn="1"/>
          </p:nvPicPr>
          <p:blipFill>
            <a:blip r:embed="rId13" cstate="print"/>
            <a:srcRect/>
            <a:stretch>
              <a:fillRect/>
            </a:stretch>
          </p:blipFill>
          <p:spPr bwMode="auto">
            <a:xfrm>
              <a:off x="-1620688" y="1916832"/>
              <a:ext cx="14306550" cy="800100"/>
            </a:xfrm>
            <a:prstGeom prst="rect">
              <a:avLst/>
            </a:prstGeom>
            <a:noFill/>
          </p:spPr>
        </p:pic>
        <p:pic>
          <p:nvPicPr>
            <p:cNvPr id="10" name="Picture 4" descr="https://lh6.googleusercontent.com/01jnqT7hbUAXilROkmEGhMHPWGXGnb_E4d-CVxRs-gsBNijqtJxS7NgAhYugiMVWFdYQ_xEJJWOLYPKR1YByNNmaFeVTUjYIenIb_WZqVRmnO4D98yKmpSEpB0--9-K-xTHdCTwOxfE"/>
            <p:cNvPicPr>
              <a:picLocks noChangeAspect="1" noChangeArrowheads="1"/>
            </p:cNvPicPr>
            <p:nvPr userDrawn="1"/>
          </p:nvPicPr>
          <p:blipFill>
            <a:blip r:embed="rId14" cstate="print"/>
            <a:srcRect/>
            <a:stretch>
              <a:fillRect/>
            </a:stretch>
          </p:blipFill>
          <p:spPr bwMode="auto">
            <a:xfrm>
              <a:off x="-1476672" y="2060848"/>
              <a:ext cx="1952625" cy="495301"/>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2" name="Picture 6" descr="https://lh5.googleusercontent.com/Y1PJKzfCw_Vbm4aUYsdu7nB9OUrvPWyygukEEw1wtNy2K27lzX8JMaZtWut6Y9W9RZMRVJlWDWNoS187dkSVfanRPyNjt02bj5eaRz8tu4MCPa8ir7Xz5zkflA2R5DgKHmrBSB38OGY"/>
          <p:cNvPicPr>
            <a:picLocks noChangeAspect="1" noChangeArrowheads="1"/>
          </p:cNvPicPr>
          <p:nvPr/>
        </p:nvPicPr>
        <p:blipFill>
          <a:blip r:embed="rId2" cstate="print"/>
          <a:srcRect/>
          <a:stretch>
            <a:fillRect/>
          </a:stretch>
        </p:blipFill>
        <p:spPr bwMode="auto">
          <a:xfrm>
            <a:off x="-6674" y="-27384"/>
            <a:ext cx="9155436" cy="2432103"/>
          </a:xfrm>
          <a:prstGeom prst="rect">
            <a:avLst/>
          </a:prstGeom>
          <a:noFill/>
        </p:spPr>
      </p:pic>
      <p:pic>
        <p:nvPicPr>
          <p:cNvPr id="116743" name="Picture 7" descr="https://lh6.googleusercontent.com/zdVc9a5gHTae7VrNZXI-q1ppY_MB-A5E0D9tYeaTzS_J8WpeXmeCckgzMl1HBcBx2QhpYTWpg0itQQr7s2_SSoZLOBtFCT-hS88g6d1VgzdKSwHnDr7cgVAls-Wfe6UOMMUQ6zJYN1w"/>
          <p:cNvPicPr>
            <a:picLocks noChangeAspect="1" noChangeArrowheads="1"/>
          </p:cNvPicPr>
          <p:nvPr/>
        </p:nvPicPr>
        <p:blipFill>
          <a:blip r:embed="rId3" cstate="print"/>
          <a:srcRect/>
          <a:stretch>
            <a:fillRect/>
          </a:stretch>
        </p:blipFill>
        <p:spPr bwMode="auto">
          <a:xfrm>
            <a:off x="1062038" y="-3773488"/>
            <a:ext cx="552450" cy="476250"/>
          </a:xfrm>
          <a:prstGeom prst="rect">
            <a:avLst/>
          </a:prstGeom>
          <a:noFill/>
        </p:spPr>
      </p:pic>
      <p:pic>
        <p:nvPicPr>
          <p:cNvPr id="116744" name="Picture 8" descr="https://lh6.googleusercontent.com/01jnqT7hbUAXilROkmEGhMHPWGXGnb_E4d-CVxRs-gsBNijqtJxS7NgAhYugiMVWFdYQ_xEJJWOLYPKR1YByNNmaFeVTUjYIenIb_WZqVRmnO4D98yKmpSEpB0--9-K-xTHdCTwOxfE"/>
          <p:cNvPicPr>
            <a:picLocks noChangeAspect="1" noChangeArrowheads="1"/>
          </p:cNvPicPr>
          <p:nvPr/>
        </p:nvPicPr>
        <p:blipFill>
          <a:blip r:embed="rId4" cstate="print"/>
          <a:srcRect/>
          <a:stretch>
            <a:fillRect/>
          </a:stretch>
        </p:blipFill>
        <p:spPr bwMode="auto">
          <a:xfrm>
            <a:off x="155575" y="2492896"/>
            <a:ext cx="1301817" cy="330217"/>
          </a:xfrm>
          <a:prstGeom prst="rect">
            <a:avLst/>
          </a:prstGeom>
          <a:noFill/>
        </p:spPr>
      </p:pic>
      <p:sp>
        <p:nvSpPr>
          <p:cNvPr id="13" name="Rectangle 12"/>
          <p:cNvSpPr/>
          <p:nvPr/>
        </p:nvSpPr>
        <p:spPr>
          <a:xfrm>
            <a:off x="1691680" y="6211669"/>
            <a:ext cx="7452320" cy="646331"/>
          </a:xfrm>
          <a:prstGeom prst="rect">
            <a:avLst/>
          </a:prstGeom>
        </p:spPr>
        <p:txBody>
          <a:bodyPr wrap="square">
            <a:spAutoFit/>
          </a:bodyPr>
          <a:lstStyle/>
          <a:p>
            <a:pPr lvl="0" algn="r" eaLnBrk="0" fontAlgn="base" hangingPunct="0">
              <a:spcBef>
                <a:spcPct val="0"/>
              </a:spcBef>
              <a:spcAft>
                <a:spcPct val="0"/>
              </a:spcAft>
            </a:pPr>
            <a:r>
              <a:rPr lang="en-US" dirty="0" smtClean="0">
                <a:solidFill>
                  <a:srgbClr val="FFFFFF"/>
                </a:solidFill>
                <a:latin typeface="Calibri" pitchFamily="34" charset="0"/>
                <a:cs typeface="Calibri" pitchFamily="34" charset="0"/>
              </a:rPr>
              <a:t>COMP310 / COMP350: Algorithms &amp; </a:t>
            </a:r>
            <a:r>
              <a:rPr lang="en-US" dirty="0" err="1" smtClean="0">
                <a:solidFill>
                  <a:srgbClr val="FFFFFF"/>
                </a:solidFill>
                <a:latin typeface="Calibri" pitchFamily="34" charset="0"/>
                <a:cs typeface="Calibri" pitchFamily="34" charset="0"/>
              </a:rPr>
              <a:t>Optimisation</a:t>
            </a:r>
            <a:endParaRPr lang="en-US" sz="600" dirty="0" smtClean="0">
              <a:latin typeface="Arial" pitchFamily="34" charset="0"/>
              <a:cs typeface="Arial" pitchFamily="34" charset="0"/>
            </a:endParaRPr>
          </a:p>
          <a:p>
            <a:pPr lvl="0" algn="r" eaLnBrk="0" fontAlgn="base" hangingPunct="0">
              <a:spcBef>
                <a:spcPct val="0"/>
              </a:spcBef>
              <a:spcAft>
                <a:spcPct val="0"/>
              </a:spcAft>
            </a:pPr>
            <a:r>
              <a:rPr lang="en-US" dirty="0" err="1" smtClean="0">
                <a:solidFill>
                  <a:srgbClr val="FFFFFF"/>
                </a:solidFill>
                <a:latin typeface="Calibri" pitchFamily="34" charset="0"/>
                <a:cs typeface="Calibri" pitchFamily="34" charset="0"/>
              </a:rPr>
              <a:t>BSc</a:t>
            </a:r>
            <a:r>
              <a:rPr lang="en-US" dirty="0" smtClean="0">
                <a:solidFill>
                  <a:srgbClr val="FFFFFF"/>
                </a:solidFill>
                <a:latin typeface="Calibri" pitchFamily="34" charset="0"/>
                <a:cs typeface="Calibri" pitchFamily="34" charset="0"/>
              </a:rPr>
              <a:t> Computing for Games</a:t>
            </a:r>
            <a:endParaRPr lang="en-US" sz="600" dirty="0" smtClean="0">
              <a:latin typeface="Arial" pitchFamily="34" charset="0"/>
              <a:cs typeface="Arial" pitchFamily="34" charset="0"/>
            </a:endParaRPr>
          </a:p>
        </p:txBody>
      </p:sp>
      <p:sp>
        <p:nvSpPr>
          <p:cNvPr id="116741" name="Rectangle 5"/>
          <p:cNvSpPr>
            <a:spLocks noChangeArrowheads="1"/>
          </p:cNvSpPr>
          <p:nvPr/>
        </p:nvSpPr>
        <p:spPr bwMode="auto">
          <a:xfrm>
            <a:off x="251520" y="4006805"/>
            <a:ext cx="8712968" cy="120032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FFFFFF"/>
                </a:solidFill>
                <a:effectLst/>
                <a:latin typeface="Calibri" pitchFamily="34" charset="0"/>
                <a:cs typeface="Calibri" pitchFamily="34" charset="0"/>
              </a:rPr>
              <a:t>Lecture 1: Introduction To </a:t>
            </a:r>
            <a:r>
              <a:rPr kumimoji="0" lang="en-US" sz="3600" b="0" i="0" u="none" strike="noStrike" cap="none" normalizeH="0" baseline="0" dirty="0" err="1" smtClean="0">
                <a:ln>
                  <a:noFill/>
                </a:ln>
                <a:solidFill>
                  <a:srgbClr val="FFFFFF"/>
                </a:solidFill>
                <a:effectLst/>
                <a:latin typeface="Calibri" pitchFamily="34" charset="0"/>
                <a:cs typeface="Calibri" pitchFamily="34" charset="0"/>
              </a:rPr>
              <a:t>Optimisation</a:t>
            </a:r>
            <a:r>
              <a:rPr kumimoji="0" lang="en-US" sz="3600" b="0" i="0" u="none" strike="noStrike" cap="none" normalizeH="0" dirty="0" smtClean="0">
                <a:ln>
                  <a:noFill/>
                </a:ln>
                <a:solidFill>
                  <a:srgbClr val="FFFFFF"/>
                </a:solidFill>
                <a:effectLst/>
                <a:latin typeface="Calibri" pitchFamily="34" charset="0"/>
                <a:cs typeface="Calibri" pitchFamily="34" charset="0"/>
              </a:rPr>
              <a:t> &amp; Porting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dirty="0" smtClean="0"/>
          </a:p>
          <a:p>
            <a:endParaRPr lang="en-GB" dirty="0" smtClean="0"/>
          </a:p>
          <a:p>
            <a:endParaRPr lang="en-GB" dirty="0" smtClean="0"/>
          </a:p>
          <a:p>
            <a:endParaRPr lang="en-GB" dirty="0" smtClean="0"/>
          </a:p>
          <a:p>
            <a:r>
              <a:rPr lang="en-GB" dirty="0" smtClean="0"/>
              <a:t>Questions</a:t>
            </a:r>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a:bodyPr>
          <a:lstStyle/>
          <a:p>
            <a:r>
              <a:rPr lang="en-GB" dirty="0" smtClean="0"/>
              <a:t>PS4 development sign-ups</a:t>
            </a:r>
          </a:p>
          <a:p>
            <a:endParaRPr lang="en-GB" dirty="0" smtClean="0"/>
          </a:p>
          <a:p>
            <a:pPr lvl="1"/>
            <a:r>
              <a:rPr lang="en-GB" smtClean="0"/>
              <a:t>Andy Smith</a:t>
            </a:r>
            <a:endParaRPr lang="en-GB" dirty="0" smtClean="0"/>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Today’s lecture:</a:t>
            </a:r>
          </a:p>
          <a:p>
            <a:pPr lvl="1"/>
            <a:r>
              <a:rPr lang="en-GB" dirty="0" smtClean="0"/>
              <a:t>Brief Introduction to the module</a:t>
            </a:r>
          </a:p>
          <a:p>
            <a:pPr lvl="1"/>
            <a:r>
              <a:rPr lang="en-GB" dirty="0" smtClean="0"/>
              <a:t>PS4 development sign-ups</a:t>
            </a:r>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dirty="0" smtClean="0"/>
              <a:t>Introduction to the module</a:t>
            </a:r>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a:bodyPr>
          <a:lstStyle/>
          <a:p>
            <a:r>
              <a:rPr lang="en-GB" dirty="0" smtClean="0"/>
              <a:t>Introduction to the module</a:t>
            </a:r>
          </a:p>
          <a:p>
            <a:pPr lvl="1"/>
            <a:r>
              <a:rPr lang="en-GB" dirty="0" smtClean="0"/>
              <a:t>Semester 1: 2 weeks of PS4 prep</a:t>
            </a:r>
          </a:p>
          <a:p>
            <a:pPr lvl="1"/>
            <a:r>
              <a:rPr lang="en-GB" dirty="0" smtClean="0"/>
              <a:t>Semester 2: Lectures (from me) &amp; Programming support</a:t>
            </a:r>
          </a:p>
          <a:p>
            <a:pPr lvl="1"/>
            <a:r>
              <a:rPr lang="en-GB" dirty="0" smtClean="0"/>
              <a:t>Two Parts:</a:t>
            </a:r>
          </a:p>
          <a:p>
            <a:pPr lvl="2"/>
            <a:r>
              <a:rPr lang="en-GB" dirty="0" smtClean="0"/>
              <a:t>1 – Optimisation</a:t>
            </a:r>
          </a:p>
          <a:p>
            <a:pPr lvl="2"/>
            <a:r>
              <a:rPr lang="en-GB" dirty="0" smtClean="0"/>
              <a:t>2 – Porting applications</a:t>
            </a:r>
          </a:p>
          <a:p>
            <a:pPr lvl="1"/>
            <a:endParaRPr lang="en-GB" dirty="0" smtClean="0"/>
          </a:p>
          <a:p>
            <a:pPr lvl="1"/>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6856" y="548680"/>
            <a:ext cx="8229600" cy="5217443"/>
          </a:xfrm>
        </p:spPr>
        <p:txBody>
          <a:bodyPr>
            <a:normAutofit/>
          </a:bodyPr>
          <a:lstStyle/>
          <a:p>
            <a:r>
              <a:rPr lang="en-GB" dirty="0" smtClean="0"/>
              <a:t>Introduction to the module</a:t>
            </a:r>
          </a:p>
        </p:txBody>
      </p:sp>
      <p:sp>
        <p:nvSpPr>
          <p:cNvPr id="4" name="Content Placeholder 2"/>
          <p:cNvSpPr txBox="1">
            <a:spLocks/>
          </p:cNvSpPr>
          <p:nvPr/>
        </p:nvSpPr>
        <p:spPr>
          <a:xfrm>
            <a:off x="457200" y="1739949"/>
            <a:ext cx="8229600" cy="5217443"/>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800" b="0" i="0" u="none" strike="noStrike" kern="1200" cap="none" spc="0" normalizeH="0" baseline="0" noProof="0" dirty="0" smtClean="0">
              <a:ln>
                <a:noFill/>
              </a:ln>
              <a:solidFill>
                <a:schemeClr val="bg1"/>
              </a:solidFill>
              <a:effectLst/>
              <a:uLnTx/>
              <a:uFillTx/>
              <a:latin typeface="+mn-lt"/>
              <a:ea typeface="+mn-ea"/>
              <a:cs typeface="+mn-cs"/>
            </a:endParaRPr>
          </a:p>
        </p:txBody>
      </p:sp>
      <p:graphicFrame>
        <p:nvGraphicFramePr>
          <p:cNvPr id="6" name="Content Placeholder 3"/>
          <p:cNvGraphicFramePr>
            <a:graphicFrameLocks/>
          </p:cNvGraphicFramePr>
          <p:nvPr/>
        </p:nvGraphicFramePr>
        <p:xfrm>
          <a:off x="251520" y="2634104"/>
          <a:ext cx="8208912" cy="1097280"/>
        </p:xfrm>
        <a:graphic>
          <a:graphicData uri="http://schemas.openxmlformats.org/drawingml/2006/table">
            <a:tbl>
              <a:tblPr firstRow="1" bandRow="1">
                <a:tableStyleId>{5C22544A-7EE6-4342-B048-85BDC9FD1C3A}</a:tableStyleId>
              </a:tblPr>
              <a:tblGrid>
                <a:gridCol w="1368152"/>
                <a:gridCol w="1368152"/>
                <a:gridCol w="1368152"/>
                <a:gridCol w="1368152"/>
                <a:gridCol w="1368152"/>
                <a:gridCol w="1368152"/>
              </a:tblGrid>
              <a:tr h="370840">
                <a:tc>
                  <a:txBody>
                    <a:bodyPr/>
                    <a:lstStyle/>
                    <a:p>
                      <a:pPr algn="ctr"/>
                      <a:r>
                        <a:rPr lang="en-GB" sz="1600" dirty="0" smtClean="0"/>
                        <a:t>Week 1</a:t>
                      </a:r>
                      <a:endParaRPr lang="en-GB" sz="1600" dirty="0"/>
                    </a:p>
                  </a:txBody>
                  <a:tcPr/>
                </a:tc>
                <a:tc>
                  <a:txBody>
                    <a:bodyPr/>
                    <a:lstStyle/>
                    <a:p>
                      <a:pPr algn="ctr"/>
                      <a:r>
                        <a:rPr lang="en-GB" sz="1600" dirty="0" smtClean="0"/>
                        <a:t>Week</a:t>
                      </a:r>
                      <a:r>
                        <a:rPr lang="en-GB" sz="1600" baseline="0" dirty="0" smtClean="0"/>
                        <a:t> 2</a:t>
                      </a:r>
                      <a:endParaRPr lang="en-GB" sz="1600" dirty="0"/>
                    </a:p>
                  </a:txBody>
                  <a:tcPr/>
                </a:tc>
                <a:tc>
                  <a:txBody>
                    <a:bodyPr/>
                    <a:lstStyle/>
                    <a:p>
                      <a:pPr algn="ctr"/>
                      <a:r>
                        <a:rPr lang="en-GB" sz="1600" dirty="0" smtClean="0"/>
                        <a:t>Week 3</a:t>
                      </a:r>
                      <a:endParaRPr lang="en-GB" sz="1600" dirty="0"/>
                    </a:p>
                  </a:txBody>
                  <a:tcPr/>
                </a:tc>
                <a:tc>
                  <a:txBody>
                    <a:bodyPr/>
                    <a:lstStyle/>
                    <a:p>
                      <a:pPr algn="ctr"/>
                      <a:r>
                        <a:rPr lang="en-GB" sz="1600" dirty="0" smtClean="0"/>
                        <a:t>Week 4</a:t>
                      </a:r>
                      <a:endParaRPr lang="en-GB" sz="1600" dirty="0"/>
                    </a:p>
                  </a:txBody>
                  <a:tcPr/>
                </a:tc>
                <a:tc>
                  <a:txBody>
                    <a:bodyPr/>
                    <a:lstStyle/>
                    <a:p>
                      <a:pPr algn="ctr"/>
                      <a:r>
                        <a:rPr lang="en-GB" sz="1600" dirty="0" smtClean="0"/>
                        <a:t>Week 5</a:t>
                      </a:r>
                      <a:endParaRPr lang="en-GB" sz="1600" dirty="0"/>
                    </a:p>
                  </a:txBody>
                  <a:tcPr/>
                </a:tc>
                <a:tc>
                  <a:txBody>
                    <a:bodyPr/>
                    <a:lstStyle/>
                    <a:p>
                      <a:pPr algn="ctr"/>
                      <a:r>
                        <a:rPr lang="en-GB" sz="1600" dirty="0" smtClean="0"/>
                        <a:t>Reading Week</a:t>
                      </a:r>
                      <a:endParaRPr lang="en-GB" sz="1600" dirty="0"/>
                    </a:p>
                  </a:txBody>
                  <a:tcPr/>
                </a:tc>
              </a:tr>
              <a:tr h="370840">
                <a:tc>
                  <a:txBody>
                    <a:bodyPr/>
                    <a:lstStyle/>
                    <a:p>
                      <a:pPr algn="ctr"/>
                      <a:r>
                        <a:rPr lang="en-GB" sz="1400" dirty="0" smtClean="0"/>
                        <a:t>Optimising</a:t>
                      </a:r>
                      <a:r>
                        <a:rPr lang="en-GB" sz="1400" baseline="0" dirty="0" smtClean="0"/>
                        <a:t> #1</a:t>
                      </a:r>
                      <a:endParaRPr lang="en-GB"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Optimising</a:t>
                      </a:r>
                      <a:r>
                        <a:rPr lang="en-GB" sz="1400" baseline="0" dirty="0" smtClean="0"/>
                        <a:t> #2</a:t>
                      </a:r>
                      <a:endParaRPr lang="en-GB" sz="14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Optimising</a:t>
                      </a:r>
                      <a:r>
                        <a:rPr lang="en-GB" sz="1400" baseline="0" dirty="0" smtClean="0"/>
                        <a:t> #3</a:t>
                      </a:r>
                      <a:endParaRPr lang="en-GB" sz="14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Porting#1</a:t>
                      </a:r>
                    </a:p>
                  </a:txBody>
                  <a:tcPr anchor="ctr"/>
                </a:tc>
                <a:tc>
                  <a:txBody>
                    <a:bodyPr/>
                    <a:lstStyle/>
                    <a:p>
                      <a:pPr algn="ctr"/>
                      <a:r>
                        <a:rPr lang="en-GB" sz="1400" dirty="0" smtClean="0"/>
                        <a:t>Optimisation</a:t>
                      </a:r>
                    </a:p>
                    <a:p>
                      <a:pPr algn="ctr"/>
                      <a:r>
                        <a:rPr lang="en-GB" sz="1400" dirty="0" smtClean="0"/>
                        <a:t>Peer Review</a:t>
                      </a:r>
                    </a:p>
                  </a:txBody>
                  <a:tcPr anchor="ctr"/>
                </a:tc>
                <a:tc>
                  <a:txBody>
                    <a:bodyPr/>
                    <a:lstStyle/>
                    <a:p>
                      <a:pPr algn="ctr"/>
                      <a:endParaRPr lang="en-GB" sz="1400" dirty="0"/>
                    </a:p>
                  </a:txBody>
                  <a:tcPr anchor="ctr"/>
                </a:tc>
              </a:tr>
            </a:tbl>
          </a:graphicData>
        </a:graphic>
      </p:graphicFrame>
      <p:graphicFrame>
        <p:nvGraphicFramePr>
          <p:cNvPr id="9" name="Content Placeholder 3"/>
          <p:cNvGraphicFramePr>
            <a:graphicFrameLocks/>
          </p:cNvGraphicFramePr>
          <p:nvPr/>
        </p:nvGraphicFramePr>
        <p:xfrm>
          <a:off x="251520" y="4077072"/>
          <a:ext cx="8208914" cy="889000"/>
        </p:xfrm>
        <a:graphic>
          <a:graphicData uri="http://schemas.openxmlformats.org/drawingml/2006/table">
            <a:tbl>
              <a:tblPr firstRow="1" bandRow="1">
                <a:tableStyleId>{5C22544A-7EE6-4342-B048-85BDC9FD1C3A}</a:tableStyleId>
              </a:tblPr>
              <a:tblGrid>
                <a:gridCol w="1172702"/>
                <a:gridCol w="1172702"/>
                <a:gridCol w="1172702"/>
                <a:gridCol w="1172702"/>
                <a:gridCol w="1172702"/>
                <a:gridCol w="1172702"/>
                <a:gridCol w="1172702"/>
              </a:tblGrid>
              <a:tr h="370840">
                <a:tc>
                  <a:txBody>
                    <a:bodyPr/>
                    <a:lstStyle/>
                    <a:p>
                      <a:pPr algn="ctr"/>
                      <a:r>
                        <a:rPr lang="en-GB" sz="1600" dirty="0" smtClean="0"/>
                        <a:t>Week 7</a:t>
                      </a:r>
                      <a:endParaRPr lang="en-GB" sz="1600" dirty="0"/>
                    </a:p>
                  </a:txBody>
                  <a:tcPr/>
                </a:tc>
                <a:tc>
                  <a:txBody>
                    <a:bodyPr/>
                    <a:lstStyle/>
                    <a:p>
                      <a:pPr algn="ctr"/>
                      <a:r>
                        <a:rPr lang="en-GB" sz="1600" dirty="0" smtClean="0"/>
                        <a:t>Week</a:t>
                      </a:r>
                      <a:r>
                        <a:rPr lang="en-GB" sz="1600" baseline="0" dirty="0" smtClean="0"/>
                        <a:t> 8</a:t>
                      </a:r>
                      <a:endParaRPr lang="en-GB" sz="1600" dirty="0"/>
                    </a:p>
                  </a:txBody>
                  <a:tcPr/>
                </a:tc>
                <a:tc>
                  <a:txBody>
                    <a:bodyPr/>
                    <a:lstStyle/>
                    <a:p>
                      <a:pPr algn="ctr"/>
                      <a:r>
                        <a:rPr lang="en-GB" sz="1600" dirty="0" smtClean="0"/>
                        <a:t>Week 9</a:t>
                      </a:r>
                      <a:endParaRPr lang="en-GB" sz="1600" dirty="0"/>
                    </a:p>
                  </a:txBody>
                  <a:tcPr/>
                </a:tc>
                <a:tc>
                  <a:txBody>
                    <a:bodyPr/>
                    <a:lstStyle/>
                    <a:p>
                      <a:pPr algn="ctr"/>
                      <a:r>
                        <a:rPr lang="en-GB" sz="1600" dirty="0" smtClean="0"/>
                        <a:t>Week 10</a:t>
                      </a:r>
                      <a:endParaRPr lang="en-GB" sz="1600" dirty="0"/>
                    </a:p>
                  </a:txBody>
                  <a:tcPr/>
                </a:tc>
                <a:tc>
                  <a:txBody>
                    <a:bodyPr/>
                    <a:lstStyle/>
                    <a:p>
                      <a:pPr algn="ctr"/>
                      <a:r>
                        <a:rPr lang="en-GB" sz="1600" dirty="0" smtClean="0"/>
                        <a:t>Week 11</a:t>
                      </a:r>
                      <a:endParaRPr lang="en-GB" sz="1600" dirty="0"/>
                    </a:p>
                  </a:txBody>
                  <a:tcPr/>
                </a:tc>
                <a:tc>
                  <a:txBody>
                    <a:bodyPr/>
                    <a:lstStyle/>
                    <a:p>
                      <a:pPr algn="ctr"/>
                      <a:r>
                        <a:rPr lang="en-GB" sz="1600" dirty="0" smtClean="0"/>
                        <a:t>Week 12</a:t>
                      </a:r>
                      <a:endParaRPr lang="en-GB" sz="1600" dirty="0"/>
                    </a:p>
                  </a:txBody>
                  <a:tcPr/>
                </a:tc>
                <a:tc>
                  <a:txBody>
                    <a:bodyPr/>
                    <a:lstStyle/>
                    <a:p>
                      <a:pPr algn="ctr"/>
                      <a:r>
                        <a:rPr lang="en-GB" sz="1600" dirty="0" smtClean="0"/>
                        <a:t>Week 13</a:t>
                      </a:r>
                      <a:endParaRPr lang="en-GB" sz="160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Porting#2</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Porting#3</a:t>
                      </a:r>
                    </a:p>
                  </a:txBody>
                  <a:tcPr anchor="ctr"/>
                </a:tc>
                <a:tc>
                  <a:txBody>
                    <a:bodyPr/>
                    <a:lstStyle/>
                    <a:p>
                      <a:pPr algn="ctr"/>
                      <a:r>
                        <a:rPr lang="en-GB" sz="1400" dirty="0" smtClean="0"/>
                        <a:t>Porting Peer Review</a:t>
                      </a:r>
                      <a:endParaRPr lang="en-GB" sz="1400" dirty="0"/>
                    </a:p>
                  </a:txBody>
                  <a:tcPr anchor="ctr"/>
                </a:tc>
                <a:tc>
                  <a:txBody>
                    <a:bodyPr/>
                    <a:lstStyle/>
                    <a:p>
                      <a:pPr algn="ctr"/>
                      <a:r>
                        <a:rPr lang="en-GB" sz="1400" dirty="0" smtClean="0"/>
                        <a:t>Programming Support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Programming Support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400" dirty="0" smtClean="0"/>
                        <a:t>Programming Support</a:t>
                      </a:r>
                    </a:p>
                  </a:txBody>
                  <a:tcPr anchor="ctr"/>
                </a:tc>
                <a:tc>
                  <a:txBody>
                    <a:bodyPr/>
                    <a:lstStyle/>
                    <a:p>
                      <a:pPr algn="ctr"/>
                      <a:r>
                        <a:rPr lang="en-GB" sz="1400" dirty="0" err="1" smtClean="0"/>
                        <a:t>Vivas</a:t>
                      </a:r>
                      <a:endParaRPr lang="en-GB" sz="1400" dirty="0"/>
                    </a:p>
                  </a:txBody>
                  <a:tcPr anchor="ctr"/>
                </a:tc>
              </a:tr>
            </a:tbl>
          </a:graphicData>
        </a:graphic>
      </p:graphicFrame>
      <p:graphicFrame>
        <p:nvGraphicFramePr>
          <p:cNvPr id="11" name="Content Placeholder 3"/>
          <p:cNvGraphicFramePr>
            <a:graphicFrameLocks/>
          </p:cNvGraphicFramePr>
          <p:nvPr/>
        </p:nvGraphicFramePr>
        <p:xfrm>
          <a:off x="323528" y="1268760"/>
          <a:ext cx="2736304" cy="889000"/>
        </p:xfrm>
        <a:graphic>
          <a:graphicData uri="http://schemas.openxmlformats.org/drawingml/2006/table">
            <a:tbl>
              <a:tblPr firstRow="1" bandRow="1">
                <a:tableStyleId>{5C22544A-7EE6-4342-B048-85BDC9FD1C3A}</a:tableStyleId>
              </a:tblPr>
              <a:tblGrid>
                <a:gridCol w="1368152"/>
                <a:gridCol w="1368152"/>
              </a:tblGrid>
              <a:tr h="370840">
                <a:tc>
                  <a:txBody>
                    <a:bodyPr/>
                    <a:lstStyle/>
                    <a:p>
                      <a:pPr algn="ctr"/>
                      <a:r>
                        <a:rPr lang="en-GB" sz="1600" dirty="0" smtClean="0"/>
                        <a:t>Week 11</a:t>
                      </a:r>
                      <a:endParaRPr lang="en-GB" sz="1600" dirty="0"/>
                    </a:p>
                  </a:txBody>
                  <a:tcPr/>
                </a:tc>
                <a:tc>
                  <a:txBody>
                    <a:bodyPr/>
                    <a:lstStyle/>
                    <a:p>
                      <a:pPr algn="ctr"/>
                      <a:r>
                        <a:rPr lang="en-GB" sz="1600" dirty="0" smtClean="0"/>
                        <a:t>Week</a:t>
                      </a:r>
                      <a:r>
                        <a:rPr lang="en-GB" sz="1600" baseline="0" dirty="0" smtClean="0"/>
                        <a:t> 12</a:t>
                      </a:r>
                      <a:endParaRPr lang="en-GB" sz="1600" dirty="0"/>
                    </a:p>
                  </a:txBody>
                  <a:tcPr/>
                </a:tc>
              </a:tr>
              <a:tr h="370840">
                <a:tc>
                  <a:txBody>
                    <a:bodyPr/>
                    <a:lstStyle/>
                    <a:p>
                      <a:pPr algn="ctr"/>
                      <a:r>
                        <a:rPr lang="en-GB" sz="1400" dirty="0" smtClean="0"/>
                        <a:t>Intro to PS4</a:t>
                      </a:r>
                      <a:endParaRPr lang="en-GB" sz="1400" dirty="0"/>
                    </a:p>
                  </a:txBody>
                  <a:tcPr anchor="ctr"/>
                </a:tc>
                <a:tc>
                  <a:txBody>
                    <a:bodyPr/>
                    <a:lstStyle/>
                    <a:p>
                      <a:pPr algn="ctr"/>
                      <a:r>
                        <a:rPr lang="en-GB" sz="1400" dirty="0" smtClean="0"/>
                        <a:t>Developing for PS4</a:t>
                      </a:r>
                      <a:endParaRPr lang="en-GB" sz="1400" dirty="0"/>
                    </a:p>
                  </a:txBody>
                  <a:tcPr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a:bodyPr>
          <a:lstStyle/>
          <a:p>
            <a:r>
              <a:rPr lang="en-GB" dirty="0" smtClean="0"/>
              <a:t>Introduction to the module</a:t>
            </a:r>
          </a:p>
          <a:p>
            <a:pPr lvl="1"/>
            <a:r>
              <a:rPr lang="en-GB" dirty="0" smtClean="0"/>
              <a:t>Three Assignments</a:t>
            </a:r>
          </a:p>
          <a:p>
            <a:pPr lvl="2"/>
            <a:r>
              <a:rPr lang="en-GB" dirty="0" smtClean="0"/>
              <a:t>1. Optimisation Task (50%)</a:t>
            </a:r>
          </a:p>
          <a:p>
            <a:pPr lvl="2"/>
            <a:r>
              <a:rPr lang="en-GB" dirty="0" smtClean="0"/>
              <a:t>2. Porting Task (30%)</a:t>
            </a:r>
          </a:p>
          <a:p>
            <a:pPr lvl="2"/>
            <a:r>
              <a:rPr lang="en-GB" dirty="0" smtClean="0"/>
              <a:t>3. Research Journal (20%)</a:t>
            </a:r>
          </a:p>
          <a:p>
            <a:pPr lvl="1"/>
            <a:endParaRPr lang="en-GB"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fontScale="85000" lnSpcReduction="10000"/>
          </a:bodyPr>
          <a:lstStyle/>
          <a:p>
            <a:r>
              <a:rPr lang="en-GB" dirty="0" smtClean="0"/>
              <a:t>Introduction to the module</a:t>
            </a:r>
          </a:p>
          <a:p>
            <a:pPr lvl="1"/>
            <a:r>
              <a:rPr lang="en-GB" dirty="0" smtClean="0"/>
              <a:t>Three Assignments</a:t>
            </a:r>
          </a:p>
          <a:p>
            <a:pPr lvl="2"/>
            <a:r>
              <a:rPr lang="en-GB" dirty="0" smtClean="0"/>
              <a:t>1. Optimisation Task (50%) – Week 11</a:t>
            </a:r>
          </a:p>
          <a:p>
            <a:pPr lvl="3"/>
            <a:r>
              <a:rPr lang="en-GB" i="1" dirty="0" smtClean="0"/>
              <a:t>In this assignment, you are required to optimise an existing project. You will document the process and the tools you have used in a blog. </a:t>
            </a:r>
          </a:p>
          <a:p>
            <a:pPr lvl="3"/>
            <a:endParaRPr lang="en-GB" i="1" dirty="0" smtClean="0"/>
          </a:p>
          <a:p>
            <a:pPr lvl="3"/>
            <a:r>
              <a:rPr lang="en-GB" dirty="0" smtClean="0"/>
              <a:t>Optimisation is the process of modifying a system to make it more efficient. This will often take the form of identifying via profiling and then making a change to improve performance and then re-profiling. </a:t>
            </a:r>
          </a:p>
          <a:p>
            <a:pPr lvl="3"/>
            <a:r>
              <a:rPr lang="en-GB" dirty="0" smtClean="0"/>
              <a:t>This assignment is formed of several parts: </a:t>
            </a:r>
          </a:p>
          <a:p>
            <a:pPr lvl="4"/>
            <a:r>
              <a:rPr lang="en-GB" dirty="0" smtClean="0"/>
              <a:t>(A) Write an initial blog which contains the following </a:t>
            </a:r>
          </a:p>
          <a:p>
            <a:pPr lvl="5"/>
            <a:r>
              <a:rPr lang="en-GB" dirty="0" smtClean="0"/>
              <a:t>(</a:t>
            </a:r>
            <a:r>
              <a:rPr lang="en-GB" dirty="0" err="1" smtClean="0"/>
              <a:t>i</a:t>
            </a:r>
            <a:r>
              <a:rPr lang="en-GB" dirty="0" smtClean="0"/>
              <a:t>) describe the project; </a:t>
            </a:r>
          </a:p>
          <a:p>
            <a:pPr lvl="5"/>
            <a:r>
              <a:rPr lang="en-GB" dirty="0" smtClean="0"/>
              <a:t>(ii) outline the required tools; </a:t>
            </a:r>
          </a:p>
          <a:p>
            <a:pPr lvl="4"/>
            <a:r>
              <a:rPr lang="en-GB" dirty="0" smtClean="0"/>
              <a:t>(B) Review the work of your peers </a:t>
            </a:r>
          </a:p>
          <a:p>
            <a:pPr lvl="4"/>
            <a:r>
              <a:rPr lang="en-GB" dirty="0" smtClean="0"/>
              <a:t>(C) Carry out and document, a series of optimisation steps </a:t>
            </a:r>
          </a:p>
          <a:p>
            <a:pPr lvl="4"/>
            <a:r>
              <a:rPr lang="en-GB" dirty="0" smtClean="0"/>
              <a:t>(D) Present, as an individual, a practical demo of the computer program to your tutor that will: </a:t>
            </a:r>
          </a:p>
          <a:p>
            <a:pPr lvl="5"/>
            <a:r>
              <a:rPr lang="en-GB" dirty="0" err="1" smtClean="0"/>
              <a:t>i</a:t>
            </a:r>
            <a:r>
              <a:rPr lang="en-GB" dirty="0" smtClean="0"/>
              <a:t>. demonstrate your academic integrity; </a:t>
            </a:r>
          </a:p>
          <a:p>
            <a:pPr lvl="5"/>
            <a:r>
              <a:rPr lang="en-GB" dirty="0" smtClean="0"/>
              <a:t>ii. as well as demonstrate your individual programming knowledge and communication skills.</a:t>
            </a:r>
          </a:p>
          <a:p>
            <a:pPr lvl="1"/>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fontScale="85000" lnSpcReduction="10000"/>
          </a:bodyPr>
          <a:lstStyle/>
          <a:p>
            <a:r>
              <a:rPr lang="en-GB" dirty="0" smtClean="0"/>
              <a:t>Introduction to the module</a:t>
            </a:r>
          </a:p>
          <a:p>
            <a:pPr lvl="1"/>
            <a:r>
              <a:rPr lang="en-GB" dirty="0" smtClean="0"/>
              <a:t>Three Assignments</a:t>
            </a:r>
          </a:p>
          <a:p>
            <a:pPr lvl="2"/>
            <a:r>
              <a:rPr lang="en-GB" dirty="0" smtClean="0"/>
              <a:t>2. Porting Task (30%) – Week 12 (+Easter)</a:t>
            </a:r>
          </a:p>
          <a:p>
            <a:pPr lvl="3"/>
            <a:r>
              <a:rPr lang="en-GB" i="1" dirty="0" smtClean="0"/>
              <a:t>In this assignment you should port a project you have been working onto one of the following platforms:</a:t>
            </a:r>
          </a:p>
          <a:p>
            <a:pPr lvl="4"/>
            <a:r>
              <a:rPr lang="en-GB" i="1" dirty="0" smtClean="0"/>
              <a:t>PS4</a:t>
            </a:r>
          </a:p>
          <a:p>
            <a:pPr lvl="4"/>
            <a:r>
              <a:rPr lang="en-GB" i="1" dirty="0" err="1" smtClean="0"/>
              <a:t>iOS</a:t>
            </a:r>
            <a:r>
              <a:rPr lang="en-GB" i="1" dirty="0" smtClean="0"/>
              <a:t> </a:t>
            </a:r>
          </a:p>
          <a:p>
            <a:pPr lvl="4"/>
            <a:r>
              <a:rPr lang="en-GB" i="1" dirty="0" smtClean="0"/>
              <a:t>Android </a:t>
            </a:r>
          </a:p>
          <a:p>
            <a:pPr lvl="4"/>
            <a:r>
              <a:rPr lang="en-GB" i="1" dirty="0" smtClean="0"/>
              <a:t>OSX</a:t>
            </a:r>
          </a:p>
          <a:p>
            <a:pPr lvl="4"/>
            <a:r>
              <a:rPr lang="en-GB" i="1" dirty="0" smtClean="0"/>
              <a:t>Unity </a:t>
            </a:r>
            <a:r>
              <a:rPr lang="en-GB" i="1" dirty="0" err="1" smtClean="0"/>
              <a:t>WebGL</a:t>
            </a:r>
            <a:endParaRPr lang="en-GB" i="1" dirty="0" smtClean="0"/>
          </a:p>
          <a:p>
            <a:pPr lvl="3"/>
            <a:r>
              <a:rPr lang="en-GB" dirty="0" smtClean="0"/>
              <a:t>Porting a game is not a trivial task, not only do you have to account for restrictions on the platform in terms of resources but you also have to deal with the requirements of the platform holder </a:t>
            </a:r>
          </a:p>
          <a:p>
            <a:pPr lvl="3"/>
            <a:r>
              <a:rPr lang="en-GB" dirty="0" smtClean="0"/>
              <a:t>This assignment is formed of several parts: </a:t>
            </a:r>
          </a:p>
          <a:p>
            <a:pPr lvl="4"/>
            <a:r>
              <a:rPr lang="en-GB" dirty="0" smtClean="0"/>
              <a:t>(A) Carry out and document your porting process </a:t>
            </a:r>
          </a:p>
          <a:p>
            <a:pPr lvl="4"/>
            <a:r>
              <a:rPr lang="en-GB" dirty="0" smtClean="0"/>
              <a:t>(B) Review the work of your peers </a:t>
            </a:r>
          </a:p>
          <a:p>
            <a:pPr lvl="4"/>
            <a:r>
              <a:rPr lang="en-GB" dirty="0" smtClean="0"/>
              <a:t>(C) Present, as an individual, a practical demo of the computer program to your tutor that will: </a:t>
            </a:r>
          </a:p>
          <a:p>
            <a:pPr lvl="5"/>
            <a:r>
              <a:rPr lang="en-GB" dirty="0" err="1" smtClean="0"/>
              <a:t>i</a:t>
            </a:r>
            <a:r>
              <a:rPr lang="en-GB" dirty="0" smtClean="0"/>
              <a:t>. demonstrate your academic integrity; </a:t>
            </a:r>
          </a:p>
          <a:p>
            <a:pPr lvl="5"/>
            <a:r>
              <a:rPr lang="en-GB" dirty="0" smtClean="0"/>
              <a:t>ii. as well as demonstrate your individual programming knowledge and communication skills.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a:bodyPr>
          <a:lstStyle/>
          <a:p>
            <a:r>
              <a:rPr lang="en-GB" dirty="0" smtClean="0"/>
              <a:t>Introduction to the module</a:t>
            </a:r>
          </a:p>
          <a:p>
            <a:pPr lvl="1"/>
            <a:r>
              <a:rPr lang="en-GB" dirty="0" smtClean="0"/>
              <a:t>Three Assignments</a:t>
            </a:r>
          </a:p>
          <a:p>
            <a:pPr lvl="2"/>
            <a:r>
              <a:rPr lang="en-GB" dirty="0" smtClean="0"/>
              <a:t>3. Research Journal (20%) – Week 3</a:t>
            </a:r>
          </a:p>
          <a:p>
            <a:pPr lvl="3"/>
            <a:r>
              <a:rPr lang="en-GB" i="1" dirty="0" smtClean="0"/>
              <a:t>In this assignment, you will produce a journal detailing your research on optimising and porting techniques, issues and considerations. In addition to your individual journal, as a group you will create a community wiki to collect and discuss your findings. </a:t>
            </a:r>
          </a:p>
          <a:p>
            <a:pPr lvl="3"/>
            <a:endParaRPr lang="en-GB" dirty="0" smtClean="0"/>
          </a:p>
          <a:p>
            <a:pPr lvl="3"/>
            <a:r>
              <a:rPr lang="en-GB" dirty="0" smtClean="0"/>
              <a:t>This assignment is formed of several parts: </a:t>
            </a:r>
          </a:p>
          <a:p>
            <a:pPr lvl="4"/>
            <a:r>
              <a:rPr lang="en-GB" dirty="0" smtClean="0"/>
              <a:t>(A) Write a draft outline in the wiki, that will: </a:t>
            </a:r>
          </a:p>
          <a:p>
            <a:pPr lvl="5"/>
            <a:r>
              <a:rPr lang="en-GB" dirty="0" smtClean="0"/>
              <a:t>(</a:t>
            </a:r>
            <a:r>
              <a:rPr lang="en-GB" dirty="0" err="1" smtClean="0"/>
              <a:t>i</a:t>
            </a:r>
            <a:r>
              <a:rPr lang="en-GB" dirty="0" smtClean="0"/>
              <a:t>) Identify the key topics to be covered by the wiki </a:t>
            </a:r>
          </a:p>
          <a:p>
            <a:pPr lvl="5"/>
            <a:r>
              <a:rPr lang="en-GB" dirty="0" smtClean="0"/>
              <a:t>(ii) Structure these topics in a sensible way </a:t>
            </a:r>
          </a:p>
          <a:p>
            <a:pPr lvl="4"/>
            <a:r>
              <a:rPr lang="en-GB" dirty="0" smtClean="0"/>
              <a:t>(B) Populate the wiki with content that will: </a:t>
            </a:r>
          </a:p>
          <a:p>
            <a:pPr lvl="5"/>
            <a:r>
              <a:rPr lang="en-GB" dirty="0" smtClean="0"/>
              <a:t>(</a:t>
            </a:r>
            <a:r>
              <a:rPr lang="en-GB" dirty="0" err="1" smtClean="0"/>
              <a:t>i</a:t>
            </a:r>
            <a:r>
              <a:rPr lang="en-GB" dirty="0" smtClean="0"/>
              <a:t>) share your findings on what you have read; </a:t>
            </a:r>
          </a:p>
          <a:p>
            <a:pPr lvl="5"/>
            <a:r>
              <a:rPr lang="en-GB" dirty="0" smtClean="0"/>
              <a:t>(ii) debate your findings with your peers.</a:t>
            </a:r>
          </a:p>
          <a:p>
            <a:pPr lvl="1"/>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12904</TotalTime>
  <Words>635</Words>
  <Application>Microsoft Office PowerPoint</Application>
  <PresentationFormat>On-screen Show (4:3)</PresentationFormat>
  <Paragraphs>101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Gazcorp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Computer Games and Entertainment: Advanced Programming</dc:title>
  <dc:creator>Gareth</dc:creator>
  <cp:lastModifiedBy>gareth</cp:lastModifiedBy>
  <cp:revision>657</cp:revision>
  <dcterms:created xsi:type="dcterms:W3CDTF">2008-11-22T10:38:31Z</dcterms:created>
  <dcterms:modified xsi:type="dcterms:W3CDTF">2018-12-06T14:25:47Z</dcterms:modified>
</cp:coreProperties>
</file>