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handoutMasterIdLst>
    <p:handoutMasterId r:id="rId17"/>
  </p:handoutMasterIdLst>
  <p:sldIdLst>
    <p:sldId id="258" r:id="rId2"/>
    <p:sldId id="259" r:id="rId3"/>
    <p:sldId id="311" r:id="rId4"/>
    <p:sldId id="279" r:id="rId5"/>
    <p:sldId id="283" r:id="rId6"/>
    <p:sldId id="284" r:id="rId7"/>
    <p:sldId id="305" r:id="rId8"/>
    <p:sldId id="307" r:id="rId9"/>
    <p:sldId id="309" r:id="rId10"/>
    <p:sldId id="308" r:id="rId11"/>
    <p:sldId id="304" r:id="rId12"/>
    <p:sldId id="285" r:id="rId13"/>
    <p:sldId id="310" r:id="rId14"/>
    <p:sldId id="30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50B8B7-3AD0-464B-B765-F62823275C24}">
          <p14:sldIdLst>
            <p14:sldId id="258"/>
            <p14:sldId id="259"/>
            <p14:sldId id="311"/>
            <p14:sldId id="279"/>
            <p14:sldId id="283"/>
            <p14:sldId id="284"/>
            <p14:sldId id="305"/>
            <p14:sldId id="307"/>
            <p14:sldId id="309"/>
            <p14:sldId id="308"/>
            <p14:sldId id="304"/>
            <p14:sldId id="285"/>
            <p14:sldId id="310"/>
            <p14:sldId id="30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104"/>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38" autoAdjust="0"/>
    <p:restoredTop sz="78205" autoAdjust="0"/>
  </p:normalViewPr>
  <p:slideViewPr>
    <p:cSldViewPr snapToGrid="0" showGuides="1">
      <p:cViewPr varScale="1">
        <p:scale>
          <a:sx n="63" d="100"/>
          <a:sy n="63" d="100"/>
        </p:scale>
        <p:origin x="197" y="48"/>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8/29/2020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8/29/2020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last video for this week, in which we’ll draw together some of the things we’ve looked at in the first three sections by considering general curves and the parameters used to represent them,</a:t>
            </a:r>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see that, when t is 0, the result is just the starting point p1. As t increases, the point moves along the vector v and at t = 1, it’s at the end point p2;</a:t>
            </a:r>
          </a:p>
          <a:p>
            <a:endParaRPr lang="en-GB" dirty="0"/>
          </a:p>
          <a:p>
            <a:r>
              <a:rPr lang="en-GB" dirty="0"/>
              <a:t>the values t and t – 1 are proportional to the distances between the point and the start and end of the vector.</a:t>
            </a:r>
          </a:p>
          <a:p>
            <a:endParaRPr lang="en-GB" dirty="0"/>
          </a:p>
          <a:p>
            <a:r>
              <a:rPr lang="en-GB" dirty="0"/>
              <a:t>Varying t in this way is known as performing a linear interpolation – linear because it’s along a line.</a:t>
            </a:r>
          </a:p>
        </p:txBody>
      </p:sp>
      <p:sp>
        <p:nvSpPr>
          <p:cNvPr id="4" name="Slide Number Placeholder 3"/>
          <p:cNvSpPr>
            <a:spLocks noGrp="1"/>
          </p:cNvSpPr>
          <p:nvPr>
            <p:ph type="sldNum" sz="quarter" idx="5"/>
          </p:nvPr>
        </p:nvSpPr>
        <p:spPr/>
        <p:txBody>
          <a:bodyPr/>
          <a:lstStyle/>
          <a:p>
            <a:fld id="{923716F0-385D-4F6E-BE54-A09D410D24C2}" type="slidenum">
              <a:rPr lang="en-US" smtClean="0"/>
              <a:t>10</a:t>
            </a:fld>
            <a:endParaRPr lang="en-US"/>
          </a:p>
        </p:txBody>
      </p:sp>
    </p:spTree>
    <p:extLst>
      <p:ext uri="{BB962C8B-B14F-4D97-AF65-F5344CB8AC3E}">
        <p14:creationId xmlns:p14="http://schemas.microsoft.com/office/powerpoint/2010/main" val="372351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separate this vector function out and consider the x and y coordinates separately, and see that as t varies, we’re performing a linear interpolation along each axis;</a:t>
            </a:r>
          </a:p>
          <a:p>
            <a:r>
              <a:rPr lang="en-GB" dirty="0"/>
              <a:t>We can also extend t above 1 and below 0 to find points outside the original ones.</a:t>
            </a:r>
          </a:p>
        </p:txBody>
      </p:sp>
      <p:sp>
        <p:nvSpPr>
          <p:cNvPr id="4" name="Slide Number Placeholder 3"/>
          <p:cNvSpPr>
            <a:spLocks noGrp="1"/>
          </p:cNvSpPr>
          <p:nvPr>
            <p:ph type="sldNum" sz="quarter" idx="5"/>
          </p:nvPr>
        </p:nvSpPr>
        <p:spPr/>
        <p:txBody>
          <a:bodyPr/>
          <a:lstStyle/>
          <a:p>
            <a:fld id="{923716F0-385D-4F6E-BE54-A09D410D24C2}" type="slidenum">
              <a:rPr lang="en-US" smtClean="0"/>
              <a:t>11</a:t>
            </a:fld>
            <a:endParaRPr lang="en-US"/>
          </a:p>
        </p:txBody>
      </p:sp>
    </p:spTree>
    <p:extLst>
      <p:ext uri="{BB962C8B-B14F-4D97-AF65-F5344CB8AC3E}">
        <p14:creationId xmlns:p14="http://schemas.microsoft.com/office/powerpoint/2010/main" val="2051268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Going back to our unit circle, we can define its parametric equation as x = cost, y = </a:t>
            </a:r>
            <a:r>
              <a:rPr lang="en-GB" dirty="0" err="1"/>
              <a:t>sint</a:t>
            </a:r>
            <a:r>
              <a:rPr lang="en-GB" dirty="0"/>
              <a:t>;</a:t>
            </a:r>
          </a:p>
          <a:p>
            <a:endParaRPr lang="en-GB" dirty="0"/>
          </a:p>
          <a:p>
            <a:r>
              <a:rPr lang="en-GB" dirty="0"/>
              <a:t>You can verify that this is equivalent to the original equation, x^2 + y^2 = 1, using the trigonometric identity shown. Here, rather than the linear displacement from the starting point, the parameter t is the angle with the positive x-axis, and it’s defined over a range of 0 to 2pi.</a:t>
            </a:r>
          </a:p>
        </p:txBody>
      </p:sp>
      <p:sp>
        <p:nvSpPr>
          <p:cNvPr id="4" name="Slide Number Placeholder 3"/>
          <p:cNvSpPr>
            <a:spLocks noGrp="1"/>
          </p:cNvSpPr>
          <p:nvPr>
            <p:ph type="sldNum" sz="quarter" idx="5"/>
          </p:nvPr>
        </p:nvSpPr>
        <p:spPr/>
        <p:txBody>
          <a:bodyPr/>
          <a:lstStyle/>
          <a:p>
            <a:fld id="{923716F0-385D-4F6E-BE54-A09D410D24C2}" type="slidenum">
              <a:rPr lang="en-US" smtClean="0"/>
              <a:t>12</a:t>
            </a:fld>
            <a:endParaRPr lang="en-US"/>
          </a:p>
        </p:txBody>
      </p:sp>
    </p:spTree>
    <p:extLst>
      <p:ext uri="{BB962C8B-B14F-4D97-AF65-F5344CB8AC3E}">
        <p14:creationId xmlns:p14="http://schemas.microsoft.com/office/powerpoint/2010/main" val="3545054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use parametric equations to express a wide range of different curves, including this butterfly, and some others that are part of this week’s workshop exercises. Being able to express the x and y components of a function independently will also be useful when we look at mechanics in weeks 4 and 5.</a:t>
            </a:r>
          </a:p>
          <a:p>
            <a:endParaRPr lang="en-GB" dirty="0"/>
          </a:p>
          <a:p>
            <a:r>
              <a:rPr lang="en-GB" dirty="0"/>
              <a:t>There is an another special kind of curve that is defined using a parameter, and that’s</a:t>
            </a:r>
          </a:p>
        </p:txBody>
      </p:sp>
      <p:sp>
        <p:nvSpPr>
          <p:cNvPr id="4" name="Slide Number Placeholder 3"/>
          <p:cNvSpPr>
            <a:spLocks noGrp="1"/>
          </p:cNvSpPr>
          <p:nvPr>
            <p:ph type="sldNum" sz="quarter" idx="5"/>
          </p:nvPr>
        </p:nvSpPr>
        <p:spPr/>
        <p:txBody>
          <a:bodyPr/>
          <a:lstStyle/>
          <a:p>
            <a:fld id="{923716F0-385D-4F6E-BE54-A09D410D24C2}" type="slidenum">
              <a:rPr lang="en-US" smtClean="0"/>
              <a:t>13</a:t>
            </a:fld>
            <a:endParaRPr lang="en-US"/>
          </a:p>
        </p:txBody>
      </p:sp>
    </p:spTree>
    <p:extLst>
      <p:ext uri="{BB962C8B-B14F-4D97-AF65-F5344CB8AC3E}">
        <p14:creationId xmlns:p14="http://schemas.microsoft.com/office/powerpoint/2010/main" val="3890746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Bezier curve, named after a French engineer. Instead of being defined by a fixed equation, </a:t>
            </a:r>
          </a:p>
          <a:p>
            <a:endParaRPr lang="en-GB" dirty="0"/>
          </a:p>
          <a:p>
            <a:r>
              <a:rPr lang="en-GB" dirty="0"/>
              <a:t>Bezier curves are given as a weighted blend of control points, which is a little like an interpolation as it allows the creation of something that’s in between the values.</a:t>
            </a:r>
          </a:p>
          <a:p>
            <a:endParaRPr lang="en-GB" dirty="0"/>
          </a:p>
          <a:p>
            <a:r>
              <a:rPr lang="en-GB" dirty="0"/>
              <a:t>These control points can be specified as coordinates by artists or designers in graphics packages, and allows them to create smooth shapes whilst only having to store a few values in memory.</a:t>
            </a:r>
          </a:p>
          <a:p>
            <a:endParaRPr lang="en-GB" dirty="0"/>
          </a:p>
          <a:p>
            <a:r>
              <a:rPr lang="en-GB" dirty="0"/>
              <a:t>That’s all I’m going to say about Bezier curves for now; there is more information on worksheet A, where your first task is to draw a curve from a given set of control points.</a:t>
            </a:r>
          </a:p>
          <a:p>
            <a:endParaRPr lang="en-GB" dirty="0"/>
          </a:p>
          <a:p>
            <a:r>
              <a:rPr lang="en-GB" dirty="0"/>
              <a:t>This concludes the lecture content for this week; if you haven’t already done so, have a go at the learning space quizzes to see how much you can remember, then take a look at the exercises for the workshop and the first assignment worksheet. If you have any questions or comments, please post them on the forum or send me an email.</a:t>
            </a:r>
          </a:p>
        </p:txBody>
      </p:sp>
      <p:sp>
        <p:nvSpPr>
          <p:cNvPr id="4" name="Slide Number Placeholder 3"/>
          <p:cNvSpPr>
            <a:spLocks noGrp="1"/>
          </p:cNvSpPr>
          <p:nvPr>
            <p:ph type="sldNum" sz="quarter" idx="5"/>
          </p:nvPr>
        </p:nvSpPr>
        <p:spPr/>
        <p:txBody>
          <a:bodyPr/>
          <a:lstStyle/>
          <a:p>
            <a:fld id="{923716F0-385D-4F6E-BE54-A09D410D24C2}" type="slidenum">
              <a:rPr lang="en-US" smtClean="0"/>
              <a:t>14</a:t>
            </a:fld>
            <a:endParaRPr lang="en-US"/>
          </a:p>
        </p:txBody>
      </p:sp>
    </p:spTree>
    <p:extLst>
      <p:ext uri="{BB962C8B-B14F-4D97-AF65-F5344CB8AC3E}">
        <p14:creationId xmlns:p14="http://schemas.microsoft.com/office/powerpoint/2010/main" val="2931930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 form known as parametric equations. As part of this, we’ll also see how to formulate the vector equation of a straight line.</a:t>
            </a:r>
          </a:p>
        </p:txBody>
      </p:sp>
      <p:sp>
        <p:nvSpPr>
          <p:cNvPr id="4" name="Slide Number Placeholder 3"/>
          <p:cNvSpPr>
            <a:spLocks noGrp="1"/>
          </p:cNvSpPr>
          <p:nvPr>
            <p:ph type="sldNum" sz="quarter" idx="5"/>
          </p:nvPr>
        </p:nvSpPr>
        <p:spPr/>
        <p:txBody>
          <a:bodyPr/>
          <a:lstStyle/>
          <a:p>
            <a:fld id="{923716F0-385D-4F6E-BE54-A09D410D24C2}" type="slidenum">
              <a:rPr lang="en-US" smtClean="0"/>
              <a:t>2</a:t>
            </a:fld>
            <a:endParaRPr lang="en-US"/>
          </a:p>
        </p:txBody>
      </p:sp>
    </p:spTree>
    <p:extLst>
      <p:ext uri="{BB962C8B-B14F-4D97-AF65-F5344CB8AC3E}">
        <p14:creationId xmlns:p14="http://schemas.microsoft.com/office/powerpoint/2010/main" val="741504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last video, we started to look at functions 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to draw some simple graphs of the form y = f(x) by plotting a suitable number of points to draw lines between,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t>
            </a:r>
            <a:r>
              <a:rPr lang="en-GB" dirty="0" err="1"/>
              <a:t>hich</a:t>
            </a:r>
            <a:r>
              <a:rPr lang="en-GB" dirty="0"/>
              <a:t> gives some approximation of a curved line.</a:t>
            </a:r>
          </a:p>
          <a:p>
            <a:r>
              <a:rPr lang="en-GB" dirty="0"/>
              <a:t>Euclid had a rather more poetic description of this, where he said that</a:t>
            </a:r>
          </a:p>
        </p:txBody>
      </p:sp>
      <p:sp>
        <p:nvSpPr>
          <p:cNvPr id="4" name="Slide Number Placeholder 3"/>
          <p:cNvSpPr>
            <a:spLocks noGrp="1"/>
          </p:cNvSpPr>
          <p:nvPr>
            <p:ph type="sldNum" sz="quarter" idx="5"/>
          </p:nvPr>
        </p:nvSpPr>
        <p:spPr/>
        <p:txBody>
          <a:bodyPr/>
          <a:lstStyle/>
          <a:p>
            <a:fld id="{923716F0-385D-4F6E-BE54-A09D410D24C2}" type="slidenum">
              <a:rPr lang="en-US" smtClean="0"/>
              <a:t>3</a:t>
            </a:fld>
            <a:endParaRPr lang="en-US"/>
          </a:p>
        </p:txBody>
      </p:sp>
    </p:spTree>
    <p:extLst>
      <p:ext uri="{BB962C8B-B14F-4D97-AF65-F5344CB8AC3E}">
        <p14:creationId xmlns:p14="http://schemas.microsoft.com/office/powerpoint/2010/main" val="1679215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a:r>
          </a:p>
          <a:p>
            <a:endParaRPr lang="en-GB" dirty="0"/>
          </a:p>
          <a:p>
            <a:r>
              <a:rPr lang="en-GB" dirty="0"/>
              <a:t>So, you can imagine a curve as the trail left by a point as it moves through space, a little like when you write your name with a sparkler on bonfire night. We can represent the point’s motion using a function, which we can evaluate at various points to build up a picture of the overall path in as much detail as we require. The functions we looked at last time relate a distance along one axis of space to the distance along another, which works well for fairly simple curves, where each value of x gives only one y value, and can be extended to other shapes, too, for example</a:t>
            </a:r>
          </a:p>
        </p:txBody>
      </p:sp>
      <p:sp>
        <p:nvSpPr>
          <p:cNvPr id="4" name="Slide Number Placeholder 3"/>
          <p:cNvSpPr>
            <a:spLocks noGrp="1"/>
          </p:cNvSpPr>
          <p:nvPr>
            <p:ph type="sldNum" sz="quarter" idx="5"/>
          </p:nvPr>
        </p:nvSpPr>
        <p:spPr/>
        <p:txBody>
          <a:bodyPr/>
          <a:lstStyle/>
          <a:p>
            <a:fld id="{923716F0-385D-4F6E-BE54-A09D410D24C2}" type="slidenum">
              <a:rPr lang="en-US" smtClean="0"/>
              <a:t>4</a:t>
            </a:fld>
            <a:endParaRPr lang="en-US"/>
          </a:p>
        </p:txBody>
      </p:sp>
    </p:spTree>
    <p:extLst>
      <p:ext uri="{BB962C8B-B14F-4D97-AF65-F5344CB8AC3E}">
        <p14:creationId xmlns:p14="http://schemas.microsoft.com/office/powerpoint/2010/main" val="3380571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circle.</a:t>
            </a:r>
          </a:p>
          <a:p>
            <a:endParaRPr lang="en-GB" dirty="0"/>
          </a:p>
          <a:p>
            <a:r>
              <a:rPr lang="en-GB" dirty="0"/>
              <a:t>This is a little different from the curves we looked at before, as there appear to be two values of y for each value of x. We can describe the relationship between the two coordinates as being constrained </a:t>
            </a:r>
          </a:p>
          <a:p>
            <a:endParaRPr lang="en-GB" dirty="0"/>
          </a:p>
          <a:p>
            <a:r>
              <a:rPr lang="en-GB" dirty="0"/>
              <a:t>By the equation x^2 + y^2 = 1 (for a unit circle), which comes from the right-angled triangle formed from the radius of the circle and the coordinates of the point at its end. We can rearrange this to give the more usual form y = f(x) as</a:t>
            </a:r>
          </a:p>
          <a:p>
            <a:endParaRPr lang="en-GB" dirty="0"/>
          </a:p>
          <a:p>
            <a:r>
              <a:rPr lang="en-GB" dirty="0"/>
              <a:t>For which we effectively have to draw two separate semicircles for the positive and negative roots. There is a way we can describe curves like this as a single unit, which is to define them parametrically,</a:t>
            </a:r>
          </a:p>
        </p:txBody>
      </p:sp>
      <p:sp>
        <p:nvSpPr>
          <p:cNvPr id="4" name="Slide Number Placeholder 3"/>
          <p:cNvSpPr>
            <a:spLocks noGrp="1"/>
          </p:cNvSpPr>
          <p:nvPr>
            <p:ph type="sldNum" sz="quarter" idx="5"/>
          </p:nvPr>
        </p:nvSpPr>
        <p:spPr/>
        <p:txBody>
          <a:bodyPr/>
          <a:lstStyle/>
          <a:p>
            <a:fld id="{923716F0-385D-4F6E-BE54-A09D410D24C2}" type="slidenum">
              <a:rPr lang="en-US" smtClean="0"/>
              <a:t>5</a:t>
            </a:fld>
            <a:endParaRPr lang="en-US"/>
          </a:p>
        </p:txBody>
      </p:sp>
    </p:spTree>
    <p:extLst>
      <p:ext uri="{BB962C8B-B14F-4D97-AF65-F5344CB8AC3E}">
        <p14:creationId xmlns:p14="http://schemas.microsoft.com/office/powerpoint/2010/main" val="1223335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Where instead of relating the y value directly to the x, relate both coordinates to some other value (or values) which are independent variables that change over, say, time or distance.</a:t>
            </a:r>
          </a:p>
          <a:p>
            <a:endParaRPr lang="en-GB" dirty="0"/>
          </a:p>
          <a:p>
            <a:r>
              <a:rPr lang="en-GB" dirty="0"/>
              <a:t>For the 2 dimensional space we’re working in, we’d have a pair of equations mapping between the same domains and codomains for the same input element, one giving the x coordinate and one the y. The input they operate on is known as the parameter, and it’s often represented by the letter t.</a:t>
            </a:r>
          </a:p>
          <a:p>
            <a:endParaRPr lang="en-GB" dirty="0"/>
          </a:p>
          <a:p>
            <a:r>
              <a:rPr lang="en-GB" dirty="0"/>
              <a:t>We can also combine these two functions into a single function that takes the parameter as input, and returns the x and y values as a vector, rather than considering them separately and then combining.</a:t>
            </a:r>
          </a:p>
        </p:txBody>
      </p:sp>
      <p:sp>
        <p:nvSpPr>
          <p:cNvPr id="4" name="Slide Number Placeholder 3"/>
          <p:cNvSpPr>
            <a:spLocks noGrp="1"/>
          </p:cNvSpPr>
          <p:nvPr>
            <p:ph type="sldNum" sz="quarter" idx="5"/>
          </p:nvPr>
        </p:nvSpPr>
        <p:spPr/>
        <p:txBody>
          <a:bodyPr/>
          <a:lstStyle/>
          <a:p>
            <a:fld id="{923716F0-385D-4F6E-BE54-A09D410D24C2}" type="slidenum">
              <a:rPr lang="en-US" smtClean="0"/>
              <a:t>6</a:t>
            </a:fld>
            <a:endParaRPr lang="en-US"/>
          </a:p>
        </p:txBody>
      </p:sp>
    </p:spTree>
    <p:extLst>
      <p:ext uri="{BB962C8B-B14F-4D97-AF65-F5344CB8AC3E}">
        <p14:creationId xmlns:p14="http://schemas.microsoft.com/office/powerpoint/2010/main" val="3590789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simplest example of this is the vector equation of a line. Remember from the second of this week’s videos that a vector can be defined by two points, and</a:t>
            </a:r>
          </a:p>
          <a:p>
            <a:endParaRPr lang="en-GB" dirty="0"/>
          </a:p>
          <a:p>
            <a:r>
              <a:rPr lang="en-GB" dirty="0"/>
              <a:t>we can represent vectors of any length, and either direction, along the same line by taking a scalar multiple of the original vector.</a:t>
            </a:r>
          </a:p>
          <a:p>
            <a:endParaRPr lang="en-GB" dirty="0"/>
          </a:p>
          <a:p>
            <a:r>
              <a:rPr lang="en-GB" dirty="0"/>
              <a:t>This means that we can find the coordinates, or vector displacement from the origin, of any point along the line by multiplying the vector v by some scalar, which gives a displacement from the starting point, and then adding the vector from the origin to the starting point.</a:t>
            </a:r>
          </a:p>
          <a:p>
            <a:endParaRPr lang="en-GB" dirty="0"/>
          </a:p>
          <a:p>
            <a:r>
              <a:rPr lang="en-GB" dirty="0"/>
              <a:t>For instance, the point halfway between p1 and p2 is given by p1</a:t>
            </a:r>
          </a:p>
          <a:p>
            <a:endParaRPr lang="en-GB" dirty="0"/>
          </a:p>
          <a:p>
            <a:r>
              <a:rPr lang="en-GB" dirty="0"/>
              <a:t>Plus 0.5v</a:t>
            </a:r>
          </a:p>
        </p:txBody>
      </p:sp>
      <p:sp>
        <p:nvSpPr>
          <p:cNvPr id="4" name="Slide Number Placeholder 3"/>
          <p:cNvSpPr>
            <a:spLocks noGrp="1"/>
          </p:cNvSpPr>
          <p:nvPr>
            <p:ph type="sldNum" sz="quarter" idx="5"/>
          </p:nvPr>
        </p:nvSpPr>
        <p:spPr/>
        <p:txBody>
          <a:bodyPr/>
          <a:lstStyle/>
          <a:p>
            <a:fld id="{923716F0-385D-4F6E-BE54-A09D410D24C2}" type="slidenum">
              <a:rPr lang="en-US" smtClean="0"/>
              <a:t>7</a:t>
            </a:fld>
            <a:endParaRPr lang="en-US"/>
          </a:p>
        </p:txBody>
      </p:sp>
    </p:spTree>
    <p:extLst>
      <p:ext uri="{BB962C8B-B14F-4D97-AF65-F5344CB8AC3E}">
        <p14:creationId xmlns:p14="http://schemas.microsoft.com/office/powerpoint/2010/main" val="1144141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write this parametrically, as p, our general point, equals p1 (the starting point) plus tv, with t representing the scalar we multiply the vector v by; since p1 and v are known quantities, this is a function of t.</a:t>
            </a:r>
          </a:p>
          <a:p>
            <a:endParaRPr lang="en-GB" dirty="0"/>
          </a:p>
          <a:p>
            <a:r>
              <a:rPr lang="en-GB" dirty="0"/>
              <a:t>If we expand it out to replace v with p2 – p1, we get that the function of t that gives a point p is (1-t)p1 + tp2 - </a:t>
            </a:r>
          </a:p>
        </p:txBody>
      </p:sp>
      <p:sp>
        <p:nvSpPr>
          <p:cNvPr id="4" name="Slide Number Placeholder 3"/>
          <p:cNvSpPr>
            <a:spLocks noGrp="1"/>
          </p:cNvSpPr>
          <p:nvPr>
            <p:ph type="sldNum" sz="quarter" idx="5"/>
          </p:nvPr>
        </p:nvSpPr>
        <p:spPr/>
        <p:txBody>
          <a:bodyPr/>
          <a:lstStyle/>
          <a:p>
            <a:fld id="{923716F0-385D-4F6E-BE54-A09D410D24C2}" type="slidenum">
              <a:rPr lang="en-US" smtClean="0"/>
              <a:t>8</a:t>
            </a:fld>
            <a:endParaRPr lang="en-US"/>
          </a:p>
        </p:txBody>
      </p:sp>
    </p:spTree>
    <p:extLst>
      <p:ext uri="{BB962C8B-B14F-4D97-AF65-F5344CB8AC3E}">
        <p14:creationId xmlns:p14="http://schemas.microsoft.com/office/powerpoint/2010/main" val="3332559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 is, we’re adding a multiple of p1 to a multiple of p2, or in other words travelling some way along the vector from the origin to the starting point and then some way along the vector from the origin to the end point.</a:t>
            </a:r>
          </a:p>
        </p:txBody>
      </p:sp>
      <p:sp>
        <p:nvSpPr>
          <p:cNvPr id="4" name="Slide Number Placeholder 3"/>
          <p:cNvSpPr>
            <a:spLocks noGrp="1"/>
          </p:cNvSpPr>
          <p:nvPr>
            <p:ph type="sldNum" sz="quarter" idx="5"/>
          </p:nvPr>
        </p:nvSpPr>
        <p:spPr/>
        <p:txBody>
          <a:bodyPr/>
          <a:lstStyle/>
          <a:p>
            <a:fld id="{923716F0-385D-4F6E-BE54-A09D410D24C2}" type="slidenum">
              <a:rPr lang="en-US" smtClean="0"/>
              <a:t>9</a:t>
            </a:fld>
            <a:endParaRPr lang="en-US"/>
          </a:p>
        </p:txBody>
      </p:sp>
    </p:spTree>
    <p:extLst>
      <p:ext uri="{BB962C8B-B14F-4D97-AF65-F5344CB8AC3E}">
        <p14:creationId xmlns:p14="http://schemas.microsoft.com/office/powerpoint/2010/main" val="323942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4343400"/>
            <a:ext cx="10363200" cy="1975104"/>
          </a:xfrm>
        </p:spPr>
        <p:txBody>
          <a:bodyPr/>
          <a:lstStyle>
            <a:lvl1pPr marR="9144" algn="l">
              <a:defRPr sz="4000" b="1" cap="all" spc="0" baseline="0">
                <a:solidFill>
                  <a:schemeClr val="tx2"/>
                </a:solidFill>
                <a:effectLst>
                  <a:reflection blurRad="12700" stA="34000" endA="740" endPos="53000" dir="5400000" sy="-100000" algn="bl" rotWithShape="0"/>
                </a:effectLst>
              </a:defRPr>
            </a:lvl1pPr>
            <a:extLst/>
          </a:lstStyle>
          <a:p>
            <a:r>
              <a:rPr kumimoji="0" lang="en-US"/>
              <a:t>Click to edit Master title style</a:t>
            </a:r>
            <a:endParaRPr kumimoji="0" lang="en-US" dirty="0"/>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3024136-D290-48F3-A182-4C46BEB5146B}" type="datetime1">
              <a:rPr lang="en-US" smtClean="0"/>
              <a:t>8/29/2020</a:t>
            </a:fld>
            <a:endParaRPr lang="en-US" dirty="0"/>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CC7D44C-38B1-4D0F-9006-D5774F331095}" type="datetime1">
              <a:rPr lang="en-US" smtClean="0"/>
              <a:t>8/29/2020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98D518A-FD4F-4358-B95B-9DB5A17160FB}" type="datetime1">
              <a:rPr lang="en-US" smtClean="0"/>
              <a:t>8/29/2020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extLst/>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E2A9F4F-03AD-4497-A65D-076601BD41D2}" type="datetime1">
              <a:rPr lang="en-US" smtClean="0"/>
              <a:t>8/29/2020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a:t>Click to edit Master title style</a:t>
            </a:r>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BF3AC-A781-43AA-8BD5-B12F49168B94}" type="datetime1">
              <a:rPr lang="en-US" smtClean="0"/>
              <a:t>8/29/2020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a:t>Click to edit Master title style</a:t>
            </a:r>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5256A41-C91B-43FF-9881-F5DA9878418F}" type="datetime1">
              <a:rPr lang="en-US" smtClean="0"/>
              <a:t>8/29/2020</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FD7AA76-41EE-4C13-950E-E611B8B8FC52}" type="datetime1">
              <a:rPr lang="en-US" smtClean="0"/>
              <a:t>8/29/2020</a:t>
            </a:fld>
            <a:endParaRPr lang="en-US"/>
          </a:p>
        </p:txBody>
      </p:sp>
      <p:sp>
        <p:nvSpPr>
          <p:cNvPr id="9" name="Slide Number Placeholder 8"/>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9407A26-E7BC-4498-97E4-87AF12377CA9}" type="datetime1">
              <a:rPr lang="en-US" smtClean="0"/>
              <a:t>8/29/2020</a:t>
            </a:fld>
            <a:endParaRPr lang="en-US"/>
          </a:p>
        </p:txBody>
      </p:sp>
      <p:sp>
        <p:nvSpPr>
          <p:cNvPr id="5" name="Slide Number Placeholder 4"/>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3EA4171-1117-4486-993C-35A7470D8847}" type="datetime1">
              <a:rPr lang="en-US" smtClean="0"/>
              <a:t>8/29/2020</a:t>
            </a:fld>
            <a:endParaRPr lang="en-US"/>
          </a:p>
        </p:txBody>
      </p:sp>
      <p:sp>
        <p:nvSpPr>
          <p:cNvPr id="4" name="Slide Number Placeholder 3"/>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72A4CB8-1563-4663-81DB-74EB416C19BE}" type="datetime1">
              <a:rPr lang="en-US" smtClean="0"/>
              <a:t>8/29/2020</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6" name="Footer Placeholder 5"/>
          <p:cNvSpPr>
            <a:spLocks noGrp="1"/>
          </p:cNvSpPr>
          <p:nvPr>
            <p:ph type="ftr" sz="quarter" idx="11"/>
          </p:nvPr>
        </p:nvSpPr>
        <p:spPr>
          <a:xfrm>
            <a:off x="1219200" y="55499"/>
            <a:ext cx="7416800" cy="365125"/>
          </a:xfrm>
        </p:spPr>
        <p:txBody>
          <a:bodyPr/>
          <a:lstStyle/>
          <a:p>
            <a:r>
              <a:rPr lang="en-US" dirty="0"/>
              <a:t>Add a footer</a:t>
            </a:r>
          </a:p>
        </p:txBody>
      </p:sp>
      <p:sp>
        <p:nvSpPr>
          <p:cNvPr id="5" name="Date Placeholder 4"/>
          <p:cNvSpPr>
            <a:spLocks noGrp="1"/>
          </p:cNvSpPr>
          <p:nvPr>
            <p:ph type="dt" sz="half" idx="10"/>
          </p:nvPr>
        </p:nvSpPr>
        <p:spPr>
          <a:xfrm>
            <a:off x="8636000" y="55499"/>
            <a:ext cx="2844800" cy="365125"/>
          </a:xfrm>
        </p:spPr>
        <p:txBody>
          <a:bodyPr/>
          <a:lstStyle/>
          <a:p>
            <a:fld id="{0C6724CE-2468-448B-87C1-A92EDD78369B}" type="datetime1">
              <a:rPr lang="en-US" smtClean="0"/>
              <a:t>8/29/2020</a:t>
            </a:fld>
            <a:endParaRPr lang="en-US"/>
          </a:p>
        </p:txBody>
      </p:sp>
      <p:sp>
        <p:nvSpPr>
          <p:cNvPr id="7" name="Slide Number Placeholder 6"/>
          <p:cNvSpPr>
            <a:spLocks noGrp="1"/>
          </p:cNvSpPr>
          <p:nvPr>
            <p:ph type="sldNum" sz="quarter" idx="12"/>
          </p:nvPr>
        </p:nvSpPr>
        <p:spPr>
          <a:xfrm>
            <a:off x="11480800" y="55499"/>
            <a:ext cx="609600" cy="365125"/>
          </a:xfrm>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r>
              <a:rPr lang="en-US" dirty="0"/>
              <a:t>Add a footer</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4CD11720-76E7-46E6-B0AA-057287C42052}" type="datetime1">
              <a:rPr lang="en-US" smtClean="0"/>
              <a:t>8/29/2020</a:t>
            </a:fld>
            <a:endParaRPr lang="en-US"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100">
                <a:solidFill>
                  <a:schemeClr val="tx2"/>
                </a:solidFill>
              </a:defRPr>
            </a:lvl1pPr>
            <a:extLst/>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26.png"/><Relationship Id="rId3" Type="http://schemas.openxmlformats.org/officeDocument/2006/relationships/hyperlink" Target="https://www.gamedev.net/tutorials/programming/general-and-gameplay-programming/a-brief-introduction-to-lerp-r4954/" TargetMode="External"/><Relationship Id="rId7" Type="http://schemas.openxmlformats.org/officeDocument/2006/relationships/image" Target="../media/image170.png"/><Relationship Id="rId12"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00.png"/><Relationship Id="rId5" Type="http://schemas.openxmlformats.org/officeDocument/2006/relationships/image" Target="../media/image9.png"/><Relationship Id="rId10"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15.png"/><Relationship Id="rId14"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70.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11.xml"/><Relationship Id="rId16"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80.png"/><Relationship Id="rId9" Type="http://schemas.openxmlformats.org/officeDocument/2006/relationships/image" Target="../media/image32.png"/><Relationship Id="rId1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hyperlink" Target="https://mathworld.wolfram.com/ButterflyCurve.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10.png"/></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11.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10.png"/><Relationship Id="rId4" Type="http://schemas.openxmlformats.org/officeDocument/2006/relationships/image" Target="../media/image47.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s://mathworld.wolfram.com/ParametricEquation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3.png"/><Relationship Id="rId5" Type="http://schemas.openxmlformats.org/officeDocument/2006/relationships/image" Target="../media/image11.png"/><Relationship Id="rId10" Type="http://schemas.openxmlformats.org/officeDocument/2006/relationships/image" Target="../media/image120.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17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0.png"/><Relationship Id="rId5" Type="http://schemas.openxmlformats.org/officeDocument/2006/relationships/image" Target="../media/image9.png"/><Relationship Id="rId10" Type="http://schemas.openxmlformats.org/officeDocument/2006/relationships/image" Target="../media/image19.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70.png"/><Relationship Id="rId12"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1.png"/><Relationship Id="rId5" Type="http://schemas.openxmlformats.org/officeDocument/2006/relationships/image" Target="../media/image9.png"/><Relationship Id="rId10" Type="http://schemas.openxmlformats.org/officeDocument/2006/relationships/image" Target="../media/image2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429000"/>
            <a:ext cx="10363200" cy="1975104"/>
          </a:xfrm>
        </p:spPr>
        <p:txBody>
          <a:bodyPr/>
          <a:lstStyle/>
          <a:p>
            <a:r>
              <a:rPr lang="en-US" i="1" dirty="0"/>
              <a:t>Week 2: Geometry I</a:t>
            </a:r>
            <a:br>
              <a:rPr lang="en-US" dirty="0"/>
            </a:br>
            <a:r>
              <a:rPr lang="en-US" dirty="0"/>
              <a:t>Part 4: Curves and Parameters</a:t>
            </a:r>
            <a:endParaRPr lang="en-US" i="1" dirty="0"/>
          </a:p>
        </p:txBody>
      </p:sp>
      <p:sp>
        <p:nvSpPr>
          <p:cNvPr id="3" name="Subtitle 2"/>
          <p:cNvSpPr>
            <a:spLocks noGrp="1"/>
          </p:cNvSpPr>
          <p:nvPr>
            <p:ph type="subTitle" idx="1"/>
          </p:nvPr>
        </p:nvSpPr>
        <p:spPr>
          <a:xfrm>
            <a:off x="1219200" y="1920240"/>
            <a:ext cx="10363200" cy="1508760"/>
          </a:xfrm>
        </p:spPr>
        <p:txBody>
          <a:bodyPr/>
          <a:lstStyle/>
          <a:p>
            <a:r>
              <a:rPr lang="en-US" dirty="0"/>
              <a:t>COMP270: Mathematics for 3D Worlds and Simulations</a:t>
            </a:r>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Arrow Connector 25">
            <a:extLst>
              <a:ext uri="{FF2B5EF4-FFF2-40B4-BE49-F238E27FC236}">
                <a16:creationId xmlns:a16="http://schemas.microsoft.com/office/drawing/2014/main" id="{17F897D8-B0F1-493B-BD34-D16BB1EDF0D8}"/>
              </a:ext>
              <a:ext uri="{C183D7F6-B498-43B3-948B-1728B52AA6E4}">
                <adec:decorative xmlns:adec="http://schemas.microsoft.com/office/drawing/2017/decorative" val="1"/>
              </a:ext>
            </a:extLst>
          </p:cNvPr>
          <p:cNvCxnSpPr>
            <a:cxnSpLocks/>
            <a:stCxn id="38" idx="1"/>
            <a:endCxn id="39" idx="1"/>
          </p:cNvCxnSpPr>
          <p:nvPr/>
        </p:nvCxnSpPr>
        <p:spPr>
          <a:xfrm>
            <a:off x="9670470" y="4316057"/>
            <a:ext cx="573222" cy="2343218"/>
          </a:xfrm>
          <a:prstGeom prst="straightConnector1">
            <a:avLst/>
          </a:prstGeom>
          <a:ln w="63500">
            <a:solidFill>
              <a:schemeClr val="accent4"/>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BCA1A9A-C7B2-447E-AAD1-CD256E15B829}"/>
              </a:ext>
            </a:extLst>
          </p:cNvPr>
          <p:cNvSpPr>
            <a:spLocks noGrp="1"/>
          </p:cNvSpPr>
          <p:nvPr>
            <p:ph type="title"/>
          </p:nvPr>
        </p:nvSpPr>
        <p:spPr/>
        <p:txBody>
          <a:bodyPr/>
          <a:lstStyle/>
          <a:p>
            <a:r>
              <a:rPr lang="en-GB" b="1" dirty="0"/>
              <a:t>Vector equation of a 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F27608-320A-4490-9777-6BD23FAD0C62}"/>
                  </a:ext>
                </a:extLst>
              </p:cNvPr>
              <p:cNvSpPr>
                <a:spLocks noGrp="1"/>
              </p:cNvSpPr>
              <p:nvPr>
                <p:ph idx="1"/>
              </p:nvPr>
            </p:nvSpPr>
            <p:spPr/>
            <p:txBody>
              <a:bodyPr/>
              <a:lstStyle/>
              <a:p>
                <a:r>
                  <a:rPr lang="en-GB" sz="2800" dirty="0"/>
                  <a:t>For a line defined by two points, we can represent any point on the line as a scalar multiple of the vector between the points, plus the vector to first point from the origin</a:t>
                </a:r>
              </a:p>
              <a:p>
                <a14:m>
                  <m:oMath xmlns:m="http://schemas.openxmlformats.org/officeDocument/2006/math">
                    <m:r>
                      <a:rPr lang="en-GB" b="1">
                        <a:latin typeface="Cambria Math" panose="02040503050406030204" pitchFamily="18" charset="0"/>
                      </a:rPr>
                      <m:t>𝐩</m:t>
                    </m:r>
                    <m:r>
                      <a:rPr lang="en-GB" i="1">
                        <a:latin typeface="Cambria Math" panose="02040503050406030204" pitchFamily="18" charset="0"/>
                      </a:rPr>
                      <m:t>= </m:t>
                    </m:r>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𝑡</m:t>
                    </m:r>
                    <m:r>
                      <a:rPr lang="en-GB" b="1">
                        <a:latin typeface="Cambria Math" panose="02040503050406030204" pitchFamily="18" charset="0"/>
                      </a:rPr>
                      <m:t>𝐯</m:t>
                    </m:r>
                  </m:oMath>
                </a14:m>
                <a:endParaRPr lang="en-GB" b="1" i="1" dirty="0"/>
              </a:p>
              <a:p>
                <a14:m>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 </m:t>
                    </m:r>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𝑡</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1</m:t>
                            </m:r>
                          </m:sub>
                        </m:sSub>
                      </m:e>
                    </m:d>
                    <m:r>
                      <a:rPr lang="en-GB" b="1"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𝑡</m:t>
                        </m:r>
                      </m:e>
                    </m:d>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rPr>
                      <m:t>𝑡</m:t>
                    </m:r>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b="0" i="1" smtClean="0">
                            <a:latin typeface="Cambria Math" panose="02040503050406030204" pitchFamily="18" charset="0"/>
                          </a:rPr>
                          <m:t>2</m:t>
                        </m:r>
                      </m:sub>
                    </m:sSub>
                  </m:oMath>
                </a14:m>
                <a:r>
                  <a:rPr lang="en-GB" b="1" dirty="0"/>
                  <a:t> </a:t>
                </a:r>
              </a:p>
              <a:p>
                <a14:m>
                  <m:oMath xmlns:m="http://schemas.openxmlformats.org/officeDocument/2006/math">
                    <m:r>
                      <a:rPr lang="en-GB" i="1">
                        <a:latin typeface="Cambria Math" panose="02040503050406030204" pitchFamily="18" charset="0"/>
                        <a:ea typeface="Cambria Math" panose="02040503050406030204" pitchFamily="18" charset="0"/>
                      </a:rPr>
                      <m:t>𝑡</m:t>
                    </m:r>
                    <m:r>
                      <a:rPr lang="en-GB" i="1">
                        <a:latin typeface="Cambria Math" panose="02040503050406030204" pitchFamily="18" charset="0"/>
                        <a:ea typeface="Cambria Math" panose="02040503050406030204" pitchFamily="18" charset="0"/>
                      </a:rPr>
                      <m:t>=0⇒</m:t>
                    </m:r>
                    <m:r>
                      <a:rPr lang="en-GB" b="0" i="1" smtClean="0">
                        <a:latin typeface="Cambria Math" panose="02040503050406030204" pitchFamily="18" charset="0"/>
                        <a:ea typeface="Cambria Math" panose="02040503050406030204" pitchFamily="18" charset="0"/>
                      </a:rPr>
                      <m:t>𝑓</m:t>
                    </m:r>
                    <m:r>
                      <a:rPr lang="en-GB" b="0" i="1" smtClean="0">
                        <a:latin typeface="Cambria Math" panose="02040503050406030204" pitchFamily="18" charset="0"/>
                        <a:ea typeface="Cambria Math" panose="02040503050406030204" pitchFamily="18" charset="0"/>
                      </a:rPr>
                      <m:t>(0)=1</m:t>
                    </m:r>
                    <m:sSub>
                      <m:sSubPr>
                        <m:ctrlPr>
                          <a:rPr lang="en-GB" i="1">
                            <a:latin typeface="Cambria Math" panose="02040503050406030204" pitchFamily="18" charset="0"/>
                            <a:ea typeface="Cambria Math" panose="02040503050406030204" pitchFamily="18" charset="0"/>
                          </a:rPr>
                        </m:ctrlPr>
                      </m:sSubPr>
                      <m:e>
                        <m:r>
                          <a:rPr lang="en-GB" b="1">
                            <a:latin typeface="Cambria Math" panose="02040503050406030204" pitchFamily="18" charset="0"/>
                            <a:ea typeface="Cambria Math" panose="02040503050406030204" pitchFamily="18" charset="0"/>
                          </a:rPr>
                          <m:t>𝐩</m:t>
                        </m:r>
                      </m:e>
                      <m:sub>
                        <m:r>
                          <a:rPr lang="en-GB" i="1">
                            <a:latin typeface="Cambria Math" panose="02040503050406030204" pitchFamily="18" charset="0"/>
                            <a:ea typeface="Cambria Math" panose="02040503050406030204" pitchFamily="18" charset="0"/>
                          </a:rPr>
                          <m:t>1</m:t>
                        </m:r>
                      </m:sub>
                    </m:sSub>
                    <m:r>
                      <a:rPr lang="en-GB" i="1">
                        <a:latin typeface="Cambria Math" panose="02040503050406030204" pitchFamily="18" charset="0"/>
                        <a:ea typeface="Cambria Math" panose="02040503050406030204" pitchFamily="18" charset="0"/>
                      </a:rPr>
                      <m:t>+0</m:t>
                    </m:r>
                    <m:sSub>
                      <m:sSubPr>
                        <m:ctrlPr>
                          <a:rPr lang="en-GB" i="1">
                            <a:latin typeface="Cambria Math" panose="02040503050406030204" pitchFamily="18" charset="0"/>
                            <a:ea typeface="Cambria Math" panose="02040503050406030204" pitchFamily="18" charset="0"/>
                          </a:rPr>
                        </m:ctrlPr>
                      </m:sSubPr>
                      <m:e>
                        <m:r>
                          <a:rPr lang="en-GB" b="1">
                            <a:latin typeface="Cambria Math" panose="02040503050406030204" pitchFamily="18" charset="0"/>
                            <a:ea typeface="Cambria Math" panose="02040503050406030204" pitchFamily="18" charset="0"/>
                          </a:rPr>
                          <m:t>𝐩</m:t>
                        </m:r>
                      </m:e>
                      <m:sub>
                        <m:r>
                          <a:rPr lang="en-GB" i="1">
                            <a:latin typeface="Cambria Math" panose="02040503050406030204" pitchFamily="18" charset="0"/>
                            <a:ea typeface="Cambria Math" panose="02040503050406030204" pitchFamily="18" charset="0"/>
                          </a:rPr>
                          <m:t>2</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b="1">
                            <a:latin typeface="Cambria Math" panose="02040503050406030204" pitchFamily="18" charset="0"/>
                            <a:ea typeface="Cambria Math" panose="02040503050406030204" pitchFamily="18" charset="0"/>
                          </a:rPr>
                          <m:t>𝐩</m:t>
                        </m:r>
                      </m:e>
                      <m:sub>
                        <m:r>
                          <a:rPr lang="en-GB" i="1">
                            <a:latin typeface="Cambria Math" panose="02040503050406030204" pitchFamily="18" charset="0"/>
                            <a:ea typeface="Cambria Math" panose="02040503050406030204" pitchFamily="18" charset="0"/>
                          </a:rPr>
                          <m:t>1</m:t>
                        </m:r>
                      </m:sub>
                    </m:sSub>
                  </m:oMath>
                </a14:m>
                <a:r>
                  <a:rPr lang="en-GB" dirty="0">
                    <a:ea typeface="Cambria Math" panose="02040503050406030204" pitchFamily="18" charset="0"/>
                  </a:rPr>
                  <a:t> </a:t>
                </a:r>
                <a:br>
                  <a:rPr lang="en-GB" dirty="0">
                    <a:ea typeface="Cambria Math" panose="02040503050406030204" pitchFamily="18" charset="0"/>
                  </a:rPr>
                </a:br>
                <a14:m>
                  <m:oMath xmlns:m="http://schemas.openxmlformats.org/officeDocument/2006/math">
                    <m:r>
                      <a:rPr lang="en-GB" i="1">
                        <a:latin typeface="Cambria Math" panose="02040503050406030204" pitchFamily="18" charset="0"/>
                        <a:ea typeface="Cambria Math" panose="02040503050406030204" pitchFamily="18" charset="0"/>
                      </a:rPr>
                      <m:t>𝑡</m:t>
                    </m:r>
                    <m:r>
                      <a:rPr lang="en-GB" i="1">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𝑓</m:t>
                    </m:r>
                    <m:r>
                      <a:rPr lang="en-GB" b="0" i="1" smtClean="0">
                        <a:latin typeface="Cambria Math" panose="02040503050406030204" pitchFamily="18" charset="0"/>
                        <a:ea typeface="Cambria Math" panose="02040503050406030204" pitchFamily="18" charset="0"/>
                      </a:rPr>
                      <m:t>(1)=0</m:t>
                    </m:r>
                    <m:sSub>
                      <m:sSubPr>
                        <m:ctrlPr>
                          <a:rPr lang="en-GB" i="1">
                            <a:latin typeface="Cambria Math" panose="02040503050406030204" pitchFamily="18" charset="0"/>
                            <a:ea typeface="Cambria Math" panose="02040503050406030204" pitchFamily="18" charset="0"/>
                          </a:rPr>
                        </m:ctrlPr>
                      </m:sSubPr>
                      <m:e>
                        <m:r>
                          <a:rPr lang="en-GB" b="1">
                            <a:latin typeface="Cambria Math" panose="02040503050406030204" pitchFamily="18" charset="0"/>
                            <a:ea typeface="Cambria Math" panose="02040503050406030204" pitchFamily="18" charset="0"/>
                          </a:rPr>
                          <m:t>𝐩</m:t>
                        </m:r>
                      </m:e>
                      <m:sub>
                        <m:r>
                          <a:rPr lang="en-GB" i="1">
                            <a:latin typeface="Cambria Math" panose="02040503050406030204" pitchFamily="18" charset="0"/>
                            <a:ea typeface="Cambria Math" panose="02040503050406030204" pitchFamily="18" charset="0"/>
                          </a:rPr>
                          <m:t>1</m:t>
                        </m:r>
                      </m:sub>
                    </m:sSub>
                    <m:r>
                      <a:rPr lang="en-GB" i="1">
                        <a:latin typeface="Cambria Math" panose="02040503050406030204" pitchFamily="18" charset="0"/>
                        <a:ea typeface="Cambria Math" panose="02040503050406030204" pitchFamily="18" charset="0"/>
                      </a:rPr>
                      <m:t>+1</m:t>
                    </m:r>
                    <m:sSub>
                      <m:sSubPr>
                        <m:ctrlPr>
                          <a:rPr lang="en-GB" i="1">
                            <a:latin typeface="Cambria Math" panose="02040503050406030204" pitchFamily="18" charset="0"/>
                            <a:ea typeface="Cambria Math" panose="02040503050406030204" pitchFamily="18" charset="0"/>
                          </a:rPr>
                        </m:ctrlPr>
                      </m:sSubPr>
                      <m:e>
                        <m:r>
                          <a:rPr lang="en-GB" b="1">
                            <a:latin typeface="Cambria Math" panose="02040503050406030204" pitchFamily="18" charset="0"/>
                            <a:ea typeface="Cambria Math" panose="02040503050406030204" pitchFamily="18" charset="0"/>
                          </a:rPr>
                          <m:t>𝐩</m:t>
                        </m:r>
                      </m:e>
                      <m:sub>
                        <m:r>
                          <a:rPr lang="en-GB" i="1">
                            <a:latin typeface="Cambria Math" panose="02040503050406030204" pitchFamily="18" charset="0"/>
                            <a:ea typeface="Cambria Math" panose="02040503050406030204" pitchFamily="18" charset="0"/>
                          </a:rPr>
                          <m:t>2</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b="1">
                            <a:latin typeface="Cambria Math" panose="02040503050406030204" pitchFamily="18" charset="0"/>
                            <a:ea typeface="Cambria Math" panose="02040503050406030204" pitchFamily="18" charset="0"/>
                          </a:rPr>
                          <m:t>𝐩</m:t>
                        </m:r>
                      </m:e>
                      <m:sub>
                        <m:r>
                          <a:rPr lang="en-GB" i="1">
                            <a:latin typeface="Cambria Math" panose="02040503050406030204" pitchFamily="18" charset="0"/>
                            <a:ea typeface="Cambria Math" panose="02040503050406030204" pitchFamily="18" charset="0"/>
                          </a:rPr>
                          <m:t>2</m:t>
                        </m:r>
                      </m:sub>
                    </m:sSub>
                  </m:oMath>
                </a14:m>
                <a:r>
                  <a:rPr lang="en-GB" dirty="0">
                    <a:ea typeface="Cambria Math" panose="02040503050406030204" pitchFamily="18" charset="0"/>
                  </a:rPr>
                  <a:t> </a:t>
                </a:r>
              </a:p>
              <a:p>
                <a:r>
                  <a:rPr lang="en-GB" dirty="0"/>
                  <a:t>For </a:t>
                </a:r>
                <a14:m>
                  <m:oMath xmlns:m="http://schemas.openxmlformats.org/officeDocument/2006/math">
                    <m:r>
                      <a:rPr lang="en-GB" i="1">
                        <a:latin typeface="Cambria Math" panose="02040503050406030204" pitchFamily="18" charset="0"/>
                        <a:ea typeface="Cambria Math" panose="02040503050406030204" pitchFamily="18" charset="0"/>
                      </a:rPr>
                      <m:t>0≤</m:t>
                    </m:r>
                    <m:r>
                      <a:rPr lang="en-GB" i="1">
                        <a:latin typeface="Cambria Math" panose="02040503050406030204" pitchFamily="18" charset="0"/>
                        <a:ea typeface="Cambria Math" panose="02040503050406030204" pitchFamily="18" charset="0"/>
                      </a:rPr>
                      <m:t>𝑡</m:t>
                    </m:r>
                    <m:r>
                      <a:rPr lang="en-GB" i="1">
                        <a:latin typeface="Cambria Math" panose="02040503050406030204" pitchFamily="18" charset="0"/>
                        <a:ea typeface="Cambria Math" panose="02040503050406030204" pitchFamily="18" charset="0"/>
                      </a:rPr>
                      <m:t>≤1</m:t>
                    </m:r>
                  </m:oMath>
                </a14:m>
                <a:r>
                  <a:rPr lang="en-GB" dirty="0"/>
                  <a:t>, this is a </a:t>
                </a:r>
                <a:r>
                  <a:rPr lang="en-GB" b="1" dirty="0">
                    <a:solidFill>
                      <a:schemeClr val="accent2"/>
                    </a:solidFill>
                    <a:hlinkClick r:id="rId3"/>
                  </a:rPr>
                  <a:t>linear</a:t>
                </a:r>
                <a:br>
                  <a:rPr lang="en-GB" dirty="0">
                    <a:solidFill>
                      <a:schemeClr val="accent2"/>
                    </a:solidFill>
                    <a:hlinkClick r:id="rId3"/>
                  </a:rPr>
                </a:br>
                <a:r>
                  <a:rPr lang="en-GB" b="1" dirty="0">
                    <a:solidFill>
                      <a:schemeClr val="accent2"/>
                    </a:solidFill>
                    <a:hlinkClick r:id="rId3"/>
                  </a:rPr>
                  <a:t>interpolation (lerp)</a:t>
                </a:r>
                <a:endParaRPr lang="en-GB" dirty="0">
                  <a:solidFill>
                    <a:schemeClr val="accent2"/>
                  </a:solidFill>
                </a:endParaRPr>
              </a:p>
              <a:p>
                <a:endParaRPr lang="en-GB" b="1" dirty="0"/>
              </a:p>
              <a:p>
                <a:endParaRPr lang="en-GB" b="1" dirty="0"/>
              </a:p>
              <a:p>
                <a:endParaRPr lang="en-GB" dirty="0"/>
              </a:p>
              <a:p>
                <a:endParaRPr lang="en-GB" dirty="0"/>
              </a:p>
            </p:txBody>
          </p:sp>
        </mc:Choice>
        <mc:Fallback xmlns="">
          <p:sp>
            <p:nvSpPr>
              <p:cNvPr id="3" name="Content Placeholder 2">
                <a:extLst>
                  <a:ext uri="{FF2B5EF4-FFF2-40B4-BE49-F238E27FC236}">
                    <a16:creationId xmlns:a16="http://schemas.microsoft.com/office/drawing/2014/main" id="{7CF27608-320A-4490-9777-6BD23FAD0C62}"/>
                  </a:ext>
                </a:extLst>
              </p:cNvPr>
              <p:cNvSpPr>
                <a:spLocks noGrp="1" noRot="1" noChangeAspect="1" noMove="1" noResize="1" noEditPoints="1" noAdjustHandles="1" noChangeArrowheads="1" noChangeShapeType="1" noTextEdit="1"/>
              </p:cNvSpPr>
              <p:nvPr>
                <p:ph idx="1"/>
              </p:nvPr>
            </p:nvSpPr>
            <p:spPr>
              <a:blipFill>
                <a:blip r:embed="rId4"/>
                <a:stretch>
                  <a:fillRect l="-412" t="-1467" b="-1867"/>
                </a:stretch>
              </a:blipFill>
            </p:spPr>
            <p:txBody>
              <a:bodyPr/>
              <a:lstStyle/>
              <a:p>
                <a:r>
                  <a:rPr lang="en-GB">
                    <a:noFill/>
                  </a:rPr>
                  <a:t> </a:t>
                </a:r>
              </a:p>
            </p:txBody>
          </p:sp>
        </mc:Fallback>
      </mc:AlternateContent>
      <p:grpSp>
        <p:nvGrpSpPr>
          <p:cNvPr id="13" name="Group 12">
            <a:extLst>
              <a:ext uri="{FF2B5EF4-FFF2-40B4-BE49-F238E27FC236}">
                <a16:creationId xmlns:a16="http://schemas.microsoft.com/office/drawing/2014/main" id="{BA17A641-A879-4696-B476-E018350202F2}"/>
              </a:ext>
            </a:extLst>
          </p:cNvPr>
          <p:cNvGrpSpPr/>
          <p:nvPr/>
        </p:nvGrpSpPr>
        <p:grpSpPr>
          <a:xfrm>
            <a:off x="5108265" y="2225271"/>
            <a:ext cx="7331242" cy="5550570"/>
            <a:chOff x="5021179" y="1572126"/>
            <a:chExt cx="7331242" cy="5550570"/>
          </a:xfrm>
        </p:grpSpPr>
        <p:cxnSp>
          <p:nvCxnSpPr>
            <p:cNvPr id="4" name="Straight Connector 3">
              <a:extLst>
                <a:ext uri="{FF2B5EF4-FFF2-40B4-BE49-F238E27FC236}">
                  <a16:creationId xmlns:a16="http://schemas.microsoft.com/office/drawing/2014/main" id="{08A7F2F8-0B14-4123-9459-C6181CC714C9}"/>
                </a:ext>
                <a:ext uri="{C183D7F6-B498-43B3-948B-1728B52AA6E4}">
                  <adec:decorative xmlns:adec="http://schemas.microsoft.com/office/drawing/2017/decorative" val="1"/>
                </a:ext>
              </a:extLst>
            </p:cNvPr>
            <p:cNvCxnSpPr>
              <a:cxnSpLocks/>
            </p:cNvCxnSpPr>
            <p:nvPr/>
          </p:nvCxnSpPr>
          <p:spPr>
            <a:xfrm flipV="1">
              <a:off x="5021179" y="1572126"/>
              <a:ext cx="7331242" cy="5550570"/>
            </a:xfrm>
            <a:prstGeom prst="line">
              <a:avLst/>
            </a:prstGeom>
            <a:ln w="28575">
              <a:solidFill>
                <a:schemeClr val="accent5">
                  <a:lumMod val="75000"/>
                  <a:alpha val="65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A3D2A515-1C84-46CC-B3F4-622F38B46AE1}"/>
                </a:ext>
              </a:extLst>
            </p:cNvPr>
            <p:cNvSpPr/>
            <p:nvPr/>
          </p:nvSpPr>
          <p:spPr>
            <a:xfrm flipV="1">
              <a:off x="10495847" y="2922414"/>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Oval 7">
              <a:extLst>
                <a:ext uri="{FF2B5EF4-FFF2-40B4-BE49-F238E27FC236}">
                  <a16:creationId xmlns:a16="http://schemas.microsoft.com/office/drawing/2014/main" id="{801A97A4-E375-49E4-BC61-4C2C81601718}"/>
                </a:ext>
              </a:extLst>
            </p:cNvPr>
            <p:cNvSpPr/>
            <p:nvPr/>
          </p:nvSpPr>
          <p:spPr>
            <a:xfrm flipV="1">
              <a:off x="7997652" y="4802483"/>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C348255-2496-4DE1-A8E0-AE43FC3DD7DF}"/>
                    </a:ext>
                  </a:extLst>
                </p:cNvPr>
                <p:cNvSpPr txBox="1"/>
                <p:nvPr/>
              </p:nvSpPr>
              <p:spPr>
                <a:xfrm>
                  <a:off x="10169379" y="2293477"/>
                  <a:ext cx="66120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rgbClr val="FFFF00"/>
                                </a:solidFill>
                                <a:latin typeface="Cambria Math" panose="02040503050406030204" pitchFamily="18" charset="0"/>
                              </a:rPr>
                            </m:ctrlPr>
                          </m:sSubPr>
                          <m:e>
                            <m:r>
                              <a:rPr lang="en-GB" sz="2800" b="1" i="0" smtClean="0">
                                <a:solidFill>
                                  <a:srgbClr val="FFFF00"/>
                                </a:solidFill>
                                <a:latin typeface="Cambria Math" panose="02040503050406030204" pitchFamily="18" charset="0"/>
                              </a:rPr>
                              <m:t>𝐩</m:t>
                            </m:r>
                          </m:e>
                          <m:sub>
                            <m:r>
                              <a:rPr lang="en-GB" sz="2800" b="0" i="0" smtClean="0">
                                <a:solidFill>
                                  <a:srgbClr val="FFFF00"/>
                                </a:solidFill>
                                <a:latin typeface="Cambria Math" panose="02040503050406030204" pitchFamily="18" charset="0"/>
                              </a:rPr>
                              <m:t>2</m:t>
                            </m:r>
                          </m:sub>
                        </m:sSub>
                      </m:oMath>
                    </m:oMathPara>
                  </a14:m>
                  <a:endParaRPr lang="en-GB" sz="2800" b="1" dirty="0"/>
                </a:p>
              </p:txBody>
            </p:sp>
          </mc:Choice>
          <mc:Fallback xmlns="">
            <p:sp>
              <p:nvSpPr>
                <p:cNvPr id="11" name="TextBox 10">
                  <a:extLst>
                    <a:ext uri="{FF2B5EF4-FFF2-40B4-BE49-F238E27FC236}">
                      <a16:creationId xmlns:a16="http://schemas.microsoft.com/office/drawing/2014/main" id="{3C348255-2496-4DE1-A8E0-AE43FC3DD7DF}"/>
                    </a:ext>
                  </a:extLst>
                </p:cNvPr>
                <p:cNvSpPr txBox="1">
                  <a:spLocks noRot="1" noChangeAspect="1" noMove="1" noResize="1" noEditPoints="1" noAdjustHandles="1" noChangeArrowheads="1" noChangeShapeType="1" noTextEdit="1"/>
                </p:cNvSpPr>
                <p:nvPr/>
              </p:nvSpPr>
              <p:spPr>
                <a:xfrm>
                  <a:off x="10169379" y="2293477"/>
                  <a:ext cx="661207" cy="523220"/>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F4ADE25-1B9D-4052-BB3E-CE2190BFACBA}"/>
                    </a:ext>
                  </a:extLst>
                </p:cNvPr>
                <p:cNvSpPr txBox="1"/>
                <p:nvPr/>
              </p:nvSpPr>
              <p:spPr>
                <a:xfrm>
                  <a:off x="8633483" y="5391000"/>
                  <a:ext cx="6660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rgbClr val="FFFF00"/>
                                </a:solidFill>
                                <a:latin typeface="Cambria Math" panose="02040503050406030204" pitchFamily="18" charset="0"/>
                              </a:rPr>
                            </m:ctrlPr>
                          </m:sSubPr>
                          <m:e>
                            <m:r>
                              <a:rPr lang="en-GB" sz="2800" b="1" i="0" smtClean="0">
                                <a:solidFill>
                                  <a:srgbClr val="FFFF00"/>
                                </a:solidFill>
                                <a:latin typeface="Cambria Math" panose="02040503050406030204" pitchFamily="18" charset="0"/>
                              </a:rPr>
                              <m:t>𝐩</m:t>
                            </m:r>
                          </m:e>
                          <m:sub>
                            <m:r>
                              <a:rPr lang="en-GB" sz="2800" b="0" i="0" smtClean="0">
                                <a:solidFill>
                                  <a:srgbClr val="FFFF00"/>
                                </a:solidFill>
                                <a:latin typeface="Cambria Math" panose="02040503050406030204" pitchFamily="18" charset="0"/>
                              </a:rPr>
                              <m:t>1</m:t>
                            </m:r>
                          </m:sub>
                        </m:sSub>
                      </m:oMath>
                    </m:oMathPara>
                  </a14:m>
                  <a:endParaRPr lang="en-GB" sz="2800" b="1" dirty="0"/>
                </a:p>
              </p:txBody>
            </p:sp>
          </mc:Choice>
          <mc:Fallback xmlns="">
            <p:sp>
              <p:nvSpPr>
                <p:cNvPr id="12" name="TextBox 11">
                  <a:extLst>
                    <a:ext uri="{FF2B5EF4-FFF2-40B4-BE49-F238E27FC236}">
                      <a16:creationId xmlns:a16="http://schemas.microsoft.com/office/drawing/2014/main" id="{FF4ADE25-1B9D-4052-BB3E-CE2190BFACBA}"/>
                    </a:ext>
                  </a:extLst>
                </p:cNvPr>
                <p:cNvSpPr txBox="1">
                  <a:spLocks noRot="1" noChangeAspect="1" noMove="1" noResize="1" noEditPoints="1" noAdjustHandles="1" noChangeArrowheads="1" noChangeShapeType="1" noTextEdit="1"/>
                </p:cNvSpPr>
                <p:nvPr/>
              </p:nvSpPr>
              <p:spPr>
                <a:xfrm>
                  <a:off x="8633483" y="5391000"/>
                  <a:ext cx="666016" cy="523220"/>
                </a:xfrm>
                <a:prstGeom prst="rect">
                  <a:avLst/>
                </a:prstGeom>
                <a:blipFill>
                  <a:blip r:embed="rId6"/>
                  <a:stretch>
                    <a:fillRect/>
                  </a:stretch>
                </a:blipFill>
              </p:spPr>
              <p:txBody>
                <a:bodyPr/>
                <a:lstStyle/>
                <a:p>
                  <a:r>
                    <a:rPr lang="en-GB">
                      <a:noFill/>
                    </a:rPr>
                    <a:t> </a:t>
                  </a:r>
                </a:p>
              </p:txBody>
            </p:sp>
          </mc:Fallback>
        </mc:AlternateContent>
      </p:grpSp>
      <p:grpSp>
        <p:nvGrpSpPr>
          <p:cNvPr id="14" name="Group 13">
            <a:extLst>
              <a:ext uri="{FF2B5EF4-FFF2-40B4-BE49-F238E27FC236}">
                <a16:creationId xmlns:a16="http://schemas.microsoft.com/office/drawing/2014/main" id="{0E4F8188-6F6E-4CFF-8557-799F9D324885}"/>
              </a:ext>
              <a:ext uri="{C183D7F6-B498-43B3-948B-1728B52AA6E4}">
                <adec:decorative xmlns:adec="http://schemas.microsoft.com/office/drawing/2017/decorative" val="1"/>
              </a:ext>
            </a:extLst>
          </p:cNvPr>
          <p:cNvGrpSpPr/>
          <p:nvPr/>
        </p:nvGrpSpPr>
        <p:grpSpPr>
          <a:xfrm>
            <a:off x="8146196" y="3218381"/>
            <a:ext cx="2436740" cy="2247791"/>
            <a:chOff x="7057218" y="3766683"/>
            <a:chExt cx="2258306" cy="2606462"/>
          </a:xfrm>
        </p:grpSpPr>
        <p:cxnSp>
          <p:nvCxnSpPr>
            <p:cNvPr id="15" name="Straight Arrow Connector 14">
              <a:extLst>
                <a:ext uri="{FF2B5EF4-FFF2-40B4-BE49-F238E27FC236}">
                  <a16:creationId xmlns:a16="http://schemas.microsoft.com/office/drawing/2014/main" id="{2476ED7D-AACC-44B7-B77F-43A289DFBEC3}"/>
                </a:ext>
                <a:ext uri="{C183D7F6-B498-43B3-948B-1728B52AA6E4}">
                  <adec:decorative xmlns:adec="http://schemas.microsoft.com/office/drawing/2017/decorative" val="1"/>
                </a:ext>
              </a:extLst>
            </p:cNvPr>
            <p:cNvCxnSpPr>
              <a:cxnSpLocks/>
              <a:stCxn id="7" idx="2"/>
              <a:endCxn id="8" idx="5"/>
            </p:cNvCxnSpPr>
            <p:nvPr/>
          </p:nvCxnSpPr>
          <p:spPr>
            <a:xfrm flipH="1">
              <a:off x="7057218" y="4222599"/>
              <a:ext cx="2258306" cy="2150546"/>
            </a:xfrm>
            <a:prstGeom prst="straightConnector1">
              <a:avLst/>
            </a:prstGeom>
            <a:ln w="63500">
              <a:solidFill>
                <a:schemeClr val="accent5">
                  <a:lumMod val="7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4441778-6A39-4AAA-BB59-CB8E30E3B96C}"/>
                    </a:ext>
                    <a:ext uri="{C183D7F6-B498-43B3-948B-1728B52AA6E4}">
                      <adec:decorative xmlns:adec="http://schemas.microsoft.com/office/drawing/2017/decorative" val="1"/>
                    </a:ext>
                  </a:extLst>
                </p:cNvPr>
                <p:cNvSpPr txBox="1"/>
                <p:nvPr/>
              </p:nvSpPr>
              <p:spPr>
                <a:xfrm>
                  <a:off x="7203874" y="3766683"/>
                  <a:ext cx="1809971" cy="535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5">
                                <a:lumMod val="75000"/>
                              </a:schemeClr>
                            </a:solidFill>
                            <a:latin typeface="Cambria Math" panose="02040503050406030204" pitchFamily="18" charset="0"/>
                          </a:rPr>
                          <m:t>𝐯</m:t>
                        </m:r>
                        <m:r>
                          <a:rPr lang="en-GB" sz="2400" b="1" i="0" smtClean="0">
                            <a:solidFill>
                              <a:schemeClr val="accent5">
                                <a:lumMod val="75000"/>
                              </a:schemeClr>
                            </a:solidFill>
                            <a:latin typeface="Cambria Math" panose="02040503050406030204" pitchFamily="18" charset="0"/>
                          </a:rPr>
                          <m:t>=</m:t>
                        </m:r>
                        <m:sSub>
                          <m:sSubPr>
                            <m:ctrlPr>
                              <a:rPr lang="en-GB" sz="2400" b="1" i="1">
                                <a:solidFill>
                                  <a:schemeClr val="accent5">
                                    <a:lumMod val="75000"/>
                                  </a:schemeClr>
                                </a:solidFill>
                                <a:latin typeface="Cambria Math" panose="02040503050406030204" pitchFamily="18" charset="0"/>
                              </a:rPr>
                            </m:ctrlPr>
                          </m:sSubPr>
                          <m:e>
                            <m:r>
                              <a:rPr lang="en-GB" sz="2400" b="1">
                                <a:solidFill>
                                  <a:schemeClr val="accent5">
                                    <a:lumMod val="75000"/>
                                  </a:schemeClr>
                                </a:solidFill>
                                <a:latin typeface="Cambria Math" panose="02040503050406030204" pitchFamily="18" charset="0"/>
                              </a:rPr>
                              <m:t>𝐩</m:t>
                            </m:r>
                          </m:e>
                          <m:sub>
                            <m:r>
                              <a:rPr lang="en-GB" sz="2400">
                                <a:solidFill>
                                  <a:schemeClr val="accent5">
                                    <a:lumMod val="75000"/>
                                  </a:schemeClr>
                                </a:solidFill>
                                <a:latin typeface="Cambria Math" panose="02040503050406030204" pitchFamily="18" charset="0"/>
                              </a:rPr>
                              <m:t>2</m:t>
                            </m:r>
                          </m:sub>
                        </m:sSub>
                        <m:r>
                          <a:rPr lang="en-GB" sz="2400" b="1" i="1" smtClean="0">
                            <a:solidFill>
                              <a:schemeClr val="accent5">
                                <a:lumMod val="75000"/>
                              </a:schemeClr>
                            </a:solidFill>
                            <a:latin typeface="Cambria Math" panose="02040503050406030204" pitchFamily="18" charset="0"/>
                          </a:rPr>
                          <m:t>−</m:t>
                        </m:r>
                        <m:sSub>
                          <m:sSubPr>
                            <m:ctrlPr>
                              <a:rPr lang="en-GB" sz="2400" b="1" i="1">
                                <a:solidFill>
                                  <a:schemeClr val="accent5">
                                    <a:lumMod val="75000"/>
                                  </a:schemeClr>
                                </a:solidFill>
                                <a:latin typeface="Cambria Math" panose="02040503050406030204" pitchFamily="18" charset="0"/>
                              </a:rPr>
                            </m:ctrlPr>
                          </m:sSubPr>
                          <m:e>
                            <m:r>
                              <a:rPr lang="en-GB" sz="2400" b="1">
                                <a:solidFill>
                                  <a:schemeClr val="accent5">
                                    <a:lumMod val="75000"/>
                                  </a:schemeClr>
                                </a:solidFill>
                                <a:latin typeface="Cambria Math" panose="02040503050406030204" pitchFamily="18" charset="0"/>
                              </a:rPr>
                              <m:t>𝐩</m:t>
                            </m:r>
                          </m:e>
                          <m:sub>
                            <m:r>
                              <a:rPr lang="en-GB" sz="2400" b="0" i="0" smtClean="0">
                                <a:solidFill>
                                  <a:schemeClr val="accent5">
                                    <a:lumMod val="75000"/>
                                  </a:schemeClr>
                                </a:solidFill>
                                <a:latin typeface="Cambria Math" panose="02040503050406030204" pitchFamily="18" charset="0"/>
                              </a:rPr>
                              <m:t>1</m:t>
                            </m:r>
                          </m:sub>
                        </m:sSub>
                      </m:oMath>
                    </m:oMathPara>
                  </a14:m>
                  <a:endParaRPr lang="en-GB" sz="2400" b="1" dirty="0">
                    <a:solidFill>
                      <a:schemeClr val="accent5">
                        <a:lumMod val="75000"/>
                      </a:schemeClr>
                    </a:solidFill>
                  </a:endParaRPr>
                </a:p>
              </p:txBody>
            </p:sp>
          </mc:Choice>
          <mc:Fallback xmlns="">
            <p:sp>
              <p:nvSpPr>
                <p:cNvPr id="16" name="TextBox 15">
                  <a:extLst>
                    <a:ext uri="{FF2B5EF4-FFF2-40B4-BE49-F238E27FC236}">
                      <a16:creationId xmlns:a16="http://schemas.microsoft.com/office/drawing/2014/main" id="{74441778-6A39-4AAA-BB59-CB8E30E3B96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7203874" y="3766683"/>
                  <a:ext cx="1809971" cy="535331"/>
                </a:xfrm>
                <a:prstGeom prst="rect">
                  <a:avLst/>
                </a:prstGeom>
                <a:blipFill>
                  <a:blip r:embed="rId7"/>
                  <a:stretch>
                    <a:fillRect b="-13158"/>
                  </a:stretch>
                </a:blipFill>
              </p:spPr>
              <p:txBody>
                <a:bodyPr/>
                <a:lstStyle/>
                <a:p>
                  <a:r>
                    <a:rPr lang="en-GB">
                      <a:noFill/>
                    </a:rPr>
                    <a:t> </a:t>
                  </a:r>
                </a:p>
              </p:txBody>
            </p:sp>
          </mc:Fallback>
        </mc:AlternateContent>
      </p:grpSp>
      <p:grpSp>
        <p:nvGrpSpPr>
          <p:cNvPr id="40" name="Group 39">
            <a:extLst>
              <a:ext uri="{FF2B5EF4-FFF2-40B4-BE49-F238E27FC236}">
                <a16:creationId xmlns:a16="http://schemas.microsoft.com/office/drawing/2014/main" id="{37600C6A-0D21-4558-8146-27F0C9AE58E0}"/>
              </a:ext>
            </a:extLst>
          </p:cNvPr>
          <p:cNvGrpSpPr/>
          <p:nvPr/>
        </p:nvGrpSpPr>
        <p:grpSpPr>
          <a:xfrm>
            <a:off x="8146194" y="5517084"/>
            <a:ext cx="2634825" cy="1403801"/>
            <a:chOff x="8146194" y="5517084"/>
            <a:chExt cx="2634825" cy="1403801"/>
          </a:xfrm>
        </p:grpSpPr>
        <p:cxnSp>
          <p:nvCxnSpPr>
            <p:cNvPr id="33" name="Straight Arrow Connector 32">
              <a:extLst>
                <a:ext uri="{FF2B5EF4-FFF2-40B4-BE49-F238E27FC236}">
                  <a16:creationId xmlns:a16="http://schemas.microsoft.com/office/drawing/2014/main" id="{EF7F7B18-11B9-4198-A20F-4972CC579A31}"/>
                </a:ext>
                <a:ext uri="{C183D7F6-B498-43B3-948B-1728B52AA6E4}">
                  <adec:decorative xmlns:adec="http://schemas.microsoft.com/office/drawing/2017/decorative" val="1"/>
                </a:ext>
              </a:extLst>
            </p:cNvPr>
            <p:cNvCxnSpPr>
              <a:cxnSpLocks/>
              <a:stCxn id="8" idx="7"/>
            </p:cNvCxnSpPr>
            <p:nvPr/>
          </p:nvCxnSpPr>
          <p:spPr>
            <a:xfrm>
              <a:off x="8146194" y="5517084"/>
              <a:ext cx="2110271" cy="1131725"/>
            </a:xfrm>
            <a:prstGeom prst="straightConnector1">
              <a:avLst/>
            </a:prstGeom>
            <a:ln w="63500">
              <a:solidFill>
                <a:srgbClr val="FFFF00">
                  <a:alpha val="65000"/>
                </a:srgbClr>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FD5570F-D886-438F-B61A-C477F48CE674}"/>
                    </a:ext>
                  </a:extLst>
                </p:cNvPr>
                <p:cNvSpPr txBox="1"/>
                <p:nvPr/>
              </p:nvSpPr>
              <p:spPr>
                <a:xfrm>
                  <a:off x="10243692" y="6397665"/>
                  <a:ext cx="53732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1" i="0" smtClean="0">
                            <a:latin typeface="Cambria Math" panose="02040503050406030204" pitchFamily="18" charset="0"/>
                          </a:rPr>
                          <m:t>𝐎</m:t>
                        </m:r>
                      </m:oMath>
                    </m:oMathPara>
                  </a14:m>
                  <a:endParaRPr lang="en-GB" sz="2800" b="1" dirty="0"/>
                </a:p>
              </p:txBody>
            </p:sp>
          </mc:Choice>
          <mc:Fallback xmlns="">
            <p:sp>
              <p:nvSpPr>
                <p:cNvPr id="39" name="TextBox 38">
                  <a:extLst>
                    <a:ext uri="{FF2B5EF4-FFF2-40B4-BE49-F238E27FC236}">
                      <a16:creationId xmlns:a16="http://schemas.microsoft.com/office/drawing/2014/main" id="{1FD5570F-D886-438F-B61A-C477F48CE674}"/>
                    </a:ext>
                  </a:extLst>
                </p:cNvPr>
                <p:cNvSpPr txBox="1">
                  <a:spLocks noRot="1" noChangeAspect="1" noMove="1" noResize="1" noEditPoints="1" noAdjustHandles="1" noChangeArrowheads="1" noChangeShapeType="1" noTextEdit="1"/>
                </p:cNvSpPr>
                <p:nvPr/>
              </p:nvSpPr>
              <p:spPr>
                <a:xfrm>
                  <a:off x="10243692" y="6397665"/>
                  <a:ext cx="537327" cy="523220"/>
                </a:xfrm>
                <a:prstGeom prst="rect">
                  <a:avLst/>
                </a:prstGeom>
                <a:blipFill>
                  <a:blip r:embed="rId9"/>
                  <a:stretch>
                    <a:fillRect/>
                  </a:stretch>
                </a:blipFill>
              </p:spPr>
              <p:txBody>
                <a:bodyPr/>
                <a:lstStyle/>
                <a:p>
                  <a:r>
                    <a:rPr lang="en-GB">
                      <a:noFill/>
                    </a:rPr>
                    <a:t> </a:t>
                  </a:r>
                </a:p>
              </p:txBody>
            </p:sp>
          </mc:Fallback>
        </mc:AlternateContent>
      </p:grpSp>
      <p:grpSp>
        <p:nvGrpSpPr>
          <p:cNvPr id="17" name="Group 16">
            <a:extLst>
              <a:ext uri="{FF2B5EF4-FFF2-40B4-BE49-F238E27FC236}">
                <a16:creationId xmlns:a16="http://schemas.microsoft.com/office/drawing/2014/main" id="{D42F1244-77DA-4B79-8BF3-25AF65D98BE3}"/>
              </a:ext>
            </a:extLst>
          </p:cNvPr>
          <p:cNvGrpSpPr/>
          <p:nvPr/>
        </p:nvGrpSpPr>
        <p:grpSpPr>
          <a:xfrm>
            <a:off x="8143605" y="3971028"/>
            <a:ext cx="3372103" cy="1744245"/>
            <a:chOff x="8143605" y="3971028"/>
            <a:chExt cx="3372103" cy="1744245"/>
          </a:xfrm>
        </p:grpSpPr>
        <p:sp>
          <p:nvSpPr>
            <p:cNvPr id="9" name="Right Brace 8">
              <a:extLst>
                <a:ext uri="{FF2B5EF4-FFF2-40B4-BE49-F238E27FC236}">
                  <a16:creationId xmlns:a16="http://schemas.microsoft.com/office/drawing/2014/main" id="{25CA83BE-2603-443E-827A-309D7EC73F50}"/>
                </a:ext>
              </a:extLst>
            </p:cNvPr>
            <p:cNvSpPr/>
            <p:nvPr/>
          </p:nvSpPr>
          <p:spPr>
            <a:xfrm rot="3121081">
              <a:off x="8919066" y="4165557"/>
              <a:ext cx="365376" cy="1916297"/>
            </a:xfrm>
            <a:prstGeom prst="rightBrace">
              <a:avLst>
                <a:gd name="adj1" fmla="val 23381"/>
                <a:gd name="adj2" fmla="val 51977"/>
              </a:avLst>
            </a:prstGeom>
            <a:ln w="5715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32" name="Right Brace 31">
              <a:extLst>
                <a:ext uri="{FF2B5EF4-FFF2-40B4-BE49-F238E27FC236}">
                  <a16:creationId xmlns:a16="http://schemas.microsoft.com/office/drawing/2014/main" id="{8CFBA5E1-7E01-498C-B656-EA6FAC7C1746}"/>
                </a:ext>
              </a:extLst>
            </p:cNvPr>
            <p:cNvSpPr/>
            <p:nvPr/>
          </p:nvSpPr>
          <p:spPr>
            <a:xfrm rot="3121081">
              <a:off x="10202747" y="3581415"/>
              <a:ext cx="314861" cy="1094087"/>
            </a:xfrm>
            <a:prstGeom prst="rightBrace">
              <a:avLst>
                <a:gd name="adj1" fmla="val 23381"/>
                <a:gd name="adj2" fmla="val 51977"/>
              </a:avLst>
            </a:prstGeom>
            <a:ln w="5715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E0E458C-379B-4754-98D5-3EA05E91DB34}"/>
                    </a:ext>
                  </a:extLst>
                </p:cNvPr>
                <p:cNvSpPr txBox="1"/>
                <p:nvPr/>
              </p:nvSpPr>
              <p:spPr>
                <a:xfrm>
                  <a:off x="9167317" y="5192053"/>
                  <a:ext cx="424282" cy="52322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40000"/>
                                <a:lumOff val="60000"/>
                              </a:schemeClr>
                            </a:solidFill>
                            <a:latin typeface="Cambria Math" panose="02040503050406030204" pitchFamily="18" charset="0"/>
                          </a:rPr>
                          <m:t>𝑡</m:t>
                        </m:r>
                      </m:oMath>
                    </m:oMathPara>
                  </a14:m>
                  <a:endParaRPr lang="en-GB" sz="2800" b="1" dirty="0"/>
                </a:p>
              </p:txBody>
            </p:sp>
          </mc:Choice>
          <mc:Fallback xmlns="">
            <p:sp>
              <p:nvSpPr>
                <p:cNvPr id="34" name="TextBox 33">
                  <a:extLst>
                    <a:ext uri="{FF2B5EF4-FFF2-40B4-BE49-F238E27FC236}">
                      <a16:creationId xmlns:a16="http://schemas.microsoft.com/office/drawing/2014/main" id="{CE0E458C-379B-4754-98D5-3EA05E91DB34}"/>
                    </a:ext>
                  </a:extLst>
                </p:cNvPr>
                <p:cNvSpPr txBox="1">
                  <a:spLocks noRot="1" noChangeAspect="1" noMove="1" noResize="1" noEditPoints="1" noAdjustHandles="1" noChangeArrowheads="1" noChangeShapeType="1" noTextEdit="1"/>
                </p:cNvSpPr>
                <p:nvPr/>
              </p:nvSpPr>
              <p:spPr>
                <a:xfrm>
                  <a:off x="9167317" y="5192053"/>
                  <a:ext cx="424282" cy="523220"/>
                </a:xfrm>
                <a:prstGeom prst="rect">
                  <a:avLst/>
                </a:prstGeom>
                <a:blipFill>
                  <a:blip r:embed="rId10"/>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BC048DB-B129-416B-B705-05DC5AC95A8D}"/>
                    </a:ext>
                  </a:extLst>
                </p:cNvPr>
                <p:cNvSpPr txBox="1"/>
                <p:nvPr/>
              </p:nvSpPr>
              <p:spPr>
                <a:xfrm>
                  <a:off x="10465420" y="4263855"/>
                  <a:ext cx="1050288" cy="52322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40000"/>
                                <a:lumOff val="60000"/>
                              </a:schemeClr>
                            </a:solidFill>
                            <a:latin typeface="Cambria Math" panose="02040503050406030204" pitchFamily="18" charset="0"/>
                          </a:rPr>
                          <m:t>1−</m:t>
                        </m:r>
                        <m:r>
                          <a:rPr lang="en-GB" sz="2800" b="0" i="1" smtClean="0">
                            <a:solidFill>
                              <a:schemeClr val="accent6">
                                <a:lumMod val="40000"/>
                                <a:lumOff val="60000"/>
                              </a:schemeClr>
                            </a:solidFill>
                            <a:latin typeface="Cambria Math" panose="02040503050406030204" pitchFamily="18" charset="0"/>
                          </a:rPr>
                          <m:t>𝑡</m:t>
                        </m:r>
                      </m:oMath>
                    </m:oMathPara>
                  </a14:m>
                  <a:endParaRPr lang="en-GB" sz="2800" b="1" dirty="0"/>
                </a:p>
              </p:txBody>
            </p:sp>
          </mc:Choice>
          <mc:Fallback xmlns="">
            <p:sp>
              <p:nvSpPr>
                <p:cNvPr id="35" name="TextBox 34">
                  <a:extLst>
                    <a:ext uri="{FF2B5EF4-FFF2-40B4-BE49-F238E27FC236}">
                      <a16:creationId xmlns:a16="http://schemas.microsoft.com/office/drawing/2014/main" id="{0BC048DB-B129-416B-B705-05DC5AC95A8D}"/>
                    </a:ext>
                  </a:extLst>
                </p:cNvPr>
                <p:cNvSpPr txBox="1">
                  <a:spLocks noRot="1" noChangeAspect="1" noMove="1" noResize="1" noEditPoints="1" noAdjustHandles="1" noChangeArrowheads="1" noChangeShapeType="1" noTextEdit="1"/>
                </p:cNvSpPr>
                <p:nvPr/>
              </p:nvSpPr>
              <p:spPr>
                <a:xfrm>
                  <a:off x="10465420" y="4263855"/>
                  <a:ext cx="1050288" cy="523220"/>
                </a:xfrm>
                <a:prstGeom prst="rect">
                  <a:avLst/>
                </a:prstGeom>
                <a:blipFill>
                  <a:blip r:embed="rId11"/>
                  <a:stretch>
                    <a:fillRect/>
                  </a:stretch>
                </a:blipFill>
                <a:ln>
                  <a:noFill/>
                </a:ln>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3ABA435-EE4C-492A-A5C7-51E6C73F364C}"/>
                  </a:ext>
                </a:extLst>
              </p:cNvPr>
              <p:cNvSpPr txBox="1"/>
              <p:nvPr/>
            </p:nvSpPr>
            <p:spPr>
              <a:xfrm>
                <a:off x="9947924" y="4862095"/>
                <a:ext cx="4972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1" i="0" smtClean="0">
                          <a:solidFill>
                            <a:schemeClr val="accent4"/>
                          </a:solidFill>
                          <a:latin typeface="Cambria Math" panose="02040503050406030204" pitchFamily="18" charset="0"/>
                        </a:rPr>
                        <m:t>𝐩</m:t>
                      </m:r>
                    </m:oMath>
                  </m:oMathPara>
                </a14:m>
                <a:endParaRPr lang="en-GB" sz="2800" b="1" dirty="0">
                  <a:solidFill>
                    <a:schemeClr val="accent4"/>
                  </a:solidFill>
                </a:endParaRPr>
              </a:p>
            </p:txBody>
          </p:sp>
        </mc:Choice>
        <mc:Fallback xmlns="">
          <p:sp>
            <p:nvSpPr>
              <p:cNvPr id="36" name="TextBox 35">
                <a:extLst>
                  <a:ext uri="{FF2B5EF4-FFF2-40B4-BE49-F238E27FC236}">
                    <a16:creationId xmlns:a16="http://schemas.microsoft.com/office/drawing/2014/main" id="{E3ABA435-EE4C-492A-A5C7-51E6C73F364C}"/>
                  </a:ext>
                </a:extLst>
              </p:cNvPr>
              <p:cNvSpPr txBox="1">
                <a:spLocks noRot="1" noChangeAspect="1" noMove="1" noResize="1" noEditPoints="1" noAdjustHandles="1" noChangeArrowheads="1" noChangeShapeType="1" noTextEdit="1"/>
              </p:cNvSpPr>
              <p:nvPr/>
            </p:nvSpPr>
            <p:spPr>
              <a:xfrm>
                <a:off x="9947924" y="4862095"/>
                <a:ext cx="497251" cy="523220"/>
              </a:xfrm>
              <a:prstGeom prst="rect">
                <a:avLst/>
              </a:prstGeom>
              <a:blipFill>
                <a:blip r:embed="rId12"/>
                <a:stretch>
                  <a:fillRect/>
                </a:stretch>
              </a:blipFill>
            </p:spPr>
            <p:txBody>
              <a:bodyPr/>
              <a:lstStyle/>
              <a:p>
                <a:r>
                  <a:rPr lang="en-GB">
                    <a:noFill/>
                  </a:rPr>
                  <a:t> </a:t>
                </a:r>
              </a:p>
            </p:txBody>
          </p:sp>
        </mc:Fallback>
      </mc:AlternateContent>
      <p:sp>
        <p:nvSpPr>
          <p:cNvPr id="38" name="Oval 37">
            <a:extLst>
              <a:ext uri="{FF2B5EF4-FFF2-40B4-BE49-F238E27FC236}">
                <a16:creationId xmlns:a16="http://schemas.microsoft.com/office/drawing/2014/main" id="{29199E46-BA62-4F00-B11B-B99DB816F83F}"/>
              </a:ext>
            </a:extLst>
          </p:cNvPr>
          <p:cNvSpPr/>
          <p:nvPr/>
        </p:nvSpPr>
        <p:spPr>
          <a:xfrm flipV="1">
            <a:off x="9659926" y="4254601"/>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 name="Group 4">
            <a:extLst>
              <a:ext uri="{FF2B5EF4-FFF2-40B4-BE49-F238E27FC236}">
                <a16:creationId xmlns:a16="http://schemas.microsoft.com/office/drawing/2014/main" id="{225127BE-D47C-4E84-8DB4-0D6DE292F152}"/>
              </a:ext>
            </a:extLst>
          </p:cNvPr>
          <p:cNvGrpSpPr/>
          <p:nvPr/>
        </p:nvGrpSpPr>
        <p:grpSpPr>
          <a:xfrm>
            <a:off x="7181316" y="3314135"/>
            <a:ext cx="4607017" cy="2175813"/>
            <a:chOff x="7181316" y="3314135"/>
            <a:chExt cx="4607017" cy="2175813"/>
          </a:xfrm>
        </p:grpSpPr>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4B90FB6-3587-4E12-B172-7B13B2799A80}"/>
                    </a:ext>
                  </a:extLst>
                </p:cNvPr>
                <p:cNvSpPr txBox="1"/>
                <p:nvPr/>
              </p:nvSpPr>
              <p:spPr>
                <a:xfrm>
                  <a:off x="7181316" y="4966728"/>
                  <a:ext cx="1090298" cy="52322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40000"/>
                                <a:lumOff val="60000"/>
                              </a:schemeClr>
                            </a:solidFill>
                            <a:latin typeface="Cambria Math" panose="02040503050406030204" pitchFamily="18" charset="0"/>
                          </a:rPr>
                          <m:t>𝑡</m:t>
                        </m:r>
                        <m:r>
                          <a:rPr lang="en-GB" sz="2800" b="0" i="1" smtClean="0">
                            <a:solidFill>
                              <a:schemeClr val="accent6">
                                <a:lumMod val="40000"/>
                                <a:lumOff val="60000"/>
                              </a:schemeClr>
                            </a:solidFill>
                            <a:latin typeface="Cambria Math" panose="02040503050406030204" pitchFamily="18" charset="0"/>
                          </a:rPr>
                          <m:t>=0</m:t>
                        </m:r>
                      </m:oMath>
                    </m:oMathPara>
                  </a14:m>
                  <a:endParaRPr lang="en-GB" sz="2800" b="1" dirty="0"/>
                </a:p>
              </p:txBody>
            </p:sp>
          </mc:Choice>
          <mc:Fallback xmlns="">
            <p:sp>
              <p:nvSpPr>
                <p:cNvPr id="28" name="TextBox 27">
                  <a:extLst>
                    <a:ext uri="{FF2B5EF4-FFF2-40B4-BE49-F238E27FC236}">
                      <a16:creationId xmlns:a16="http://schemas.microsoft.com/office/drawing/2014/main" id="{F4B90FB6-3587-4E12-B172-7B13B2799A80}"/>
                    </a:ext>
                  </a:extLst>
                </p:cNvPr>
                <p:cNvSpPr txBox="1">
                  <a:spLocks noRot="1" noChangeAspect="1" noMove="1" noResize="1" noEditPoints="1" noAdjustHandles="1" noChangeArrowheads="1" noChangeShapeType="1" noTextEdit="1"/>
                </p:cNvSpPr>
                <p:nvPr/>
              </p:nvSpPr>
              <p:spPr>
                <a:xfrm>
                  <a:off x="7181316" y="4966728"/>
                  <a:ext cx="1090298" cy="523220"/>
                </a:xfrm>
                <a:prstGeom prst="rect">
                  <a:avLst/>
                </a:prstGeom>
                <a:blipFill>
                  <a:blip r:embed="rId13"/>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8FBAC06-3933-4288-8823-C1F832449735}"/>
                    </a:ext>
                  </a:extLst>
                </p:cNvPr>
                <p:cNvSpPr txBox="1"/>
                <p:nvPr/>
              </p:nvSpPr>
              <p:spPr>
                <a:xfrm>
                  <a:off x="10698035" y="3314135"/>
                  <a:ext cx="1090298" cy="52322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40000"/>
                                <a:lumOff val="60000"/>
                              </a:schemeClr>
                            </a:solidFill>
                            <a:latin typeface="Cambria Math" panose="02040503050406030204" pitchFamily="18" charset="0"/>
                          </a:rPr>
                          <m:t>𝑡</m:t>
                        </m:r>
                        <m:r>
                          <a:rPr lang="en-GB" sz="2800" b="0" i="1" smtClean="0">
                            <a:solidFill>
                              <a:schemeClr val="accent6">
                                <a:lumMod val="40000"/>
                                <a:lumOff val="60000"/>
                              </a:schemeClr>
                            </a:solidFill>
                            <a:latin typeface="Cambria Math" panose="02040503050406030204" pitchFamily="18" charset="0"/>
                          </a:rPr>
                          <m:t>=1</m:t>
                        </m:r>
                      </m:oMath>
                    </m:oMathPara>
                  </a14:m>
                  <a:endParaRPr lang="en-GB" sz="2800" b="1" dirty="0"/>
                </a:p>
              </p:txBody>
            </p:sp>
          </mc:Choice>
          <mc:Fallback xmlns="">
            <p:sp>
              <p:nvSpPr>
                <p:cNvPr id="29" name="TextBox 28">
                  <a:extLst>
                    <a:ext uri="{FF2B5EF4-FFF2-40B4-BE49-F238E27FC236}">
                      <a16:creationId xmlns:a16="http://schemas.microsoft.com/office/drawing/2014/main" id="{38FBAC06-3933-4288-8823-C1F832449735}"/>
                    </a:ext>
                  </a:extLst>
                </p:cNvPr>
                <p:cNvSpPr txBox="1">
                  <a:spLocks noRot="1" noChangeAspect="1" noMove="1" noResize="1" noEditPoints="1" noAdjustHandles="1" noChangeArrowheads="1" noChangeShapeType="1" noTextEdit="1"/>
                </p:cNvSpPr>
                <p:nvPr/>
              </p:nvSpPr>
              <p:spPr>
                <a:xfrm>
                  <a:off x="10698035" y="3314135"/>
                  <a:ext cx="1090298" cy="523220"/>
                </a:xfrm>
                <a:prstGeom prst="rect">
                  <a:avLst/>
                </a:prstGeom>
                <a:blipFill>
                  <a:blip r:embed="rId14"/>
                  <a:stretch>
                    <a:fillRect/>
                  </a:stretch>
                </a:blipFill>
                <a:ln>
                  <a:noFill/>
                </a:ln>
              </p:spPr>
              <p:txBody>
                <a:bodyPr/>
                <a:lstStyle/>
                <a:p>
                  <a:r>
                    <a:rPr lang="en-GB">
                      <a:noFill/>
                    </a:rPr>
                    <a:t> </a:t>
                  </a:r>
                </a:p>
              </p:txBody>
            </p:sp>
          </mc:Fallback>
        </mc:AlternateContent>
      </p:grpSp>
    </p:spTree>
    <p:extLst>
      <p:ext uri="{BB962C8B-B14F-4D97-AF65-F5344CB8AC3E}">
        <p14:creationId xmlns:p14="http://schemas.microsoft.com/office/powerpoint/2010/main" val="1301177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DE7B6-6BBE-45D7-A260-59CF0334FB3A}"/>
              </a:ext>
            </a:extLst>
          </p:cNvPr>
          <p:cNvSpPr>
            <a:spLocks noGrp="1"/>
          </p:cNvSpPr>
          <p:nvPr>
            <p:ph type="title"/>
          </p:nvPr>
        </p:nvSpPr>
        <p:spPr/>
        <p:txBody>
          <a:bodyPr/>
          <a:lstStyle/>
          <a:p>
            <a:r>
              <a:rPr lang="en-GB" b="1" dirty="0"/>
              <a:t>Parameterising a 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24E6AD-5830-40DA-A792-BD93636F973E}"/>
                  </a:ext>
                </a:extLst>
              </p:cNvPr>
              <p:cNvSpPr>
                <a:spLocks noGrp="1"/>
              </p:cNvSpPr>
              <p:nvPr>
                <p:ph idx="1"/>
              </p:nvPr>
            </p:nvSpPr>
            <p:spPr>
              <a:xfrm>
                <a:off x="1219200" y="1783560"/>
                <a:ext cx="7426274" cy="4572000"/>
              </a:xfrm>
            </p:spPr>
            <p:txBody>
              <a:bodyPr/>
              <a:lstStyle/>
              <a:p>
                <a14:m>
                  <m:oMath xmlns:m="http://schemas.openxmlformats.org/officeDocument/2006/math">
                    <m:r>
                      <a:rPr lang="en-GB" i="1" smtClean="0">
                        <a:latin typeface="Cambria Math" panose="02040503050406030204" pitchFamily="18" charset="0"/>
                      </a:rPr>
                      <m:t>𝑓</m:t>
                    </m:r>
                    <m:r>
                      <a:rPr lang="en-GB" i="1" smtClean="0">
                        <a:latin typeface="Cambria Math" panose="02040503050406030204" pitchFamily="18" charset="0"/>
                      </a:rPr>
                      <m:t>(</m:t>
                    </m:r>
                    <m:r>
                      <a:rPr lang="en-GB" i="1" smtClean="0">
                        <a:latin typeface="Cambria Math" panose="02040503050406030204" pitchFamily="18" charset="0"/>
                      </a:rPr>
                      <m:t>𝑡</m:t>
                    </m:r>
                    <m:r>
                      <a:rPr lang="en-GB" i="1" smtClean="0">
                        <a:latin typeface="Cambria Math" panose="02040503050406030204" pitchFamily="18" charset="0"/>
                      </a:rPr>
                      <m:t>)= </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𝑡</m:t>
                        </m:r>
                      </m:e>
                    </m:d>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𝑡</m:t>
                    </m:r>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2</m:t>
                        </m:r>
                      </m:sub>
                    </m:sSub>
                  </m:oMath>
                </a14:m>
                <a:r>
                  <a:rPr lang="en-GB" b="1" dirty="0"/>
                  <a:t> </a:t>
                </a:r>
              </a:p>
              <a:p>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𝑡</m:t>
                        </m:r>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rPr>
                      <m:t>𝑡</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a14:m>
                <a:br>
                  <a:rPr lang="en-GB" b="1" dirty="0"/>
                </a:br>
                <a14:m>
                  <m:oMath xmlns:m="http://schemas.openxmlformats.org/officeDocument/2006/math">
                    <m:r>
                      <a:rPr lang="en-GB" b="0" i="1" smtClean="0">
                        <a:latin typeface="Cambria Math" panose="02040503050406030204" pitchFamily="18" charset="0"/>
                      </a:rPr>
                      <m:t>𝑦</m:t>
                    </m:r>
                    <m:r>
                      <a:rPr lang="en-GB" i="1">
                        <a:latin typeface="Cambria Math" panose="02040503050406030204" pitchFamily="18" charset="0"/>
                      </a:rPr>
                      <m:t>=</m:t>
                    </m:r>
                    <m:r>
                      <a:rPr lang="en-GB" b="0" i="1" smtClean="0">
                        <a:latin typeface="Cambria Math" panose="02040503050406030204" pitchFamily="18" charset="0"/>
                      </a:rPr>
                      <m:t>𝑔</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𝑡</m:t>
                        </m:r>
                      </m:e>
                    </m:d>
                    <m:sSub>
                      <m:sSubPr>
                        <m:ctrlPr>
                          <a:rPr lang="en-GB" i="1">
                            <a:latin typeface="Cambria Math" panose="02040503050406030204" pitchFamily="18" charset="0"/>
                          </a:rPr>
                        </m:ctrlPr>
                      </m:sSubPr>
                      <m:e>
                        <m:r>
                          <a:rPr lang="en-GB" b="0" i="1" smtClean="0">
                            <a:latin typeface="Cambria Math" panose="02040503050406030204" pitchFamily="18" charset="0"/>
                          </a:rPr>
                          <m:t>𝑦</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𝑡</m:t>
                    </m:r>
                    <m:sSub>
                      <m:sSubPr>
                        <m:ctrlPr>
                          <a:rPr lang="en-GB" i="1">
                            <a:latin typeface="Cambria Math" panose="02040503050406030204" pitchFamily="18" charset="0"/>
                          </a:rPr>
                        </m:ctrlPr>
                      </m:sSubPr>
                      <m:e>
                        <m:r>
                          <a:rPr lang="en-GB" b="0" i="1" smtClean="0">
                            <a:latin typeface="Cambria Math" panose="02040503050406030204" pitchFamily="18" charset="0"/>
                          </a:rPr>
                          <m:t>𝑦</m:t>
                        </m:r>
                      </m:e>
                      <m:sub>
                        <m:r>
                          <a:rPr lang="en-GB" i="1">
                            <a:latin typeface="Cambria Math" panose="02040503050406030204" pitchFamily="18" charset="0"/>
                          </a:rPr>
                          <m:t>2</m:t>
                        </m:r>
                      </m:sub>
                    </m:sSub>
                  </m:oMath>
                </a14:m>
                <a:r>
                  <a:rPr lang="en-GB" b="1" dirty="0"/>
                  <a:t> </a:t>
                </a:r>
              </a:p>
              <a:p>
                <a:r>
                  <a:rPr lang="en-GB" dirty="0"/>
                  <a:t>i.e. performing a(n identical) linear interpolation along both axes</a:t>
                </a:r>
              </a:p>
              <a:p>
                <a:endParaRPr lang="en-GB" dirty="0"/>
              </a:p>
            </p:txBody>
          </p:sp>
        </mc:Choice>
        <mc:Fallback xmlns="">
          <p:sp>
            <p:nvSpPr>
              <p:cNvPr id="3" name="Content Placeholder 2">
                <a:extLst>
                  <a:ext uri="{FF2B5EF4-FFF2-40B4-BE49-F238E27FC236}">
                    <a16:creationId xmlns:a16="http://schemas.microsoft.com/office/drawing/2014/main" id="{D824E6AD-5830-40DA-A792-BD93636F973E}"/>
                  </a:ext>
                </a:extLst>
              </p:cNvPr>
              <p:cNvSpPr>
                <a:spLocks noGrp="1" noRot="1" noChangeAspect="1" noMove="1" noResize="1" noEditPoints="1" noAdjustHandles="1" noChangeArrowheads="1" noChangeShapeType="1" noTextEdit="1"/>
              </p:cNvSpPr>
              <p:nvPr>
                <p:ph idx="1"/>
              </p:nvPr>
            </p:nvSpPr>
            <p:spPr>
              <a:xfrm>
                <a:off x="1219200" y="1783560"/>
                <a:ext cx="7426274" cy="4572000"/>
              </a:xfrm>
              <a:blipFill>
                <a:blip r:embed="rId3"/>
                <a:stretch>
                  <a:fillRect l="-575"/>
                </a:stretch>
              </a:blipFill>
            </p:spPr>
            <p:txBody>
              <a:bodyPr/>
              <a:lstStyle/>
              <a:p>
                <a:r>
                  <a:rPr lang="en-GB">
                    <a:noFill/>
                  </a:rPr>
                  <a:t> </a:t>
                </a:r>
              </a:p>
            </p:txBody>
          </p:sp>
        </mc:Fallback>
      </mc:AlternateContent>
      <p:grpSp>
        <p:nvGrpSpPr>
          <p:cNvPr id="64" name="Group 63">
            <a:extLst>
              <a:ext uri="{FF2B5EF4-FFF2-40B4-BE49-F238E27FC236}">
                <a16:creationId xmlns:a16="http://schemas.microsoft.com/office/drawing/2014/main" id="{E2D386D4-6DC4-4028-8928-DFB2F7A52565}"/>
              </a:ext>
            </a:extLst>
          </p:cNvPr>
          <p:cNvGrpSpPr/>
          <p:nvPr/>
        </p:nvGrpSpPr>
        <p:grpSpPr>
          <a:xfrm>
            <a:off x="5108265" y="2225271"/>
            <a:ext cx="7331242" cy="5550570"/>
            <a:chOff x="5108265" y="2225271"/>
            <a:chExt cx="7331242" cy="5550570"/>
          </a:xfrm>
        </p:grpSpPr>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357D393-6B39-4222-B631-D998EAB5590C}"/>
                    </a:ext>
                  </a:extLst>
                </p:cNvPr>
                <p:cNvSpPr txBox="1"/>
                <p:nvPr/>
              </p:nvSpPr>
              <p:spPr>
                <a:xfrm>
                  <a:off x="7062473" y="5015470"/>
                  <a:ext cx="1090298" cy="52322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40000"/>
                                <a:lumOff val="60000"/>
                              </a:schemeClr>
                            </a:solidFill>
                            <a:latin typeface="Cambria Math" panose="02040503050406030204" pitchFamily="18" charset="0"/>
                          </a:rPr>
                          <m:t>𝑡</m:t>
                        </m:r>
                        <m:r>
                          <a:rPr lang="en-GB" sz="2800" b="0" i="1" smtClean="0">
                            <a:solidFill>
                              <a:schemeClr val="accent6">
                                <a:lumMod val="40000"/>
                                <a:lumOff val="60000"/>
                              </a:schemeClr>
                            </a:solidFill>
                            <a:latin typeface="Cambria Math" panose="02040503050406030204" pitchFamily="18" charset="0"/>
                          </a:rPr>
                          <m:t>=0</m:t>
                        </m:r>
                      </m:oMath>
                    </m:oMathPara>
                  </a14:m>
                  <a:endParaRPr lang="en-GB" sz="2800" b="1" dirty="0"/>
                </a:p>
              </p:txBody>
            </p:sp>
          </mc:Choice>
          <mc:Fallback xmlns="">
            <p:sp>
              <p:nvSpPr>
                <p:cNvPr id="31" name="TextBox 30">
                  <a:extLst>
                    <a:ext uri="{FF2B5EF4-FFF2-40B4-BE49-F238E27FC236}">
                      <a16:creationId xmlns:a16="http://schemas.microsoft.com/office/drawing/2014/main" id="{B357D393-6B39-4222-B631-D998EAB5590C}"/>
                    </a:ext>
                  </a:extLst>
                </p:cNvPr>
                <p:cNvSpPr txBox="1">
                  <a:spLocks noRot="1" noChangeAspect="1" noMove="1" noResize="1" noEditPoints="1" noAdjustHandles="1" noChangeArrowheads="1" noChangeShapeType="1" noTextEdit="1"/>
                </p:cNvSpPr>
                <p:nvPr/>
              </p:nvSpPr>
              <p:spPr>
                <a:xfrm>
                  <a:off x="7062473" y="5015470"/>
                  <a:ext cx="1090298" cy="523220"/>
                </a:xfrm>
                <a:prstGeom prst="rect">
                  <a:avLst/>
                </a:prstGeom>
                <a:blipFill>
                  <a:blip r:embed="rId4"/>
                  <a:stretch>
                    <a:fillRect/>
                  </a:stretch>
                </a:blipFill>
                <a:ln>
                  <a:noFill/>
                </a:ln>
              </p:spPr>
              <p:txBody>
                <a:bodyPr/>
                <a:lstStyle/>
                <a:p>
                  <a:r>
                    <a:rPr lang="en-GB">
                      <a:noFill/>
                    </a:rPr>
                    <a:t> </a:t>
                  </a:r>
                </a:p>
              </p:txBody>
            </p:sp>
          </mc:Fallback>
        </mc:AlternateContent>
        <p:cxnSp>
          <p:nvCxnSpPr>
            <p:cNvPr id="12" name="Straight Connector 11">
              <a:extLst>
                <a:ext uri="{FF2B5EF4-FFF2-40B4-BE49-F238E27FC236}">
                  <a16:creationId xmlns:a16="http://schemas.microsoft.com/office/drawing/2014/main" id="{0F7AAF75-8758-4592-BDC9-53F615D9D8A7}"/>
                </a:ext>
                <a:ext uri="{C183D7F6-B498-43B3-948B-1728B52AA6E4}">
                  <adec:decorative xmlns:adec="http://schemas.microsoft.com/office/drawing/2017/decorative" val="1"/>
                </a:ext>
              </a:extLst>
            </p:cNvPr>
            <p:cNvCxnSpPr>
              <a:cxnSpLocks/>
            </p:cNvCxnSpPr>
            <p:nvPr/>
          </p:nvCxnSpPr>
          <p:spPr>
            <a:xfrm flipV="1">
              <a:off x="5108265" y="2225271"/>
              <a:ext cx="7331242" cy="5550570"/>
            </a:xfrm>
            <a:prstGeom prst="line">
              <a:avLst/>
            </a:prstGeom>
            <a:ln w="28575">
              <a:solidFill>
                <a:schemeClr val="accent5">
                  <a:lumMod val="75000"/>
                  <a:alpha val="65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2C2B4F1-CB1B-4C47-966C-CAD6068D130D}"/>
                </a:ext>
              </a:extLst>
            </p:cNvPr>
            <p:cNvSpPr/>
            <p:nvPr/>
          </p:nvSpPr>
          <p:spPr>
            <a:xfrm flipV="1">
              <a:off x="10582933" y="3575559"/>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Oval 13">
              <a:extLst>
                <a:ext uri="{FF2B5EF4-FFF2-40B4-BE49-F238E27FC236}">
                  <a16:creationId xmlns:a16="http://schemas.microsoft.com/office/drawing/2014/main" id="{5DC84DD7-1437-44D3-BCB1-79FC0F50A19B}"/>
                </a:ext>
              </a:extLst>
            </p:cNvPr>
            <p:cNvSpPr/>
            <p:nvPr/>
          </p:nvSpPr>
          <p:spPr>
            <a:xfrm flipV="1">
              <a:off x="8084738" y="5455628"/>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A15D64E-070D-46D6-87EC-8ADC008E6C5D}"/>
                    </a:ext>
                  </a:extLst>
                </p:cNvPr>
                <p:cNvSpPr txBox="1"/>
                <p:nvPr/>
              </p:nvSpPr>
              <p:spPr>
                <a:xfrm>
                  <a:off x="10243692" y="6397665"/>
                  <a:ext cx="53732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1" i="0" smtClean="0">
                            <a:latin typeface="Cambria Math" panose="02040503050406030204" pitchFamily="18" charset="0"/>
                          </a:rPr>
                          <m:t>𝐎</m:t>
                        </m:r>
                      </m:oMath>
                    </m:oMathPara>
                  </a14:m>
                  <a:endParaRPr lang="en-GB" sz="2800" b="1" dirty="0"/>
                </a:p>
              </p:txBody>
            </p:sp>
          </mc:Choice>
          <mc:Fallback xmlns="">
            <p:sp>
              <p:nvSpPr>
                <p:cNvPr id="22" name="TextBox 21">
                  <a:extLst>
                    <a:ext uri="{FF2B5EF4-FFF2-40B4-BE49-F238E27FC236}">
                      <a16:creationId xmlns:a16="http://schemas.microsoft.com/office/drawing/2014/main" id="{FA15D64E-070D-46D6-87EC-8ADC008E6C5D}"/>
                    </a:ext>
                  </a:extLst>
                </p:cNvPr>
                <p:cNvSpPr txBox="1">
                  <a:spLocks noRot="1" noChangeAspect="1" noMove="1" noResize="1" noEditPoints="1" noAdjustHandles="1" noChangeArrowheads="1" noChangeShapeType="1" noTextEdit="1"/>
                </p:cNvSpPr>
                <p:nvPr/>
              </p:nvSpPr>
              <p:spPr>
                <a:xfrm>
                  <a:off x="10243692" y="6397665"/>
                  <a:ext cx="537327" cy="523220"/>
                </a:xfrm>
                <a:prstGeom prst="rect">
                  <a:avLst/>
                </a:prstGeom>
                <a:blipFill>
                  <a:blip r:embed="rId5"/>
                  <a:stretch>
                    <a:fillRect/>
                  </a:stretch>
                </a:blipFill>
              </p:spPr>
              <p:txBody>
                <a:bodyPr/>
                <a:lstStyle/>
                <a:p>
                  <a:r>
                    <a:rPr lang="en-GB">
                      <a:noFill/>
                    </a:rPr>
                    <a:t> </a:t>
                  </a:r>
                </a:p>
              </p:txBody>
            </p:sp>
          </mc:Fallback>
        </mc:AlternateContent>
        <p:sp>
          <p:nvSpPr>
            <p:cNvPr id="29" name="Oval 28">
              <a:extLst>
                <a:ext uri="{FF2B5EF4-FFF2-40B4-BE49-F238E27FC236}">
                  <a16:creationId xmlns:a16="http://schemas.microsoft.com/office/drawing/2014/main" id="{E28E5164-A0EF-458D-B367-7FCF4CBE7D79}"/>
                </a:ext>
              </a:extLst>
            </p:cNvPr>
            <p:cNvSpPr/>
            <p:nvPr/>
          </p:nvSpPr>
          <p:spPr>
            <a:xfrm flipV="1">
              <a:off x="9659926" y="4254601"/>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C9072A9-C85C-4BC4-A600-7E38440D2BD8}"/>
                    </a:ext>
                  </a:extLst>
                </p:cNvPr>
                <p:cNvSpPr txBox="1"/>
                <p:nvPr/>
              </p:nvSpPr>
              <p:spPr>
                <a:xfrm>
                  <a:off x="9564635" y="3207545"/>
                  <a:ext cx="1090298" cy="52322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40000"/>
                                <a:lumOff val="60000"/>
                              </a:schemeClr>
                            </a:solidFill>
                            <a:latin typeface="Cambria Math" panose="02040503050406030204" pitchFamily="18" charset="0"/>
                          </a:rPr>
                          <m:t>𝑡</m:t>
                        </m:r>
                        <m:r>
                          <a:rPr lang="en-GB" sz="2800" b="0" i="1" smtClean="0">
                            <a:solidFill>
                              <a:schemeClr val="accent6">
                                <a:lumMod val="40000"/>
                                <a:lumOff val="60000"/>
                              </a:schemeClr>
                            </a:solidFill>
                            <a:latin typeface="Cambria Math" panose="02040503050406030204" pitchFamily="18" charset="0"/>
                          </a:rPr>
                          <m:t>=1</m:t>
                        </m:r>
                      </m:oMath>
                    </m:oMathPara>
                  </a14:m>
                  <a:endParaRPr lang="en-GB" sz="2800" b="1" dirty="0"/>
                </a:p>
              </p:txBody>
            </p:sp>
          </mc:Choice>
          <mc:Fallback xmlns="">
            <p:sp>
              <p:nvSpPr>
                <p:cNvPr id="32" name="TextBox 31">
                  <a:extLst>
                    <a:ext uri="{FF2B5EF4-FFF2-40B4-BE49-F238E27FC236}">
                      <a16:creationId xmlns:a16="http://schemas.microsoft.com/office/drawing/2014/main" id="{FC9072A9-C85C-4BC4-A600-7E38440D2BD8}"/>
                    </a:ext>
                  </a:extLst>
                </p:cNvPr>
                <p:cNvSpPr txBox="1">
                  <a:spLocks noRot="1" noChangeAspect="1" noMove="1" noResize="1" noEditPoints="1" noAdjustHandles="1" noChangeArrowheads="1" noChangeShapeType="1" noTextEdit="1"/>
                </p:cNvSpPr>
                <p:nvPr/>
              </p:nvSpPr>
              <p:spPr>
                <a:xfrm>
                  <a:off x="9564635" y="3207545"/>
                  <a:ext cx="1090298" cy="523220"/>
                </a:xfrm>
                <a:prstGeom prst="rect">
                  <a:avLst/>
                </a:prstGeom>
                <a:blipFill>
                  <a:blip r:embed="rId6"/>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DB21701-C705-40BD-AE27-FE67037E6579}"/>
                    </a:ext>
                  </a:extLst>
                </p:cNvPr>
                <p:cNvSpPr txBox="1"/>
                <p:nvPr/>
              </p:nvSpPr>
              <p:spPr>
                <a:xfrm>
                  <a:off x="6082081" y="5832340"/>
                  <a:ext cx="1090298" cy="52322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40000"/>
                                <a:lumOff val="60000"/>
                              </a:schemeClr>
                            </a:solidFill>
                            <a:latin typeface="Cambria Math" panose="02040503050406030204" pitchFamily="18" charset="0"/>
                          </a:rPr>
                          <m:t>𝑡</m:t>
                        </m:r>
                        <m:r>
                          <a:rPr lang="en-GB" sz="2800" b="0" i="1" smtClean="0">
                            <a:solidFill>
                              <a:schemeClr val="accent6">
                                <a:lumMod val="40000"/>
                                <a:lumOff val="60000"/>
                              </a:schemeClr>
                            </a:solidFill>
                            <a:latin typeface="Cambria Math" panose="02040503050406030204" pitchFamily="18" charset="0"/>
                          </a:rPr>
                          <m:t>&lt;0</m:t>
                        </m:r>
                      </m:oMath>
                    </m:oMathPara>
                  </a14:m>
                  <a:endParaRPr lang="en-GB" sz="2800" b="1" dirty="0"/>
                </a:p>
              </p:txBody>
            </p:sp>
          </mc:Choice>
          <mc:Fallback xmlns="">
            <p:sp>
              <p:nvSpPr>
                <p:cNvPr id="36" name="TextBox 35">
                  <a:extLst>
                    <a:ext uri="{FF2B5EF4-FFF2-40B4-BE49-F238E27FC236}">
                      <a16:creationId xmlns:a16="http://schemas.microsoft.com/office/drawing/2014/main" id="{5DB21701-C705-40BD-AE27-FE67037E6579}"/>
                    </a:ext>
                  </a:extLst>
                </p:cNvPr>
                <p:cNvSpPr txBox="1">
                  <a:spLocks noRot="1" noChangeAspect="1" noMove="1" noResize="1" noEditPoints="1" noAdjustHandles="1" noChangeArrowheads="1" noChangeShapeType="1" noTextEdit="1"/>
                </p:cNvSpPr>
                <p:nvPr/>
              </p:nvSpPr>
              <p:spPr>
                <a:xfrm>
                  <a:off x="6082081" y="5832340"/>
                  <a:ext cx="1090298" cy="523220"/>
                </a:xfrm>
                <a:prstGeom prst="rect">
                  <a:avLst/>
                </a:prstGeom>
                <a:blipFill>
                  <a:blip r:embed="rId7"/>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AF6A7C3-97E8-4C32-BABE-4EF6CB55C92E}"/>
                    </a:ext>
                  </a:extLst>
                </p:cNvPr>
                <p:cNvSpPr txBox="1"/>
                <p:nvPr/>
              </p:nvSpPr>
              <p:spPr>
                <a:xfrm>
                  <a:off x="10618933" y="2422099"/>
                  <a:ext cx="1091902" cy="52322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40000"/>
                                <a:lumOff val="60000"/>
                              </a:schemeClr>
                            </a:solidFill>
                            <a:latin typeface="Cambria Math" panose="02040503050406030204" pitchFamily="18" charset="0"/>
                          </a:rPr>
                          <m:t>𝑡</m:t>
                        </m:r>
                        <m:r>
                          <a:rPr lang="en-GB" sz="2800" b="0" i="1" smtClean="0">
                            <a:solidFill>
                              <a:schemeClr val="accent6">
                                <a:lumMod val="40000"/>
                                <a:lumOff val="60000"/>
                              </a:schemeClr>
                            </a:solidFill>
                            <a:latin typeface="Cambria Math" panose="02040503050406030204" pitchFamily="18" charset="0"/>
                          </a:rPr>
                          <m:t>&gt;1</m:t>
                        </m:r>
                      </m:oMath>
                    </m:oMathPara>
                  </a14:m>
                  <a:endParaRPr lang="en-GB" sz="2800" b="1" dirty="0"/>
                </a:p>
              </p:txBody>
            </p:sp>
          </mc:Choice>
          <mc:Fallback xmlns="">
            <p:sp>
              <p:nvSpPr>
                <p:cNvPr id="37" name="TextBox 36">
                  <a:extLst>
                    <a:ext uri="{FF2B5EF4-FFF2-40B4-BE49-F238E27FC236}">
                      <a16:creationId xmlns:a16="http://schemas.microsoft.com/office/drawing/2014/main" id="{2AF6A7C3-97E8-4C32-BABE-4EF6CB55C92E}"/>
                    </a:ext>
                  </a:extLst>
                </p:cNvPr>
                <p:cNvSpPr txBox="1">
                  <a:spLocks noRot="1" noChangeAspect="1" noMove="1" noResize="1" noEditPoints="1" noAdjustHandles="1" noChangeArrowheads="1" noChangeShapeType="1" noTextEdit="1"/>
                </p:cNvSpPr>
                <p:nvPr/>
              </p:nvSpPr>
              <p:spPr>
                <a:xfrm>
                  <a:off x="10618933" y="2422099"/>
                  <a:ext cx="1091902" cy="523220"/>
                </a:xfrm>
                <a:prstGeom prst="rect">
                  <a:avLst/>
                </a:prstGeom>
                <a:blipFill>
                  <a:blip r:embed="rId8"/>
                  <a:stretch>
                    <a:fillRect/>
                  </a:stretch>
                </a:blipFill>
                <a:ln>
                  <a:noFill/>
                </a:ln>
              </p:spPr>
              <p:txBody>
                <a:bodyPr/>
                <a:lstStyle/>
                <a:p>
                  <a:r>
                    <a:rPr lang="en-GB">
                      <a:noFill/>
                    </a:rPr>
                    <a:t> </a:t>
                  </a:r>
                </a:p>
              </p:txBody>
            </p:sp>
          </mc:Fallback>
        </mc:AlternateContent>
      </p:grpSp>
      <p:grpSp>
        <p:nvGrpSpPr>
          <p:cNvPr id="55" name="Group 54">
            <a:extLst>
              <a:ext uri="{FF2B5EF4-FFF2-40B4-BE49-F238E27FC236}">
                <a16:creationId xmlns:a16="http://schemas.microsoft.com/office/drawing/2014/main" id="{DFC7C097-3748-4625-B18F-ECC553F191E5}"/>
              </a:ext>
            </a:extLst>
          </p:cNvPr>
          <p:cNvGrpSpPr/>
          <p:nvPr/>
        </p:nvGrpSpPr>
        <p:grpSpPr>
          <a:xfrm>
            <a:off x="6910400" y="1731612"/>
            <a:ext cx="5363890" cy="5217687"/>
            <a:chOff x="6907302" y="1696257"/>
            <a:chExt cx="5363890" cy="5217687"/>
          </a:xfrm>
        </p:grpSpPr>
        <p:grpSp>
          <p:nvGrpSpPr>
            <p:cNvPr id="44" name="Group 43">
              <a:extLst>
                <a:ext uri="{FF2B5EF4-FFF2-40B4-BE49-F238E27FC236}">
                  <a16:creationId xmlns:a16="http://schemas.microsoft.com/office/drawing/2014/main" id="{58B39A72-24C1-46FB-ADB0-7C54CD4E8516}"/>
                </a:ext>
              </a:extLst>
            </p:cNvPr>
            <p:cNvGrpSpPr/>
            <p:nvPr/>
          </p:nvGrpSpPr>
          <p:grpSpPr>
            <a:xfrm>
              <a:off x="7043211" y="1696257"/>
              <a:ext cx="5227981" cy="5217687"/>
              <a:chOff x="3073485" y="-103995"/>
              <a:chExt cx="9154630" cy="9136606"/>
            </a:xfrm>
          </p:grpSpPr>
          <p:cxnSp>
            <p:nvCxnSpPr>
              <p:cNvPr id="47" name="Straight Arrow Connector 46">
                <a:extLst>
                  <a:ext uri="{FF2B5EF4-FFF2-40B4-BE49-F238E27FC236}">
                    <a16:creationId xmlns:a16="http://schemas.microsoft.com/office/drawing/2014/main" id="{A948B54D-6B0B-45CB-99EC-71C793739929}"/>
                  </a:ext>
                </a:extLst>
              </p:cNvPr>
              <p:cNvCxnSpPr>
                <a:cxnSpLocks/>
              </p:cNvCxnSpPr>
              <p:nvPr/>
            </p:nvCxnSpPr>
            <p:spPr>
              <a:xfrm flipV="1">
                <a:off x="3073485" y="8487257"/>
                <a:ext cx="8906078" cy="54523"/>
              </a:xfrm>
              <a:prstGeom prst="straightConnector1">
                <a:avLst/>
              </a:prstGeom>
              <a:ln w="38100">
                <a:solidFill>
                  <a:schemeClr val="tx1">
                    <a:alpha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BDE46A6-6E48-40C8-8D0E-791032DD4854}"/>
                  </a:ext>
                </a:extLst>
              </p:cNvPr>
              <p:cNvCxnSpPr>
                <a:cxnSpLocks/>
              </p:cNvCxnSpPr>
              <p:nvPr/>
            </p:nvCxnSpPr>
            <p:spPr>
              <a:xfrm>
                <a:off x="8672373" y="443017"/>
                <a:ext cx="0" cy="8589594"/>
              </a:xfrm>
              <a:prstGeom prst="straightConnector1">
                <a:avLst/>
              </a:prstGeom>
              <a:ln w="38100">
                <a:solidFill>
                  <a:schemeClr val="tx1">
                    <a:alpha val="4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BBA2076-068B-4391-A01D-5DFC776A8558}"/>
                      </a:ext>
                    </a:extLst>
                  </p:cNvPr>
                  <p:cNvSpPr txBox="1"/>
                  <p:nvPr/>
                </p:nvSpPr>
                <p:spPr>
                  <a:xfrm>
                    <a:off x="11453385" y="7654801"/>
                    <a:ext cx="774730" cy="8084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rgbClr val="EAEAEA"/>
                              </a:solidFill>
                              <a:latin typeface="Cambria Math" panose="02040503050406030204" pitchFamily="18" charset="0"/>
                            </a:rPr>
                            <m:t>𝑥</m:t>
                          </m:r>
                        </m:oMath>
                      </m:oMathPara>
                    </a14:m>
                    <a:endParaRPr lang="en-GB" sz="2400" dirty="0"/>
                  </a:p>
                </p:txBody>
              </p:sp>
            </mc:Choice>
            <mc:Fallback xmlns="">
              <p:sp>
                <p:nvSpPr>
                  <p:cNvPr id="49" name="TextBox 48">
                    <a:extLst>
                      <a:ext uri="{FF2B5EF4-FFF2-40B4-BE49-F238E27FC236}">
                        <a16:creationId xmlns:a16="http://schemas.microsoft.com/office/drawing/2014/main" id="{0BBA2076-068B-4391-A01D-5DFC776A8558}"/>
                      </a:ext>
                    </a:extLst>
                  </p:cNvPr>
                  <p:cNvSpPr txBox="1">
                    <a:spLocks noRot="1" noChangeAspect="1" noMove="1" noResize="1" noEditPoints="1" noAdjustHandles="1" noChangeArrowheads="1" noChangeShapeType="1" noTextEdit="1"/>
                  </p:cNvSpPr>
                  <p:nvPr/>
                </p:nvSpPr>
                <p:spPr>
                  <a:xfrm>
                    <a:off x="11453385" y="7654801"/>
                    <a:ext cx="774730" cy="808414"/>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8FC66E74-4A3C-4ECF-9D96-D80466C6DB37}"/>
                      </a:ext>
                    </a:extLst>
                  </p:cNvPr>
                  <p:cNvSpPr txBox="1"/>
                  <p:nvPr/>
                </p:nvSpPr>
                <p:spPr>
                  <a:xfrm>
                    <a:off x="8052465" y="-103995"/>
                    <a:ext cx="781691" cy="8084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rgbClr val="EAEAEA"/>
                              </a:solidFill>
                              <a:latin typeface="Cambria Math" panose="02040503050406030204" pitchFamily="18" charset="0"/>
                            </a:rPr>
                            <m:t>𝑦</m:t>
                          </m:r>
                        </m:oMath>
                      </m:oMathPara>
                    </a14:m>
                    <a:endParaRPr lang="en-GB" sz="2400" b="0" dirty="0"/>
                  </a:p>
                </p:txBody>
              </p:sp>
            </mc:Choice>
            <mc:Fallback xmlns="">
              <p:sp>
                <p:nvSpPr>
                  <p:cNvPr id="50" name="TextBox 49">
                    <a:extLst>
                      <a:ext uri="{FF2B5EF4-FFF2-40B4-BE49-F238E27FC236}">
                        <a16:creationId xmlns:a16="http://schemas.microsoft.com/office/drawing/2014/main" id="{8FC66E74-4A3C-4ECF-9D96-D80466C6DB37}"/>
                      </a:ext>
                    </a:extLst>
                  </p:cNvPr>
                  <p:cNvSpPr txBox="1">
                    <a:spLocks noRot="1" noChangeAspect="1" noMove="1" noResize="1" noEditPoints="1" noAdjustHandles="1" noChangeArrowheads="1" noChangeShapeType="1" noTextEdit="1"/>
                  </p:cNvSpPr>
                  <p:nvPr/>
                </p:nvSpPr>
                <p:spPr>
                  <a:xfrm>
                    <a:off x="8052465" y="-103995"/>
                    <a:ext cx="781691" cy="808414"/>
                  </a:xfrm>
                  <a:prstGeom prst="rect">
                    <a:avLst/>
                  </a:prstGeom>
                  <a:blipFill>
                    <a:blip r:embed="rId10"/>
                    <a:stretch>
                      <a:fillRect b="-13158"/>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B5D774DC-056C-4CD0-9029-C4B8837F2CBD}"/>
                    </a:ext>
                  </a:extLst>
                </p:cNvPr>
                <p:cNvSpPr txBox="1"/>
                <p:nvPr/>
              </p:nvSpPr>
              <p:spPr>
                <a:xfrm>
                  <a:off x="6907302" y="5415974"/>
                  <a:ext cx="1400640" cy="52322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𝑥</m:t>
                            </m:r>
                          </m:e>
                          <m:sub>
                            <m:r>
                              <a:rPr lang="en-GB" sz="2800" b="0" i="1" smtClean="0">
                                <a:solidFill>
                                  <a:srgbClr val="FFFF00"/>
                                </a:solidFill>
                                <a:latin typeface="Cambria Math" panose="02040503050406030204" pitchFamily="18" charset="0"/>
                              </a:rPr>
                              <m:t>1</m:t>
                            </m:r>
                          </m:sub>
                        </m:sSub>
                        <m:r>
                          <a:rPr lang="en-GB" sz="2800" b="0" i="1" smtClean="0">
                            <a:solidFill>
                              <a:srgbClr val="FFFF00"/>
                            </a:solidFill>
                            <a:latin typeface="Cambria Math" panose="02040503050406030204" pitchFamily="18" charset="0"/>
                          </a:rPr>
                          <m:t>,</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𝑦</m:t>
                            </m:r>
                          </m:e>
                          <m:sub>
                            <m:r>
                              <a:rPr lang="en-GB" sz="2800" b="0" i="1" smtClean="0">
                                <a:solidFill>
                                  <a:srgbClr val="FFFF00"/>
                                </a:solidFill>
                                <a:latin typeface="Cambria Math" panose="02040503050406030204" pitchFamily="18" charset="0"/>
                              </a:rPr>
                              <m:t>1</m:t>
                            </m:r>
                          </m:sub>
                        </m:sSub>
                        <m:r>
                          <a:rPr lang="en-GB" sz="2800" b="0" i="1" smtClean="0">
                            <a:solidFill>
                              <a:srgbClr val="FFFF00"/>
                            </a:solidFill>
                            <a:latin typeface="Cambria Math" panose="02040503050406030204" pitchFamily="18" charset="0"/>
                          </a:rPr>
                          <m:t>)</m:t>
                        </m:r>
                      </m:oMath>
                    </m:oMathPara>
                  </a14:m>
                  <a:endParaRPr lang="en-GB" sz="2800" b="1" dirty="0">
                    <a:solidFill>
                      <a:srgbClr val="FFFF00"/>
                    </a:solidFill>
                  </a:endParaRPr>
                </a:p>
              </p:txBody>
            </p:sp>
          </mc:Choice>
          <mc:Fallback xmlns="">
            <p:sp>
              <p:nvSpPr>
                <p:cNvPr id="40" name="TextBox 39">
                  <a:extLst>
                    <a:ext uri="{FF2B5EF4-FFF2-40B4-BE49-F238E27FC236}">
                      <a16:creationId xmlns:a16="http://schemas.microsoft.com/office/drawing/2014/main" id="{B5D774DC-056C-4CD0-9029-C4B8837F2CBD}"/>
                    </a:ext>
                  </a:extLst>
                </p:cNvPr>
                <p:cNvSpPr txBox="1">
                  <a:spLocks noRot="1" noChangeAspect="1" noMove="1" noResize="1" noEditPoints="1" noAdjustHandles="1" noChangeArrowheads="1" noChangeShapeType="1" noTextEdit="1"/>
                </p:cNvSpPr>
                <p:nvPr/>
              </p:nvSpPr>
              <p:spPr>
                <a:xfrm>
                  <a:off x="6907302" y="5415974"/>
                  <a:ext cx="1400640" cy="523220"/>
                </a:xfrm>
                <a:prstGeom prst="rect">
                  <a:avLst/>
                </a:prstGeom>
                <a:blipFill>
                  <a:blip r:embed="rId11"/>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8F886019-B916-444E-8450-41B24FCD09F5}"/>
                    </a:ext>
                  </a:extLst>
                </p:cNvPr>
                <p:cNvSpPr txBox="1"/>
                <p:nvPr/>
              </p:nvSpPr>
              <p:spPr>
                <a:xfrm>
                  <a:off x="10633670" y="3349949"/>
                  <a:ext cx="1417183" cy="52322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𝑥</m:t>
                            </m:r>
                          </m:e>
                          <m:sub>
                            <m:r>
                              <a:rPr lang="en-GB" sz="2800" b="0" i="1" smtClean="0">
                                <a:solidFill>
                                  <a:srgbClr val="FFFF00"/>
                                </a:solidFill>
                                <a:latin typeface="Cambria Math" panose="02040503050406030204" pitchFamily="18" charset="0"/>
                              </a:rPr>
                              <m:t>2</m:t>
                            </m:r>
                          </m:sub>
                        </m:sSub>
                        <m:r>
                          <a:rPr lang="en-GB" sz="2800" b="0" i="1" smtClean="0">
                            <a:solidFill>
                              <a:srgbClr val="FFFF00"/>
                            </a:solidFill>
                            <a:latin typeface="Cambria Math" panose="02040503050406030204" pitchFamily="18" charset="0"/>
                          </a:rPr>
                          <m:t>,</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𝑦</m:t>
                            </m:r>
                          </m:e>
                          <m:sub>
                            <m:r>
                              <a:rPr lang="en-GB" sz="2800" b="0" i="1" smtClean="0">
                                <a:solidFill>
                                  <a:srgbClr val="FFFF00"/>
                                </a:solidFill>
                                <a:latin typeface="Cambria Math" panose="02040503050406030204" pitchFamily="18" charset="0"/>
                              </a:rPr>
                              <m:t>2</m:t>
                            </m:r>
                          </m:sub>
                        </m:sSub>
                        <m:r>
                          <a:rPr lang="en-GB" sz="2800" b="0" i="1" smtClean="0">
                            <a:solidFill>
                              <a:srgbClr val="FFFF00"/>
                            </a:solidFill>
                            <a:latin typeface="Cambria Math" panose="02040503050406030204" pitchFamily="18" charset="0"/>
                          </a:rPr>
                          <m:t>)</m:t>
                        </m:r>
                      </m:oMath>
                    </m:oMathPara>
                  </a14:m>
                  <a:endParaRPr lang="en-GB" sz="2800" b="1" dirty="0">
                    <a:solidFill>
                      <a:srgbClr val="FFFF00"/>
                    </a:solidFill>
                  </a:endParaRPr>
                </a:p>
              </p:txBody>
            </p:sp>
          </mc:Choice>
          <mc:Fallback xmlns="">
            <p:sp>
              <p:nvSpPr>
                <p:cNvPr id="41" name="TextBox 40">
                  <a:extLst>
                    <a:ext uri="{FF2B5EF4-FFF2-40B4-BE49-F238E27FC236}">
                      <a16:creationId xmlns:a16="http://schemas.microsoft.com/office/drawing/2014/main" id="{8F886019-B916-444E-8450-41B24FCD09F5}"/>
                    </a:ext>
                  </a:extLst>
                </p:cNvPr>
                <p:cNvSpPr txBox="1">
                  <a:spLocks noRot="1" noChangeAspect="1" noMove="1" noResize="1" noEditPoints="1" noAdjustHandles="1" noChangeArrowheads="1" noChangeShapeType="1" noTextEdit="1"/>
                </p:cNvSpPr>
                <p:nvPr/>
              </p:nvSpPr>
              <p:spPr>
                <a:xfrm>
                  <a:off x="10633670" y="3349949"/>
                  <a:ext cx="1417183" cy="523220"/>
                </a:xfrm>
                <a:prstGeom prst="rect">
                  <a:avLst/>
                </a:prstGeom>
                <a:blipFill>
                  <a:blip r:embed="rId12"/>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269F4D8-E738-4604-8FC9-A9A627584470}"/>
                    </a:ext>
                  </a:extLst>
                </p:cNvPr>
                <p:cNvSpPr txBox="1"/>
                <p:nvPr/>
              </p:nvSpPr>
              <p:spPr>
                <a:xfrm>
                  <a:off x="8635592" y="3839094"/>
                  <a:ext cx="1114344" cy="52322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m:t>
                        </m:r>
                        <m:r>
                          <a:rPr lang="en-GB" sz="2800" b="0" i="1" smtClean="0">
                            <a:solidFill>
                              <a:srgbClr val="FFFF00"/>
                            </a:solidFill>
                            <a:latin typeface="Cambria Math" panose="02040503050406030204" pitchFamily="18" charset="0"/>
                          </a:rPr>
                          <m:t>𝑥</m:t>
                        </m:r>
                        <m:r>
                          <a:rPr lang="en-GB" sz="2800" b="0" i="1" smtClean="0">
                            <a:solidFill>
                              <a:srgbClr val="FFFF00"/>
                            </a:solidFill>
                            <a:latin typeface="Cambria Math" panose="02040503050406030204" pitchFamily="18" charset="0"/>
                          </a:rPr>
                          <m:t>,</m:t>
                        </m:r>
                        <m:r>
                          <a:rPr lang="en-GB" sz="2800" b="0" i="1" smtClean="0">
                            <a:solidFill>
                              <a:srgbClr val="FFFF00"/>
                            </a:solidFill>
                            <a:latin typeface="Cambria Math" panose="02040503050406030204" pitchFamily="18" charset="0"/>
                          </a:rPr>
                          <m:t>𝑦</m:t>
                        </m:r>
                        <m:r>
                          <a:rPr lang="en-GB" sz="2800" b="0" i="1" smtClean="0">
                            <a:solidFill>
                              <a:srgbClr val="FFFF00"/>
                            </a:solidFill>
                            <a:latin typeface="Cambria Math" panose="02040503050406030204" pitchFamily="18" charset="0"/>
                          </a:rPr>
                          <m:t>)</m:t>
                        </m:r>
                      </m:oMath>
                    </m:oMathPara>
                  </a14:m>
                  <a:endParaRPr lang="en-GB" sz="2800" b="1" dirty="0">
                    <a:solidFill>
                      <a:srgbClr val="FFFF00"/>
                    </a:solidFill>
                  </a:endParaRPr>
                </a:p>
              </p:txBody>
            </p:sp>
          </mc:Choice>
          <mc:Fallback xmlns="">
            <p:sp>
              <p:nvSpPr>
                <p:cNvPr id="42" name="TextBox 41">
                  <a:extLst>
                    <a:ext uri="{FF2B5EF4-FFF2-40B4-BE49-F238E27FC236}">
                      <a16:creationId xmlns:a16="http://schemas.microsoft.com/office/drawing/2014/main" id="{D269F4D8-E738-4604-8FC9-A9A627584470}"/>
                    </a:ext>
                  </a:extLst>
                </p:cNvPr>
                <p:cNvSpPr txBox="1">
                  <a:spLocks noRot="1" noChangeAspect="1" noMove="1" noResize="1" noEditPoints="1" noAdjustHandles="1" noChangeArrowheads="1" noChangeShapeType="1" noTextEdit="1"/>
                </p:cNvSpPr>
                <p:nvPr/>
              </p:nvSpPr>
              <p:spPr>
                <a:xfrm>
                  <a:off x="8635592" y="3839094"/>
                  <a:ext cx="1114344" cy="523220"/>
                </a:xfrm>
                <a:prstGeom prst="rect">
                  <a:avLst/>
                </a:prstGeom>
                <a:blipFill>
                  <a:blip r:embed="rId13"/>
                  <a:stretch>
                    <a:fillRect/>
                  </a:stretch>
                </a:blipFill>
                <a:ln>
                  <a:noFill/>
                </a:ln>
              </p:spPr>
              <p:txBody>
                <a:bodyPr/>
                <a:lstStyle/>
                <a:p>
                  <a:r>
                    <a:rPr lang="en-GB">
                      <a:noFill/>
                    </a:rPr>
                    <a:t> </a:t>
                  </a:r>
                </a:p>
              </p:txBody>
            </p:sp>
          </mc:Fallback>
        </mc:AlternateContent>
      </p:grpSp>
      <p:cxnSp>
        <p:nvCxnSpPr>
          <p:cNvPr id="66" name="Straight Connector 65">
            <a:extLst>
              <a:ext uri="{FF2B5EF4-FFF2-40B4-BE49-F238E27FC236}">
                <a16:creationId xmlns:a16="http://schemas.microsoft.com/office/drawing/2014/main" id="{3B0EE865-6370-49CE-BE42-9C4D407F6D97}"/>
              </a:ext>
            </a:extLst>
          </p:cNvPr>
          <p:cNvCxnSpPr/>
          <p:nvPr/>
        </p:nvCxnSpPr>
        <p:spPr>
          <a:xfrm>
            <a:off x="8112448" y="2995775"/>
            <a:ext cx="0" cy="4383736"/>
          </a:xfrm>
          <a:prstGeom prst="line">
            <a:avLst/>
          </a:prstGeom>
          <a:ln>
            <a:solidFill>
              <a:schemeClr val="accent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543C597-0409-42BB-BA03-567C0D9A72C3}"/>
              </a:ext>
            </a:extLst>
          </p:cNvPr>
          <p:cNvCxnSpPr>
            <a:cxnSpLocks/>
          </p:cNvCxnSpPr>
          <p:nvPr/>
        </p:nvCxnSpPr>
        <p:spPr>
          <a:xfrm flipH="1">
            <a:off x="7352859" y="5487666"/>
            <a:ext cx="4921431" cy="0"/>
          </a:xfrm>
          <a:prstGeom prst="line">
            <a:avLst/>
          </a:prstGeom>
          <a:ln>
            <a:solidFill>
              <a:schemeClr val="accent2">
                <a:lumMod val="75000"/>
              </a:schemeClr>
            </a:solidFill>
            <a:prstDash val="lgDash"/>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940E9292-1BCA-478A-89E6-028E7417E42F}"/>
              </a:ext>
            </a:extLst>
          </p:cNvPr>
          <p:cNvGrpSpPr/>
          <p:nvPr/>
        </p:nvGrpSpPr>
        <p:grpSpPr>
          <a:xfrm>
            <a:off x="8146194" y="3637015"/>
            <a:ext cx="3001323" cy="3022260"/>
            <a:chOff x="8146194" y="3637015"/>
            <a:chExt cx="3001323" cy="3022260"/>
          </a:xfrm>
        </p:grpSpPr>
        <p:cxnSp>
          <p:nvCxnSpPr>
            <p:cNvPr id="10" name="Straight Arrow Connector 9">
              <a:extLst>
                <a:ext uri="{FF2B5EF4-FFF2-40B4-BE49-F238E27FC236}">
                  <a16:creationId xmlns:a16="http://schemas.microsoft.com/office/drawing/2014/main" id="{646C708B-57DD-4BF1-9DF0-5376D7B7C1F6}"/>
                </a:ext>
                <a:ext uri="{C183D7F6-B498-43B3-948B-1728B52AA6E4}">
                  <adec:decorative xmlns:adec="http://schemas.microsoft.com/office/drawing/2017/decorative" val="1"/>
                </a:ext>
              </a:extLst>
            </p:cNvPr>
            <p:cNvCxnSpPr>
              <a:cxnSpLocks/>
              <a:stCxn id="29" idx="1"/>
              <a:endCxn id="22" idx="1"/>
            </p:cNvCxnSpPr>
            <p:nvPr/>
          </p:nvCxnSpPr>
          <p:spPr>
            <a:xfrm>
              <a:off x="9670470" y="4316057"/>
              <a:ext cx="573222" cy="2343218"/>
            </a:xfrm>
            <a:prstGeom prst="straightConnector1">
              <a:avLst/>
            </a:prstGeom>
            <a:ln w="63500">
              <a:solidFill>
                <a:schemeClr val="accent4"/>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3684E4A-E87C-4F9C-BF4D-A9475871E1FB}"/>
                    </a:ext>
                  </a:extLst>
                </p:cNvPr>
                <p:cNvSpPr txBox="1"/>
                <p:nvPr/>
              </p:nvSpPr>
              <p:spPr>
                <a:xfrm>
                  <a:off x="10486310" y="4926033"/>
                  <a:ext cx="66120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rgbClr val="FFFF00"/>
                                </a:solidFill>
                                <a:latin typeface="Cambria Math" panose="02040503050406030204" pitchFamily="18" charset="0"/>
                              </a:rPr>
                            </m:ctrlPr>
                          </m:sSubPr>
                          <m:e>
                            <m:r>
                              <a:rPr lang="en-GB" sz="2800" b="1" i="0" smtClean="0">
                                <a:solidFill>
                                  <a:srgbClr val="FFFF00"/>
                                </a:solidFill>
                                <a:latin typeface="Cambria Math" panose="02040503050406030204" pitchFamily="18" charset="0"/>
                              </a:rPr>
                              <m:t>𝐩</m:t>
                            </m:r>
                          </m:e>
                          <m:sub>
                            <m:r>
                              <a:rPr lang="en-GB" sz="2800" b="0" i="0" smtClean="0">
                                <a:solidFill>
                                  <a:srgbClr val="FFFF00"/>
                                </a:solidFill>
                                <a:latin typeface="Cambria Math" panose="02040503050406030204" pitchFamily="18" charset="0"/>
                              </a:rPr>
                              <m:t>2</m:t>
                            </m:r>
                          </m:sub>
                        </m:sSub>
                      </m:oMath>
                    </m:oMathPara>
                  </a14:m>
                  <a:endParaRPr lang="en-GB" sz="2800" b="1" dirty="0"/>
                </a:p>
              </p:txBody>
            </p:sp>
          </mc:Choice>
          <mc:Fallback xmlns="">
            <p:sp>
              <p:nvSpPr>
                <p:cNvPr id="15" name="TextBox 14">
                  <a:extLst>
                    <a:ext uri="{FF2B5EF4-FFF2-40B4-BE49-F238E27FC236}">
                      <a16:creationId xmlns:a16="http://schemas.microsoft.com/office/drawing/2014/main" id="{F3684E4A-E87C-4F9C-BF4D-A9475871E1FB}"/>
                    </a:ext>
                  </a:extLst>
                </p:cNvPr>
                <p:cNvSpPr txBox="1">
                  <a:spLocks noRot="1" noChangeAspect="1" noMove="1" noResize="1" noEditPoints="1" noAdjustHandles="1" noChangeArrowheads="1" noChangeShapeType="1" noTextEdit="1"/>
                </p:cNvSpPr>
                <p:nvPr/>
              </p:nvSpPr>
              <p:spPr>
                <a:xfrm>
                  <a:off x="10486310" y="4926033"/>
                  <a:ext cx="661207" cy="523220"/>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570C477-6628-403D-A690-FE75DB929880}"/>
                    </a:ext>
                  </a:extLst>
                </p:cNvPr>
                <p:cNvSpPr txBox="1"/>
                <p:nvPr/>
              </p:nvSpPr>
              <p:spPr>
                <a:xfrm>
                  <a:off x="8720569" y="6044145"/>
                  <a:ext cx="6660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rgbClr val="FFFF00"/>
                                </a:solidFill>
                                <a:latin typeface="Cambria Math" panose="02040503050406030204" pitchFamily="18" charset="0"/>
                              </a:rPr>
                            </m:ctrlPr>
                          </m:sSubPr>
                          <m:e>
                            <m:r>
                              <a:rPr lang="en-GB" sz="2800" b="1" i="0" smtClean="0">
                                <a:solidFill>
                                  <a:srgbClr val="FFFF00"/>
                                </a:solidFill>
                                <a:latin typeface="Cambria Math" panose="02040503050406030204" pitchFamily="18" charset="0"/>
                              </a:rPr>
                              <m:t>𝐩</m:t>
                            </m:r>
                          </m:e>
                          <m:sub>
                            <m:r>
                              <a:rPr lang="en-GB" sz="2800" b="0" i="0" smtClean="0">
                                <a:solidFill>
                                  <a:srgbClr val="FFFF00"/>
                                </a:solidFill>
                                <a:latin typeface="Cambria Math" panose="02040503050406030204" pitchFamily="18" charset="0"/>
                              </a:rPr>
                              <m:t>1</m:t>
                            </m:r>
                          </m:sub>
                        </m:sSub>
                      </m:oMath>
                    </m:oMathPara>
                  </a14:m>
                  <a:endParaRPr lang="en-GB" sz="2800" b="1" dirty="0"/>
                </a:p>
              </p:txBody>
            </p:sp>
          </mc:Choice>
          <mc:Fallback xmlns="">
            <p:sp>
              <p:nvSpPr>
                <p:cNvPr id="16" name="TextBox 15">
                  <a:extLst>
                    <a:ext uri="{FF2B5EF4-FFF2-40B4-BE49-F238E27FC236}">
                      <a16:creationId xmlns:a16="http://schemas.microsoft.com/office/drawing/2014/main" id="{4570C477-6628-403D-A690-FE75DB929880}"/>
                    </a:ext>
                  </a:extLst>
                </p:cNvPr>
                <p:cNvSpPr txBox="1">
                  <a:spLocks noRot="1" noChangeAspect="1" noMove="1" noResize="1" noEditPoints="1" noAdjustHandles="1" noChangeArrowheads="1" noChangeShapeType="1" noTextEdit="1"/>
                </p:cNvSpPr>
                <p:nvPr/>
              </p:nvSpPr>
              <p:spPr>
                <a:xfrm>
                  <a:off x="8720569" y="6044145"/>
                  <a:ext cx="666016" cy="523220"/>
                </a:xfrm>
                <a:prstGeom prst="rect">
                  <a:avLst/>
                </a:prstGeom>
                <a:blipFill>
                  <a:blip r:embed="rId15"/>
                  <a:stretch>
                    <a:fillRect/>
                  </a:stretch>
                </a:blipFill>
              </p:spPr>
              <p:txBody>
                <a:bodyPr/>
                <a:lstStyle/>
                <a:p>
                  <a:r>
                    <a:rPr lang="en-GB">
                      <a:noFill/>
                    </a:rPr>
                    <a:t> </a:t>
                  </a:r>
                </a:p>
              </p:txBody>
            </p:sp>
          </mc:Fallback>
        </mc:AlternateContent>
        <p:cxnSp>
          <p:nvCxnSpPr>
            <p:cNvPr id="21" name="Straight Arrow Connector 20">
              <a:extLst>
                <a:ext uri="{FF2B5EF4-FFF2-40B4-BE49-F238E27FC236}">
                  <a16:creationId xmlns:a16="http://schemas.microsoft.com/office/drawing/2014/main" id="{F99D403A-9505-48A3-BD24-E356C300C963}"/>
                </a:ext>
                <a:ext uri="{C183D7F6-B498-43B3-948B-1728B52AA6E4}">
                  <adec:decorative xmlns:adec="http://schemas.microsoft.com/office/drawing/2017/decorative" val="1"/>
                </a:ext>
              </a:extLst>
            </p:cNvPr>
            <p:cNvCxnSpPr>
              <a:cxnSpLocks/>
              <a:stCxn id="14" idx="7"/>
            </p:cNvCxnSpPr>
            <p:nvPr/>
          </p:nvCxnSpPr>
          <p:spPr>
            <a:xfrm>
              <a:off x="8146194" y="5517084"/>
              <a:ext cx="2110271" cy="1131725"/>
            </a:xfrm>
            <a:prstGeom prst="straightConnector1">
              <a:avLst/>
            </a:prstGeom>
            <a:ln w="63500">
              <a:solidFill>
                <a:srgbClr val="FFFF00"/>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3900171-E32D-43F7-A5A5-A52A28A63F2D}"/>
                </a:ext>
                <a:ext uri="{C183D7F6-B498-43B3-948B-1728B52AA6E4}">
                  <adec:decorative xmlns:adec="http://schemas.microsoft.com/office/drawing/2017/decorative" val="1"/>
                </a:ext>
              </a:extLst>
            </p:cNvPr>
            <p:cNvCxnSpPr>
              <a:cxnSpLocks/>
              <a:stCxn id="13" idx="1"/>
              <a:endCxn id="22" idx="1"/>
            </p:cNvCxnSpPr>
            <p:nvPr/>
          </p:nvCxnSpPr>
          <p:spPr>
            <a:xfrm flipH="1">
              <a:off x="10243692" y="3637015"/>
              <a:ext cx="349785" cy="3022260"/>
            </a:xfrm>
            <a:prstGeom prst="straightConnector1">
              <a:avLst/>
            </a:prstGeom>
            <a:ln w="63500">
              <a:solidFill>
                <a:srgbClr val="FFFF00"/>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968C906-49C7-49CF-991C-299197E488BC}"/>
                    </a:ext>
                  </a:extLst>
                </p:cNvPr>
                <p:cNvSpPr txBox="1"/>
                <p:nvPr/>
              </p:nvSpPr>
              <p:spPr>
                <a:xfrm>
                  <a:off x="8340100" y="4912420"/>
                  <a:ext cx="161698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1" i="0" smtClean="0">
                            <a:solidFill>
                              <a:schemeClr val="accent4"/>
                            </a:solidFill>
                            <a:latin typeface="Cambria Math" panose="02040503050406030204" pitchFamily="18" charset="0"/>
                          </a:rPr>
                          <m:t>𝐩</m:t>
                        </m:r>
                        <m:r>
                          <a:rPr lang="en-GB" sz="2800" b="0" i="0" smtClean="0">
                            <a:solidFill>
                              <a:schemeClr val="accent4"/>
                            </a:solidFill>
                            <a:latin typeface="Cambria Math" panose="02040503050406030204" pitchFamily="18" charset="0"/>
                          </a:rPr>
                          <m:t>=</m:t>
                        </m:r>
                        <m:r>
                          <a:rPr lang="en-GB" sz="2800" b="0" i="1" smtClean="0">
                            <a:solidFill>
                              <a:schemeClr val="accent4"/>
                            </a:solidFill>
                            <a:latin typeface="Cambria Math" panose="02040503050406030204" pitchFamily="18" charset="0"/>
                          </a:rPr>
                          <m:t>𝑓</m:t>
                        </m:r>
                        <m:r>
                          <a:rPr lang="en-GB" sz="2800" b="0" i="1" smtClean="0">
                            <a:solidFill>
                              <a:schemeClr val="accent4"/>
                            </a:solidFill>
                            <a:latin typeface="Cambria Math" panose="02040503050406030204" pitchFamily="18" charset="0"/>
                          </a:rPr>
                          <m:t>(</m:t>
                        </m:r>
                        <m:r>
                          <a:rPr lang="en-GB" sz="2800" b="0" i="1" smtClean="0">
                            <a:solidFill>
                              <a:schemeClr val="accent4"/>
                            </a:solidFill>
                            <a:latin typeface="Cambria Math" panose="02040503050406030204" pitchFamily="18" charset="0"/>
                          </a:rPr>
                          <m:t>𝑡</m:t>
                        </m:r>
                        <m:r>
                          <a:rPr lang="en-GB" sz="2800" b="0" i="1" smtClean="0">
                            <a:solidFill>
                              <a:schemeClr val="accent4"/>
                            </a:solidFill>
                            <a:latin typeface="Cambria Math" panose="02040503050406030204" pitchFamily="18" charset="0"/>
                          </a:rPr>
                          <m:t>)</m:t>
                        </m:r>
                      </m:oMath>
                    </m:oMathPara>
                  </a14:m>
                  <a:endParaRPr lang="en-GB" sz="2800" b="1" dirty="0">
                    <a:solidFill>
                      <a:schemeClr val="accent4"/>
                    </a:solidFill>
                  </a:endParaRPr>
                </a:p>
              </p:txBody>
            </p:sp>
          </mc:Choice>
          <mc:Fallback xmlns="">
            <p:sp>
              <p:nvSpPr>
                <p:cNvPr id="28" name="TextBox 27">
                  <a:extLst>
                    <a:ext uri="{FF2B5EF4-FFF2-40B4-BE49-F238E27FC236}">
                      <a16:creationId xmlns:a16="http://schemas.microsoft.com/office/drawing/2014/main" id="{A968C906-49C7-49CF-991C-299197E488BC}"/>
                    </a:ext>
                  </a:extLst>
                </p:cNvPr>
                <p:cNvSpPr txBox="1">
                  <a:spLocks noRot="1" noChangeAspect="1" noMove="1" noResize="1" noEditPoints="1" noAdjustHandles="1" noChangeArrowheads="1" noChangeShapeType="1" noTextEdit="1"/>
                </p:cNvSpPr>
                <p:nvPr/>
              </p:nvSpPr>
              <p:spPr>
                <a:xfrm>
                  <a:off x="8340100" y="4912420"/>
                  <a:ext cx="1616981" cy="523220"/>
                </a:xfrm>
                <a:prstGeom prst="rect">
                  <a:avLst/>
                </a:prstGeom>
                <a:blipFill>
                  <a:blip r:embed="rId16"/>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1719313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10"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xit" presetSubtype="0" fill="hold" nodeType="withEffect">
                                  <p:stCondLst>
                                    <p:cond delay="0"/>
                                  </p:stCondLst>
                                  <p:childTnLst>
                                    <p:animEffect transition="out" filter="fade">
                                      <p:cBhvr>
                                        <p:cTn id="15" dur="500"/>
                                        <p:tgtEl>
                                          <p:spTgt spid="63"/>
                                        </p:tgtEl>
                                      </p:cBhvr>
                                    </p:animEffect>
                                    <p:set>
                                      <p:cBhvr>
                                        <p:cTn id="16" dur="1" fill="hold">
                                          <p:stCondLst>
                                            <p:cond delay="499"/>
                                          </p:stCondLst>
                                        </p:cTn>
                                        <p:tgtEl>
                                          <p:spTgt spid="63"/>
                                        </p:tgtEl>
                                        <p:attrNameLst>
                                          <p:attrName>style.visibility</p:attrName>
                                        </p:attrNameLst>
                                      </p:cBhvr>
                                      <p:to>
                                        <p:strVal val="hidden"/>
                                      </p:to>
                                    </p:set>
                                  </p:childTnLst>
                                </p:cTn>
                              </p:par>
                            </p:childTnLst>
                          </p:cTn>
                        </p:par>
                        <p:par>
                          <p:cTn id="17" fill="hold">
                            <p:stCondLst>
                              <p:cond delay="500"/>
                            </p:stCondLst>
                            <p:childTnLst>
                              <p:par>
                                <p:cTn id="18" presetID="2" presetClass="entr" presetSubtype="2" fill="hold" nodeType="afterEffect">
                                  <p:stCondLst>
                                    <p:cond delay="0"/>
                                  </p:stCondLst>
                                  <p:childTnLst>
                                    <p:set>
                                      <p:cBhvr>
                                        <p:cTn id="19" dur="1" fill="hold">
                                          <p:stCondLst>
                                            <p:cond delay="0"/>
                                          </p:stCondLst>
                                        </p:cTn>
                                        <p:tgtEl>
                                          <p:spTgt spid="67"/>
                                        </p:tgtEl>
                                        <p:attrNameLst>
                                          <p:attrName>style.visibility</p:attrName>
                                        </p:attrNameLst>
                                      </p:cBhvr>
                                      <p:to>
                                        <p:strVal val="visible"/>
                                      </p:to>
                                    </p:set>
                                    <p:anim calcmode="lin" valueType="num">
                                      <p:cBhvr additive="base">
                                        <p:cTn id="20" dur="500" fill="hold"/>
                                        <p:tgtEl>
                                          <p:spTgt spid="67"/>
                                        </p:tgtEl>
                                        <p:attrNameLst>
                                          <p:attrName>ppt_x</p:attrName>
                                        </p:attrNameLst>
                                      </p:cBhvr>
                                      <p:tavLst>
                                        <p:tav tm="0">
                                          <p:val>
                                            <p:strVal val="1+#ppt_w/2"/>
                                          </p:val>
                                        </p:tav>
                                        <p:tav tm="100000">
                                          <p:val>
                                            <p:strVal val="#ppt_x"/>
                                          </p:val>
                                        </p:tav>
                                      </p:tavLst>
                                    </p:anim>
                                    <p:anim calcmode="lin" valueType="num">
                                      <p:cBhvr additive="base">
                                        <p:cTn id="21" dur="500" fill="hold"/>
                                        <p:tgtEl>
                                          <p:spTgt spid="67"/>
                                        </p:tgtEl>
                                        <p:attrNameLst>
                                          <p:attrName>ppt_y</p:attrName>
                                        </p:attrNameLst>
                                      </p:cBhvr>
                                      <p:tavLst>
                                        <p:tav tm="0">
                                          <p:val>
                                            <p:strVal val="#ppt_y"/>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66"/>
                                        </p:tgtEl>
                                        <p:attrNameLst>
                                          <p:attrName>style.visibility</p:attrName>
                                        </p:attrNameLst>
                                      </p:cBhvr>
                                      <p:to>
                                        <p:strVal val="visible"/>
                                      </p:to>
                                    </p:set>
                                    <p:anim calcmode="lin" valueType="num">
                                      <p:cBhvr additive="base">
                                        <p:cTn id="24" dur="500" fill="hold"/>
                                        <p:tgtEl>
                                          <p:spTgt spid="66"/>
                                        </p:tgtEl>
                                        <p:attrNameLst>
                                          <p:attrName>ppt_x</p:attrName>
                                        </p:attrNameLst>
                                      </p:cBhvr>
                                      <p:tavLst>
                                        <p:tav tm="0">
                                          <p:val>
                                            <p:strVal val="#ppt_x"/>
                                          </p:val>
                                        </p:tav>
                                        <p:tav tm="100000">
                                          <p:val>
                                            <p:strVal val="#ppt_x"/>
                                          </p:val>
                                        </p:tav>
                                      </p:tavLst>
                                    </p:anim>
                                    <p:anim calcmode="lin" valueType="num">
                                      <p:cBhvr additive="base">
                                        <p:cTn id="25" dur="500" fill="hold"/>
                                        <p:tgtEl>
                                          <p:spTgt spid="66"/>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63" presetClass="path" presetSubtype="0" accel="50000" decel="50000" fill="hold" nodeType="afterEffect">
                                  <p:stCondLst>
                                    <p:cond delay="0"/>
                                  </p:stCondLst>
                                  <p:childTnLst>
                                    <p:animMotion origin="layout" path="M -4.58333E-6 -1.48148E-6 L 0.2056 -0.0044 " pathEditMode="relative" rAng="0" ptsTypes="AA">
                                      <p:cBhvr>
                                        <p:cTn id="28" dur="2000" fill="hold"/>
                                        <p:tgtEl>
                                          <p:spTgt spid="66"/>
                                        </p:tgtEl>
                                        <p:attrNameLst>
                                          <p:attrName>ppt_x</p:attrName>
                                          <p:attrName>ppt_y</p:attrName>
                                        </p:attrNameLst>
                                      </p:cBhvr>
                                      <p:rCtr x="10273" y="-231"/>
                                    </p:animMotion>
                                  </p:childTnLst>
                                </p:cTn>
                              </p:par>
                              <p:par>
                                <p:cTn id="29" presetID="64" presetClass="path" presetSubtype="0" accel="50000" decel="50000" fill="hold" nodeType="withEffect">
                                  <p:stCondLst>
                                    <p:cond delay="0"/>
                                  </p:stCondLst>
                                  <p:childTnLst>
                                    <p:animMotion origin="layout" path="M 2.08333E-6 -1.48148E-6 L -0.00274 -0.2743 " pathEditMode="relative" rAng="0" ptsTypes="AA">
                                      <p:cBhvr>
                                        <p:cTn id="30" dur="2000" fill="hold"/>
                                        <p:tgtEl>
                                          <p:spTgt spid="67"/>
                                        </p:tgtEl>
                                        <p:attrNameLst>
                                          <p:attrName>ppt_x</p:attrName>
                                          <p:attrName>ppt_y</p:attrName>
                                        </p:attrNameLst>
                                      </p:cBhvr>
                                      <p:rCtr x="-143" y="-13727"/>
                                    </p:animMotion>
                                  </p:childTnLst>
                                </p:cTn>
                              </p:par>
                              <p:par>
                                <p:cTn id="31" presetID="10" presetClass="entr" presetSubtype="0" fill="hold" grpId="0"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30112-929E-467C-8591-EDD8D4F14408}"/>
              </a:ext>
            </a:extLst>
          </p:cNvPr>
          <p:cNvSpPr>
            <a:spLocks noGrp="1"/>
          </p:cNvSpPr>
          <p:nvPr>
            <p:ph type="title"/>
          </p:nvPr>
        </p:nvSpPr>
        <p:spPr/>
        <p:txBody>
          <a:bodyPr/>
          <a:lstStyle/>
          <a:p>
            <a:r>
              <a:rPr lang="en-GB" b="1" dirty="0"/>
              <a:t>Parametric definition of a unit circle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CAFB5F10-68F7-4578-A446-C74E9D4EBFB9}"/>
                  </a:ext>
                </a:extLst>
              </p:cNvPr>
              <p:cNvSpPr>
                <a:spLocks noGrp="1"/>
              </p:cNvSpPr>
              <p:nvPr>
                <p:ph idx="1"/>
              </p:nvPr>
            </p:nvSpPr>
            <p:spPr>
              <a:xfrm>
                <a:off x="1096963" y="2108200"/>
                <a:ext cx="5132387" cy="376078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𝑥</m:t>
                      </m:r>
                      <m:r>
                        <a:rPr lang="en-GB" sz="3200" b="0" i="1" smtClean="0">
                          <a:latin typeface="Cambria Math" panose="02040503050406030204" pitchFamily="18" charset="0"/>
                        </a:rPr>
                        <m:t>=</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cos</m:t>
                          </m:r>
                        </m:fName>
                        <m:e>
                          <m:r>
                            <a:rPr lang="en-GB" sz="3200" b="0" i="1" smtClean="0">
                              <a:latin typeface="Cambria Math" panose="02040503050406030204" pitchFamily="18" charset="0"/>
                            </a:rPr>
                            <m:t>𝑡</m:t>
                          </m:r>
                        </m:e>
                      </m:func>
                    </m:oMath>
                  </m:oMathPara>
                </a14:m>
                <a:endParaRPr lang="en-GB" sz="3200" b="0" dirty="0"/>
              </a:p>
              <a:p>
                <a:pPr marL="0" indent="0">
                  <a:buNone/>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𝑦</m:t>
                      </m:r>
                      <m:r>
                        <a:rPr lang="en-GB" sz="3200" b="0" i="1" smtClean="0">
                          <a:latin typeface="Cambria Math" panose="02040503050406030204" pitchFamily="18" charset="0"/>
                        </a:rPr>
                        <m:t>=</m:t>
                      </m:r>
                      <m:func>
                        <m:funcPr>
                          <m:ctrlPr>
                            <a:rPr lang="en-GB" sz="3200" b="0" i="1" smtClean="0">
                              <a:latin typeface="Cambria Math" panose="02040503050406030204" pitchFamily="18" charset="0"/>
                            </a:rPr>
                          </m:ctrlPr>
                        </m:funcPr>
                        <m:fName>
                          <m:r>
                            <m:rPr>
                              <m:sty m:val="p"/>
                            </m:rPr>
                            <a:rPr lang="en-GB" sz="3200" b="0" i="0" smtClean="0">
                              <a:latin typeface="Cambria Math" panose="02040503050406030204" pitchFamily="18" charset="0"/>
                            </a:rPr>
                            <m:t>sin</m:t>
                          </m:r>
                        </m:fName>
                        <m:e>
                          <m:r>
                            <a:rPr lang="en-GB" sz="3200" b="0" i="1" smtClean="0">
                              <a:latin typeface="Cambria Math" panose="02040503050406030204" pitchFamily="18" charset="0"/>
                            </a:rPr>
                            <m:t>𝑡</m:t>
                          </m:r>
                        </m:e>
                      </m:func>
                    </m:oMath>
                  </m:oMathPara>
                </a14:m>
                <a:endParaRPr lang="en-GB" sz="3200" dirty="0"/>
              </a:p>
              <a:p>
                <a:pPr marL="0" indent="0">
                  <a:buNone/>
                </a:pPr>
                <a:r>
                  <a:rPr lang="en-GB" sz="3200" dirty="0"/>
                  <a:t>For </a:t>
                </a:r>
                <a14:m>
                  <m:oMath xmlns:m="http://schemas.openxmlformats.org/officeDocument/2006/math">
                    <m:r>
                      <a:rPr lang="en-GB" sz="3200" b="0" i="1" smtClean="0">
                        <a:latin typeface="Cambria Math" panose="02040503050406030204" pitchFamily="18" charset="0"/>
                      </a:rPr>
                      <m:t>0≤</m:t>
                    </m:r>
                    <m:r>
                      <a:rPr lang="en-GB" sz="3200" b="0" i="1" smtClean="0">
                        <a:latin typeface="Cambria Math" panose="02040503050406030204" pitchFamily="18" charset="0"/>
                      </a:rPr>
                      <m:t>𝑡</m:t>
                    </m:r>
                    <m:r>
                      <a:rPr lang="en-GB" sz="3200" b="0" i="1" smtClean="0">
                        <a:latin typeface="Cambria Math" panose="02040503050406030204" pitchFamily="18" charset="0"/>
                      </a:rPr>
                      <m:t>&lt;2</m:t>
                    </m:r>
                    <m:r>
                      <a:rPr lang="en-GB" sz="3200" b="0" i="1" smtClean="0">
                        <a:latin typeface="Cambria Math" panose="02040503050406030204" pitchFamily="18" charset="0"/>
                      </a:rPr>
                      <m:t>𝜋</m:t>
                    </m:r>
                  </m:oMath>
                </a14:m>
                <a:endParaRPr lang="en-GB" sz="3200" dirty="0"/>
              </a:p>
            </p:txBody>
          </p:sp>
        </mc:Choice>
        <mc:Fallback xmlns="">
          <p:sp>
            <p:nvSpPr>
              <p:cNvPr id="4" name="Content Placeholder 2">
                <a:extLst>
                  <a:ext uri="{FF2B5EF4-FFF2-40B4-BE49-F238E27FC236}">
                    <a16:creationId xmlns:a16="http://schemas.microsoft.com/office/drawing/2014/main" id="{CAFB5F10-68F7-4578-A446-C74E9D4EBFB9}"/>
                  </a:ext>
                </a:extLst>
              </p:cNvPr>
              <p:cNvSpPr>
                <a:spLocks noGrp="1" noRot="1" noChangeAspect="1" noMove="1" noResize="1" noEditPoints="1" noAdjustHandles="1" noChangeArrowheads="1" noChangeShapeType="1" noTextEdit="1"/>
              </p:cNvSpPr>
              <p:nvPr>
                <p:ph idx="1"/>
              </p:nvPr>
            </p:nvSpPr>
            <p:spPr>
              <a:xfrm>
                <a:off x="1096963" y="2108200"/>
                <a:ext cx="5132387" cy="3760788"/>
              </a:xfrm>
              <a:blipFill>
                <a:blip r:embed="rId3"/>
                <a:stretch>
                  <a:fillRect l="-3088"/>
                </a:stretch>
              </a:blipFill>
            </p:spPr>
            <p:txBody>
              <a:bodyPr/>
              <a:lstStyle/>
              <a:p>
                <a:r>
                  <a:rPr lang="en-GB">
                    <a:noFill/>
                  </a:rPr>
                  <a:t> </a:t>
                </a:r>
              </a:p>
            </p:txBody>
          </p:sp>
        </mc:Fallback>
      </mc:AlternateContent>
      <p:cxnSp>
        <p:nvCxnSpPr>
          <p:cNvPr id="7" name="Straight Arrow Connector 6">
            <a:extLst>
              <a:ext uri="{FF2B5EF4-FFF2-40B4-BE49-F238E27FC236}">
                <a16:creationId xmlns:a16="http://schemas.microsoft.com/office/drawing/2014/main" id="{F18CCF81-C775-4F69-82B9-076CB2CE796E}"/>
              </a:ext>
            </a:extLst>
          </p:cNvPr>
          <p:cNvCxnSpPr>
            <a:cxnSpLocks/>
          </p:cNvCxnSpPr>
          <p:nvPr/>
        </p:nvCxnSpPr>
        <p:spPr>
          <a:xfrm flipV="1">
            <a:off x="9144001" y="2108201"/>
            <a:ext cx="0" cy="36067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C10878C-9884-4127-A7FB-07FBC7B13172}"/>
              </a:ext>
            </a:extLst>
          </p:cNvPr>
          <p:cNvCxnSpPr>
            <a:cxnSpLocks/>
          </p:cNvCxnSpPr>
          <p:nvPr/>
        </p:nvCxnSpPr>
        <p:spPr>
          <a:xfrm flipV="1">
            <a:off x="7372350" y="4031570"/>
            <a:ext cx="3453493" cy="1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B578B03-5DB6-4F62-A585-98F47619BA4F}"/>
                  </a:ext>
                </a:extLst>
              </p:cNvPr>
              <p:cNvSpPr txBox="1"/>
              <p:nvPr/>
            </p:nvSpPr>
            <p:spPr>
              <a:xfrm>
                <a:off x="9144001" y="1923534"/>
                <a:ext cx="379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GB" dirty="0"/>
              </a:p>
            </p:txBody>
          </p:sp>
        </mc:Choice>
        <mc:Fallback xmlns="">
          <p:sp>
            <p:nvSpPr>
              <p:cNvPr id="13" name="TextBox 12">
                <a:extLst>
                  <a:ext uri="{FF2B5EF4-FFF2-40B4-BE49-F238E27FC236}">
                    <a16:creationId xmlns:a16="http://schemas.microsoft.com/office/drawing/2014/main" id="{FB578B03-5DB6-4F62-A585-98F47619BA4F}"/>
                  </a:ext>
                </a:extLst>
              </p:cNvPr>
              <p:cNvSpPr txBox="1">
                <a:spLocks noRot="1" noChangeAspect="1" noMove="1" noResize="1" noEditPoints="1" noAdjustHandles="1" noChangeArrowheads="1" noChangeShapeType="1" noTextEdit="1"/>
              </p:cNvSpPr>
              <p:nvPr/>
            </p:nvSpPr>
            <p:spPr>
              <a:xfrm>
                <a:off x="9144001" y="1923534"/>
                <a:ext cx="379206" cy="369332"/>
              </a:xfrm>
              <a:prstGeom prst="rect">
                <a:avLst/>
              </a:prstGeom>
              <a:blipFill>
                <a:blip r:embed="rId4"/>
                <a:stretch>
                  <a:fillRect b="-1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B3A577E-A984-4638-89E3-1081B0AABD5F}"/>
                  </a:ext>
                </a:extLst>
              </p:cNvPr>
              <p:cNvSpPr txBox="1"/>
              <p:nvPr/>
            </p:nvSpPr>
            <p:spPr>
              <a:xfrm>
                <a:off x="10799793" y="3911600"/>
                <a:ext cx="382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GB" dirty="0"/>
              </a:p>
            </p:txBody>
          </p:sp>
        </mc:Choice>
        <mc:Fallback xmlns="">
          <p:sp>
            <p:nvSpPr>
              <p:cNvPr id="14" name="TextBox 13">
                <a:extLst>
                  <a:ext uri="{FF2B5EF4-FFF2-40B4-BE49-F238E27FC236}">
                    <a16:creationId xmlns:a16="http://schemas.microsoft.com/office/drawing/2014/main" id="{DB3A577E-A984-4638-89E3-1081B0AABD5F}"/>
                  </a:ext>
                </a:extLst>
              </p:cNvPr>
              <p:cNvSpPr txBox="1">
                <a:spLocks noRot="1" noChangeAspect="1" noMove="1" noResize="1" noEditPoints="1" noAdjustHandles="1" noChangeArrowheads="1" noChangeShapeType="1" noTextEdit="1"/>
              </p:cNvSpPr>
              <p:nvPr/>
            </p:nvSpPr>
            <p:spPr>
              <a:xfrm>
                <a:off x="10799793" y="3911600"/>
                <a:ext cx="382604" cy="369332"/>
              </a:xfrm>
              <a:prstGeom prst="rect">
                <a:avLst/>
              </a:prstGeom>
              <a:blipFill>
                <a:blip r:embed="rId5"/>
                <a:stretch>
                  <a:fillRect/>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42249D1E-E626-4310-BF7C-51CE0C07E3EE}"/>
              </a:ext>
            </a:extLst>
          </p:cNvPr>
          <p:cNvSpPr txBox="1"/>
          <p:nvPr/>
        </p:nvSpPr>
        <p:spPr>
          <a:xfrm>
            <a:off x="10313241" y="3981909"/>
            <a:ext cx="301686" cy="369332"/>
          </a:xfrm>
          <a:prstGeom prst="rect">
            <a:avLst/>
          </a:prstGeom>
          <a:noFill/>
        </p:spPr>
        <p:txBody>
          <a:bodyPr wrap="none" rtlCol="0">
            <a:spAutoFit/>
          </a:bodyPr>
          <a:lstStyle/>
          <a:p>
            <a:r>
              <a:rPr lang="en-GB" dirty="0"/>
              <a:t>1</a:t>
            </a:r>
          </a:p>
        </p:txBody>
      </p:sp>
      <p:sp>
        <p:nvSpPr>
          <p:cNvPr id="17" name="TextBox 16">
            <a:extLst>
              <a:ext uri="{FF2B5EF4-FFF2-40B4-BE49-F238E27FC236}">
                <a16:creationId xmlns:a16="http://schemas.microsoft.com/office/drawing/2014/main" id="{C2881334-08F4-48A7-8A47-6A14626FD1E5}"/>
              </a:ext>
            </a:extLst>
          </p:cNvPr>
          <p:cNvSpPr txBox="1"/>
          <p:nvPr/>
        </p:nvSpPr>
        <p:spPr>
          <a:xfrm>
            <a:off x="9164318" y="2455148"/>
            <a:ext cx="301686" cy="369332"/>
          </a:xfrm>
          <a:prstGeom prst="rect">
            <a:avLst/>
          </a:prstGeom>
          <a:noFill/>
        </p:spPr>
        <p:txBody>
          <a:bodyPr wrap="none" rtlCol="0">
            <a:spAutoFit/>
          </a:bodyPr>
          <a:lstStyle/>
          <a:p>
            <a:r>
              <a:rPr lang="en-GB" dirty="0"/>
              <a:t>1</a:t>
            </a:r>
          </a:p>
        </p:txBody>
      </p:sp>
      <p:sp>
        <p:nvSpPr>
          <p:cNvPr id="18" name="TextBox 17">
            <a:extLst>
              <a:ext uri="{FF2B5EF4-FFF2-40B4-BE49-F238E27FC236}">
                <a16:creationId xmlns:a16="http://schemas.microsoft.com/office/drawing/2014/main" id="{13DFE997-2E30-44FB-AD9B-6958FFB6BCEF}"/>
              </a:ext>
            </a:extLst>
          </p:cNvPr>
          <p:cNvSpPr txBox="1"/>
          <p:nvPr/>
        </p:nvSpPr>
        <p:spPr>
          <a:xfrm>
            <a:off x="9149754" y="5239884"/>
            <a:ext cx="372218" cy="369332"/>
          </a:xfrm>
          <a:prstGeom prst="rect">
            <a:avLst/>
          </a:prstGeom>
          <a:noFill/>
        </p:spPr>
        <p:txBody>
          <a:bodyPr wrap="none" rtlCol="0">
            <a:spAutoFit/>
          </a:bodyPr>
          <a:lstStyle/>
          <a:p>
            <a:r>
              <a:rPr lang="en-GB" dirty="0"/>
              <a:t>-1</a:t>
            </a:r>
          </a:p>
        </p:txBody>
      </p:sp>
      <p:sp>
        <p:nvSpPr>
          <p:cNvPr id="19" name="TextBox 18">
            <a:extLst>
              <a:ext uri="{FF2B5EF4-FFF2-40B4-BE49-F238E27FC236}">
                <a16:creationId xmlns:a16="http://schemas.microsoft.com/office/drawing/2014/main" id="{546436A8-4DD5-4A4B-9E17-BB561D22FD42}"/>
              </a:ext>
            </a:extLst>
          </p:cNvPr>
          <p:cNvSpPr txBox="1"/>
          <p:nvPr/>
        </p:nvSpPr>
        <p:spPr>
          <a:xfrm>
            <a:off x="7602544" y="4031570"/>
            <a:ext cx="372218" cy="369332"/>
          </a:xfrm>
          <a:prstGeom prst="rect">
            <a:avLst/>
          </a:prstGeom>
          <a:noFill/>
        </p:spPr>
        <p:txBody>
          <a:bodyPr wrap="none" rtlCol="0">
            <a:spAutoFit/>
          </a:bodyPr>
          <a:lstStyle/>
          <a:p>
            <a:r>
              <a:rPr lang="en-GB" dirty="0"/>
              <a:t>-1</a:t>
            </a:r>
          </a:p>
        </p:txBody>
      </p:sp>
      <mc:AlternateContent xmlns:mc="http://schemas.openxmlformats.org/markup-compatibility/2006" xmlns:a14="http://schemas.microsoft.com/office/drawing/2010/main">
        <mc:Choice Requires="a14">
          <p:sp>
            <p:nvSpPr>
              <p:cNvPr id="16" name="Speech Bubble: Rectangle 15">
                <a:extLst>
                  <a:ext uri="{FF2B5EF4-FFF2-40B4-BE49-F238E27FC236}">
                    <a16:creationId xmlns:a16="http://schemas.microsoft.com/office/drawing/2014/main" id="{47C37BFD-1124-4CBD-A294-36B03FB505B0}"/>
                  </a:ext>
                </a:extLst>
              </p:cNvPr>
              <p:cNvSpPr/>
              <p:nvPr/>
            </p:nvSpPr>
            <p:spPr>
              <a:xfrm>
                <a:off x="5293653" y="1859443"/>
                <a:ext cx="2722355" cy="595705"/>
              </a:xfrm>
              <a:prstGeom prst="wedgeRectCallout">
                <a:avLst>
                  <a:gd name="adj1" fmla="val -72341"/>
                  <a:gd name="adj2" fmla="val 93856"/>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unc>
                        <m:funcPr>
                          <m:ctrlPr>
                            <a:rPr lang="en-GB" sz="2400" b="1" i="1" dirty="0" smtClean="0">
                              <a:latin typeface="Cambria Math" panose="02040503050406030204" pitchFamily="18" charset="0"/>
                            </a:rPr>
                          </m:ctrlPr>
                        </m:funcPr>
                        <m:fName>
                          <m:sSup>
                            <m:sSupPr>
                              <m:ctrlPr>
                                <a:rPr lang="en-GB" sz="2400" b="1" i="1" dirty="0">
                                  <a:latin typeface="Cambria Math" panose="02040503050406030204" pitchFamily="18" charset="0"/>
                                </a:rPr>
                              </m:ctrlPr>
                            </m:sSupPr>
                            <m:e>
                              <m:r>
                                <m:rPr>
                                  <m:sty m:val="p"/>
                                </m:rPr>
                                <a:rPr lang="en-GB" sz="2400" b="1" dirty="0">
                                  <a:latin typeface="Cambria Math" panose="02040503050406030204" pitchFamily="18" charset="0"/>
                                </a:rPr>
                                <m:t>sin</m:t>
                              </m:r>
                            </m:e>
                            <m:sup>
                              <m:r>
                                <a:rPr lang="en-GB" sz="2400" b="1" i="0" dirty="0">
                                  <a:latin typeface="Cambria Math" panose="02040503050406030204" pitchFamily="18" charset="0"/>
                                </a:rPr>
                                <m:t>2</m:t>
                              </m:r>
                            </m:sup>
                          </m:sSup>
                        </m:fName>
                        <m:e>
                          <m:r>
                            <a:rPr lang="en-GB" sz="2400" b="1" i="1" dirty="0">
                              <a:latin typeface="Cambria Math" panose="02040503050406030204" pitchFamily="18" charset="0"/>
                            </a:rPr>
                            <m:t>𝑡</m:t>
                          </m:r>
                        </m:e>
                      </m:func>
                      <m:r>
                        <a:rPr lang="en-GB" sz="2400" b="1" i="0" dirty="0">
                          <a:latin typeface="Cambria Math" panose="02040503050406030204" pitchFamily="18" charset="0"/>
                        </a:rPr>
                        <m:t>+</m:t>
                      </m:r>
                      <m:func>
                        <m:funcPr>
                          <m:ctrlPr>
                            <a:rPr lang="en-GB" sz="2400" b="1" i="1" dirty="0">
                              <a:latin typeface="Cambria Math" panose="02040503050406030204" pitchFamily="18" charset="0"/>
                            </a:rPr>
                          </m:ctrlPr>
                        </m:funcPr>
                        <m:fName>
                          <m:sSup>
                            <m:sSupPr>
                              <m:ctrlPr>
                                <a:rPr lang="en-GB" sz="2400" b="1" i="1" dirty="0">
                                  <a:latin typeface="Cambria Math" panose="02040503050406030204" pitchFamily="18" charset="0"/>
                                </a:rPr>
                              </m:ctrlPr>
                            </m:sSupPr>
                            <m:e>
                              <m:r>
                                <m:rPr>
                                  <m:sty m:val="p"/>
                                </m:rPr>
                                <a:rPr lang="en-GB" sz="2400" b="1" i="0" dirty="0">
                                  <a:latin typeface="Cambria Math" panose="02040503050406030204" pitchFamily="18" charset="0"/>
                                </a:rPr>
                                <m:t>cos</m:t>
                              </m:r>
                            </m:e>
                            <m:sup>
                              <m:r>
                                <a:rPr lang="en-GB" sz="2400" b="1" i="0" dirty="0">
                                  <a:latin typeface="Cambria Math" panose="02040503050406030204" pitchFamily="18" charset="0"/>
                                </a:rPr>
                                <m:t>2</m:t>
                              </m:r>
                            </m:sup>
                          </m:sSup>
                        </m:fName>
                        <m:e>
                          <m:r>
                            <a:rPr lang="en-GB" sz="2400" b="1" i="1" dirty="0">
                              <a:latin typeface="Cambria Math" panose="02040503050406030204" pitchFamily="18" charset="0"/>
                            </a:rPr>
                            <m:t>𝑡</m:t>
                          </m:r>
                        </m:e>
                      </m:func>
                      <m:r>
                        <a:rPr lang="en-GB" sz="2400" b="1" i="0" dirty="0">
                          <a:latin typeface="Cambria Math" panose="02040503050406030204" pitchFamily="18" charset="0"/>
                        </a:rPr>
                        <m:t>≡1</m:t>
                      </m:r>
                    </m:oMath>
                  </m:oMathPara>
                </a14:m>
                <a:endParaRPr lang="en-GB" b="1" dirty="0"/>
              </a:p>
            </p:txBody>
          </p:sp>
        </mc:Choice>
        <mc:Fallback xmlns="">
          <p:sp>
            <p:nvSpPr>
              <p:cNvPr id="16" name="Speech Bubble: Rectangle 15">
                <a:extLst>
                  <a:ext uri="{FF2B5EF4-FFF2-40B4-BE49-F238E27FC236}">
                    <a16:creationId xmlns:a16="http://schemas.microsoft.com/office/drawing/2014/main" id="{47C37BFD-1124-4CBD-A294-36B03FB505B0}"/>
                  </a:ext>
                </a:extLst>
              </p:cNvPr>
              <p:cNvSpPr>
                <a:spLocks noRot="1" noChangeAspect="1" noMove="1" noResize="1" noEditPoints="1" noAdjustHandles="1" noChangeArrowheads="1" noChangeShapeType="1" noTextEdit="1"/>
              </p:cNvSpPr>
              <p:nvPr/>
            </p:nvSpPr>
            <p:spPr>
              <a:xfrm>
                <a:off x="5293653" y="1859443"/>
                <a:ext cx="2722355" cy="595705"/>
              </a:xfrm>
              <a:prstGeom prst="wedgeRectCallout">
                <a:avLst>
                  <a:gd name="adj1" fmla="val -72341"/>
                  <a:gd name="adj2" fmla="val 93856"/>
                </a:avLst>
              </a:prstGeom>
              <a:blipFill>
                <a:blip r:embed="rId6"/>
                <a:stretch>
                  <a:fillRect/>
                </a:stretch>
              </a:blipFill>
            </p:spPr>
            <p:txBody>
              <a:bodyPr/>
              <a:lstStyle/>
              <a:p>
                <a:r>
                  <a:rPr lang="en-GB">
                    <a:noFill/>
                  </a:rPr>
                  <a:t> </a:t>
                </a:r>
              </a:p>
            </p:txBody>
          </p:sp>
        </mc:Fallback>
      </mc:AlternateContent>
      <p:grpSp>
        <p:nvGrpSpPr>
          <p:cNvPr id="10" name="Group 9">
            <a:extLst>
              <a:ext uri="{FF2B5EF4-FFF2-40B4-BE49-F238E27FC236}">
                <a16:creationId xmlns:a16="http://schemas.microsoft.com/office/drawing/2014/main" id="{F4AA6D2A-A2BB-4FBB-860C-2228D6257672}"/>
              </a:ext>
            </a:extLst>
          </p:cNvPr>
          <p:cNvGrpSpPr/>
          <p:nvPr/>
        </p:nvGrpSpPr>
        <p:grpSpPr>
          <a:xfrm>
            <a:off x="7966595" y="3988594"/>
            <a:ext cx="2413556" cy="72000"/>
            <a:chOff x="7966595" y="3988594"/>
            <a:chExt cx="2413556" cy="72000"/>
          </a:xfrm>
        </p:grpSpPr>
        <p:cxnSp>
          <p:nvCxnSpPr>
            <p:cNvPr id="20" name="Straight Arrow Connector 19">
              <a:extLst>
                <a:ext uri="{FF2B5EF4-FFF2-40B4-BE49-F238E27FC236}">
                  <a16:creationId xmlns:a16="http://schemas.microsoft.com/office/drawing/2014/main" id="{58AA13C3-864E-4C93-8FAD-0F4E6769438F}"/>
                </a:ext>
              </a:extLst>
            </p:cNvPr>
            <p:cNvCxnSpPr>
              <a:cxnSpLocks/>
            </p:cNvCxnSpPr>
            <p:nvPr/>
          </p:nvCxnSpPr>
          <p:spPr>
            <a:xfrm>
              <a:off x="9144001" y="4017475"/>
              <a:ext cx="1169240" cy="0"/>
            </a:xfrm>
            <a:prstGeom prst="straightConnector1">
              <a:avLst/>
            </a:prstGeom>
            <a:ln w="19050">
              <a:solidFill>
                <a:srgbClr val="FFFF0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19449BF5-9A4E-4DA1-BFD1-F20E98E56FAB}"/>
                </a:ext>
              </a:extLst>
            </p:cNvPr>
            <p:cNvSpPr/>
            <p:nvPr/>
          </p:nvSpPr>
          <p:spPr>
            <a:xfrm flipV="1">
              <a:off x="10308151" y="3988594"/>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traight Arrow Connector 22">
              <a:extLst>
                <a:ext uri="{FF2B5EF4-FFF2-40B4-BE49-F238E27FC236}">
                  <a16:creationId xmlns:a16="http://schemas.microsoft.com/office/drawing/2014/main" id="{8D1A7DC5-E8EA-4EE0-B3CB-FDC77F60DBB0}"/>
                </a:ext>
              </a:extLst>
            </p:cNvPr>
            <p:cNvCxnSpPr>
              <a:cxnSpLocks/>
            </p:cNvCxnSpPr>
            <p:nvPr/>
          </p:nvCxnSpPr>
          <p:spPr>
            <a:xfrm>
              <a:off x="7966595" y="4017475"/>
              <a:ext cx="1169240" cy="0"/>
            </a:xfrm>
            <a:prstGeom prst="straightConnector1">
              <a:avLst/>
            </a:prstGeom>
            <a:ln w="19050">
              <a:solidFill>
                <a:srgbClr val="000104"/>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 name="Oval 4">
            <a:extLst>
              <a:ext uri="{FF2B5EF4-FFF2-40B4-BE49-F238E27FC236}">
                <a16:creationId xmlns:a16="http://schemas.microsoft.com/office/drawing/2014/main" id="{D6DCBDBE-C25E-4407-B974-E11741175807}"/>
              </a:ext>
              <a:ext uri="{C183D7F6-B498-43B3-948B-1728B52AA6E4}">
                <adec:decorative xmlns:adec="http://schemas.microsoft.com/office/drawing/2017/decorative" val="1"/>
              </a:ext>
            </a:extLst>
          </p:cNvPr>
          <p:cNvSpPr/>
          <p:nvPr/>
        </p:nvSpPr>
        <p:spPr>
          <a:xfrm>
            <a:off x="7927521" y="2824843"/>
            <a:ext cx="2416629" cy="2416629"/>
          </a:xfrm>
          <a:prstGeom prst="ellipse">
            <a:avLst/>
          </a:prstGeom>
          <a:noFill/>
          <a:ln w="508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98197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nodeType="clickEffect">
                                  <p:stCondLst>
                                    <p:cond delay="0"/>
                                  </p:stCondLst>
                                  <p:childTnLst>
                                    <p:animRot by="-21600000">
                                      <p:cBhvr>
                                        <p:cTn id="11" dur="20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30112-929E-467C-8591-EDD8D4F14408}"/>
              </a:ext>
            </a:extLst>
          </p:cNvPr>
          <p:cNvSpPr>
            <a:spLocks noGrp="1"/>
          </p:cNvSpPr>
          <p:nvPr>
            <p:ph type="title"/>
          </p:nvPr>
        </p:nvSpPr>
        <p:spPr/>
        <p:txBody>
          <a:bodyPr/>
          <a:lstStyle/>
          <a:p>
            <a:r>
              <a:rPr lang="en-GB" b="1" dirty="0"/>
              <a:t>Parametric definition of a butterfly</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CAFB5F10-68F7-4578-A446-C74E9D4EBFB9}"/>
                  </a:ext>
                </a:extLst>
              </p:cNvPr>
              <p:cNvSpPr>
                <a:spLocks noGrp="1"/>
              </p:cNvSpPr>
              <p:nvPr>
                <p:ph idx="1"/>
              </p:nvPr>
            </p:nvSpPr>
            <p:spPr>
              <a:xfrm>
                <a:off x="1096963" y="2108200"/>
                <a:ext cx="5132387" cy="376078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𝑥</m:t>
                      </m:r>
                      <m:r>
                        <a:rPr lang="en-GB" sz="2000" b="0" i="1" smtClean="0">
                          <a:latin typeface="Cambria Math" panose="02040503050406030204" pitchFamily="18" charset="0"/>
                        </a:rPr>
                        <m:t>=</m:t>
                      </m:r>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sin</m:t>
                          </m:r>
                        </m:fName>
                        <m:e>
                          <m:r>
                            <a:rPr lang="en-GB" sz="2000" b="0" i="1" smtClean="0">
                              <a:latin typeface="Cambria Math" panose="02040503050406030204" pitchFamily="18" charset="0"/>
                            </a:rPr>
                            <m:t>𝑡</m:t>
                          </m:r>
                        </m:e>
                      </m:func>
                      <m:d>
                        <m:dPr>
                          <m:begChr m:val="["/>
                          <m:endChr m:val="]"/>
                          <m:ctrlPr>
                            <a:rPr lang="en-GB" sz="2000" b="0" i="1" smtClean="0">
                              <a:latin typeface="Cambria Math" panose="02040503050406030204" pitchFamily="18" charset="0"/>
                            </a:rPr>
                          </m:ctrlPr>
                        </m:dPr>
                        <m:e>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𝑒</m:t>
                              </m:r>
                            </m:e>
                            <m:sup>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cos</m:t>
                                  </m:r>
                                </m:fName>
                                <m:e>
                                  <m:r>
                                    <a:rPr lang="en-GB" sz="2000" b="0" i="1" smtClean="0">
                                      <a:latin typeface="Cambria Math" panose="02040503050406030204" pitchFamily="18" charset="0"/>
                                    </a:rPr>
                                    <m:t>𝑡</m:t>
                                  </m:r>
                                </m:e>
                              </m:func>
                            </m:sup>
                          </m:sSup>
                          <m:r>
                            <a:rPr lang="en-GB" sz="2000" b="0" i="1" smtClean="0">
                              <a:latin typeface="Cambria Math" panose="02040503050406030204" pitchFamily="18" charset="0"/>
                            </a:rPr>
                            <m:t>−2</m:t>
                          </m:r>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cos</m:t>
                              </m:r>
                            </m:fName>
                            <m:e>
                              <m:d>
                                <m:dPr>
                                  <m:ctrlPr>
                                    <a:rPr lang="en-GB" sz="2000" b="0" i="1" smtClean="0">
                                      <a:latin typeface="Cambria Math" panose="02040503050406030204" pitchFamily="18" charset="0"/>
                                    </a:rPr>
                                  </m:ctrlPr>
                                </m:dPr>
                                <m:e>
                                  <m:r>
                                    <a:rPr lang="en-GB" sz="2000" b="0" i="1" smtClean="0">
                                      <a:latin typeface="Cambria Math" panose="02040503050406030204" pitchFamily="18" charset="0"/>
                                    </a:rPr>
                                    <m:t>4</m:t>
                                  </m:r>
                                  <m:r>
                                    <a:rPr lang="en-GB" sz="2000" b="0" i="1" smtClean="0">
                                      <a:latin typeface="Cambria Math" panose="02040503050406030204" pitchFamily="18" charset="0"/>
                                    </a:rPr>
                                    <m:t>𝑡</m:t>
                                  </m:r>
                                </m:e>
                              </m:d>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d>
                                    <m:dPr>
                                      <m:ctrlPr>
                                        <a:rPr lang="en-GB" sz="2000" b="0" i="1" smtClean="0">
                                          <a:latin typeface="Cambria Math" panose="02040503050406030204" pitchFamily="18" charset="0"/>
                                        </a:rPr>
                                      </m:ctrlPr>
                                    </m:dPr>
                                    <m:e>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sin</m:t>
                                          </m:r>
                                        </m:fName>
                                        <m:e>
                                          <m:box>
                                            <m:boxPr>
                                              <m:ctrlPr>
                                                <a:rPr lang="en-GB" sz="2000" b="0" i="1" smtClean="0">
                                                  <a:latin typeface="Cambria Math" panose="02040503050406030204" pitchFamily="18" charset="0"/>
                                                </a:rPr>
                                              </m:ctrlPr>
                                            </m:boxPr>
                                            <m:e>
                                              <m:argPr>
                                                <m:argSz m:val="-1"/>
                                              </m:argPr>
                                              <m:r>
                                                <m:rPr>
                                                  <m:brk m:alnAt="63"/>
                                                </m:rP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1</m:t>
                                                  </m:r>
                                                </m:num>
                                                <m:den>
                                                  <m:r>
                                                    <a:rPr lang="en-GB" sz="2000" b="0" i="1" smtClean="0">
                                                      <a:latin typeface="Cambria Math" panose="02040503050406030204" pitchFamily="18" charset="0"/>
                                                    </a:rPr>
                                                    <m:t>12</m:t>
                                                  </m:r>
                                                </m:den>
                                              </m:f>
                                              <m:r>
                                                <a:rPr lang="en-GB" sz="2000" b="0" i="1" smtClean="0">
                                                  <a:latin typeface="Cambria Math" panose="02040503050406030204" pitchFamily="18" charset="0"/>
                                                </a:rPr>
                                                <m:t>𝑡</m:t>
                                              </m:r>
                                              <m:r>
                                                <a:rPr lang="en-GB" sz="2000" b="0" i="1" smtClean="0">
                                                  <a:latin typeface="Cambria Math" panose="02040503050406030204" pitchFamily="18" charset="0"/>
                                                </a:rPr>
                                                <m:t>)</m:t>
                                              </m:r>
                                            </m:e>
                                          </m:box>
                                        </m:e>
                                      </m:func>
                                    </m:e>
                                  </m:d>
                                </m:e>
                                <m:sup>
                                  <m:r>
                                    <a:rPr lang="en-GB" sz="2000" b="0" i="1" smtClean="0">
                                      <a:latin typeface="Cambria Math" panose="02040503050406030204" pitchFamily="18" charset="0"/>
                                    </a:rPr>
                                    <m:t>5</m:t>
                                  </m:r>
                                </m:sup>
                              </m:sSup>
                            </m:e>
                          </m:func>
                        </m:e>
                      </m:d>
                    </m:oMath>
                  </m:oMathPara>
                </a14:m>
                <a:endParaRPr lang="en-GB" sz="2000" b="0" dirty="0"/>
              </a:p>
              <a:p>
                <a:pPr marL="0" indent="0">
                  <a:buNone/>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𝑦</m:t>
                      </m:r>
                      <m:r>
                        <a:rPr lang="en-GB" sz="2000" i="1">
                          <a:latin typeface="Cambria Math" panose="02040503050406030204" pitchFamily="18" charset="0"/>
                        </a:rPr>
                        <m:t>=</m:t>
                      </m:r>
                      <m:func>
                        <m:funcPr>
                          <m:ctrlPr>
                            <a:rPr lang="en-GB" sz="2000" i="1" smtClean="0">
                              <a:latin typeface="Cambria Math" panose="02040503050406030204" pitchFamily="18" charset="0"/>
                            </a:rPr>
                          </m:ctrlPr>
                        </m:funcPr>
                        <m:fName>
                          <m:r>
                            <m:rPr>
                              <m:sty m:val="p"/>
                            </m:rPr>
                            <a:rPr lang="en-GB" sz="2000" i="0" smtClean="0">
                              <a:latin typeface="Cambria Math" panose="02040503050406030204" pitchFamily="18" charset="0"/>
                            </a:rPr>
                            <m:t>cos</m:t>
                          </m:r>
                        </m:fName>
                        <m:e>
                          <m:r>
                            <a:rPr lang="en-GB" sz="2000" b="0" i="1" smtClean="0">
                              <a:latin typeface="Cambria Math" panose="02040503050406030204" pitchFamily="18" charset="0"/>
                            </a:rPr>
                            <m:t>𝑡</m:t>
                          </m:r>
                        </m:e>
                      </m:func>
                      <m:d>
                        <m:dPr>
                          <m:begChr m:val="["/>
                          <m:endChr m:val="]"/>
                          <m:ctrlPr>
                            <a:rPr lang="en-GB" sz="2000" i="1">
                              <a:latin typeface="Cambria Math" panose="02040503050406030204" pitchFamily="18" charset="0"/>
                            </a:rPr>
                          </m:ctrlPr>
                        </m:dPr>
                        <m:e>
                          <m:sSup>
                            <m:sSupPr>
                              <m:ctrlPr>
                                <a:rPr lang="en-GB" sz="2000" i="1">
                                  <a:latin typeface="Cambria Math" panose="02040503050406030204" pitchFamily="18" charset="0"/>
                                </a:rPr>
                              </m:ctrlPr>
                            </m:sSupPr>
                            <m:e>
                              <m:r>
                                <a:rPr lang="en-GB" sz="2000" i="1">
                                  <a:latin typeface="Cambria Math" panose="02040503050406030204" pitchFamily="18" charset="0"/>
                                </a:rPr>
                                <m:t>𝑒</m:t>
                              </m:r>
                            </m:e>
                            <m:sup>
                              <m:func>
                                <m:funcPr>
                                  <m:ctrlPr>
                                    <a:rPr lang="en-GB" sz="2000" i="1">
                                      <a:latin typeface="Cambria Math" panose="02040503050406030204" pitchFamily="18" charset="0"/>
                                    </a:rPr>
                                  </m:ctrlPr>
                                </m:funcPr>
                                <m:fName>
                                  <m:r>
                                    <m:rPr>
                                      <m:sty m:val="p"/>
                                    </m:rPr>
                                    <a:rPr lang="en-GB" sz="2000">
                                      <a:latin typeface="Cambria Math" panose="02040503050406030204" pitchFamily="18" charset="0"/>
                                    </a:rPr>
                                    <m:t>cos</m:t>
                                  </m:r>
                                </m:fName>
                                <m:e>
                                  <m:r>
                                    <a:rPr lang="en-GB" sz="2000" i="1">
                                      <a:latin typeface="Cambria Math" panose="02040503050406030204" pitchFamily="18" charset="0"/>
                                    </a:rPr>
                                    <m:t>𝑡</m:t>
                                  </m:r>
                                </m:e>
                              </m:func>
                            </m:sup>
                          </m:sSup>
                          <m:r>
                            <a:rPr lang="en-GB" sz="2000" i="1">
                              <a:latin typeface="Cambria Math" panose="02040503050406030204" pitchFamily="18" charset="0"/>
                            </a:rPr>
                            <m:t>−2</m:t>
                          </m:r>
                          <m:func>
                            <m:funcPr>
                              <m:ctrlPr>
                                <a:rPr lang="en-GB" sz="2000" i="1">
                                  <a:latin typeface="Cambria Math" panose="02040503050406030204" pitchFamily="18" charset="0"/>
                                </a:rPr>
                              </m:ctrlPr>
                            </m:funcPr>
                            <m:fName>
                              <m:r>
                                <m:rPr>
                                  <m:sty m:val="p"/>
                                </m:rPr>
                                <a:rPr lang="en-GB" sz="2000">
                                  <a:latin typeface="Cambria Math" panose="02040503050406030204" pitchFamily="18" charset="0"/>
                                </a:rPr>
                                <m:t>cos</m:t>
                              </m:r>
                            </m:fName>
                            <m:e>
                              <m:d>
                                <m:dPr>
                                  <m:ctrlPr>
                                    <a:rPr lang="en-GB" sz="2000" i="1">
                                      <a:latin typeface="Cambria Math" panose="02040503050406030204" pitchFamily="18" charset="0"/>
                                    </a:rPr>
                                  </m:ctrlPr>
                                </m:dPr>
                                <m:e>
                                  <m:r>
                                    <a:rPr lang="en-GB" sz="2000" i="1">
                                      <a:latin typeface="Cambria Math" panose="02040503050406030204" pitchFamily="18" charset="0"/>
                                    </a:rPr>
                                    <m:t>4</m:t>
                                  </m:r>
                                  <m:r>
                                    <a:rPr lang="en-GB" sz="2000" i="1">
                                      <a:latin typeface="Cambria Math" panose="02040503050406030204" pitchFamily="18" charset="0"/>
                                    </a:rPr>
                                    <m:t>𝑡</m:t>
                                  </m:r>
                                </m:e>
                              </m:d>
                              <m:r>
                                <a:rPr lang="en-GB" sz="2000" i="1">
                                  <a:latin typeface="Cambria Math" panose="02040503050406030204" pitchFamily="18" charset="0"/>
                                </a:rPr>
                                <m:t>+</m:t>
                              </m:r>
                              <m:sSup>
                                <m:sSupPr>
                                  <m:ctrlPr>
                                    <a:rPr lang="en-GB" sz="2000" i="1">
                                      <a:latin typeface="Cambria Math" panose="02040503050406030204" pitchFamily="18" charset="0"/>
                                    </a:rPr>
                                  </m:ctrlPr>
                                </m:sSupPr>
                                <m:e>
                                  <m:d>
                                    <m:dPr>
                                      <m:ctrlPr>
                                        <a:rPr lang="en-GB" sz="2000" i="1">
                                          <a:latin typeface="Cambria Math" panose="02040503050406030204" pitchFamily="18" charset="0"/>
                                        </a:rPr>
                                      </m:ctrlPr>
                                    </m:dPr>
                                    <m:e>
                                      <m:func>
                                        <m:funcPr>
                                          <m:ctrlPr>
                                            <a:rPr lang="en-GB" sz="2000" i="1">
                                              <a:latin typeface="Cambria Math" panose="02040503050406030204" pitchFamily="18" charset="0"/>
                                            </a:rPr>
                                          </m:ctrlPr>
                                        </m:funcPr>
                                        <m:fName>
                                          <m:r>
                                            <m:rPr>
                                              <m:sty m:val="p"/>
                                            </m:rPr>
                                            <a:rPr lang="en-GB" sz="2000">
                                              <a:latin typeface="Cambria Math" panose="02040503050406030204" pitchFamily="18" charset="0"/>
                                            </a:rPr>
                                            <m:t>sin</m:t>
                                          </m:r>
                                        </m:fName>
                                        <m:e>
                                          <m:box>
                                            <m:boxPr>
                                              <m:ctrlPr>
                                                <a:rPr lang="en-GB" sz="2000" i="1">
                                                  <a:latin typeface="Cambria Math" panose="02040503050406030204" pitchFamily="18" charset="0"/>
                                                </a:rPr>
                                              </m:ctrlPr>
                                            </m:boxPr>
                                            <m:e>
                                              <m:argPr>
                                                <m:argSz m:val="-1"/>
                                              </m:argPr>
                                              <m:r>
                                                <m:rPr>
                                                  <m:brk m:alnAt="63"/>
                                                </m:rPr>
                                                <a:rPr lang="en-GB" sz="2000" i="1">
                                                  <a:latin typeface="Cambria Math" panose="02040503050406030204" pitchFamily="18" charset="0"/>
                                                </a:rPr>
                                                <m:t>(</m:t>
                                              </m:r>
                                              <m:f>
                                                <m:fPr>
                                                  <m:ctrlPr>
                                                    <a:rPr lang="en-GB" sz="2000" i="1">
                                                      <a:latin typeface="Cambria Math" panose="02040503050406030204" pitchFamily="18" charset="0"/>
                                                    </a:rPr>
                                                  </m:ctrlPr>
                                                </m:fPr>
                                                <m:num>
                                                  <m:r>
                                                    <a:rPr lang="en-GB" sz="2000" i="1">
                                                      <a:latin typeface="Cambria Math" panose="02040503050406030204" pitchFamily="18" charset="0"/>
                                                    </a:rPr>
                                                    <m:t>1</m:t>
                                                  </m:r>
                                                </m:num>
                                                <m:den>
                                                  <m:r>
                                                    <a:rPr lang="en-GB" sz="2000" i="1">
                                                      <a:latin typeface="Cambria Math" panose="02040503050406030204" pitchFamily="18" charset="0"/>
                                                    </a:rPr>
                                                    <m:t>12</m:t>
                                                  </m:r>
                                                </m:den>
                                              </m:f>
                                              <m:r>
                                                <a:rPr lang="en-GB" sz="2000" i="1">
                                                  <a:latin typeface="Cambria Math" panose="02040503050406030204" pitchFamily="18" charset="0"/>
                                                </a:rPr>
                                                <m:t>𝑡</m:t>
                                              </m:r>
                                              <m:r>
                                                <a:rPr lang="en-GB" sz="2000" i="1">
                                                  <a:latin typeface="Cambria Math" panose="02040503050406030204" pitchFamily="18" charset="0"/>
                                                </a:rPr>
                                                <m:t>)</m:t>
                                              </m:r>
                                            </m:e>
                                          </m:box>
                                        </m:e>
                                      </m:func>
                                    </m:e>
                                  </m:d>
                                </m:e>
                                <m:sup>
                                  <m:r>
                                    <a:rPr lang="en-GB" sz="2000" i="1">
                                      <a:latin typeface="Cambria Math" panose="02040503050406030204" pitchFamily="18" charset="0"/>
                                    </a:rPr>
                                    <m:t>5</m:t>
                                  </m:r>
                                </m:sup>
                              </m:sSup>
                            </m:e>
                          </m:func>
                        </m:e>
                      </m:d>
                    </m:oMath>
                  </m:oMathPara>
                </a14:m>
                <a:endParaRPr lang="en-GB" sz="2000" b="0" dirty="0"/>
              </a:p>
              <a:p>
                <a:pPr marL="0" indent="0">
                  <a:buNone/>
                </a:pPr>
                <a:endParaRPr lang="en-GB" sz="2000" dirty="0"/>
              </a:p>
              <a:p>
                <a:pPr marL="0" indent="0">
                  <a:buNone/>
                </a:pPr>
                <a:r>
                  <a:rPr lang="en-GB" sz="1600" dirty="0">
                    <a:hlinkClick r:id="rId3"/>
                  </a:rPr>
                  <a:t>https://mathworld.wolfram.com/ButterflyCurve.html</a:t>
                </a:r>
                <a:endParaRPr lang="en-GB" sz="1600" b="0" dirty="0"/>
              </a:p>
            </p:txBody>
          </p:sp>
        </mc:Choice>
        <mc:Fallback xmlns="">
          <p:sp>
            <p:nvSpPr>
              <p:cNvPr id="4" name="Content Placeholder 2">
                <a:extLst>
                  <a:ext uri="{FF2B5EF4-FFF2-40B4-BE49-F238E27FC236}">
                    <a16:creationId xmlns:a16="http://schemas.microsoft.com/office/drawing/2014/main" id="{CAFB5F10-68F7-4578-A446-C74E9D4EBFB9}"/>
                  </a:ext>
                </a:extLst>
              </p:cNvPr>
              <p:cNvSpPr>
                <a:spLocks noGrp="1" noRot="1" noChangeAspect="1" noMove="1" noResize="1" noEditPoints="1" noAdjustHandles="1" noChangeArrowheads="1" noChangeShapeType="1" noTextEdit="1"/>
              </p:cNvSpPr>
              <p:nvPr>
                <p:ph idx="1"/>
              </p:nvPr>
            </p:nvSpPr>
            <p:spPr>
              <a:xfrm>
                <a:off x="1096963" y="2108200"/>
                <a:ext cx="5132387" cy="3760788"/>
              </a:xfrm>
              <a:blipFill>
                <a:blip r:embed="rId4"/>
                <a:stretch>
                  <a:fillRect l="-713"/>
                </a:stretch>
              </a:blipFill>
            </p:spPr>
            <p:txBody>
              <a:bodyPr/>
              <a:lstStyle/>
              <a:p>
                <a:r>
                  <a:rPr lang="en-GB">
                    <a:noFill/>
                  </a:rPr>
                  <a:t> </a:t>
                </a:r>
              </a:p>
            </p:txBody>
          </p:sp>
        </mc:Fallback>
      </mc:AlternateContent>
      <p:pic>
        <p:nvPicPr>
          <p:cNvPr id="16" name="Picture 15" descr="A diagram of the parametric definition of a butterfly. " title="Parametric definition of a butterfly">
            <a:extLst>
              <a:ext uri="{FF2B5EF4-FFF2-40B4-BE49-F238E27FC236}">
                <a16:creationId xmlns:a16="http://schemas.microsoft.com/office/drawing/2014/main" id="{F93B71EB-9AB8-4F5A-867A-4916A1C5B580}"/>
              </a:ext>
            </a:extLst>
          </p:cNvPr>
          <p:cNvPicPr>
            <a:picLocks noChangeAspect="1"/>
          </p:cNvPicPr>
          <p:nvPr/>
        </p:nvPicPr>
        <p:blipFill>
          <a:blip r:embed="rId5"/>
          <a:stretch>
            <a:fillRect/>
          </a:stretch>
        </p:blipFill>
        <p:spPr>
          <a:xfrm>
            <a:off x="6096000" y="1712382"/>
            <a:ext cx="5384800" cy="3876127"/>
          </a:xfrm>
          <a:prstGeom prst="rect">
            <a:avLst/>
          </a:prstGeom>
          <a:noFill/>
        </p:spPr>
      </p:pic>
    </p:spTree>
    <p:extLst>
      <p:ext uri="{BB962C8B-B14F-4D97-AF65-F5344CB8AC3E}">
        <p14:creationId xmlns:p14="http://schemas.microsoft.com/office/powerpoint/2010/main" val="185960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0764-0E4A-4635-BABA-258EE0958354}"/>
              </a:ext>
            </a:extLst>
          </p:cNvPr>
          <p:cNvSpPr>
            <a:spLocks noGrp="1"/>
          </p:cNvSpPr>
          <p:nvPr>
            <p:ph type="title"/>
          </p:nvPr>
        </p:nvSpPr>
        <p:spPr/>
        <p:txBody>
          <a:bodyPr/>
          <a:lstStyle/>
          <a:p>
            <a:r>
              <a:rPr lang="en-GB" b="1" dirty="0" err="1"/>
              <a:t>Bézier</a:t>
            </a:r>
            <a:r>
              <a:rPr lang="en-GB" b="1" dirty="0"/>
              <a:t> curves</a:t>
            </a:r>
          </a:p>
        </p:txBody>
      </p:sp>
      <p:pic>
        <p:nvPicPr>
          <p:cNvPr id="9" name="Picture 8" descr="A diagram showing the " title="Bézier Curve">
            <a:extLst>
              <a:ext uri="{FF2B5EF4-FFF2-40B4-BE49-F238E27FC236}">
                <a16:creationId xmlns:a16="http://schemas.microsoft.com/office/drawing/2014/main" id="{8EFFD039-7619-44CD-A121-BF9762003B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5561" y="2380152"/>
            <a:ext cx="5164507" cy="3227817"/>
          </a:xfrm>
          <a:prstGeom prst="rect">
            <a:avLst/>
          </a:prstGeom>
          <a:solidFill>
            <a:schemeClr val="tx1"/>
          </a:solidFill>
          <a:ln>
            <a:solidFill>
              <a:schemeClr val="tx1"/>
            </a:solidFill>
          </a:ln>
        </p:spPr>
      </p:pic>
      <p:sp>
        <p:nvSpPr>
          <p:cNvPr id="5" name="Content Placeholder 4">
            <a:extLst>
              <a:ext uri="{FF2B5EF4-FFF2-40B4-BE49-F238E27FC236}">
                <a16:creationId xmlns:a16="http://schemas.microsoft.com/office/drawing/2014/main" id="{6D467498-1BA5-4D85-A7D3-A8AFC372531B}"/>
              </a:ext>
            </a:extLst>
          </p:cNvPr>
          <p:cNvSpPr>
            <a:spLocks noGrp="1"/>
          </p:cNvSpPr>
          <p:nvPr>
            <p:ph idx="1"/>
          </p:nvPr>
        </p:nvSpPr>
        <p:spPr>
          <a:xfrm>
            <a:off x="1219200" y="1783560"/>
            <a:ext cx="4876800" cy="4572000"/>
          </a:xfrm>
        </p:spPr>
        <p:txBody>
          <a:bodyPr>
            <a:normAutofit fontScale="92500"/>
          </a:bodyPr>
          <a:lstStyle/>
          <a:p>
            <a:pPr marL="457200" indent="-457200"/>
            <a:r>
              <a:rPr lang="en-GB" dirty="0">
                <a:ea typeface="Cambria Math" panose="02040503050406030204" pitchFamily="18" charset="0"/>
              </a:rPr>
              <a:t>Defined by a </a:t>
            </a:r>
            <a:r>
              <a:rPr lang="en-GB" dirty="0">
                <a:solidFill>
                  <a:schemeClr val="accent4"/>
                </a:solidFill>
                <a:ea typeface="Cambria Math" panose="02040503050406030204" pitchFamily="18" charset="0"/>
              </a:rPr>
              <a:t>weighted blend </a:t>
            </a:r>
            <a:r>
              <a:rPr lang="en-GB" dirty="0">
                <a:ea typeface="Cambria Math" panose="02040503050406030204" pitchFamily="18" charset="0"/>
              </a:rPr>
              <a:t>of a number of </a:t>
            </a:r>
            <a:r>
              <a:rPr lang="en-GB" b="1" dirty="0">
                <a:solidFill>
                  <a:schemeClr val="accent4"/>
                </a:solidFill>
                <a:ea typeface="Cambria Math" panose="02040503050406030204" pitchFamily="18" charset="0"/>
              </a:rPr>
              <a:t>control points</a:t>
            </a:r>
          </a:p>
          <a:p>
            <a:pPr marL="457200" indent="-457200"/>
            <a:r>
              <a:rPr lang="en-GB" dirty="0">
                <a:ea typeface="Cambria Math" panose="02040503050406030204" pitchFamily="18" charset="0"/>
              </a:rPr>
              <a:t>Commonly used in computer graphics and game development, as allows artists/designers good control over the precise shape of the curve</a:t>
            </a:r>
          </a:p>
          <a:p>
            <a:pPr marL="457200" indent="-457200"/>
            <a:r>
              <a:rPr lang="en-GB" dirty="0">
                <a:ea typeface="Cambria Math" panose="02040503050406030204" pitchFamily="18" charset="0"/>
              </a:rPr>
              <a:t>See worksheet A… </a:t>
            </a:r>
            <a:endParaRPr lang="en-GB" b="1" dirty="0">
              <a:ea typeface="Cambria Math" panose="02040503050406030204" pitchFamily="18" charset="0"/>
            </a:endParaRPr>
          </a:p>
          <a:p>
            <a:endParaRPr lang="en-GB" dirty="0"/>
          </a:p>
        </p:txBody>
      </p:sp>
      <p:sp>
        <p:nvSpPr>
          <p:cNvPr id="6" name="Speech Bubble: Rectangle 5">
            <a:extLst>
              <a:ext uri="{FF2B5EF4-FFF2-40B4-BE49-F238E27FC236}">
                <a16:creationId xmlns:a16="http://schemas.microsoft.com/office/drawing/2014/main" id="{6A82654A-5E25-45BE-9696-0383A37DCB0B}"/>
              </a:ext>
              <a:ext uri="{C183D7F6-B498-43B3-948B-1728B52AA6E4}">
                <adec:decorative xmlns:adec="http://schemas.microsoft.com/office/drawing/2017/decorative" val="1"/>
              </a:ext>
            </a:extLst>
          </p:cNvPr>
          <p:cNvSpPr/>
          <p:nvPr/>
        </p:nvSpPr>
        <p:spPr>
          <a:xfrm>
            <a:off x="6096000" y="1128168"/>
            <a:ext cx="3389971" cy="775140"/>
          </a:xfrm>
          <a:prstGeom prst="wedgeRectCallout">
            <a:avLst>
              <a:gd name="adj1" fmla="val -151895"/>
              <a:gd name="adj2" fmla="val -48073"/>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a:p>
            <a:pPr algn="ctr"/>
            <a:r>
              <a:rPr lang="en-GB" dirty="0">
                <a:solidFill>
                  <a:schemeClr val="tx1"/>
                </a:solidFill>
              </a:rPr>
              <a:t>Named after Pierre </a:t>
            </a:r>
            <a:r>
              <a:rPr lang="en-GB" dirty="0" err="1">
                <a:solidFill>
                  <a:schemeClr val="tx1"/>
                </a:solidFill>
              </a:rPr>
              <a:t>Bézier</a:t>
            </a:r>
            <a:r>
              <a:rPr lang="en-GB" dirty="0">
                <a:solidFill>
                  <a:schemeClr val="tx1"/>
                </a:solidFill>
              </a:rPr>
              <a:t>, 1910-1999, French engineer</a:t>
            </a:r>
          </a:p>
          <a:p>
            <a:pPr algn="ctr"/>
            <a:endParaRPr lang="en-GB" b="1" dirty="0"/>
          </a:p>
        </p:txBody>
      </p:sp>
    </p:spTree>
    <p:extLst>
      <p:ext uri="{BB962C8B-B14F-4D97-AF65-F5344CB8AC3E}">
        <p14:creationId xmlns:p14="http://schemas.microsoft.com/office/powerpoint/2010/main" val="353912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029F4-6960-4523-9C6E-F7366C82F20F}"/>
              </a:ext>
            </a:extLst>
          </p:cNvPr>
          <p:cNvSpPr>
            <a:spLocks noGrp="1"/>
          </p:cNvSpPr>
          <p:nvPr>
            <p:ph type="title"/>
          </p:nvPr>
        </p:nvSpPr>
        <p:spPr/>
        <p:txBody>
          <a:bodyPr/>
          <a:lstStyle/>
          <a:p>
            <a:r>
              <a:rPr lang="en-GB" b="1" dirty="0"/>
              <a:t>Objectives</a:t>
            </a:r>
          </a:p>
        </p:txBody>
      </p:sp>
      <p:sp>
        <p:nvSpPr>
          <p:cNvPr id="3" name="Content Placeholder 2">
            <a:extLst>
              <a:ext uri="{FF2B5EF4-FFF2-40B4-BE49-F238E27FC236}">
                <a16:creationId xmlns:a16="http://schemas.microsoft.com/office/drawing/2014/main" id="{15029051-6ABB-425F-941F-32BB2D17002A}"/>
              </a:ext>
            </a:extLst>
          </p:cNvPr>
          <p:cNvSpPr>
            <a:spLocks noGrp="1"/>
          </p:cNvSpPr>
          <p:nvPr>
            <p:ph idx="1"/>
          </p:nvPr>
        </p:nvSpPr>
        <p:spPr/>
        <p:txBody>
          <a:bodyPr/>
          <a:lstStyle/>
          <a:p>
            <a:r>
              <a:rPr lang="en-GB" b="1" dirty="0">
                <a:solidFill>
                  <a:schemeClr val="accent4"/>
                </a:solidFill>
              </a:rPr>
              <a:t>Express</a:t>
            </a:r>
            <a:r>
              <a:rPr lang="en-GB" b="1" dirty="0"/>
              <a:t> </a:t>
            </a:r>
            <a:r>
              <a:rPr lang="en-GB" dirty="0"/>
              <a:t>a variety of shapes using </a:t>
            </a:r>
            <a:r>
              <a:rPr lang="en-GB" dirty="0">
                <a:solidFill>
                  <a:schemeClr val="accent4"/>
                </a:solidFill>
              </a:rPr>
              <a:t>parametric equations</a:t>
            </a:r>
            <a:endParaRPr lang="en-GB" b="1" dirty="0">
              <a:solidFill>
                <a:schemeClr val="accent4"/>
              </a:solidFill>
            </a:endParaRPr>
          </a:p>
          <a:p>
            <a:r>
              <a:rPr lang="en-GB" b="1" dirty="0">
                <a:solidFill>
                  <a:schemeClr val="accent4"/>
                </a:solidFill>
              </a:rPr>
              <a:t>Compute </a:t>
            </a:r>
            <a:r>
              <a:rPr lang="en-GB" dirty="0"/>
              <a:t>the vector equation of a straight line</a:t>
            </a:r>
          </a:p>
          <a:p>
            <a:endParaRPr lang="en-GB" dirty="0"/>
          </a:p>
        </p:txBody>
      </p:sp>
    </p:spTree>
    <p:extLst>
      <p:ext uri="{BB962C8B-B14F-4D97-AF65-F5344CB8AC3E}">
        <p14:creationId xmlns:p14="http://schemas.microsoft.com/office/powerpoint/2010/main" val="233850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7AAC-F036-4603-844C-7ACC5850489A}"/>
              </a:ext>
            </a:extLst>
          </p:cNvPr>
          <p:cNvSpPr>
            <a:spLocks noGrp="1"/>
          </p:cNvSpPr>
          <p:nvPr>
            <p:ph type="title"/>
          </p:nvPr>
        </p:nvSpPr>
        <p:spPr/>
        <p:txBody>
          <a:bodyPr/>
          <a:lstStyle/>
          <a:p>
            <a:r>
              <a:rPr lang="en-GB" b="1" dirty="0"/>
              <a:t>Recap: drawing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2099C7-DBCE-4E6C-9524-849D1D9BD8BB}"/>
                  </a:ext>
                </a:extLst>
              </p:cNvPr>
              <p:cNvSpPr>
                <a:spLocks noGrp="1"/>
              </p:cNvSpPr>
              <p:nvPr>
                <p:ph idx="1"/>
              </p:nvPr>
            </p:nvSpPr>
            <p:spPr/>
            <p:txBody>
              <a:bodyPr/>
              <a:lstStyle/>
              <a:p>
                <a:r>
                  <a:rPr lang="en-GB" dirty="0"/>
                  <a:t>Define a function </a:t>
                </a:r>
                <a14:m>
                  <m:oMath xmlns:m="http://schemas.openxmlformats.org/officeDocument/2006/math">
                    <m:r>
                      <a:rPr lang="en-GB" i="1">
                        <a:latin typeface="Cambria Math" panose="02040503050406030204" pitchFamily="18" charset="0"/>
                      </a:rPr>
                      <m:t>𝑓</m:t>
                    </m:r>
                    <m:r>
                      <a:rPr lang="en-GB" i="1">
                        <a:latin typeface="Cambria Math" panose="02040503050406030204" pitchFamily="18" charset="0"/>
                      </a:rPr>
                      <m:t> :</m:t>
                    </m:r>
                    <m:r>
                      <a:rPr lang="en-GB" i="1">
                        <a:latin typeface="Cambria Math" panose="02040503050406030204" pitchFamily="18" charset="0"/>
                      </a:rPr>
                      <m:t>𝑆</m:t>
                    </m:r>
                    <m:r>
                      <a:rPr lang="en-GB" i="1">
                        <a:latin typeface="Cambria Math" panose="02040503050406030204" pitchFamily="18" charset="0"/>
                      </a:rPr>
                      <m:t>→</m:t>
                    </m:r>
                    <m:r>
                      <a:rPr lang="en-GB" i="1">
                        <a:latin typeface="Cambria Math" panose="02040503050406030204" pitchFamily="18" charset="0"/>
                      </a:rPr>
                      <m:t>𝑇</m:t>
                    </m:r>
                  </m:oMath>
                </a14:m>
                <a:r>
                  <a:rPr lang="en-GB" dirty="0"/>
                  <a:t> as </a:t>
                </a:r>
                <a14:m>
                  <m:oMath xmlns:m="http://schemas.openxmlformats.org/officeDocument/2006/math">
                    <m:r>
                      <a:rPr lang="en-GB" i="1">
                        <a:latin typeface="Cambria Math" panose="02040503050406030204" pitchFamily="18" charset="0"/>
                      </a:rPr>
                      <m:t> </m:t>
                    </m:r>
                    <m:r>
                      <a:rPr lang="en-GB" i="1">
                        <a:latin typeface="Cambria Math" panose="02040503050406030204" pitchFamily="18" charset="0"/>
                      </a:rPr>
                      <m:t>𝑓</m:t>
                    </m:r>
                    <m:d>
                      <m:dPr>
                        <m:ctrlPr>
                          <a:rPr lang="en-GB" i="1">
                            <a:latin typeface="Cambria Math" panose="02040503050406030204" pitchFamily="18" charset="0"/>
                          </a:rPr>
                        </m:ctrlPr>
                      </m:dPr>
                      <m:e>
                        <m:r>
                          <a:rPr lang="en-GB" b="0" i="1" smtClean="0">
                            <a:latin typeface="Cambria Math" panose="02040503050406030204" pitchFamily="18" charset="0"/>
                          </a:rPr>
                          <m:t>𝑠</m:t>
                        </m:r>
                      </m:e>
                    </m:d>
                    <m:r>
                      <a:rPr lang="en-GB" i="1">
                        <a:latin typeface="Cambria Math" panose="02040503050406030204" pitchFamily="18" charset="0"/>
                      </a:rPr>
                      <m:t>∈</m:t>
                    </m:r>
                    <m:r>
                      <a:rPr lang="en-GB" i="1">
                        <a:latin typeface="Cambria Math" panose="02040503050406030204" pitchFamily="18" charset="0"/>
                      </a:rPr>
                      <m:t>𝑇</m:t>
                    </m:r>
                  </m:oMath>
                </a14:m>
                <a:r>
                  <a:rPr lang="en-GB" dirty="0"/>
                  <a:t> for </a:t>
                </a:r>
                <a14:m>
                  <m:oMath xmlns:m="http://schemas.openxmlformats.org/officeDocument/2006/math">
                    <m:r>
                      <a:rPr lang="en-GB" b="0" i="1" smtClean="0">
                        <a:latin typeface="Cambria Math" panose="02040503050406030204" pitchFamily="18" charset="0"/>
                      </a:rPr>
                      <m:t>𝑠</m:t>
                    </m:r>
                    <m:r>
                      <a:rPr lang="en-GB" i="1">
                        <a:latin typeface="Cambria Math" panose="02040503050406030204" pitchFamily="18" charset="0"/>
                      </a:rPr>
                      <m:t>∈</m:t>
                    </m:r>
                    <m:r>
                      <a:rPr lang="en-GB" i="1">
                        <a:latin typeface="Cambria Math" panose="02040503050406030204" pitchFamily="18" charset="0"/>
                      </a:rPr>
                      <m:t>𝑆</m:t>
                    </m:r>
                  </m:oMath>
                </a14:m>
                <a:endParaRPr lang="en-GB" dirty="0"/>
              </a:p>
              <a:p>
                <a:r>
                  <a:rPr lang="en-GB" dirty="0"/>
                  <a:t>Represent the function as a graph by plotting the points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e>
                    </m:d>
                    <m:r>
                      <a:rPr lang="en-GB" b="0" i="1" smtClean="0">
                        <a:latin typeface="Cambria Math" panose="02040503050406030204" pitchFamily="18" charset="0"/>
                      </a:rPr>
                      <m:t> </m:t>
                    </m:r>
                  </m:oMath>
                </a14:m>
                <a:r>
                  <a:rPr lang="en-GB" dirty="0"/>
                  <a:t>against 2D axes</a:t>
                </a:r>
              </a:p>
              <a:p>
                <a:endParaRPr lang="en-GB" dirty="0"/>
              </a:p>
              <a:p>
                <a:endParaRPr lang="en-GB" dirty="0"/>
              </a:p>
            </p:txBody>
          </p:sp>
        </mc:Choice>
        <mc:Fallback xmlns="">
          <p:sp>
            <p:nvSpPr>
              <p:cNvPr id="3" name="Content Placeholder 2">
                <a:extLst>
                  <a:ext uri="{FF2B5EF4-FFF2-40B4-BE49-F238E27FC236}">
                    <a16:creationId xmlns:a16="http://schemas.microsoft.com/office/drawing/2014/main" id="{312099C7-DBCE-4E6C-9524-849D1D9BD8BB}"/>
                  </a:ext>
                </a:extLst>
              </p:cNvPr>
              <p:cNvSpPr>
                <a:spLocks noGrp="1" noRot="1" noChangeAspect="1" noMove="1" noResize="1" noEditPoints="1" noAdjustHandles="1" noChangeArrowheads="1" noChangeShapeType="1" noTextEdit="1"/>
              </p:cNvSpPr>
              <p:nvPr>
                <p:ph idx="1"/>
              </p:nvPr>
            </p:nvSpPr>
            <p:spPr>
              <a:blipFill>
                <a:blip r:embed="rId3"/>
                <a:stretch>
                  <a:fillRect l="-412" t="-1733"/>
                </a:stretch>
              </a:blipFill>
            </p:spPr>
            <p:txBody>
              <a:bodyPr/>
              <a:lstStyle/>
              <a:p>
                <a:r>
                  <a:rPr lang="en-GB">
                    <a:noFill/>
                  </a:rPr>
                  <a:t> </a:t>
                </a:r>
              </a:p>
            </p:txBody>
          </p:sp>
        </mc:Fallback>
      </mc:AlternateContent>
      <p:grpSp>
        <p:nvGrpSpPr>
          <p:cNvPr id="17" name="Group 16">
            <a:extLst>
              <a:ext uri="{FF2B5EF4-FFF2-40B4-BE49-F238E27FC236}">
                <a16:creationId xmlns:a16="http://schemas.microsoft.com/office/drawing/2014/main" id="{5566047F-E40A-4189-B9B8-619859AE70BB}"/>
              </a:ext>
            </a:extLst>
          </p:cNvPr>
          <p:cNvGrpSpPr/>
          <p:nvPr/>
        </p:nvGrpSpPr>
        <p:grpSpPr>
          <a:xfrm>
            <a:off x="6266150" y="3522502"/>
            <a:ext cx="4706650" cy="3045006"/>
            <a:chOff x="6266150" y="3522502"/>
            <a:chExt cx="4706650" cy="3045006"/>
          </a:xfrm>
        </p:grpSpPr>
        <p:grpSp>
          <p:nvGrpSpPr>
            <p:cNvPr id="15" name="Group 14">
              <a:extLst>
                <a:ext uri="{FF2B5EF4-FFF2-40B4-BE49-F238E27FC236}">
                  <a16:creationId xmlns:a16="http://schemas.microsoft.com/office/drawing/2014/main" id="{97341BE7-2F3C-48AF-B08A-B95CA574396A}"/>
                </a:ext>
              </a:extLst>
            </p:cNvPr>
            <p:cNvGrpSpPr/>
            <p:nvPr/>
          </p:nvGrpSpPr>
          <p:grpSpPr>
            <a:xfrm>
              <a:off x="6266150" y="3522502"/>
              <a:ext cx="4706650" cy="2833058"/>
              <a:chOff x="268514" y="-191700"/>
              <a:chExt cx="11451771" cy="6893125"/>
            </a:xfrm>
          </p:grpSpPr>
          <p:grpSp>
            <p:nvGrpSpPr>
              <p:cNvPr id="14" name="Group 13">
                <a:extLst>
                  <a:ext uri="{FF2B5EF4-FFF2-40B4-BE49-F238E27FC236}">
                    <a16:creationId xmlns:a16="http://schemas.microsoft.com/office/drawing/2014/main" id="{93460B17-2CAB-4451-B023-258969D236FB}"/>
                  </a:ext>
                </a:extLst>
              </p:cNvPr>
              <p:cNvGrpSpPr/>
              <p:nvPr/>
            </p:nvGrpSpPr>
            <p:grpSpPr>
              <a:xfrm>
                <a:off x="268514" y="-161365"/>
                <a:ext cx="11451771" cy="6862790"/>
                <a:chOff x="268514" y="-161365"/>
                <a:chExt cx="11451771" cy="6862790"/>
              </a:xfrm>
            </p:grpSpPr>
            <p:cxnSp>
              <p:nvCxnSpPr>
                <p:cNvPr id="4" name="Straight Arrow Connector 3">
                  <a:extLst>
                    <a:ext uri="{FF2B5EF4-FFF2-40B4-BE49-F238E27FC236}">
                      <a16:creationId xmlns:a16="http://schemas.microsoft.com/office/drawing/2014/main" id="{A3BF420A-E310-4DEA-B944-FC52AC623050}"/>
                    </a:ext>
                  </a:extLst>
                </p:cNvPr>
                <p:cNvCxnSpPr>
                  <a:cxnSpLocks/>
                </p:cNvCxnSpPr>
                <p:nvPr/>
              </p:nvCxnSpPr>
              <p:spPr>
                <a:xfrm>
                  <a:off x="268514" y="3817257"/>
                  <a:ext cx="11451771"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2C17386A-8C74-4D80-975E-526204567706}"/>
                    </a:ext>
                  </a:extLst>
                </p:cNvPr>
                <p:cNvCxnSpPr>
                  <a:cxnSpLocks/>
                </p:cNvCxnSpPr>
                <p:nvPr/>
              </p:nvCxnSpPr>
              <p:spPr>
                <a:xfrm>
                  <a:off x="5994399" y="247937"/>
                  <a:ext cx="0" cy="645348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5802D4E-23E6-474E-8CC3-A9B22C1C8DED}"/>
                    </a:ext>
                  </a:extLst>
                </p:cNvPr>
                <p:cNvCxnSpPr>
                  <a:cxnSpLocks/>
                </p:cNvCxnSpPr>
                <p:nvPr/>
              </p:nvCxnSpPr>
              <p:spPr>
                <a:xfrm rot="21540000" flipH="1">
                  <a:off x="8206752" y="-161365"/>
                  <a:ext cx="1730624" cy="4055695"/>
                </a:xfrm>
                <a:prstGeom prst="line">
                  <a:avLst/>
                </a:prstGeom>
                <a:ln w="63500">
                  <a:solidFill>
                    <a:srgbClr val="FFFF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56AA538-014F-499A-A7AD-F947BE2FA34A}"/>
                    </a:ext>
                  </a:extLst>
                </p:cNvPr>
                <p:cNvCxnSpPr>
                  <a:cxnSpLocks/>
                </p:cNvCxnSpPr>
                <p:nvPr/>
              </p:nvCxnSpPr>
              <p:spPr>
                <a:xfrm flipH="1" flipV="1">
                  <a:off x="3747106" y="3863189"/>
                  <a:ext cx="1035571" cy="1565569"/>
                </a:xfrm>
                <a:prstGeom prst="line">
                  <a:avLst/>
                </a:prstGeom>
                <a:ln w="63500">
                  <a:solidFill>
                    <a:srgbClr val="FFFF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026FEBE-9650-4544-AFBA-245E24B3EE68}"/>
                    </a:ext>
                  </a:extLst>
                </p:cNvPr>
                <p:cNvCxnSpPr>
                  <a:cxnSpLocks/>
                </p:cNvCxnSpPr>
                <p:nvPr/>
              </p:nvCxnSpPr>
              <p:spPr>
                <a:xfrm flipV="1">
                  <a:off x="7066133" y="3821345"/>
                  <a:ext cx="1212342" cy="1752290"/>
                </a:xfrm>
                <a:prstGeom prst="line">
                  <a:avLst/>
                </a:prstGeom>
                <a:ln w="63500">
                  <a:solidFill>
                    <a:srgbClr val="FFFF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61007B0-E1F1-4EB7-8CA7-A1934192E305}"/>
                    </a:ext>
                  </a:extLst>
                </p:cNvPr>
                <p:cNvCxnSpPr>
                  <a:cxnSpLocks/>
                </p:cNvCxnSpPr>
                <p:nvPr/>
              </p:nvCxnSpPr>
              <p:spPr>
                <a:xfrm flipV="1">
                  <a:off x="5994830" y="5573635"/>
                  <a:ext cx="1071303" cy="528820"/>
                </a:xfrm>
                <a:prstGeom prst="line">
                  <a:avLst/>
                </a:prstGeom>
                <a:ln w="63500">
                  <a:solidFill>
                    <a:srgbClr val="FFFF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769ACAA-6B44-4240-9DA9-13A41F987F16}"/>
                    </a:ext>
                  </a:extLst>
                </p:cNvPr>
                <p:cNvCxnSpPr>
                  <a:cxnSpLocks/>
                </p:cNvCxnSpPr>
                <p:nvPr/>
              </p:nvCxnSpPr>
              <p:spPr>
                <a:xfrm>
                  <a:off x="4782673" y="5428754"/>
                  <a:ext cx="1211726" cy="673701"/>
                </a:xfrm>
                <a:prstGeom prst="line">
                  <a:avLst/>
                </a:prstGeom>
                <a:ln w="63500">
                  <a:solidFill>
                    <a:srgbClr val="FFFF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1DFF1287-5111-460F-8010-9DA425821072}"/>
                  </a:ext>
                </a:extLst>
              </p:cNvPr>
              <p:cNvCxnSpPr>
                <a:cxnSpLocks/>
              </p:cNvCxnSpPr>
              <p:nvPr/>
            </p:nvCxnSpPr>
            <p:spPr>
              <a:xfrm flipH="1" flipV="1">
                <a:off x="1969042" y="-191700"/>
                <a:ext cx="1814232" cy="4100823"/>
              </a:xfrm>
              <a:prstGeom prst="line">
                <a:avLst/>
              </a:prstGeom>
              <a:ln w="63500">
                <a:solidFill>
                  <a:srgbClr val="FFFF0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DDDB0589-94CF-48EA-8DEB-63662FDB7EA7}"/>
                    </a:ext>
                  </a:extLst>
                </p:cNvPr>
                <p:cNvSpPr txBox="1">
                  <a:spLocks/>
                </p:cNvSpPr>
                <p:nvPr/>
              </p:nvSpPr>
              <p:spPr>
                <a:xfrm>
                  <a:off x="6481029" y="5970939"/>
                  <a:ext cx="1640176" cy="596569"/>
                </a:xfrm>
                <a:prstGeom prst="rect">
                  <a:avLst/>
                </a:prstGeom>
              </p:spPr>
              <p:txBody>
                <a:bodyPr vert="horz">
                  <a:no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marL="68580" indent="0">
                    <a:buFont typeface="Wingdings"/>
                    <a:buNone/>
                  </a:pPr>
                  <a14:m>
                    <m:oMathPara xmlns:m="http://schemas.openxmlformats.org/officeDocument/2006/math">
                      <m:oMathParaPr>
                        <m:jc m:val="left"/>
                      </m:oMathParaPr>
                      <m:oMath xmlns:m="http://schemas.openxmlformats.org/officeDocument/2006/math">
                        <m:r>
                          <a:rPr lang="en-GB" sz="2000" i="1" smtClean="0">
                            <a:latin typeface="Cambria Math" panose="02040503050406030204" pitchFamily="18" charset="0"/>
                          </a:rPr>
                          <m:t>𝑦</m:t>
                        </m:r>
                        <m:r>
                          <a:rPr lang="en-GB" sz="2000" i="1" smtClean="0">
                            <a:latin typeface="Cambria Math" panose="02040503050406030204" pitchFamily="18" charset="0"/>
                          </a:rPr>
                          <m:t>=</m:t>
                        </m:r>
                        <m:sSup>
                          <m:sSupPr>
                            <m:ctrlPr>
                              <a:rPr lang="en-GB" sz="2000" i="1" smtClean="0">
                                <a:latin typeface="Cambria Math" panose="02040503050406030204" pitchFamily="18" charset="0"/>
                              </a:rPr>
                            </m:ctrlPr>
                          </m:sSupPr>
                          <m:e>
                            <m:box>
                              <m:boxPr>
                                <m:ctrlPr>
                                  <a:rPr lang="en-GB" sz="2000" i="1" smtClean="0">
                                    <a:latin typeface="Cambria Math" panose="02040503050406030204" pitchFamily="18" charset="0"/>
                                  </a:rPr>
                                </m:ctrlPr>
                              </m:boxPr>
                              <m:e>
                                <m:argPr>
                                  <m:argSz m:val="-1"/>
                                </m:argPr>
                                <m:f>
                                  <m:fPr>
                                    <m:ctrlPr>
                                      <a:rPr lang="en-GB" sz="2000" i="1" smtClean="0">
                                        <a:latin typeface="Cambria Math" panose="02040503050406030204" pitchFamily="18" charset="0"/>
                                      </a:rPr>
                                    </m:ctrlPr>
                                  </m:fPr>
                                  <m:num>
                                    <m:r>
                                      <a:rPr lang="en-GB" sz="2000" i="1" smtClean="0">
                                        <a:latin typeface="Cambria Math" panose="02040503050406030204" pitchFamily="18" charset="0"/>
                                      </a:rPr>
                                      <m:t>1</m:t>
                                    </m:r>
                                  </m:num>
                                  <m:den>
                                    <m:r>
                                      <a:rPr lang="en-GB" sz="2000" i="1" smtClean="0">
                                        <a:latin typeface="Cambria Math" panose="02040503050406030204" pitchFamily="18" charset="0"/>
                                      </a:rPr>
                                      <m:t>4</m:t>
                                    </m:r>
                                  </m:den>
                                </m:f>
                              </m:e>
                            </m:box>
                            <m:r>
                              <a:rPr lang="en-GB" sz="2000" i="1" smtClean="0">
                                <a:latin typeface="Cambria Math" panose="02040503050406030204" pitchFamily="18" charset="0"/>
                              </a:rPr>
                              <m:t>𝑥</m:t>
                            </m:r>
                          </m:e>
                          <m:sup>
                            <m:r>
                              <a:rPr lang="en-GB" sz="2000" i="1" smtClean="0">
                                <a:latin typeface="Cambria Math" panose="02040503050406030204" pitchFamily="18" charset="0"/>
                              </a:rPr>
                              <m:t>2</m:t>
                            </m:r>
                          </m:sup>
                        </m:sSup>
                        <m:r>
                          <a:rPr lang="en-GB" sz="2000" i="1" smtClean="0">
                            <a:latin typeface="Cambria Math" panose="02040503050406030204" pitchFamily="18" charset="0"/>
                          </a:rPr>
                          <m:t>−4</m:t>
                        </m:r>
                      </m:oMath>
                    </m:oMathPara>
                  </a14:m>
                  <a:endParaRPr lang="en-GB" sz="2000" dirty="0"/>
                </a:p>
              </p:txBody>
            </p:sp>
          </mc:Choice>
          <mc:Fallback xmlns="">
            <p:sp>
              <p:nvSpPr>
                <p:cNvPr id="16" name="Content Placeholder 2">
                  <a:extLst>
                    <a:ext uri="{FF2B5EF4-FFF2-40B4-BE49-F238E27FC236}">
                      <a16:creationId xmlns:a16="http://schemas.microsoft.com/office/drawing/2014/main" id="{DDDB0589-94CF-48EA-8DEB-63662FDB7EA7}"/>
                    </a:ext>
                  </a:extLst>
                </p:cNvPr>
                <p:cNvSpPr txBox="1">
                  <a:spLocks noRot="1" noChangeAspect="1" noMove="1" noResize="1" noEditPoints="1" noAdjustHandles="1" noChangeArrowheads="1" noChangeShapeType="1" noTextEdit="1"/>
                </p:cNvSpPr>
                <p:nvPr/>
              </p:nvSpPr>
              <p:spPr>
                <a:xfrm>
                  <a:off x="6481029" y="5970939"/>
                  <a:ext cx="1640176" cy="596569"/>
                </a:xfrm>
                <a:prstGeom prst="rect">
                  <a:avLst/>
                </a:prstGeom>
                <a:blipFill>
                  <a:blip r:embed="rId4"/>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120547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F167-D70B-4D74-87AD-CB5A0438DD88}"/>
              </a:ext>
            </a:extLst>
          </p:cNvPr>
          <p:cNvSpPr>
            <a:spLocks noGrp="1"/>
          </p:cNvSpPr>
          <p:nvPr>
            <p:ph type="title"/>
          </p:nvPr>
        </p:nvSpPr>
        <p:spPr/>
        <p:txBody>
          <a:bodyPr/>
          <a:lstStyle/>
          <a:p>
            <a:r>
              <a:rPr lang="en-GB" b="1" dirty="0"/>
              <a:t>What is a curve?</a:t>
            </a:r>
          </a:p>
        </p:txBody>
      </p:sp>
      <p:sp>
        <p:nvSpPr>
          <p:cNvPr id="3" name="Content Placeholder 2">
            <a:extLst>
              <a:ext uri="{FF2B5EF4-FFF2-40B4-BE49-F238E27FC236}">
                <a16:creationId xmlns:a16="http://schemas.microsoft.com/office/drawing/2014/main" id="{F3F942F0-CFAF-4A0F-8BF6-FDF5063EC346}"/>
              </a:ext>
            </a:extLst>
          </p:cNvPr>
          <p:cNvSpPr>
            <a:spLocks noGrp="1"/>
          </p:cNvSpPr>
          <p:nvPr>
            <p:ph idx="1"/>
          </p:nvPr>
        </p:nvSpPr>
        <p:spPr/>
        <p:txBody>
          <a:bodyPr>
            <a:normAutofit/>
          </a:bodyPr>
          <a:lstStyle/>
          <a:p>
            <a:r>
              <a:rPr lang="en-GB" sz="2800" dirty="0"/>
              <a:t>“The [curved] line is […] the first species of quantity, which has only </a:t>
            </a:r>
            <a:r>
              <a:rPr lang="en-GB" sz="2800" dirty="0">
                <a:solidFill>
                  <a:srgbClr val="000104"/>
                </a:solidFill>
              </a:rPr>
              <a:t>one dimension, namely length</a:t>
            </a:r>
            <a:r>
              <a:rPr lang="en-GB" sz="2800" dirty="0"/>
              <a:t>, without any width nor depth, and is nothing else than the </a:t>
            </a:r>
            <a:r>
              <a:rPr lang="en-GB" sz="2800" dirty="0">
                <a:solidFill>
                  <a:srgbClr val="000104"/>
                </a:solidFill>
              </a:rPr>
              <a:t>flow or run of the point</a:t>
            </a:r>
            <a:r>
              <a:rPr lang="en-GB" sz="2800" dirty="0"/>
              <a:t> which […] will </a:t>
            </a:r>
            <a:r>
              <a:rPr lang="en-GB" sz="2800" dirty="0">
                <a:solidFill>
                  <a:srgbClr val="000104"/>
                </a:solidFill>
              </a:rPr>
              <a:t>leave from its imaginary moving some vestige</a:t>
            </a:r>
            <a:r>
              <a:rPr lang="en-GB" sz="2800" dirty="0"/>
              <a:t> in length, exempt of any width.”</a:t>
            </a:r>
          </a:p>
          <a:p>
            <a:pPr lvl="1"/>
            <a:r>
              <a:rPr lang="en-GB" sz="2400" dirty="0"/>
              <a:t>Euclid, </a:t>
            </a:r>
            <a:r>
              <a:rPr lang="en-GB" sz="2400" i="1" dirty="0"/>
              <a:t>Elements </a:t>
            </a:r>
            <a:r>
              <a:rPr lang="en-GB" sz="2400" dirty="0"/>
              <a:t>(English translation from Wikipedia)</a:t>
            </a:r>
          </a:p>
        </p:txBody>
      </p:sp>
      <p:sp>
        <p:nvSpPr>
          <p:cNvPr id="5" name="Rectangle 4">
            <a:extLst>
              <a:ext uri="{FF2B5EF4-FFF2-40B4-BE49-F238E27FC236}">
                <a16:creationId xmlns:a16="http://schemas.microsoft.com/office/drawing/2014/main" id="{FB983BC3-A327-4DDE-AB6F-AA2049059F8F}"/>
              </a:ext>
            </a:extLst>
          </p:cNvPr>
          <p:cNvSpPr/>
          <p:nvPr/>
        </p:nvSpPr>
        <p:spPr>
          <a:xfrm>
            <a:off x="3024772" y="2196047"/>
            <a:ext cx="4992305" cy="523220"/>
          </a:xfrm>
          <a:prstGeom prst="rect">
            <a:avLst/>
          </a:prstGeom>
          <a:noFill/>
        </p:spPr>
        <p:txBody>
          <a:bodyPr wrap="square">
            <a:spAutoFit/>
          </a:bodyPr>
          <a:lstStyle/>
          <a:p>
            <a:r>
              <a:rPr lang="en-GB" sz="2800" dirty="0">
                <a:effectLst>
                  <a:glow>
                    <a:schemeClr val="accent4"/>
                  </a:glow>
                </a:effectLst>
              </a:rPr>
              <a:t>one dimension, namely length</a:t>
            </a:r>
          </a:p>
        </p:txBody>
      </p:sp>
      <p:sp>
        <p:nvSpPr>
          <p:cNvPr id="6" name="Rectangle 5">
            <a:extLst>
              <a:ext uri="{FF2B5EF4-FFF2-40B4-BE49-F238E27FC236}">
                <a16:creationId xmlns:a16="http://schemas.microsoft.com/office/drawing/2014/main" id="{10E6C5E5-B6E7-429F-84D3-25418D337691}"/>
              </a:ext>
            </a:extLst>
          </p:cNvPr>
          <p:cNvSpPr/>
          <p:nvPr/>
        </p:nvSpPr>
        <p:spPr>
          <a:xfrm>
            <a:off x="7142400" y="2641110"/>
            <a:ext cx="3830400" cy="523220"/>
          </a:xfrm>
          <a:prstGeom prst="rect">
            <a:avLst/>
          </a:prstGeom>
          <a:noFill/>
        </p:spPr>
        <p:txBody>
          <a:bodyPr wrap="square">
            <a:spAutoFit/>
          </a:bodyPr>
          <a:lstStyle/>
          <a:p>
            <a:r>
              <a:rPr lang="en-GB" sz="2800" dirty="0"/>
              <a:t>flow or run of the point </a:t>
            </a:r>
          </a:p>
        </p:txBody>
      </p:sp>
      <p:sp>
        <p:nvSpPr>
          <p:cNvPr id="7" name="Rectangle 6">
            <a:extLst>
              <a:ext uri="{FF2B5EF4-FFF2-40B4-BE49-F238E27FC236}">
                <a16:creationId xmlns:a16="http://schemas.microsoft.com/office/drawing/2014/main" id="{36FB33F3-B9A6-4BAB-A587-A192AE40A2A3}"/>
              </a:ext>
            </a:extLst>
          </p:cNvPr>
          <p:cNvSpPr/>
          <p:nvPr/>
        </p:nvSpPr>
        <p:spPr>
          <a:xfrm>
            <a:off x="3900313" y="3064420"/>
            <a:ext cx="7390934" cy="523220"/>
          </a:xfrm>
          <a:prstGeom prst="rect">
            <a:avLst/>
          </a:prstGeom>
          <a:noFill/>
        </p:spPr>
        <p:txBody>
          <a:bodyPr wrap="none">
            <a:spAutoFit/>
          </a:bodyPr>
          <a:lstStyle/>
          <a:p>
            <a:r>
              <a:rPr lang="en-GB" sz="2800" dirty="0"/>
              <a:t>leave from its imaginary moving some vestige</a:t>
            </a:r>
          </a:p>
        </p:txBody>
      </p:sp>
      <p:sp>
        <p:nvSpPr>
          <p:cNvPr id="9" name="Oval 8">
            <a:extLst>
              <a:ext uri="{FF2B5EF4-FFF2-40B4-BE49-F238E27FC236}">
                <a16:creationId xmlns:a16="http://schemas.microsoft.com/office/drawing/2014/main" id="{5868C643-5A41-4E25-A169-46C75D985538}"/>
              </a:ext>
              <a:ext uri="{C183D7F6-B498-43B3-948B-1728B52AA6E4}">
                <adec:decorative xmlns:adec="http://schemas.microsoft.com/office/drawing/2017/decorative" val="1"/>
              </a:ext>
            </a:extLst>
          </p:cNvPr>
          <p:cNvSpPr/>
          <p:nvPr/>
        </p:nvSpPr>
        <p:spPr>
          <a:xfrm>
            <a:off x="5142213" y="5217243"/>
            <a:ext cx="288000" cy="288000"/>
          </a:xfrm>
          <a:prstGeom prst="ellipse">
            <a:avLst/>
          </a:prstGeom>
          <a:gradFill flip="none" rotWithShape="1">
            <a:gsLst>
              <a:gs pos="0">
                <a:srgbClr val="FFC000"/>
              </a:gs>
              <a:gs pos="50000">
                <a:srgbClr val="FFFF00">
                  <a:shade val="67500"/>
                  <a:satMod val="115000"/>
                </a:srgbClr>
              </a:gs>
              <a:gs pos="100000">
                <a:srgbClr val="FFFF00">
                  <a:shade val="100000"/>
                  <a:satMod val="115000"/>
                </a:srgbClr>
              </a:gs>
            </a:gsLst>
            <a:path path="circle">
              <a:fillToRect l="50000" t="50000" r="50000" b="50000"/>
            </a:path>
            <a:tileRect/>
          </a:gradFill>
          <a:ln>
            <a:noFill/>
          </a:ln>
          <a:effectLst>
            <a:glow rad="127000">
              <a:srgbClr val="FFFF00">
                <a:alpha val="83000"/>
              </a:srgbClr>
            </a:glo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reeform: Shape 16">
            <a:extLst>
              <a:ext uri="{FF2B5EF4-FFF2-40B4-BE49-F238E27FC236}">
                <a16:creationId xmlns:a16="http://schemas.microsoft.com/office/drawing/2014/main" id="{597E9BF1-5FA9-4566-A8BA-8BE0CCEC4A57}"/>
              </a:ext>
              <a:ext uri="{C183D7F6-B498-43B3-948B-1728B52AA6E4}">
                <adec:decorative xmlns:adec="http://schemas.microsoft.com/office/drawing/2017/decorative" val="1"/>
              </a:ext>
            </a:extLst>
          </p:cNvPr>
          <p:cNvSpPr/>
          <p:nvPr/>
        </p:nvSpPr>
        <p:spPr>
          <a:xfrm>
            <a:off x="5264727" y="4377924"/>
            <a:ext cx="7051964" cy="1163894"/>
          </a:xfrm>
          <a:custGeom>
            <a:avLst/>
            <a:gdLst>
              <a:gd name="connsiteX0" fmla="*/ 0 w 7051964"/>
              <a:gd name="connsiteY0" fmla="*/ 969931 h 1163894"/>
              <a:gd name="connsiteX1" fmla="*/ 13855 w 7051964"/>
              <a:gd name="connsiteY1" fmla="*/ 900658 h 1163894"/>
              <a:gd name="connsiteX2" fmla="*/ 55418 w 7051964"/>
              <a:gd name="connsiteY2" fmla="*/ 872949 h 1163894"/>
              <a:gd name="connsiteX3" fmla="*/ 83128 w 7051964"/>
              <a:gd name="connsiteY3" fmla="*/ 845240 h 1163894"/>
              <a:gd name="connsiteX4" fmla="*/ 110837 w 7051964"/>
              <a:gd name="connsiteY4" fmla="*/ 803676 h 1163894"/>
              <a:gd name="connsiteX5" fmla="*/ 180109 w 7051964"/>
              <a:gd name="connsiteY5" fmla="*/ 789821 h 1163894"/>
              <a:gd name="connsiteX6" fmla="*/ 263237 w 7051964"/>
              <a:gd name="connsiteY6" fmla="*/ 762112 h 1163894"/>
              <a:gd name="connsiteX7" fmla="*/ 443346 w 7051964"/>
              <a:gd name="connsiteY7" fmla="*/ 775967 h 1163894"/>
              <a:gd name="connsiteX8" fmla="*/ 568037 w 7051964"/>
              <a:gd name="connsiteY8" fmla="*/ 831385 h 1163894"/>
              <a:gd name="connsiteX9" fmla="*/ 609600 w 7051964"/>
              <a:gd name="connsiteY9" fmla="*/ 845240 h 1163894"/>
              <a:gd name="connsiteX10" fmla="*/ 692728 w 7051964"/>
              <a:gd name="connsiteY10" fmla="*/ 900658 h 1163894"/>
              <a:gd name="connsiteX11" fmla="*/ 817418 w 7051964"/>
              <a:gd name="connsiteY11" fmla="*/ 942221 h 1163894"/>
              <a:gd name="connsiteX12" fmla="*/ 858982 w 7051964"/>
              <a:gd name="connsiteY12" fmla="*/ 956076 h 1163894"/>
              <a:gd name="connsiteX13" fmla="*/ 900546 w 7051964"/>
              <a:gd name="connsiteY13" fmla="*/ 969931 h 1163894"/>
              <a:gd name="connsiteX14" fmla="*/ 983673 w 7051964"/>
              <a:gd name="connsiteY14" fmla="*/ 956076 h 1163894"/>
              <a:gd name="connsiteX15" fmla="*/ 1025237 w 7051964"/>
              <a:gd name="connsiteY15" fmla="*/ 928367 h 1163894"/>
              <a:gd name="connsiteX16" fmla="*/ 1066800 w 7051964"/>
              <a:gd name="connsiteY16" fmla="*/ 914512 h 1163894"/>
              <a:gd name="connsiteX17" fmla="*/ 1136073 w 7051964"/>
              <a:gd name="connsiteY17" fmla="*/ 859094 h 1163894"/>
              <a:gd name="connsiteX18" fmla="*/ 1260764 w 7051964"/>
              <a:gd name="connsiteY18" fmla="*/ 789821 h 1163894"/>
              <a:gd name="connsiteX19" fmla="*/ 1288473 w 7051964"/>
              <a:gd name="connsiteY19" fmla="*/ 748258 h 1163894"/>
              <a:gd name="connsiteX20" fmla="*/ 1371600 w 7051964"/>
              <a:gd name="connsiteY20" fmla="*/ 720549 h 1163894"/>
              <a:gd name="connsiteX21" fmla="*/ 1537855 w 7051964"/>
              <a:gd name="connsiteY21" fmla="*/ 748258 h 1163894"/>
              <a:gd name="connsiteX22" fmla="*/ 1607128 w 7051964"/>
              <a:gd name="connsiteY22" fmla="*/ 803676 h 1163894"/>
              <a:gd name="connsiteX23" fmla="*/ 1648691 w 7051964"/>
              <a:gd name="connsiteY23" fmla="*/ 817531 h 1163894"/>
              <a:gd name="connsiteX24" fmla="*/ 1676400 w 7051964"/>
              <a:gd name="connsiteY24" fmla="*/ 859094 h 1163894"/>
              <a:gd name="connsiteX25" fmla="*/ 1759528 w 7051964"/>
              <a:gd name="connsiteY25" fmla="*/ 886803 h 1163894"/>
              <a:gd name="connsiteX26" fmla="*/ 1814946 w 7051964"/>
              <a:gd name="connsiteY26" fmla="*/ 942221 h 1163894"/>
              <a:gd name="connsiteX27" fmla="*/ 1898073 w 7051964"/>
              <a:gd name="connsiteY27" fmla="*/ 997640 h 1163894"/>
              <a:gd name="connsiteX28" fmla="*/ 1939637 w 7051964"/>
              <a:gd name="connsiteY28" fmla="*/ 1025349 h 1163894"/>
              <a:gd name="connsiteX29" fmla="*/ 1981200 w 7051964"/>
              <a:gd name="connsiteY29" fmla="*/ 1039203 h 1163894"/>
              <a:gd name="connsiteX30" fmla="*/ 2022764 w 7051964"/>
              <a:gd name="connsiteY30" fmla="*/ 1066912 h 1163894"/>
              <a:gd name="connsiteX31" fmla="*/ 2105891 w 7051964"/>
              <a:gd name="connsiteY31" fmla="*/ 1094621 h 1163894"/>
              <a:gd name="connsiteX32" fmla="*/ 2147455 w 7051964"/>
              <a:gd name="connsiteY32" fmla="*/ 1080767 h 1163894"/>
              <a:gd name="connsiteX33" fmla="*/ 2272146 w 7051964"/>
              <a:gd name="connsiteY33" fmla="*/ 1053058 h 1163894"/>
              <a:gd name="connsiteX34" fmla="*/ 2355273 w 7051964"/>
              <a:gd name="connsiteY34" fmla="*/ 1025349 h 1163894"/>
              <a:gd name="connsiteX35" fmla="*/ 2424546 w 7051964"/>
              <a:gd name="connsiteY35" fmla="*/ 942221 h 1163894"/>
              <a:gd name="connsiteX36" fmla="*/ 2452255 w 7051964"/>
              <a:gd name="connsiteY36" fmla="*/ 900658 h 1163894"/>
              <a:gd name="connsiteX37" fmla="*/ 2493818 w 7051964"/>
              <a:gd name="connsiteY37" fmla="*/ 872949 h 1163894"/>
              <a:gd name="connsiteX38" fmla="*/ 2521528 w 7051964"/>
              <a:gd name="connsiteY38" fmla="*/ 845240 h 1163894"/>
              <a:gd name="connsiteX39" fmla="*/ 2563091 w 7051964"/>
              <a:gd name="connsiteY39" fmla="*/ 762112 h 1163894"/>
              <a:gd name="connsiteX40" fmla="*/ 2604655 w 7051964"/>
              <a:gd name="connsiteY40" fmla="*/ 734403 h 1163894"/>
              <a:gd name="connsiteX41" fmla="*/ 2673928 w 7051964"/>
              <a:gd name="connsiteY41" fmla="*/ 665131 h 1163894"/>
              <a:gd name="connsiteX42" fmla="*/ 2743200 w 7051964"/>
              <a:gd name="connsiteY42" fmla="*/ 609712 h 1163894"/>
              <a:gd name="connsiteX43" fmla="*/ 2826328 w 7051964"/>
              <a:gd name="connsiteY43" fmla="*/ 582003 h 1163894"/>
              <a:gd name="connsiteX44" fmla="*/ 2867891 w 7051964"/>
              <a:gd name="connsiteY44" fmla="*/ 568149 h 1163894"/>
              <a:gd name="connsiteX45" fmla="*/ 2909455 w 7051964"/>
              <a:gd name="connsiteY45" fmla="*/ 554294 h 1163894"/>
              <a:gd name="connsiteX46" fmla="*/ 3103418 w 7051964"/>
              <a:gd name="connsiteY46" fmla="*/ 568149 h 1163894"/>
              <a:gd name="connsiteX47" fmla="*/ 3186546 w 7051964"/>
              <a:gd name="connsiteY47" fmla="*/ 595858 h 1163894"/>
              <a:gd name="connsiteX48" fmla="*/ 3228109 w 7051964"/>
              <a:gd name="connsiteY48" fmla="*/ 609712 h 1163894"/>
              <a:gd name="connsiteX49" fmla="*/ 3269673 w 7051964"/>
              <a:gd name="connsiteY49" fmla="*/ 651276 h 1163894"/>
              <a:gd name="connsiteX50" fmla="*/ 3311237 w 7051964"/>
              <a:gd name="connsiteY50" fmla="*/ 665131 h 1163894"/>
              <a:gd name="connsiteX51" fmla="*/ 3366655 w 7051964"/>
              <a:gd name="connsiteY51" fmla="*/ 748258 h 1163894"/>
              <a:gd name="connsiteX52" fmla="*/ 3394364 w 7051964"/>
              <a:gd name="connsiteY52" fmla="*/ 789821 h 1163894"/>
              <a:gd name="connsiteX53" fmla="*/ 3408218 w 7051964"/>
              <a:gd name="connsiteY53" fmla="*/ 831385 h 1163894"/>
              <a:gd name="connsiteX54" fmla="*/ 3435928 w 7051964"/>
              <a:gd name="connsiteY54" fmla="*/ 859094 h 1163894"/>
              <a:gd name="connsiteX55" fmla="*/ 3463637 w 7051964"/>
              <a:gd name="connsiteY55" fmla="*/ 969931 h 1163894"/>
              <a:gd name="connsiteX56" fmla="*/ 3422073 w 7051964"/>
              <a:gd name="connsiteY56" fmla="*/ 1122331 h 1163894"/>
              <a:gd name="connsiteX57" fmla="*/ 3338946 w 7051964"/>
              <a:gd name="connsiteY57" fmla="*/ 1150040 h 1163894"/>
              <a:gd name="connsiteX58" fmla="*/ 3297382 w 7051964"/>
              <a:gd name="connsiteY58" fmla="*/ 1163894 h 1163894"/>
              <a:gd name="connsiteX59" fmla="*/ 3269673 w 7051964"/>
              <a:gd name="connsiteY59" fmla="*/ 1108476 h 1163894"/>
              <a:gd name="connsiteX60" fmla="*/ 3241964 w 7051964"/>
              <a:gd name="connsiteY60" fmla="*/ 1066912 h 1163894"/>
              <a:gd name="connsiteX61" fmla="*/ 3214255 w 7051964"/>
              <a:gd name="connsiteY61" fmla="*/ 983785 h 1163894"/>
              <a:gd name="connsiteX62" fmla="*/ 3241964 w 7051964"/>
              <a:gd name="connsiteY62" fmla="*/ 720549 h 1163894"/>
              <a:gd name="connsiteX63" fmla="*/ 3269673 w 7051964"/>
              <a:gd name="connsiteY63" fmla="*/ 678985 h 1163894"/>
              <a:gd name="connsiteX64" fmla="*/ 3311237 w 7051964"/>
              <a:gd name="connsiteY64" fmla="*/ 665131 h 1163894"/>
              <a:gd name="connsiteX65" fmla="*/ 3380509 w 7051964"/>
              <a:gd name="connsiteY65" fmla="*/ 623567 h 1163894"/>
              <a:gd name="connsiteX66" fmla="*/ 3435928 w 7051964"/>
              <a:gd name="connsiteY66" fmla="*/ 595858 h 1163894"/>
              <a:gd name="connsiteX67" fmla="*/ 3574473 w 7051964"/>
              <a:gd name="connsiteY67" fmla="*/ 568149 h 1163894"/>
              <a:gd name="connsiteX68" fmla="*/ 3616037 w 7051964"/>
              <a:gd name="connsiteY68" fmla="*/ 554294 h 1163894"/>
              <a:gd name="connsiteX69" fmla="*/ 3837709 w 7051964"/>
              <a:gd name="connsiteY69" fmla="*/ 568149 h 1163894"/>
              <a:gd name="connsiteX70" fmla="*/ 3962400 w 7051964"/>
              <a:gd name="connsiteY70" fmla="*/ 623567 h 1163894"/>
              <a:gd name="connsiteX71" fmla="*/ 4045528 w 7051964"/>
              <a:gd name="connsiteY71" fmla="*/ 651276 h 1163894"/>
              <a:gd name="connsiteX72" fmla="*/ 4087091 w 7051964"/>
              <a:gd name="connsiteY72" fmla="*/ 678985 h 1163894"/>
              <a:gd name="connsiteX73" fmla="*/ 4170218 w 7051964"/>
              <a:gd name="connsiteY73" fmla="*/ 706694 h 1163894"/>
              <a:gd name="connsiteX74" fmla="*/ 4197928 w 7051964"/>
              <a:gd name="connsiteY74" fmla="*/ 748258 h 1163894"/>
              <a:gd name="connsiteX75" fmla="*/ 4281055 w 7051964"/>
              <a:gd name="connsiteY75" fmla="*/ 789821 h 1163894"/>
              <a:gd name="connsiteX76" fmla="*/ 4308764 w 7051964"/>
              <a:gd name="connsiteY76" fmla="*/ 817531 h 1163894"/>
              <a:gd name="connsiteX77" fmla="*/ 4350328 w 7051964"/>
              <a:gd name="connsiteY77" fmla="*/ 845240 h 1163894"/>
              <a:gd name="connsiteX78" fmla="*/ 4378037 w 7051964"/>
              <a:gd name="connsiteY78" fmla="*/ 886803 h 1163894"/>
              <a:gd name="connsiteX79" fmla="*/ 4419600 w 7051964"/>
              <a:gd name="connsiteY79" fmla="*/ 900658 h 1163894"/>
              <a:gd name="connsiteX80" fmla="*/ 4502728 w 7051964"/>
              <a:gd name="connsiteY80" fmla="*/ 956076 h 1163894"/>
              <a:gd name="connsiteX81" fmla="*/ 4544291 w 7051964"/>
              <a:gd name="connsiteY81" fmla="*/ 983785 h 1163894"/>
              <a:gd name="connsiteX82" fmla="*/ 4668982 w 7051964"/>
              <a:gd name="connsiteY82" fmla="*/ 1025349 h 1163894"/>
              <a:gd name="connsiteX83" fmla="*/ 4710546 w 7051964"/>
              <a:gd name="connsiteY83" fmla="*/ 1039203 h 1163894"/>
              <a:gd name="connsiteX84" fmla="*/ 4752109 w 7051964"/>
              <a:gd name="connsiteY84" fmla="*/ 1053058 h 1163894"/>
              <a:gd name="connsiteX85" fmla="*/ 4807528 w 7051964"/>
              <a:gd name="connsiteY85" fmla="*/ 1066912 h 1163894"/>
              <a:gd name="connsiteX86" fmla="*/ 4987637 w 7051964"/>
              <a:gd name="connsiteY86" fmla="*/ 1094621 h 1163894"/>
              <a:gd name="connsiteX87" fmla="*/ 5181600 w 7051964"/>
              <a:gd name="connsiteY87" fmla="*/ 1066912 h 1163894"/>
              <a:gd name="connsiteX88" fmla="*/ 5237018 w 7051964"/>
              <a:gd name="connsiteY88" fmla="*/ 1053058 h 1163894"/>
              <a:gd name="connsiteX89" fmla="*/ 5278582 w 7051964"/>
              <a:gd name="connsiteY89" fmla="*/ 1025349 h 1163894"/>
              <a:gd name="connsiteX90" fmla="*/ 5361709 w 7051964"/>
              <a:gd name="connsiteY90" fmla="*/ 1011494 h 1163894"/>
              <a:gd name="connsiteX91" fmla="*/ 5417128 w 7051964"/>
              <a:gd name="connsiteY91" fmla="*/ 997640 h 1163894"/>
              <a:gd name="connsiteX92" fmla="*/ 5458691 w 7051964"/>
              <a:gd name="connsiteY92" fmla="*/ 983785 h 1163894"/>
              <a:gd name="connsiteX93" fmla="*/ 5500255 w 7051964"/>
              <a:gd name="connsiteY93" fmla="*/ 956076 h 1163894"/>
              <a:gd name="connsiteX94" fmla="*/ 5569528 w 7051964"/>
              <a:gd name="connsiteY94" fmla="*/ 942221 h 1163894"/>
              <a:gd name="connsiteX95" fmla="*/ 5708073 w 7051964"/>
              <a:gd name="connsiteY95" fmla="*/ 900658 h 1163894"/>
              <a:gd name="connsiteX96" fmla="*/ 5791200 w 7051964"/>
              <a:gd name="connsiteY96" fmla="*/ 872949 h 1163894"/>
              <a:gd name="connsiteX97" fmla="*/ 5832764 w 7051964"/>
              <a:gd name="connsiteY97" fmla="*/ 859094 h 1163894"/>
              <a:gd name="connsiteX98" fmla="*/ 5874328 w 7051964"/>
              <a:gd name="connsiteY98" fmla="*/ 831385 h 1163894"/>
              <a:gd name="connsiteX99" fmla="*/ 5957455 w 7051964"/>
              <a:gd name="connsiteY99" fmla="*/ 803676 h 1163894"/>
              <a:gd name="connsiteX100" fmla="*/ 6012873 w 7051964"/>
              <a:gd name="connsiteY100" fmla="*/ 762112 h 1163894"/>
              <a:gd name="connsiteX101" fmla="*/ 6054437 w 7051964"/>
              <a:gd name="connsiteY101" fmla="*/ 748258 h 1163894"/>
              <a:gd name="connsiteX102" fmla="*/ 6109855 w 7051964"/>
              <a:gd name="connsiteY102" fmla="*/ 720549 h 1163894"/>
              <a:gd name="connsiteX103" fmla="*/ 6192982 w 7051964"/>
              <a:gd name="connsiteY103" fmla="*/ 651276 h 1163894"/>
              <a:gd name="connsiteX104" fmla="*/ 6234546 w 7051964"/>
              <a:gd name="connsiteY104" fmla="*/ 637421 h 1163894"/>
              <a:gd name="connsiteX105" fmla="*/ 6248400 w 7051964"/>
              <a:gd name="connsiteY105" fmla="*/ 595858 h 1163894"/>
              <a:gd name="connsiteX106" fmla="*/ 6276109 w 7051964"/>
              <a:gd name="connsiteY106" fmla="*/ 554294 h 1163894"/>
              <a:gd name="connsiteX107" fmla="*/ 6303818 w 7051964"/>
              <a:gd name="connsiteY107" fmla="*/ 471167 h 1163894"/>
              <a:gd name="connsiteX108" fmla="*/ 6276109 w 7051964"/>
              <a:gd name="connsiteY108" fmla="*/ 291058 h 1163894"/>
              <a:gd name="connsiteX109" fmla="*/ 6192982 w 7051964"/>
              <a:gd name="connsiteY109" fmla="*/ 221785 h 1163894"/>
              <a:gd name="connsiteX110" fmla="*/ 6096000 w 7051964"/>
              <a:gd name="connsiteY110" fmla="*/ 110949 h 1163894"/>
              <a:gd name="connsiteX111" fmla="*/ 6054437 w 7051964"/>
              <a:gd name="connsiteY111" fmla="*/ 97094 h 1163894"/>
              <a:gd name="connsiteX112" fmla="*/ 6012873 w 7051964"/>
              <a:gd name="connsiteY112" fmla="*/ 69385 h 1163894"/>
              <a:gd name="connsiteX113" fmla="*/ 5929746 w 7051964"/>
              <a:gd name="connsiteY113" fmla="*/ 41676 h 1163894"/>
              <a:gd name="connsiteX114" fmla="*/ 5666509 w 7051964"/>
              <a:gd name="connsiteY114" fmla="*/ 55531 h 1163894"/>
              <a:gd name="connsiteX115" fmla="*/ 5541818 w 7051964"/>
              <a:gd name="connsiteY115" fmla="*/ 124803 h 1163894"/>
              <a:gd name="connsiteX116" fmla="*/ 5458691 w 7051964"/>
              <a:gd name="connsiteY116" fmla="*/ 166367 h 1163894"/>
              <a:gd name="connsiteX117" fmla="*/ 5430982 w 7051964"/>
              <a:gd name="connsiteY117" fmla="*/ 207931 h 1163894"/>
              <a:gd name="connsiteX118" fmla="*/ 5417128 w 7051964"/>
              <a:gd name="connsiteY118" fmla="*/ 249494 h 1163894"/>
              <a:gd name="connsiteX119" fmla="*/ 5389418 w 7051964"/>
              <a:gd name="connsiteY119" fmla="*/ 277203 h 1163894"/>
              <a:gd name="connsiteX120" fmla="*/ 5375564 w 7051964"/>
              <a:gd name="connsiteY120" fmla="*/ 332621 h 1163894"/>
              <a:gd name="connsiteX121" fmla="*/ 5361709 w 7051964"/>
              <a:gd name="connsiteY121" fmla="*/ 374185 h 1163894"/>
              <a:gd name="connsiteX122" fmla="*/ 5375564 w 7051964"/>
              <a:gd name="connsiteY122" fmla="*/ 582003 h 1163894"/>
              <a:gd name="connsiteX123" fmla="*/ 5444837 w 7051964"/>
              <a:gd name="connsiteY123" fmla="*/ 692840 h 1163894"/>
              <a:gd name="connsiteX124" fmla="*/ 5514109 w 7051964"/>
              <a:gd name="connsiteY124" fmla="*/ 762112 h 1163894"/>
              <a:gd name="connsiteX125" fmla="*/ 5583382 w 7051964"/>
              <a:gd name="connsiteY125" fmla="*/ 831385 h 1163894"/>
              <a:gd name="connsiteX126" fmla="*/ 5624946 w 7051964"/>
              <a:gd name="connsiteY126" fmla="*/ 845240 h 1163894"/>
              <a:gd name="connsiteX127" fmla="*/ 5708073 w 7051964"/>
              <a:gd name="connsiteY127" fmla="*/ 900658 h 1163894"/>
              <a:gd name="connsiteX128" fmla="*/ 5832764 w 7051964"/>
              <a:gd name="connsiteY128" fmla="*/ 942221 h 1163894"/>
              <a:gd name="connsiteX129" fmla="*/ 5874328 w 7051964"/>
              <a:gd name="connsiteY129" fmla="*/ 956076 h 1163894"/>
              <a:gd name="connsiteX130" fmla="*/ 5929746 w 7051964"/>
              <a:gd name="connsiteY130" fmla="*/ 969931 h 1163894"/>
              <a:gd name="connsiteX131" fmla="*/ 6040582 w 7051964"/>
              <a:gd name="connsiteY131" fmla="*/ 956076 h 1163894"/>
              <a:gd name="connsiteX132" fmla="*/ 6123709 w 7051964"/>
              <a:gd name="connsiteY132" fmla="*/ 928367 h 1163894"/>
              <a:gd name="connsiteX133" fmla="*/ 6165273 w 7051964"/>
              <a:gd name="connsiteY133" fmla="*/ 900658 h 1163894"/>
              <a:gd name="connsiteX134" fmla="*/ 6262255 w 7051964"/>
              <a:gd name="connsiteY134" fmla="*/ 872949 h 1163894"/>
              <a:gd name="connsiteX135" fmla="*/ 6386946 w 7051964"/>
              <a:gd name="connsiteY135" fmla="*/ 803676 h 1163894"/>
              <a:gd name="connsiteX136" fmla="*/ 6428509 w 7051964"/>
              <a:gd name="connsiteY136" fmla="*/ 762112 h 1163894"/>
              <a:gd name="connsiteX137" fmla="*/ 6525491 w 7051964"/>
              <a:gd name="connsiteY137" fmla="*/ 692840 h 1163894"/>
              <a:gd name="connsiteX138" fmla="*/ 6636328 w 7051964"/>
              <a:gd name="connsiteY138" fmla="*/ 595858 h 1163894"/>
              <a:gd name="connsiteX139" fmla="*/ 6705600 w 7051964"/>
              <a:gd name="connsiteY139" fmla="*/ 512731 h 1163894"/>
              <a:gd name="connsiteX140" fmla="*/ 6733309 w 7051964"/>
              <a:gd name="connsiteY140" fmla="*/ 485021 h 1163894"/>
              <a:gd name="connsiteX141" fmla="*/ 6761018 w 7051964"/>
              <a:gd name="connsiteY141" fmla="*/ 443458 h 1163894"/>
              <a:gd name="connsiteX142" fmla="*/ 6788728 w 7051964"/>
              <a:gd name="connsiteY142" fmla="*/ 415749 h 1163894"/>
              <a:gd name="connsiteX143" fmla="*/ 6844146 w 7051964"/>
              <a:gd name="connsiteY143" fmla="*/ 332621 h 1163894"/>
              <a:gd name="connsiteX144" fmla="*/ 6871855 w 7051964"/>
              <a:gd name="connsiteY144" fmla="*/ 291058 h 1163894"/>
              <a:gd name="connsiteX145" fmla="*/ 6927273 w 7051964"/>
              <a:gd name="connsiteY145" fmla="*/ 207931 h 1163894"/>
              <a:gd name="connsiteX146" fmla="*/ 6968837 w 7051964"/>
              <a:gd name="connsiteY146" fmla="*/ 124803 h 1163894"/>
              <a:gd name="connsiteX147" fmla="*/ 7024255 w 7051964"/>
              <a:gd name="connsiteY147" fmla="*/ 41676 h 1163894"/>
              <a:gd name="connsiteX148" fmla="*/ 7051964 w 7051964"/>
              <a:gd name="connsiteY148" fmla="*/ 112 h 1163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7051964" h="1163894">
                <a:moveTo>
                  <a:pt x="0" y="969931"/>
                </a:moveTo>
                <a:cubicBezTo>
                  <a:pt x="4618" y="946840"/>
                  <a:pt x="2172" y="921104"/>
                  <a:pt x="13855" y="900658"/>
                </a:cubicBezTo>
                <a:cubicBezTo>
                  <a:pt x="22116" y="886201"/>
                  <a:pt x="42416" y="883351"/>
                  <a:pt x="55418" y="872949"/>
                </a:cubicBezTo>
                <a:cubicBezTo>
                  <a:pt x="65618" y="864789"/>
                  <a:pt x="74968" y="855440"/>
                  <a:pt x="83128" y="845240"/>
                </a:cubicBezTo>
                <a:cubicBezTo>
                  <a:pt x="93530" y="832238"/>
                  <a:pt x="96380" y="811937"/>
                  <a:pt x="110837" y="803676"/>
                </a:cubicBezTo>
                <a:cubicBezTo>
                  <a:pt x="131282" y="791993"/>
                  <a:pt x="157391" y="796017"/>
                  <a:pt x="180109" y="789821"/>
                </a:cubicBezTo>
                <a:cubicBezTo>
                  <a:pt x="208288" y="782136"/>
                  <a:pt x="263237" y="762112"/>
                  <a:pt x="263237" y="762112"/>
                </a:cubicBezTo>
                <a:cubicBezTo>
                  <a:pt x="323273" y="766730"/>
                  <a:pt x="383869" y="766576"/>
                  <a:pt x="443346" y="775967"/>
                </a:cubicBezTo>
                <a:cubicBezTo>
                  <a:pt x="547822" y="792463"/>
                  <a:pt x="499005" y="796869"/>
                  <a:pt x="568037" y="831385"/>
                </a:cubicBezTo>
                <a:cubicBezTo>
                  <a:pt x="581099" y="837916"/>
                  <a:pt x="596834" y="838148"/>
                  <a:pt x="609600" y="845240"/>
                </a:cubicBezTo>
                <a:cubicBezTo>
                  <a:pt x="638711" y="861413"/>
                  <a:pt x="661135" y="890127"/>
                  <a:pt x="692728" y="900658"/>
                </a:cubicBezTo>
                <a:lnTo>
                  <a:pt x="817418" y="942221"/>
                </a:lnTo>
                <a:lnTo>
                  <a:pt x="858982" y="956076"/>
                </a:lnTo>
                <a:lnTo>
                  <a:pt x="900546" y="969931"/>
                </a:lnTo>
                <a:cubicBezTo>
                  <a:pt x="928255" y="965313"/>
                  <a:pt x="957023" y="964959"/>
                  <a:pt x="983673" y="956076"/>
                </a:cubicBezTo>
                <a:cubicBezTo>
                  <a:pt x="999470" y="950810"/>
                  <a:pt x="1010344" y="935814"/>
                  <a:pt x="1025237" y="928367"/>
                </a:cubicBezTo>
                <a:cubicBezTo>
                  <a:pt x="1038299" y="921836"/>
                  <a:pt x="1052946" y="919130"/>
                  <a:pt x="1066800" y="914512"/>
                </a:cubicBezTo>
                <a:cubicBezTo>
                  <a:pt x="1117998" y="837716"/>
                  <a:pt x="1065216" y="898459"/>
                  <a:pt x="1136073" y="859094"/>
                </a:cubicBezTo>
                <a:cubicBezTo>
                  <a:pt x="1278991" y="779695"/>
                  <a:pt x="1166715" y="821171"/>
                  <a:pt x="1260764" y="789821"/>
                </a:cubicBezTo>
                <a:cubicBezTo>
                  <a:pt x="1270000" y="775967"/>
                  <a:pt x="1274353" y="757083"/>
                  <a:pt x="1288473" y="748258"/>
                </a:cubicBezTo>
                <a:cubicBezTo>
                  <a:pt x="1313241" y="732778"/>
                  <a:pt x="1371600" y="720549"/>
                  <a:pt x="1371600" y="720549"/>
                </a:cubicBezTo>
                <a:cubicBezTo>
                  <a:pt x="1411113" y="724939"/>
                  <a:pt x="1491432" y="725046"/>
                  <a:pt x="1537855" y="748258"/>
                </a:cubicBezTo>
                <a:cubicBezTo>
                  <a:pt x="1704209" y="831436"/>
                  <a:pt x="1478273" y="726363"/>
                  <a:pt x="1607128" y="803676"/>
                </a:cubicBezTo>
                <a:cubicBezTo>
                  <a:pt x="1619651" y="811190"/>
                  <a:pt x="1634837" y="812913"/>
                  <a:pt x="1648691" y="817531"/>
                </a:cubicBezTo>
                <a:cubicBezTo>
                  <a:pt x="1657927" y="831385"/>
                  <a:pt x="1662280" y="850269"/>
                  <a:pt x="1676400" y="859094"/>
                </a:cubicBezTo>
                <a:cubicBezTo>
                  <a:pt x="1701169" y="874574"/>
                  <a:pt x="1759528" y="886803"/>
                  <a:pt x="1759528" y="886803"/>
                </a:cubicBezTo>
                <a:cubicBezTo>
                  <a:pt x="1783038" y="957337"/>
                  <a:pt x="1754489" y="908634"/>
                  <a:pt x="1814946" y="942221"/>
                </a:cubicBezTo>
                <a:cubicBezTo>
                  <a:pt x="1844057" y="958394"/>
                  <a:pt x="1870364" y="979167"/>
                  <a:pt x="1898073" y="997640"/>
                </a:cubicBezTo>
                <a:cubicBezTo>
                  <a:pt x="1911928" y="1006876"/>
                  <a:pt x="1923840" y="1020084"/>
                  <a:pt x="1939637" y="1025349"/>
                </a:cubicBezTo>
                <a:lnTo>
                  <a:pt x="1981200" y="1039203"/>
                </a:lnTo>
                <a:cubicBezTo>
                  <a:pt x="1995055" y="1048439"/>
                  <a:pt x="2007548" y="1060149"/>
                  <a:pt x="2022764" y="1066912"/>
                </a:cubicBezTo>
                <a:cubicBezTo>
                  <a:pt x="2049454" y="1078774"/>
                  <a:pt x="2105891" y="1094621"/>
                  <a:pt x="2105891" y="1094621"/>
                </a:cubicBezTo>
                <a:cubicBezTo>
                  <a:pt x="2119746" y="1090003"/>
                  <a:pt x="2133287" y="1084309"/>
                  <a:pt x="2147455" y="1080767"/>
                </a:cubicBezTo>
                <a:cubicBezTo>
                  <a:pt x="2226530" y="1060998"/>
                  <a:pt x="2201054" y="1074385"/>
                  <a:pt x="2272146" y="1053058"/>
                </a:cubicBezTo>
                <a:cubicBezTo>
                  <a:pt x="2300122" y="1044665"/>
                  <a:pt x="2355273" y="1025349"/>
                  <a:pt x="2355273" y="1025349"/>
                </a:cubicBezTo>
                <a:cubicBezTo>
                  <a:pt x="2424065" y="922159"/>
                  <a:pt x="2335654" y="1048891"/>
                  <a:pt x="2424546" y="942221"/>
                </a:cubicBezTo>
                <a:cubicBezTo>
                  <a:pt x="2435206" y="929429"/>
                  <a:pt x="2440481" y="912432"/>
                  <a:pt x="2452255" y="900658"/>
                </a:cubicBezTo>
                <a:cubicBezTo>
                  <a:pt x="2464029" y="888884"/>
                  <a:pt x="2480816" y="883351"/>
                  <a:pt x="2493818" y="872949"/>
                </a:cubicBezTo>
                <a:cubicBezTo>
                  <a:pt x="2504018" y="864789"/>
                  <a:pt x="2512291" y="854476"/>
                  <a:pt x="2521528" y="845240"/>
                </a:cubicBezTo>
                <a:cubicBezTo>
                  <a:pt x="2532796" y="811435"/>
                  <a:pt x="2536233" y="788970"/>
                  <a:pt x="2563091" y="762112"/>
                </a:cubicBezTo>
                <a:cubicBezTo>
                  <a:pt x="2574865" y="750338"/>
                  <a:pt x="2590800" y="743639"/>
                  <a:pt x="2604655" y="734403"/>
                </a:cubicBezTo>
                <a:cubicBezTo>
                  <a:pt x="2652158" y="663149"/>
                  <a:pt x="2607952" y="717912"/>
                  <a:pt x="2673928" y="665131"/>
                </a:cubicBezTo>
                <a:cubicBezTo>
                  <a:pt x="2709914" y="636342"/>
                  <a:pt x="2695225" y="631034"/>
                  <a:pt x="2743200" y="609712"/>
                </a:cubicBezTo>
                <a:cubicBezTo>
                  <a:pt x="2769891" y="597849"/>
                  <a:pt x="2798619" y="591239"/>
                  <a:pt x="2826328" y="582003"/>
                </a:cubicBezTo>
                <a:lnTo>
                  <a:pt x="2867891" y="568149"/>
                </a:lnTo>
                <a:lnTo>
                  <a:pt x="2909455" y="554294"/>
                </a:lnTo>
                <a:cubicBezTo>
                  <a:pt x="2974109" y="558912"/>
                  <a:pt x="3039316" y="558534"/>
                  <a:pt x="3103418" y="568149"/>
                </a:cubicBezTo>
                <a:cubicBezTo>
                  <a:pt x="3132303" y="572482"/>
                  <a:pt x="3158837" y="586622"/>
                  <a:pt x="3186546" y="595858"/>
                </a:cubicBezTo>
                <a:lnTo>
                  <a:pt x="3228109" y="609712"/>
                </a:lnTo>
                <a:cubicBezTo>
                  <a:pt x="3241964" y="623567"/>
                  <a:pt x="3253370" y="640407"/>
                  <a:pt x="3269673" y="651276"/>
                </a:cubicBezTo>
                <a:cubicBezTo>
                  <a:pt x="3281824" y="659377"/>
                  <a:pt x="3300910" y="654804"/>
                  <a:pt x="3311237" y="665131"/>
                </a:cubicBezTo>
                <a:cubicBezTo>
                  <a:pt x="3334785" y="688679"/>
                  <a:pt x="3348182" y="720549"/>
                  <a:pt x="3366655" y="748258"/>
                </a:cubicBezTo>
                <a:lnTo>
                  <a:pt x="3394364" y="789821"/>
                </a:lnTo>
                <a:cubicBezTo>
                  <a:pt x="3398982" y="803676"/>
                  <a:pt x="3400704" y="818862"/>
                  <a:pt x="3408218" y="831385"/>
                </a:cubicBezTo>
                <a:cubicBezTo>
                  <a:pt x="3414939" y="842586"/>
                  <a:pt x="3431077" y="846966"/>
                  <a:pt x="3435928" y="859094"/>
                </a:cubicBezTo>
                <a:cubicBezTo>
                  <a:pt x="3450072" y="894453"/>
                  <a:pt x="3463637" y="969931"/>
                  <a:pt x="3463637" y="969931"/>
                </a:cubicBezTo>
                <a:cubicBezTo>
                  <a:pt x="3459127" y="1010515"/>
                  <a:pt x="3475982" y="1095376"/>
                  <a:pt x="3422073" y="1122331"/>
                </a:cubicBezTo>
                <a:cubicBezTo>
                  <a:pt x="3395949" y="1135393"/>
                  <a:pt x="3366655" y="1140804"/>
                  <a:pt x="3338946" y="1150040"/>
                </a:cubicBezTo>
                <a:lnTo>
                  <a:pt x="3297382" y="1163894"/>
                </a:lnTo>
                <a:cubicBezTo>
                  <a:pt x="3288146" y="1145421"/>
                  <a:pt x="3279920" y="1126408"/>
                  <a:pt x="3269673" y="1108476"/>
                </a:cubicBezTo>
                <a:cubicBezTo>
                  <a:pt x="3261412" y="1094019"/>
                  <a:pt x="3248727" y="1082128"/>
                  <a:pt x="3241964" y="1066912"/>
                </a:cubicBezTo>
                <a:cubicBezTo>
                  <a:pt x="3230102" y="1040222"/>
                  <a:pt x="3214255" y="983785"/>
                  <a:pt x="3214255" y="983785"/>
                </a:cubicBezTo>
                <a:cubicBezTo>
                  <a:pt x="3215527" y="963432"/>
                  <a:pt x="3207358" y="789761"/>
                  <a:pt x="3241964" y="720549"/>
                </a:cubicBezTo>
                <a:cubicBezTo>
                  <a:pt x="3249411" y="705656"/>
                  <a:pt x="3256671" y="689387"/>
                  <a:pt x="3269673" y="678985"/>
                </a:cubicBezTo>
                <a:cubicBezTo>
                  <a:pt x="3281077" y="669862"/>
                  <a:pt x="3297382" y="669749"/>
                  <a:pt x="3311237" y="665131"/>
                </a:cubicBezTo>
                <a:cubicBezTo>
                  <a:pt x="3357315" y="619051"/>
                  <a:pt x="3317562" y="650544"/>
                  <a:pt x="3380509" y="623567"/>
                </a:cubicBezTo>
                <a:cubicBezTo>
                  <a:pt x="3399492" y="615431"/>
                  <a:pt x="3416069" y="601532"/>
                  <a:pt x="3435928" y="595858"/>
                </a:cubicBezTo>
                <a:cubicBezTo>
                  <a:pt x="3481212" y="582920"/>
                  <a:pt x="3529794" y="583042"/>
                  <a:pt x="3574473" y="568149"/>
                </a:cubicBezTo>
                <a:lnTo>
                  <a:pt x="3616037" y="554294"/>
                </a:lnTo>
                <a:cubicBezTo>
                  <a:pt x="3689928" y="558912"/>
                  <a:pt x="3764353" y="558146"/>
                  <a:pt x="3837709" y="568149"/>
                </a:cubicBezTo>
                <a:cubicBezTo>
                  <a:pt x="3956731" y="584379"/>
                  <a:pt x="3885077" y="589201"/>
                  <a:pt x="3962400" y="623567"/>
                </a:cubicBezTo>
                <a:cubicBezTo>
                  <a:pt x="3989091" y="635430"/>
                  <a:pt x="4021225" y="635074"/>
                  <a:pt x="4045528" y="651276"/>
                </a:cubicBezTo>
                <a:cubicBezTo>
                  <a:pt x="4059382" y="660512"/>
                  <a:pt x="4071875" y="672222"/>
                  <a:pt x="4087091" y="678985"/>
                </a:cubicBezTo>
                <a:cubicBezTo>
                  <a:pt x="4113781" y="690847"/>
                  <a:pt x="4170218" y="706694"/>
                  <a:pt x="4170218" y="706694"/>
                </a:cubicBezTo>
                <a:cubicBezTo>
                  <a:pt x="4179455" y="720549"/>
                  <a:pt x="4186154" y="736484"/>
                  <a:pt x="4197928" y="748258"/>
                </a:cubicBezTo>
                <a:cubicBezTo>
                  <a:pt x="4224786" y="775116"/>
                  <a:pt x="4247249" y="778553"/>
                  <a:pt x="4281055" y="789821"/>
                </a:cubicBezTo>
                <a:cubicBezTo>
                  <a:pt x="4290291" y="799058"/>
                  <a:pt x="4298564" y="809371"/>
                  <a:pt x="4308764" y="817531"/>
                </a:cubicBezTo>
                <a:cubicBezTo>
                  <a:pt x="4321766" y="827933"/>
                  <a:pt x="4338554" y="833466"/>
                  <a:pt x="4350328" y="845240"/>
                </a:cubicBezTo>
                <a:cubicBezTo>
                  <a:pt x="4362102" y="857014"/>
                  <a:pt x="4365035" y="876401"/>
                  <a:pt x="4378037" y="886803"/>
                </a:cubicBezTo>
                <a:cubicBezTo>
                  <a:pt x="4389441" y="895926"/>
                  <a:pt x="4406834" y="893566"/>
                  <a:pt x="4419600" y="900658"/>
                </a:cubicBezTo>
                <a:cubicBezTo>
                  <a:pt x="4448711" y="916831"/>
                  <a:pt x="4475019" y="937603"/>
                  <a:pt x="4502728" y="956076"/>
                </a:cubicBezTo>
                <a:cubicBezTo>
                  <a:pt x="4516582" y="965312"/>
                  <a:pt x="4528495" y="978520"/>
                  <a:pt x="4544291" y="983785"/>
                </a:cubicBezTo>
                <a:lnTo>
                  <a:pt x="4668982" y="1025349"/>
                </a:lnTo>
                <a:lnTo>
                  <a:pt x="4710546" y="1039203"/>
                </a:lnTo>
                <a:cubicBezTo>
                  <a:pt x="4724400" y="1043821"/>
                  <a:pt x="4737941" y="1049516"/>
                  <a:pt x="4752109" y="1053058"/>
                </a:cubicBezTo>
                <a:cubicBezTo>
                  <a:pt x="4770582" y="1057676"/>
                  <a:pt x="4788856" y="1063178"/>
                  <a:pt x="4807528" y="1066912"/>
                </a:cubicBezTo>
                <a:cubicBezTo>
                  <a:pt x="4855606" y="1076528"/>
                  <a:pt x="4941035" y="1087964"/>
                  <a:pt x="4987637" y="1094621"/>
                </a:cubicBezTo>
                <a:cubicBezTo>
                  <a:pt x="5055761" y="1086106"/>
                  <a:pt x="5115002" y="1080232"/>
                  <a:pt x="5181600" y="1066912"/>
                </a:cubicBezTo>
                <a:cubicBezTo>
                  <a:pt x="5200271" y="1063178"/>
                  <a:pt x="5218545" y="1057676"/>
                  <a:pt x="5237018" y="1053058"/>
                </a:cubicBezTo>
                <a:cubicBezTo>
                  <a:pt x="5250873" y="1043822"/>
                  <a:pt x="5262785" y="1030615"/>
                  <a:pt x="5278582" y="1025349"/>
                </a:cubicBezTo>
                <a:cubicBezTo>
                  <a:pt x="5305232" y="1016466"/>
                  <a:pt x="5334163" y="1017003"/>
                  <a:pt x="5361709" y="1011494"/>
                </a:cubicBezTo>
                <a:cubicBezTo>
                  <a:pt x="5380381" y="1007760"/>
                  <a:pt x="5398819" y="1002871"/>
                  <a:pt x="5417128" y="997640"/>
                </a:cubicBezTo>
                <a:cubicBezTo>
                  <a:pt x="5431170" y="993628"/>
                  <a:pt x="5445629" y="990316"/>
                  <a:pt x="5458691" y="983785"/>
                </a:cubicBezTo>
                <a:cubicBezTo>
                  <a:pt x="5473584" y="976338"/>
                  <a:pt x="5484664" y="961923"/>
                  <a:pt x="5500255" y="956076"/>
                </a:cubicBezTo>
                <a:cubicBezTo>
                  <a:pt x="5522304" y="947808"/>
                  <a:pt x="5546540" y="947329"/>
                  <a:pt x="5569528" y="942221"/>
                </a:cubicBezTo>
                <a:cubicBezTo>
                  <a:pt x="5632349" y="928261"/>
                  <a:pt x="5638992" y="923685"/>
                  <a:pt x="5708073" y="900658"/>
                </a:cubicBezTo>
                <a:lnTo>
                  <a:pt x="5791200" y="872949"/>
                </a:lnTo>
                <a:cubicBezTo>
                  <a:pt x="5805055" y="868331"/>
                  <a:pt x="5820613" y="867195"/>
                  <a:pt x="5832764" y="859094"/>
                </a:cubicBezTo>
                <a:cubicBezTo>
                  <a:pt x="5846619" y="849858"/>
                  <a:pt x="5859112" y="838148"/>
                  <a:pt x="5874328" y="831385"/>
                </a:cubicBezTo>
                <a:cubicBezTo>
                  <a:pt x="5901018" y="819523"/>
                  <a:pt x="5957455" y="803676"/>
                  <a:pt x="5957455" y="803676"/>
                </a:cubicBezTo>
                <a:cubicBezTo>
                  <a:pt x="5975928" y="789821"/>
                  <a:pt x="5992824" y="773568"/>
                  <a:pt x="6012873" y="762112"/>
                </a:cubicBezTo>
                <a:cubicBezTo>
                  <a:pt x="6025553" y="754866"/>
                  <a:pt x="6041014" y="754011"/>
                  <a:pt x="6054437" y="748258"/>
                </a:cubicBezTo>
                <a:cubicBezTo>
                  <a:pt x="6073420" y="740122"/>
                  <a:pt x="6091923" y="730796"/>
                  <a:pt x="6109855" y="720549"/>
                </a:cubicBezTo>
                <a:cubicBezTo>
                  <a:pt x="6268496" y="629897"/>
                  <a:pt x="6021060" y="765891"/>
                  <a:pt x="6192982" y="651276"/>
                </a:cubicBezTo>
                <a:cubicBezTo>
                  <a:pt x="6205133" y="643175"/>
                  <a:pt x="6220691" y="642039"/>
                  <a:pt x="6234546" y="637421"/>
                </a:cubicBezTo>
                <a:cubicBezTo>
                  <a:pt x="6239164" y="623567"/>
                  <a:pt x="6241869" y="608920"/>
                  <a:pt x="6248400" y="595858"/>
                </a:cubicBezTo>
                <a:cubicBezTo>
                  <a:pt x="6255847" y="580965"/>
                  <a:pt x="6269346" y="569510"/>
                  <a:pt x="6276109" y="554294"/>
                </a:cubicBezTo>
                <a:cubicBezTo>
                  <a:pt x="6287971" y="527604"/>
                  <a:pt x="6303818" y="471167"/>
                  <a:pt x="6303818" y="471167"/>
                </a:cubicBezTo>
                <a:cubicBezTo>
                  <a:pt x="6303768" y="470765"/>
                  <a:pt x="6286689" y="312217"/>
                  <a:pt x="6276109" y="291058"/>
                </a:cubicBezTo>
                <a:cubicBezTo>
                  <a:pt x="6253411" y="245662"/>
                  <a:pt x="6224810" y="253613"/>
                  <a:pt x="6192982" y="221785"/>
                </a:cubicBezTo>
                <a:cubicBezTo>
                  <a:pt x="6132379" y="161182"/>
                  <a:pt x="6171552" y="164916"/>
                  <a:pt x="6096000" y="110949"/>
                </a:cubicBezTo>
                <a:cubicBezTo>
                  <a:pt x="6084116" y="102461"/>
                  <a:pt x="6067499" y="103625"/>
                  <a:pt x="6054437" y="97094"/>
                </a:cubicBezTo>
                <a:cubicBezTo>
                  <a:pt x="6039544" y="89647"/>
                  <a:pt x="6028089" y="76148"/>
                  <a:pt x="6012873" y="69385"/>
                </a:cubicBezTo>
                <a:cubicBezTo>
                  <a:pt x="5986183" y="57523"/>
                  <a:pt x="5929746" y="41676"/>
                  <a:pt x="5929746" y="41676"/>
                </a:cubicBezTo>
                <a:cubicBezTo>
                  <a:pt x="5842000" y="46294"/>
                  <a:pt x="5754015" y="47576"/>
                  <a:pt x="5666509" y="55531"/>
                </a:cubicBezTo>
                <a:cubicBezTo>
                  <a:pt x="5609060" y="60754"/>
                  <a:pt x="5601278" y="104982"/>
                  <a:pt x="5541818" y="124803"/>
                </a:cubicBezTo>
                <a:cubicBezTo>
                  <a:pt x="5484458" y="143924"/>
                  <a:pt x="5512406" y="130557"/>
                  <a:pt x="5458691" y="166367"/>
                </a:cubicBezTo>
                <a:cubicBezTo>
                  <a:pt x="5449455" y="180222"/>
                  <a:pt x="5438429" y="193038"/>
                  <a:pt x="5430982" y="207931"/>
                </a:cubicBezTo>
                <a:cubicBezTo>
                  <a:pt x="5424451" y="220993"/>
                  <a:pt x="5424642" y="236971"/>
                  <a:pt x="5417128" y="249494"/>
                </a:cubicBezTo>
                <a:cubicBezTo>
                  <a:pt x="5410407" y="260695"/>
                  <a:pt x="5398655" y="267967"/>
                  <a:pt x="5389418" y="277203"/>
                </a:cubicBezTo>
                <a:cubicBezTo>
                  <a:pt x="5384800" y="295676"/>
                  <a:pt x="5380795" y="314312"/>
                  <a:pt x="5375564" y="332621"/>
                </a:cubicBezTo>
                <a:cubicBezTo>
                  <a:pt x="5371552" y="346663"/>
                  <a:pt x="5361709" y="359581"/>
                  <a:pt x="5361709" y="374185"/>
                </a:cubicBezTo>
                <a:cubicBezTo>
                  <a:pt x="5361709" y="443611"/>
                  <a:pt x="5365746" y="513274"/>
                  <a:pt x="5375564" y="582003"/>
                </a:cubicBezTo>
                <a:cubicBezTo>
                  <a:pt x="5387713" y="667044"/>
                  <a:pt x="5390843" y="656844"/>
                  <a:pt x="5444837" y="692840"/>
                </a:cubicBezTo>
                <a:cubicBezTo>
                  <a:pt x="5518730" y="803679"/>
                  <a:pt x="5421744" y="669745"/>
                  <a:pt x="5514109" y="762112"/>
                </a:cubicBezTo>
                <a:cubicBezTo>
                  <a:pt x="5569527" y="817531"/>
                  <a:pt x="5509490" y="794439"/>
                  <a:pt x="5583382" y="831385"/>
                </a:cubicBezTo>
                <a:cubicBezTo>
                  <a:pt x="5596444" y="837916"/>
                  <a:pt x="5612180" y="838148"/>
                  <a:pt x="5624946" y="845240"/>
                </a:cubicBezTo>
                <a:cubicBezTo>
                  <a:pt x="5654057" y="861413"/>
                  <a:pt x="5676480" y="890127"/>
                  <a:pt x="5708073" y="900658"/>
                </a:cubicBezTo>
                <a:lnTo>
                  <a:pt x="5832764" y="942221"/>
                </a:lnTo>
                <a:cubicBezTo>
                  <a:pt x="5846619" y="946839"/>
                  <a:pt x="5860160" y="952534"/>
                  <a:pt x="5874328" y="956076"/>
                </a:cubicBezTo>
                <a:lnTo>
                  <a:pt x="5929746" y="969931"/>
                </a:lnTo>
                <a:cubicBezTo>
                  <a:pt x="5966691" y="965313"/>
                  <a:pt x="6004176" y="963877"/>
                  <a:pt x="6040582" y="956076"/>
                </a:cubicBezTo>
                <a:cubicBezTo>
                  <a:pt x="6069141" y="949956"/>
                  <a:pt x="6123709" y="928367"/>
                  <a:pt x="6123709" y="928367"/>
                </a:cubicBezTo>
                <a:cubicBezTo>
                  <a:pt x="6137564" y="919131"/>
                  <a:pt x="6150380" y="908105"/>
                  <a:pt x="6165273" y="900658"/>
                </a:cubicBezTo>
                <a:cubicBezTo>
                  <a:pt x="6185152" y="890718"/>
                  <a:pt x="6244494" y="877389"/>
                  <a:pt x="6262255" y="872949"/>
                </a:cubicBezTo>
                <a:cubicBezTo>
                  <a:pt x="6357533" y="809430"/>
                  <a:pt x="6313789" y="828062"/>
                  <a:pt x="6386946" y="803676"/>
                </a:cubicBezTo>
                <a:cubicBezTo>
                  <a:pt x="6400800" y="789821"/>
                  <a:pt x="6413633" y="774863"/>
                  <a:pt x="6428509" y="762112"/>
                </a:cubicBezTo>
                <a:cubicBezTo>
                  <a:pt x="6458574" y="736342"/>
                  <a:pt x="6492604" y="714765"/>
                  <a:pt x="6525491" y="692840"/>
                </a:cubicBezTo>
                <a:cubicBezTo>
                  <a:pt x="6604004" y="575069"/>
                  <a:pt x="6474683" y="757507"/>
                  <a:pt x="6636328" y="595858"/>
                </a:cubicBezTo>
                <a:cubicBezTo>
                  <a:pt x="6735057" y="497127"/>
                  <a:pt x="6628447" y="609173"/>
                  <a:pt x="6705600" y="512731"/>
                </a:cubicBezTo>
                <a:cubicBezTo>
                  <a:pt x="6713760" y="502531"/>
                  <a:pt x="6725149" y="495221"/>
                  <a:pt x="6733309" y="485021"/>
                </a:cubicBezTo>
                <a:cubicBezTo>
                  <a:pt x="6743711" y="472019"/>
                  <a:pt x="6750616" y="456460"/>
                  <a:pt x="6761018" y="443458"/>
                </a:cubicBezTo>
                <a:cubicBezTo>
                  <a:pt x="6769178" y="433258"/>
                  <a:pt x="6780891" y="426199"/>
                  <a:pt x="6788728" y="415749"/>
                </a:cubicBezTo>
                <a:cubicBezTo>
                  <a:pt x="6808709" y="389107"/>
                  <a:pt x="6825673" y="360330"/>
                  <a:pt x="6844146" y="332621"/>
                </a:cubicBezTo>
                <a:lnTo>
                  <a:pt x="6871855" y="291058"/>
                </a:lnTo>
                <a:cubicBezTo>
                  <a:pt x="6896202" y="218013"/>
                  <a:pt x="6869617" y="277118"/>
                  <a:pt x="6927273" y="207931"/>
                </a:cubicBezTo>
                <a:cubicBezTo>
                  <a:pt x="6988775" y="134129"/>
                  <a:pt x="6927182" y="199781"/>
                  <a:pt x="6968837" y="124803"/>
                </a:cubicBezTo>
                <a:cubicBezTo>
                  <a:pt x="6985010" y="95692"/>
                  <a:pt x="7024255" y="41676"/>
                  <a:pt x="7024255" y="41676"/>
                </a:cubicBezTo>
                <a:cubicBezTo>
                  <a:pt x="7039569" y="-4269"/>
                  <a:pt x="7023505" y="112"/>
                  <a:pt x="7051964" y="112"/>
                </a:cubicBezTo>
              </a:path>
            </a:pathLst>
          </a:custGeom>
          <a:noFill/>
          <a:ln w="95250" cmpd="sng">
            <a:solidFill>
              <a:srgbClr val="FFC000">
                <a:alpha val="49000"/>
              </a:srgbClr>
            </a:solidFill>
          </a:ln>
          <a:effectLst>
            <a:glow rad="76200">
              <a:srgbClr val="FFFF00">
                <a:alpha val="43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66383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50" fill="hold"/>
                                        <p:tgtEl>
                                          <p:spTgt spid="5">
                                            <p:txEl>
                                              <p:pRg st="0" end="0"/>
                                            </p:txEl>
                                          </p:spTgt>
                                        </p:tgtEl>
                                        <p:attrNameLst>
                                          <p:attrName>style.color</p:attrName>
                                        </p:attrNameLst>
                                      </p:cBhvr>
                                      <p:to>
                                        <a:srgbClr val="5DCEAF"/>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50" fill="hold"/>
                                        <p:tgtEl>
                                          <p:spTgt spid="5">
                                            <p:txEl>
                                              <p:pRg st="0" end="0"/>
                                            </p:txEl>
                                          </p:spTgt>
                                        </p:tgtEl>
                                        <p:attrNameLst>
                                          <p:attrName>style.color</p:attrName>
                                        </p:attrNameLst>
                                      </p:cBhvr>
                                      <p:to>
                                        <a:srgbClr val="FFFFFF"/>
                                      </p:to>
                                    </p:animClr>
                                  </p:childTnLst>
                                </p:cTn>
                              </p:par>
                              <p:par>
                                <p:cTn id="11" presetID="3" presetClass="emph" presetSubtype="2" fill="hold" nodeType="withEffect">
                                  <p:stCondLst>
                                    <p:cond delay="0"/>
                                  </p:stCondLst>
                                  <p:childTnLst>
                                    <p:animClr clrSpc="rgb" dir="cw">
                                      <p:cBhvr override="childStyle">
                                        <p:cTn id="12" dur="250" fill="hold"/>
                                        <p:tgtEl>
                                          <p:spTgt spid="6">
                                            <p:txEl>
                                              <p:pRg st="0" end="0"/>
                                            </p:txEl>
                                          </p:spTgt>
                                        </p:tgtEl>
                                        <p:attrNameLst>
                                          <p:attrName>style.color</p:attrName>
                                        </p:attrNameLst>
                                      </p:cBhvr>
                                      <p:to>
                                        <a:srgbClr val="5DCEAF"/>
                                      </p:to>
                                    </p:animClr>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childTnLst>
                                    <p:animClr clrSpc="rgb" dir="cw">
                                      <p:cBhvr override="childStyle">
                                        <p:cTn id="16" dur="250" fill="hold"/>
                                        <p:tgtEl>
                                          <p:spTgt spid="7">
                                            <p:txEl>
                                              <p:pRg st="0" end="0"/>
                                            </p:txEl>
                                          </p:spTgt>
                                        </p:tgtEl>
                                        <p:attrNameLst>
                                          <p:attrName>style.color</p:attrName>
                                        </p:attrNameLst>
                                      </p:cBhvr>
                                      <p:to>
                                        <a:srgbClr val="5DCEAF"/>
                                      </p:to>
                                    </p:animClr>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
                                        <p:tgtEl>
                                          <p:spTgt spid="9"/>
                                        </p:tgtEl>
                                      </p:cBhvr>
                                    </p:animEffect>
                                  </p:childTnLst>
                                </p:cTn>
                              </p:par>
                            </p:childTnLst>
                          </p:cTn>
                        </p:par>
                        <p:par>
                          <p:cTn id="22" fill="hold">
                            <p:stCondLst>
                              <p:cond delay="10"/>
                            </p:stCondLst>
                            <p:childTnLst>
                              <p:par>
                                <p:cTn id="23" presetID="0" presetClass="path" presetSubtype="0" accel="50000" decel="50000" fill="hold" grpId="2" nodeType="afterEffect">
                                  <p:stCondLst>
                                    <p:cond delay="0"/>
                                  </p:stCondLst>
                                  <p:childTnLst>
                                    <p:animMotion origin="layout" path="M 0.00508 -0.00208 L 0.00508 -0.00185 C 0.00795 -0.0081 0.0112 -0.01759 0.01576 -0.02129 C 0.01797 -0.02315 0.02292 -0.02546 0.02292 -0.02523 C 0.02487 -0.025 0.03373 -0.02477 0.03711 -0.02129 C 0.03972 -0.01875 0.04193 -0.01551 0.04427 -0.01273 C 0.04545 -0.01134 0.04649 -0.00926 0.04792 -0.00856 L 0.05144 -0.00648 C 0.05378 -0.0037 0.05573 0.00116 0.0586 0.00209 C 0.06693 0.00463 0.06342 0.00278 0.06927 0.00625 C 0.08125 0.00371 0.07579 0.00602 0.08594 -2.96296E-6 L 0.08959 -0.00208 C 0.09193 -0.00509 0.09401 -0.00902 0.09675 -0.01065 C 0.10157 -0.01365 0.09922 -0.01157 0.10378 -0.0169 C 0.10456 -0.01921 0.10482 -0.02315 0.10625 -0.02338 C 0.12448 -0.02662 0.12266 -0.02708 0.13125 -0.0169 C 0.13802 0.00116 0.12891 -0.02014 0.13711 -0.00856 C 0.13829 -0.00694 0.13842 -0.0037 0.13959 -0.00208 C 0.14089 -0.00023 0.14271 0.0007 0.14427 0.00209 C 0.14675 0.00394 0.15026 0.0051 0.15261 0.00625 C 0.15417 0.00764 0.15573 0.00926 0.15743 0.01042 C 0.15977 0.01227 0.16459 0.01482 0.16459 0.01505 C 0.16823 0.01922 0.16888 0.02107 0.17409 0.02107 C 0.17565 0.02107 0.17722 0.01968 0.17878 0.01898 C 0.18047 0.0176 0.18204 0.01644 0.1836 0.01482 C 0.19388 0.00394 0.18711 0.00834 0.19427 0.00417 C 0.20456 -0.00787 0.19154 0.00648 0.20144 -0.00208 C 0.20586 -0.00602 0.20469 -0.00694 0.2086 -0.01273 C 0.20964 -0.01435 0.21107 -0.01527 0.21211 -0.0169 C 0.21472 -0.02106 0.21693 -0.02546 0.21927 -0.02963 L 0.22292 -0.03611 C 0.22383 -0.0412 0.22409 -0.04467 0.22644 -0.04884 C 0.2293 -0.0537 0.2336 -0.05509 0.23711 -0.05717 L 0.24427 -0.06134 L 0.24909 -0.06342 C 0.25144 -0.06065 0.25352 -0.05671 0.25625 -0.05509 L 0.26342 -0.05092 C 0.26459 -0.05023 0.26589 -0.05 0.26693 -0.04884 C 0.27149 -0.04328 0.26914 -0.04537 0.27409 -0.04236 C 0.28243 -0.0324 0.27956 -0.03819 0.2836 -0.02754 C 0.28399 -0.02477 0.28438 -0.02199 0.28477 -0.01921 C 0.28516 -0.01551 0.28542 -0.01203 0.28594 -0.00856 C 0.28633 -0.00648 0.28672 -0.0044 0.28711 -0.00208 C 0.28672 0.00625 0.28815 0.01551 0.28594 0.02315 C 0.2849 0.02709 0.27878 0.02755 0.27878 0.02778 C 0.27227 0.01968 0.2724 0.02223 0.26927 0.01273 C 0.26836 0.00996 0.26771 0.00695 0.26693 0.00417 C 0.2655 -0.01157 0.26524 -0.00648 0.26693 -0.02338 C 0.26719 -0.02615 0.26732 -0.0294 0.2681 -0.03171 C 0.26888 -0.03449 0.27058 -0.03588 0.27175 -0.03819 C 0.27513 -0.04537 0.27266 -0.04421 0.27761 -0.04884 C 0.27878 -0.04977 0.27995 -0.05069 0.28125 -0.05092 C 0.29154 -0.05277 0.31211 -0.05509 0.31211 -0.05486 C 0.31654 -0.05764 0.31628 -0.05879 0.32175 -0.05509 C 0.32305 -0.05416 0.32396 -0.05208 0.32526 -0.05092 C 0.33125 -0.0456 0.32852 -0.0537 0.33594 -0.04027 C 0.33907 -0.03472 0.34245 -0.02801 0.34675 -0.02546 L 0.35026 -0.02338 C 0.35873 -0.01319 0.34831 -0.02453 0.3586 -0.0169 C 0.36185 -0.01458 0.36498 -0.01134 0.3681 -0.00856 C 0.36967 -0.00717 0.37123 -0.00532 0.37292 -0.0044 C 0.37409 -0.0037 0.37526 -0.00324 0.37644 -0.00208 C 0.37774 -0.00115 0.37865 0.00093 0.38008 0.00209 C 0.38151 0.00324 0.38321 0.00324 0.38477 0.00417 C 0.38724 0.00556 0.39193 0.00834 0.39193 0.00857 C 0.3931 0.00973 0.39414 0.01158 0.39545 0.01273 C 0.40313 0.01852 0.41927 0.01297 0.42292 0.01273 C 0.42526 0.01181 0.42761 0.01135 0.43008 0.01042 C 0.43568 0.00857 0.43451 0.00764 0.44076 0.00625 C 0.44467 0.00533 0.4487 0.0051 0.45261 0.00417 C 0.45508 0.00371 0.45743 0.00255 0.45977 0.00209 C 0.46368 0.00116 0.46771 0.0007 0.47175 -2.96296E-6 C 0.47292 -0.00069 0.47422 -0.00115 0.47526 -0.00208 C 0.47774 -0.00463 0.47969 -0.00902 0.48243 -0.01065 C 0.49141 -0.01597 0.48034 -0.00879 0.48959 -0.0169 C 0.49063 -0.01805 0.49193 -0.01852 0.4931 -0.01921 C 0.49545 -0.02199 0.4987 -0.02338 0.50026 -0.02754 C 0.50339 -0.03611 0.50144 -0.0324 0.50625 -0.03819 C 0.50704 -0.04027 0.50756 -0.04259 0.5086 -0.04444 C 0.50964 -0.04629 0.51133 -0.04652 0.51211 -0.04884 C 0.51302 -0.05115 0.51289 -0.0544 0.51342 -0.05717 C 0.51407 -0.06157 0.51498 -0.06574 0.51576 -0.0699 L 0.51693 -0.07615 L 0.5181 -0.08264 C 0.51771 -0.0875 0.51719 -0.09652 0.51576 -0.10162 C 0.51511 -0.10393 0.5142 -0.10578 0.51342 -0.10787 C 0.5125 -0.11203 0.51185 -0.11759 0.50977 -0.1206 C 0.50886 -0.12199 0.50743 -0.12199 0.50625 -0.12268 C 0.50508 -0.12407 0.50391 -0.12592 0.50261 -0.12708 C 0.50157 -0.12801 0.50026 -0.12824 0.49909 -0.12916 C 0.49701 -0.13055 0.49506 -0.13194 0.4931 -0.13333 C 0.48399 -0.13264 0.47487 -0.1324 0.46576 -0.13125 C 0.46342 -0.13102 0.45912 -0.12615 0.45743 -0.125 C 0.45052 -0.11967 0.45717 -0.12662 0.45026 -0.11852 C 0.44948 -0.11643 0.44883 -0.11389 0.44792 -0.11227 C 0.44688 -0.11041 0.44519 -0.10995 0.44427 -0.10787 C 0.4431 -0.10555 0.44297 -0.10208 0.44193 -0.09953 C 0.44089 -0.09699 0.43959 -0.09537 0.43842 -0.09305 C 0.4362 -0.08171 0.43685 -0.08819 0.43842 -0.0699 C 0.43881 -0.06342 0.43959 -0.04722 0.44427 -0.04444 L 0.44792 -0.04236 C 0.45469 -0.0243 0.44558 -0.0456 0.45378 -0.03402 C 0.46146 -0.02291 0.45079 -0.03078 0.45977 -0.02546 C 0.46055 -0.02338 0.46107 -0.0206 0.46211 -0.01921 C 0.47032 -0.0074 0.46081 -0.03009 0.46927 -0.01065 C 0.4724 -0.0037 0.47292 0.00324 0.47761 0.00625 C 0.47956 0.00764 0.48164 0.00764 0.4836 0.00834 C 0.48633 0.00764 0.4892 0.00764 0.49193 0.00625 C 0.49323 0.00556 0.49414 0.00301 0.49545 0.00209 C 0.49701 0.00093 0.4987 0.0007 0.50026 -2.96296E-6 C 0.50144 -0.00069 0.50261 -0.00139 0.50378 -0.00208 C 0.50508 -0.0037 0.50612 -0.00532 0.50743 -0.00648 C 0.50964 -0.00833 0.51211 -0.00926 0.51459 -0.01065 C 0.51576 -0.01134 0.51706 -0.01157 0.5181 -0.01273 C 0.51927 -0.01412 0.52058 -0.01527 0.52175 -0.0169 C 0.52292 -0.01898 0.52383 -0.02199 0.52526 -0.02338 C 0.52748 -0.02546 0.53243 -0.02754 0.53243 -0.02731 C 0.53282 -0.02963 0.53269 -0.0324 0.5336 -0.03402 C 0.53451 -0.03541 0.53607 -0.03495 0.53711 -0.03611 C 0.53972 -0.03842 0.54232 -0.04097 0.54427 -0.04444 C 0.54545 -0.04652 0.54675 -0.04861 0.54792 -0.05092 C 0.54883 -0.05277 0.54922 -0.05532 0.55026 -0.05717 C 0.55131 -0.05902 0.55261 -0.05995 0.55378 -0.06134 C 0.55508 -0.06435 0.55625 -0.06713 0.55743 -0.0699 C 0.55821 -0.07199 0.55873 -0.07453 0.55977 -0.07615 C 0.56081 -0.07801 0.56211 -0.07916 0.56342 -0.08055 C 0.56381 -0.08264 0.56394 -0.08495 0.56459 -0.0868 C 0.56589 -0.0912 0.56836 -0.09467 0.56927 -0.09953 C 0.56967 -0.10162 0.56967 -0.10416 0.57045 -0.10578 C 0.57136 -0.1074 0.57292 -0.10717 0.57409 -0.10787 C 0.57696 -0.12315 0.57435 -0.11828 0.58008 -0.125 C 0.58295 -0.14051 0.5806 -0.13449 0.58594 -0.14398 C 0.58724 -0.15347 0.58594 -0.15023 0.58842 -0.1544 L 0.58243 -0.15023 " pathEditMode="relative" rAng="0" ptsTypes="AAAAAAAAAAAAAAAAAAAAAAAAAAAAAAAAAAAAAAAAAAAAAAAAAAAAAAAAAAAAAAAAAAAAAAAAAAAAAAAAAAAAAAAAAAAAAAAAAAAAAAAAAAAAAAAAAAAAAAAAAAAAAAAAAAAAAA">
                                      <p:cBhvr>
                                        <p:cTn id="24" dur="2000" fill="hold"/>
                                        <p:tgtEl>
                                          <p:spTgt spid="9"/>
                                        </p:tgtEl>
                                        <p:attrNameLst>
                                          <p:attrName>ppt_x</p:attrName>
                                          <p:attrName>ppt_y</p:attrName>
                                        </p:attrNameLst>
                                      </p:cBhvr>
                                      <p:rCtr x="29167" y="-6134"/>
                                    </p:animMotion>
                                  </p:childTnLst>
                                </p:cTn>
                              </p:par>
                              <p:par>
                                <p:cTn id="25" presetID="22" presetClass="entr" presetSubtype="8" fill="hold" grpId="0" nodeType="withEffect">
                                  <p:stCondLst>
                                    <p:cond delay="10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2000"/>
                                        <p:tgtEl>
                                          <p:spTgt spid="17"/>
                                        </p:tgtEl>
                                      </p:cBhvr>
                                    </p:animEffect>
                                  </p:childTnLst>
                                </p:cTn>
                              </p:par>
                              <p:par>
                                <p:cTn id="28" presetID="22" presetClass="exit" presetSubtype="8" fill="hold" grpId="1" nodeType="withEffect">
                                  <p:stCondLst>
                                    <p:cond delay="1000"/>
                                  </p:stCondLst>
                                  <p:childTnLst>
                                    <p:animEffect transition="out" filter="wipe(left)">
                                      <p:cBhvr>
                                        <p:cTn id="29" dur="1750"/>
                                        <p:tgtEl>
                                          <p:spTgt spid="17"/>
                                        </p:tgtEl>
                                      </p:cBhvr>
                                    </p:animEffect>
                                    <p:set>
                                      <p:cBhvr>
                                        <p:cTn id="30" dur="1" fill="hold">
                                          <p:stCondLst>
                                            <p:cond delay="174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9" grpId="1" animBg="1"/>
      <p:bldP spid="9" grpId="2" animBg="1"/>
      <p:bldP spid="17" grpId="0" animBg="1"/>
      <p:bldP spid="17"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30112-929E-467C-8591-EDD8D4F14408}"/>
              </a:ext>
            </a:extLst>
          </p:cNvPr>
          <p:cNvSpPr>
            <a:spLocks noGrp="1"/>
          </p:cNvSpPr>
          <p:nvPr>
            <p:ph type="title"/>
          </p:nvPr>
        </p:nvSpPr>
        <p:spPr/>
        <p:txBody>
          <a:bodyPr/>
          <a:lstStyle/>
          <a:p>
            <a:r>
              <a:rPr lang="en-GB" b="1" dirty="0"/>
              <a:t>Defining a circle</a:t>
            </a:r>
          </a:p>
        </p:txBody>
      </p:sp>
      <p:grpSp>
        <p:nvGrpSpPr>
          <p:cNvPr id="3" name="Group 2">
            <a:extLst>
              <a:ext uri="{FF2B5EF4-FFF2-40B4-BE49-F238E27FC236}">
                <a16:creationId xmlns:a16="http://schemas.microsoft.com/office/drawing/2014/main" id="{73586504-83E4-495F-BE55-329CEBF4B82F}"/>
              </a:ext>
            </a:extLst>
          </p:cNvPr>
          <p:cNvGrpSpPr/>
          <p:nvPr/>
        </p:nvGrpSpPr>
        <p:grpSpPr>
          <a:xfrm>
            <a:off x="7372350" y="1923534"/>
            <a:ext cx="3806649" cy="3791466"/>
            <a:chOff x="7372350" y="1923534"/>
            <a:chExt cx="3806649" cy="3791466"/>
          </a:xfrm>
        </p:grpSpPr>
        <p:cxnSp>
          <p:nvCxnSpPr>
            <p:cNvPr id="7" name="Straight Arrow Connector 6">
              <a:extLst>
                <a:ext uri="{FF2B5EF4-FFF2-40B4-BE49-F238E27FC236}">
                  <a16:creationId xmlns:a16="http://schemas.microsoft.com/office/drawing/2014/main" id="{F18CCF81-C775-4F69-82B9-076CB2CE796E}"/>
                </a:ext>
              </a:extLst>
            </p:cNvPr>
            <p:cNvCxnSpPr>
              <a:cxnSpLocks/>
            </p:cNvCxnSpPr>
            <p:nvPr/>
          </p:nvCxnSpPr>
          <p:spPr>
            <a:xfrm flipV="1">
              <a:off x="9144001" y="2108201"/>
              <a:ext cx="0" cy="36067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C10878C-9884-4127-A7FB-07FBC7B13172}"/>
                </a:ext>
              </a:extLst>
            </p:cNvPr>
            <p:cNvCxnSpPr>
              <a:cxnSpLocks/>
            </p:cNvCxnSpPr>
            <p:nvPr/>
          </p:nvCxnSpPr>
          <p:spPr>
            <a:xfrm flipV="1">
              <a:off x="7372350" y="4031570"/>
              <a:ext cx="3453493" cy="1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B578B03-5DB6-4F62-A585-98F47619BA4F}"/>
                    </a:ext>
                  </a:extLst>
                </p:cNvPr>
                <p:cNvSpPr txBox="1"/>
                <p:nvPr/>
              </p:nvSpPr>
              <p:spPr>
                <a:xfrm>
                  <a:off x="9144001" y="1923534"/>
                  <a:ext cx="3826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𝑦</m:t>
                        </m:r>
                      </m:oMath>
                    </m:oMathPara>
                  </a14:m>
                  <a:endParaRPr lang="en-GB" dirty="0"/>
                </a:p>
              </p:txBody>
            </p:sp>
          </mc:Choice>
          <mc:Fallback xmlns="">
            <p:sp>
              <p:nvSpPr>
                <p:cNvPr id="13" name="TextBox 12">
                  <a:extLst>
                    <a:ext uri="{FF2B5EF4-FFF2-40B4-BE49-F238E27FC236}">
                      <a16:creationId xmlns:a16="http://schemas.microsoft.com/office/drawing/2014/main" id="{FB578B03-5DB6-4F62-A585-98F47619BA4F}"/>
                    </a:ext>
                  </a:extLst>
                </p:cNvPr>
                <p:cNvSpPr txBox="1">
                  <a:spLocks noRot="1" noChangeAspect="1" noMove="1" noResize="1" noEditPoints="1" noAdjustHandles="1" noChangeArrowheads="1" noChangeShapeType="1" noTextEdit="1"/>
                </p:cNvSpPr>
                <p:nvPr/>
              </p:nvSpPr>
              <p:spPr>
                <a:xfrm>
                  <a:off x="9144001" y="1923534"/>
                  <a:ext cx="382605" cy="369332"/>
                </a:xfrm>
                <a:prstGeom prst="rect">
                  <a:avLst/>
                </a:prstGeom>
                <a:blipFill>
                  <a:blip r:embed="rId3"/>
                  <a:stretch>
                    <a:fillRect b="-1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B3A577E-A984-4638-89E3-1081B0AABD5F}"/>
                    </a:ext>
                  </a:extLst>
                </p:cNvPr>
                <p:cNvSpPr txBox="1"/>
                <p:nvPr/>
              </p:nvSpPr>
              <p:spPr>
                <a:xfrm>
                  <a:off x="10799793" y="3911600"/>
                  <a:ext cx="379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𝑥</m:t>
                        </m:r>
                      </m:oMath>
                    </m:oMathPara>
                  </a14:m>
                  <a:endParaRPr lang="en-GB" dirty="0"/>
                </a:p>
              </p:txBody>
            </p:sp>
          </mc:Choice>
          <mc:Fallback xmlns="">
            <p:sp>
              <p:nvSpPr>
                <p:cNvPr id="14" name="TextBox 13">
                  <a:extLst>
                    <a:ext uri="{FF2B5EF4-FFF2-40B4-BE49-F238E27FC236}">
                      <a16:creationId xmlns:a16="http://schemas.microsoft.com/office/drawing/2014/main" id="{DB3A577E-A984-4638-89E3-1081B0AABD5F}"/>
                    </a:ext>
                  </a:extLst>
                </p:cNvPr>
                <p:cNvSpPr txBox="1">
                  <a:spLocks noRot="1" noChangeAspect="1" noMove="1" noResize="1" noEditPoints="1" noAdjustHandles="1" noChangeArrowheads="1" noChangeShapeType="1" noTextEdit="1"/>
                </p:cNvSpPr>
                <p:nvPr/>
              </p:nvSpPr>
              <p:spPr>
                <a:xfrm>
                  <a:off x="10799793" y="3911600"/>
                  <a:ext cx="379206" cy="369332"/>
                </a:xfrm>
                <a:prstGeom prst="rect">
                  <a:avLst/>
                </a:prstGeom>
                <a:blipFill>
                  <a:blip r:embed="rId4"/>
                  <a:stretch>
                    <a:fillRect/>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42249D1E-E626-4310-BF7C-51CE0C07E3EE}"/>
                </a:ext>
              </a:extLst>
            </p:cNvPr>
            <p:cNvSpPr txBox="1"/>
            <p:nvPr/>
          </p:nvSpPr>
          <p:spPr>
            <a:xfrm>
              <a:off x="10313241" y="3981909"/>
              <a:ext cx="301686" cy="369332"/>
            </a:xfrm>
            <a:prstGeom prst="rect">
              <a:avLst/>
            </a:prstGeom>
            <a:noFill/>
          </p:spPr>
          <p:txBody>
            <a:bodyPr wrap="none" rtlCol="0">
              <a:spAutoFit/>
            </a:bodyPr>
            <a:lstStyle/>
            <a:p>
              <a:r>
                <a:rPr lang="en-GB" dirty="0"/>
                <a:t>1</a:t>
              </a:r>
            </a:p>
          </p:txBody>
        </p:sp>
        <p:sp>
          <p:nvSpPr>
            <p:cNvPr id="17" name="TextBox 16">
              <a:extLst>
                <a:ext uri="{FF2B5EF4-FFF2-40B4-BE49-F238E27FC236}">
                  <a16:creationId xmlns:a16="http://schemas.microsoft.com/office/drawing/2014/main" id="{C2881334-08F4-48A7-8A47-6A14626FD1E5}"/>
                </a:ext>
              </a:extLst>
            </p:cNvPr>
            <p:cNvSpPr txBox="1"/>
            <p:nvPr/>
          </p:nvSpPr>
          <p:spPr>
            <a:xfrm>
              <a:off x="9164318" y="2455148"/>
              <a:ext cx="301686" cy="369332"/>
            </a:xfrm>
            <a:prstGeom prst="rect">
              <a:avLst/>
            </a:prstGeom>
            <a:noFill/>
          </p:spPr>
          <p:txBody>
            <a:bodyPr wrap="none" rtlCol="0">
              <a:spAutoFit/>
            </a:bodyPr>
            <a:lstStyle/>
            <a:p>
              <a:r>
                <a:rPr lang="en-GB" dirty="0"/>
                <a:t>1</a:t>
              </a:r>
            </a:p>
          </p:txBody>
        </p:sp>
        <p:sp>
          <p:nvSpPr>
            <p:cNvPr id="18" name="TextBox 17">
              <a:extLst>
                <a:ext uri="{FF2B5EF4-FFF2-40B4-BE49-F238E27FC236}">
                  <a16:creationId xmlns:a16="http://schemas.microsoft.com/office/drawing/2014/main" id="{13DFE997-2E30-44FB-AD9B-6958FFB6BCEF}"/>
                </a:ext>
              </a:extLst>
            </p:cNvPr>
            <p:cNvSpPr txBox="1"/>
            <p:nvPr/>
          </p:nvSpPr>
          <p:spPr>
            <a:xfrm>
              <a:off x="9149754" y="5239884"/>
              <a:ext cx="372218" cy="369332"/>
            </a:xfrm>
            <a:prstGeom prst="rect">
              <a:avLst/>
            </a:prstGeom>
            <a:noFill/>
          </p:spPr>
          <p:txBody>
            <a:bodyPr wrap="none" rtlCol="0">
              <a:spAutoFit/>
            </a:bodyPr>
            <a:lstStyle/>
            <a:p>
              <a:r>
                <a:rPr lang="en-GB" dirty="0"/>
                <a:t>-1</a:t>
              </a:r>
            </a:p>
          </p:txBody>
        </p:sp>
        <p:sp>
          <p:nvSpPr>
            <p:cNvPr id="19" name="TextBox 18">
              <a:extLst>
                <a:ext uri="{FF2B5EF4-FFF2-40B4-BE49-F238E27FC236}">
                  <a16:creationId xmlns:a16="http://schemas.microsoft.com/office/drawing/2014/main" id="{546436A8-4DD5-4A4B-9E17-BB561D22FD42}"/>
                </a:ext>
              </a:extLst>
            </p:cNvPr>
            <p:cNvSpPr txBox="1"/>
            <p:nvPr/>
          </p:nvSpPr>
          <p:spPr>
            <a:xfrm>
              <a:off x="7602544" y="4031570"/>
              <a:ext cx="372218" cy="369332"/>
            </a:xfrm>
            <a:prstGeom prst="rect">
              <a:avLst/>
            </a:prstGeom>
            <a:noFill/>
          </p:spPr>
          <p:txBody>
            <a:bodyPr wrap="none" rtlCol="0">
              <a:spAutoFit/>
            </a:bodyPr>
            <a:lstStyle/>
            <a:p>
              <a:r>
                <a:rPr lang="en-GB" dirty="0"/>
                <a:t>-1</a:t>
              </a:r>
            </a:p>
          </p:txBody>
        </p:sp>
      </p:gr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5788CA45-9E8B-42FD-A69D-B18E0F73E168}"/>
                  </a:ext>
                </a:extLst>
              </p:cNvPr>
              <p:cNvSpPr>
                <a:spLocks noGrp="1"/>
              </p:cNvSpPr>
              <p:nvPr>
                <p:ph idx="1"/>
              </p:nvPr>
            </p:nvSpPr>
            <p:spPr>
              <a:xfrm>
                <a:off x="1219200" y="1783560"/>
                <a:ext cx="7739935" cy="4572000"/>
              </a:xfrm>
            </p:spPr>
            <p:txBody>
              <a:bodyPr/>
              <a:lstStyle/>
              <a:p>
                <a:pPr marL="457200" indent="-457200"/>
                <a:r>
                  <a:rPr lang="en-GB" sz="3200" dirty="0"/>
                  <a:t>How do we define a circle of radius 1 (aka a </a:t>
                </a:r>
                <a:r>
                  <a:rPr lang="en-GB" sz="3200" b="1" dirty="0">
                    <a:solidFill>
                      <a:schemeClr val="accent4"/>
                    </a:solidFill>
                  </a:rPr>
                  <a:t>unit circle</a:t>
                </a:r>
                <a:r>
                  <a:rPr lang="en-GB" sz="3200" dirty="0"/>
                  <a:t>)?</a:t>
                </a:r>
              </a:p>
              <a:p>
                <a:pPr marL="457200" indent="-457200"/>
                <a:r>
                  <a:rPr lang="en-GB" sz="3200" dirty="0"/>
                  <a:t>The set of points </a:t>
                </a:r>
                <a14:m>
                  <m:oMath xmlns:m="http://schemas.openxmlformats.org/officeDocument/2006/math">
                    <m:r>
                      <a:rPr lang="en-GB" sz="3200" b="0" i="1" smtClean="0">
                        <a:latin typeface="Cambria Math" panose="02040503050406030204" pitchFamily="18" charset="0"/>
                      </a:rPr>
                      <m:t>(</m:t>
                    </m:r>
                    <m:r>
                      <a:rPr lang="en-GB" sz="3200" b="0" i="1" smtClean="0">
                        <a:latin typeface="Cambria Math" panose="02040503050406030204" pitchFamily="18" charset="0"/>
                      </a:rPr>
                      <m:t>𝑥</m:t>
                    </m:r>
                    <m:r>
                      <a:rPr lang="en-GB" sz="3200" b="0" i="1" smtClean="0">
                        <a:latin typeface="Cambria Math" panose="02040503050406030204" pitchFamily="18" charset="0"/>
                      </a:rPr>
                      <m:t>, </m:t>
                    </m:r>
                    <m:r>
                      <a:rPr lang="en-GB" sz="3200" b="0" i="1" smtClean="0">
                        <a:latin typeface="Cambria Math" panose="02040503050406030204" pitchFamily="18" charset="0"/>
                      </a:rPr>
                      <m:t>𝑦</m:t>
                    </m:r>
                    <m:r>
                      <a:rPr lang="en-GB" sz="3200" b="0" i="1" smtClean="0">
                        <a:latin typeface="Cambria Math" panose="02040503050406030204" pitchFamily="18" charset="0"/>
                      </a:rPr>
                      <m:t>)</m:t>
                    </m:r>
                  </m:oMath>
                </a14:m>
                <a:r>
                  <a:rPr lang="en-GB" sz="3200" dirty="0"/>
                  <a:t> such that</a:t>
                </a:r>
                <a:br>
                  <a:rPr lang="en-GB" sz="3200" dirty="0"/>
                </a:br>
                <a14:m>
                  <m:oMath xmlns:m="http://schemas.openxmlformats.org/officeDocument/2006/math">
                    <m:sSup>
                      <m:sSupPr>
                        <m:ctrlPr>
                          <a:rPr lang="en-GB" sz="3200" i="1">
                            <a:latin typeface="Cambria Math" panose="02040503050406030204" pitchFamily="18" charset="0"/>
                          </a:rPr>
                        </m:ctrlPr>
                      </m:sSupPr>
                      <m:e>
                        <m:r>
                          <a:rPr lang="en-GB" sz="3200" i="1">
                            <a:latin typeface="Cambria Math" panose="02040503050406030204" pitchFamily="18" charset="0"/>
                          </a:rPr>
                          <m:t>𝑥</m:t>
                        </m:r>
                      </m:e>
                      <m:sup>
                        <m:r>
                          <a:rPr lang="en-GB" sz="3200" i="1">
                            <a:latin typeface="Cambria Math" panose="02040503050406030204" pitchFamily="18" charset="0"/>
                          </a:rPr>
                          <m:t>2</m:t>
                        </m:r>
                      </m:sup>
                    </m:sSup>
                    <m:r>
                      <a:rPr lang="en-GB" sz="3200" i="1">
                        <a:latin typeface="Cambria Math" panose="02040503050406030204" pitchFamily="18" charset="0"/>
                      </a:rPr>
                      <m:t>+</m:t>
                    </m:r>
                    <m:sSup>
                      <m:sSupPr>
                        <m:ctrlPr>
                          <a:rPr lang="en-GB" sz="3200" i="1">
                            <a:latin typeface="Cambria Math" panose="02040503050406030204" pitchFamily="18" charset="0"/>
                          </a:rPr>
                        </m:ctrlPr>
                      </m:sSupPr>
                      <m:e>
                        <m:r>
                          <a:rPr lang="en-GB" sz="3200" i="1">
                            <a:latin typeface="Cambria Math" panose="02040503050406030204" pitchFamily="18" charset="0"/>
                          </a:rPr>
                          <m:t>𝑦</m:t>
                        </m:r>
                      </m:e>
                      <m:sup>
                        <m:r>
                          <a:rPr lang="en-GB" sz="3200" i="1">
                            <a:latin typeface="Cambria Math" panose="02040503050406030204" pitchFamily="18" charset="0"/>
                          </a:rPr>
                          <m:t>2</m:t>
                        </m:r>
                      </m:sup>
                    </m:sSup>
                    <m:r>
                      <a:rPr lang="en-GB" sz="3200" i="1">
                        <a:latin typeface="Cambria Math" panose="02040503050406030204" pitchFamily="18" charset="0"/>
                      </a:rPr>
                      <m:t>=1</m:t>
                    </m:r>
                  </m:oMath>
                </a14:m>
                <a:endParaRPr lang="en-GB" sz="3200" dirty="0"/>
              </a:p>
              <a:p>
                <a:pPr marL="457200" indent="-457200"/>
                <a:r>
                  <a:rPr lang="en-GB" sz="3200" dirty="0"/>
                  <a:t>The pair of curves</a:t>
                </a:r>
                <a:br>
                  <a:rPr lang="en-GB" sz="3200" i="1" dirty="0">
                    <a:latin typeface="Cambria Math" panose="02040503050406030204" pitchFamily="18" charset="0"/>
                  </a:rPr>
                </a:br>
                <a14:m>
                  <m:oMath xmlns:m="http://schemas.openxmlformats.org/officeDocument/2006/math">
                    <m:r>
                      <a:rPr lang="en-GB" sz="3200" i="1">
                        <a:latin typeface="Cambria Math" panose="02040503050406030204" pitchFamily="18" charset="0"/>
                      </a:rPr>
                      <m:t>𝑦</m:t>
                    </m:r>
                    <m:r>
                      <a:rPr lang="en-GB" sz="3200" i="1">
                        <a:latin typeface="Cambria Math" panose="02040503050406030204" pitchFamily="18" charset="0"/>
                      </a:rPr>
                      <m:t>=±</m:t>
                    </m:r>
                    <m:rad>
                      <m:radPr>
                        <m:degHide m:val="on"/>
                        <m:ctrlPr>
                          <a:rPr lang="en-GB" sz="3200" i="1">
                            <a:latin typeface="Cambria Math" panose="02040503050406030204" pitchFamily="18" charset="0"/>
                          </a:rPr>
                        </m:ctrlPr>
                      </m:radPr>
                      <m:deg/>
                      <m:e>
                        <m:r>
                          <a:rPr lang="en-GB" sz="3200" i="1">
                            <a:latin typeface="Cambria Math" panose="02040503050406030204" pitchFamily="18" charset="0"/>
                          </a:rPr>
                          <m:t>1−</m:t>
                        </m:r>
                        <m:sSup>
                          <m:sSupPr>
                            <m:ctrlPr>
                              <a:rPr lang="en-GB" sz="3200" i="1">
                                <a:latin typeface="Cambria Math" panose="02040503050406030204" pitchFamily="18" charset="0"/>
                              </a:rPr>
                            </m:ctrlPr>
                          </m:sSupPr>
                          <m:e>
                            <m:r>
                              <a:rPr lang="en-GB" sz="3200" i="1">
                                <a:latin typeface="Cambria Math" panose="02040503050406030204" pitchFamily="18" charset="0"/>
                              </a:rPr>
                              <m:t>𝑥</m:t>
                            </m:r>
                          </m:e>
                          <m:sup>
                            <m:r>
                              <a:rPr lang="en-GB" sz="3200" i="1">
                                <a:latin typeface="Cambria Math" panose="02040503050406030204" pitchFamily="18" charset="0"/>
                              </a:rPr>
                              <m:t>2</m:t>
                            </m:r>
                          </m:sup>
                        </m:sSup>
                      </m:e>
                    </m:rad>
                  </m:oMath>
                </a14:m>
                <a:endParaRPr lang="en-GB" sz="3200" dirty="0"/>
              </a:p>
              <a:p>
                <a:pPr marL="457200" indent="-457200"/>
                <a:r>
                  <a:rPr lang="en-GB" sz="3200" dirty="0"/>
                  <a:t>Or we can define it </a:t>
                </a:r>
                <a:r>
                  <a:rPr lang="en-GB" sz="3200" b="1" dirty="0">
                    <a:solidFill>
                      <a:schemeClr val="accent4">
                        <a:lumMod val="75000"/>
                      </a:schemeClr>
                    </a:solidFill>
                  </a:rPr>
                  <a:t>parametrically</a:t>
                </a:r>
              </a:p>
              <a:p>
                <a:endParaRPr lang="en-GB" dirty="0"/>
              </a:p>
            </p:txBody>
          </p:sp>
        </mc:Choice>
        <mc:Fallback xmlns="">
          <p:sp>
            <p:nvSpPr>
              <p:cNvPr id="6" name="Content Placeholder 5">
                <a:extLst>
                  <a:ext uri="{FF2B5EF4-FFF2-40B4-BE49-F238E27FC236}">
                    <a16:creationId xmlns:a16="http://schemas.microsoft.com/office/drawing/2014/main" id="{5788CA45-9E8B-42FD-A69D-B18E0F73E168}"/>
                  </a:ext>
                </a:extLst>
              </p:cNvPr>
              <p:cNvSpPr>
                <a:spLocks noGrp="1" noRot="1" noChangeAspect="1" noMove="1" noResize="1" noEditPoints="1" noAdjustHandles="1" noChangeArrowheads="1" noChangeShapeType="1" noTextEdit="1"/>
              </p:cNvSpPr>
              <p:nvPr>
                <p:ph idx="1"/>
              </p:nvPr>
            </p:nvSpPr>
            <p:spPr>
              <a:xfrm>
                <a:off x="1219200" y="1783560"/>
                <a:ext cx="7739935" cy="4572000"/>
              </a:xfrm>
              <a:blipFill>
                <a:blip r:embed="rId5"/>
                <a:stretch>
                  <a:fillRect l="-1575" t="-1733"/>
                </a:stretch>
              </a:blipFill>
            </p:spPr>
            <p:txBody>
              <a:bodyPr/>
              <a:lstStyle/>
              <a:p>
                <a:r>
                  <a:rPr lang="en-GB">
                    <a:noFill/>
                  </a:rPr>
                  <a:t> </a:t>
                </a:r>
              </a:p>
            </p:txBody>
          </p:sp>
        </mc:Fallback>
      </mc:AlternateContent>
      <p:sp>
        <p:nvSpPr>
          <p:cNvPr id="10" name="Arc 9">
            <a:extLst>
              <a:ext uri="{FF2B5EF4-FFF2-40B4-BE49-F238E27FC236}">
                <a16:creationId xmlns:a16="http://schemas.microsoft.com/office/drawing/2014/main" id="{F05E2794-0A17-4B24-9F55-4C02675FB782}"/>
              </a:ext>
            </a:extLst>
          </p:cNvPr>
          <p:cNvSpPr/>
          <p:nvPr/>
        </p:nvSpPr>
        <p:spPr>
          <a:xfrm>
            <a:off x="7936687" y="2835194"/>
            <a:ext cx="2407463" cy="2392026"/>
          </a:xfrm>
          <a:prstGeom prst="arc">
            <a:avLst>
              <a:gd name="adj1" fmla="val 10771407"/>
              <a:gd name="adj2" fmla="val 2012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30" name="Group 29">
            <a:extLst>
              <a:ext uri="{FF2B5EF4-FFF2-40B4-BE49-F238E27FC236}">
                <a16:creationId xmlns:a16="http://schemas.microsoft.com/office/drawing/2014/main" id="{F1AF566C-45CD-4061-8CB3-63C41D276253}"/>
              </a:ext>
            </a:extLst>
          </p:cNvPr>
          <p:cNvGrpSpPr/>
          <p:nvPr/>
        </p:nvGrpSpPr>
        <p:grpSpPr>
          <a:xfrm>
            <a:off x="9144001" y="2561274"/>
            <a:ext cx="1731221" cy="1979421"/>
            <a:chOff x="9144001" y="2561274"/>
            <a:chExt cx="1731221" cy="1979421"/>
          </a:xfrm>
        </p:grpSpPr>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53A638D-83EC-44CF-9998-F313B65A9E20}"/>
                    </a:ext>
                  </a:extLst>
                </p:cNvPr>
                <p:cNvSpPr txBox="1"/>
                <p:nvPr/>
              </p:nvSpPr>
              <p:spPr>
                <a:xfrm>
                  <a:off x="9751260" y="2561274"/>
                  <a:ext cx="112396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m:t>
                        </m:r>
                        <m:r>
                          <a:rPr lang="en-GB" sz="2800" b="0" i="1" smtClean="0">
                            <a:solidFill>
                              <a:srgbClr val="FFFF00"/>
                            </a:solidFill>
                            <a:latin typeface="Cambria Math" panose="02040503050406030204" pitchFamily="18" charset="0"/>
                          </a:rPr>
                          <m:t>𝑥</m:t>
                        </m:r>
                        <m:r>
                          <a:rPr lang="en-GB" sz="2800" b="0" i="1" smtClean="0">
                            <a:solidFill>
                              <a:srgbClr val="FFFF00"/>
                            </a:solidFill>
                            <a:latin typeface="Cambria Math" panose="02040503050406030204" pitchFamily="18" charset="0"/>
                          </a:rPr>
                          <m:t>, </m:t>
                        </m:r>
                        <m:r>
                          <a:rPr lang="en-GB" sz="2800" b="0" i="1" smtClean="0">
                            <a:solidFill>
                              <a:srgbClr val="FFFF00"/>
                            </a:solidFill>
                            <a:latin typeface="Cambria Math" panose="02040503050406030204" pitchFamily="18" charset="0"/>
                          </a:rPr>
                          <m:t>𝑦</m:t>
                        </m:r>
                        <m:r>
                          <a:rPr lang="en-GB" sz="2800" b="0" i="1" smtClean="0">
                            <a:solidFill>
                              <a:srgbClr val="FFFF00"/>
                            </a:solidFill>
                            <a:latin typeface="Cambria Math" panose="02040503050406030204" pitchFamily="18" charset="0"/>
                          </a:rPr>
                          <m:t>)</m:t>
                        </m:r>
                      </m:oMath>
                    </m:oMathPara>
                  </a14:m>
                  <a:endParaRPr lang="en-GB" sz="2800" dirty="0">
                    <a:solidFill>
                      <a:schemeClr val="accent6">
                        <a:lumMod val="60000"/>
                        <a:lumOff val="40000"/>
                      </a:schemeClr>
                    </a:solidFill>
                  </a:endParaRPr>
                </a:p>
              </p:txBody>
            </p:sp>
          </mc:Choice>
          <mc:Fallback xmlns="">
            <p:sp>
              <p:nvSpPr>
                <p:cNvPr id="29" name="TextBox 28">
                  <a:extLst>
                    <a:ext uri="{FF2B5EF4-FFF2-40B4-BE49-F238E27FC236}">
                      <a16:creationId xmlns:a16="http://schemas.microsoft.com/office/drawing/2014/main" id="{C53A638D-83EC-44CF-9998-F313B65A9E20}"/>
                    </a:ext>
                  </a:extLst>
                </p:cNvPr>
                <p:cNvSpPr txBox="1">
                  <a:spLocks noRot="1" noChangeAspect="1" noMove="1" noResize="1" noEditPoints="1" noAdjustHandles="1" noChangeArrowheads="1" noChangeShapeType="1" noTextEdit="1"/>
                </p:cNvSpPr>
                <p:nvPr/>
              </p:nvSpPr>
              <p:spPr>
                <a:xfrm>
                  <a:off x="9751260" y="2561274"/>
                  <a:ext cx="1123962" cy="523220"/>
                </a:xfrm>
                <a:prstGeom prst="rect">
                  <a:avLst/>
                </a:prstGeom>
                <a:blipFill>
                  <a:blip r:embed="rId6"/>
                  <a:stretch>
                    <a:fillRect/>
                  </a:stretch>
                </a:blipFill>
              </p:spPr>
              <p:txBody>
                <a:bodyPr/>
                <a:lstStyle/>
                <a:p>
                  <a:r>
                    <a:rPr lang="en-GB">
                      <a:noFill/>
                    </a:rPr>
                    <a:t> </a:t>
                  </a:r>
                </a:p>
              </p:txBody>
            </p:sp>
          </mc:Fallback>
        </mc:AlternateContent>
        <p:grpSp>
          <p:nvGrpSpPr>
            <p:cNvPr id="4" name="Group 3">
              <a:extLst>
                <a:ext uri="{FF2B5EF4-FFF2-40B4-BE49-F238E27FC236}">
                  <a16:creationId xmlns:a16="http://schemas.microsoft.com/office/drawing/2014/main" id="{DF3F02A6-E5EF-4776-A888-892FCBB594BA}"/>
                </a:ext>
              </a:extLst>
            </p:cNvPr>
            <p:cNvGrpSpPr/>
            <p:nvPr/>
          </p:nvGrpSpPr>
          <p:grpSpPr>
            <a:xfrm>
              <a:off x="9164318" y="3048000"/>
              <a:ext cx="1076325" cy="1492695"/>
              <a:chOff x="9164318" y="3048000"/>
              <a:chExt cx="1076325" cy="1492695"/>
            </a:xfrm>
          </p:grpSpPr>
          <p:sp>
            <p:nvSpPr>
              <p:cNvPr id="16" name="Rectangle 15">
                <a:extLst>
                  <a:ext uri="{FF2B5EF4-FFF2-40B4-BE49-F238E27FC236}">
                    <a16:creationId xmlns:a16="http://schemas.microsoft.com/office/drawing/2014/main" id="{47FBC35E-549B-4FF4-9E65-B51125BFC111}"/>
                  </a:ext>
                </a:extLst>
              </p:cNvPr>
              <p:cNvSpPr/>
              <p:nvPr/>
            </p:nvSpPr>
            <p:spPr>
              <a:xfrm>
                <a:off x="9659961" y="3838257"/>
                <a:ext cx="180084" cy="180084"/>
              </a:xfrm>
              <a:prstGeom prst="rect">
                <a:avLst/>
              </a:prstGeom>
              <a:solidFill>
                <a:schemeClr val="accent5">
                  <a:lumMod val="60000"/>
                  <a:lumOff val="40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0" name="Straight Arrow Connector 19">
                <a:extLst>
                  <a:ext uri="{FF2B5EF4-FFF2-40B4-BE49-F238E27FC236}">
                    <a16:creationId xmlns:a16="http://schemas.microsoft.com/office/drawing/2014/main" id="{2380967F-6551-4EC2-BE8E-D16E485358D9}"/>
                  </a:ext>
                </a:extLst>
              </p:cNvPr>
              <p:cNvCxnSpPr>
                <a:cxnSpLocks/>
              </p:cNvCxnSpPr>
              <p:nvPr/>
            </p:nvCxnSpPr>
            <p:spPr>
              <a:xfrm>
                <a:off x="9164318" y="4125249"/>
                <a:ext cx="672411" cy="0"/>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66CC2D5-ADC5-4390-A856-88EB35092F25}"/>
                      </a:ext>
                    </a:extLst>
                  </p:cNvPr>
                  <p:cNvSpPr txBox="1"/>
                  <p:nvPr/>
                </p:nvSpPr>
                <p:spPr>
                  <a:xfrm>
                    <a:off x="9297321" y="4017475"/>
                    <a:ext cx="46675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i="1" smtClean="0">
                              <a:solidFill>
                                <a:schemeClr val="accent6">
                                  <a:lumMod val="60000"/>
                                  <a:lumOff val="40000"/>
                                </a:schemeClr>
                              </a:solidFill>
                              <a:latin typeface="Cambria Math" panose="02040503050406030204" pitchFamily="18" charset="0"/>
                            </a:rPr>
                            <m:t>𝑥</m:t>
                          </m:r>
                        </m:oMath>
                      </m:oMathPara>
                    </a14:m>
                    <a:endParaRPr lang="en-GB" sz="2800" dirty="0">
                      <a:solidFill>
                        <a:schemeClr val="accent6">
                          <a:lumMod val="60000"/>
                          <a:lumOff val="40000"/>
                        </a:schemeClr>
                      </a:solidFill>
                    </a:endParaRPr>
                  </a:p>
                </p:txBody>
              </p:sp>
            </mc:Choice>
            <mc:Fallback xmlns="">
              <p:sp>
                <p:nvSpPr>
                  <p:cNvPr id="21" name="TextBox 20">
                    <a:extLst>
                      <a:ext uri="{FF2B5EF4-FFF2-40B4-BE49-F238E27FC236}">
                        <a16:creationId xmlns:a16="http://schemas.microsoft.com/office/drawing/2014/main" id="{566CC2D5-ADC5-4390-A856-88EB35092F25}"/>
                      </a:ext>
                    </a:extLst>
                  </p:cNvPr>
                  <p:cNvSpPr txBox="1">
                    <a:spLocks noRot="1" noChangeAspect="1" noMove="1" noResize="1" noEditPoints="1" noAdjustHandles="1" noChangeArrowheads="1" noChangeShapeType="1" noTextEdit="1"/>
                  </p:cNvSpPr>
                  <p:nvPr/>
                </p:nvSpPr>
                <p:spPr>
                  <a:xfrm>
                    <a:off x="9297321" y="4017475"/>
                    <a:ext cx="466758" cy="523220"/>
                  </a:xfrm>
                  <a:prstGeom prst="rect">
                    <a:avLst/>
                  </a:prstGeom>
                  <a:blipFill>
                    <a:blip r:embed="rId7"/>
                    <a:stretch>
                      <a:fillRect/>
                    </a:stretch>
                  </a:blipFill>
                </p:spPr>
                <p:txBody>
                  <a:bodyPr/>
                  <a:lstStyle/>
                  <a:p>
                    <a:r>
                      <a:rPr lang="en-GB">
                        <a:noFill/>
                      </a:rPr>
                      <a:t> </a:t>
                    </a:r>
                  </a:p>
                </p:txBody>
              </p:sp>
            </mc:Fallback>
          </mc:AlternateContent>
          <p:cxnSp>
            <p:nvCxnSpPr>
              <p:cNvPr id="22" name="Straight Arrow Connector 21">
                <a:extLst>
                  <a:ext uri="{FF2B5EF4-FFF2-40B4-BE49-F238E27FC236}">
                    <a16:creationId xmlns:a16="http://schemas.microsoft.com/office/drawing/2014/main" id="{470D1764-36BD-4493-A04E-042F74578059}"/>
                  </a:ext>
                </a:extLst>
              </p:cNvPr>
              <p:cNvCxnSpPr>
                <a:cxnSpLocks/>
              </p:cNvCxnSpPr>
              <p:nvPr/>
            </p:nvCxnSpPr>
            <p:spPr>
              <a:xfrm flipV="1">
                <a:off x="9836729" y="3048000"/>
                <a:ext cx="0" cy="983570"/>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2949943-2215-4189-9A35-B3F5400E9EE3}"/>
                      </a:ext>
                    </a:extLst>
                  </p:cNvPr>
                  <p:cNvSpPr txBox="1"/>
                  <p:nvPr/>
                </p:nvSpPr>
                <p:spPr>
                  <a:xfrm>
                    <a:off x="9769203" y="3280439"/>
                    <a:ext cx="4714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60000"/>
                                  <a:lumOff val="40000"/>
                                </a:schemeClr>
                              </a:solidFill>
                              <a:latin typeface="Cambria Math" panose="02040503050406030204" pitchFamily="18" charset="0"/>
                            </a:rPr>
                            <m:t>𝑦</m:t>
                          </m:r>
                        </m:oMath>
                      </m:oMathPara>
                    </a14:m>
                    <a:endParaRPr lang="en-GB" sz="2800" dirty="0">
                      <a:solidFill>
                        <a:schemeClr val="accent6">
                          <a:lumMod val="60000"/>
                          <a:lumOff val="40000"/>
                        </a:schemeClr>
                      </a:solidFill>
                    </a:endParaRPr>
                  </a:p>
                </p:txBody>
              </p:sp>
            </mc:Choice>
            <mc:Fallback xmlns="">
              <p:sp>
                <p:nvSpPr>
                  <p:cNvPr id="23" name="TextBox 22">
                    <a:extLst>
                      <a:ext uri="{FF2B5EF4-FFF2-40B4-BE49-F238E27FC236}">
                        <a16:creationId xmlns:a16="http://schemas.microsoft.com/office/drawing/2014/main" id="{82949943-2215-4189-9A35-B3F5400E9EE3}"/>
                      </a:ext>
                    </a:extLst>
                  </p:cNvPr>
                  <p:cNvSpPr txBox="1">
                    <a:spLocks noRot="1" noChangeAspect="1" noMove="1" noResize="1" noEditPoints="1" noAdjustHandles="1" noChangeArrowheads="1" noChangeShapeType="1" noTextEdit="1"/>
                  </p:cNvSpPr>
                  <p:nvPr/>
                </p:nvSpPr>
                <p:spPr>
                  <a:xfrm>
                    <a:off x="9769203" y="3280439"/>
                    <a:ext cx="471440" cy="523220"/>
                  </a:xfrm>
                  <a:prstGeom prst="rect">
                    <a:avLst/>
                  </a:prstGeom>
                  <a:blipFill>
                    <a:blip r:embed="rId8"/>
                    <a:stretch>
                      <a:fillRect/>
                    </a:stretch>
                  </a:blipFill>
                </p:spPr>
                <p:txBody>
                  <a:bodyPr/>
                  <a:lstStyle/>
                  <a:p>
                    <a:r>
                      <a:rPr lang="en-GB">
                        <a:noFill/>
                      </a:rPr>
                      <a:t> </a:t>
                    </a:r>
                  </a:p>
                </p:txBody>
              </p:sp>
            </mc:Fallback>
          </mc:AlternateContent>
        </p:grpSp>
        <p:cxnSp>
          <p:nvCxnSpPr>
            <p:cNvPr id="24" name="Straight Arrow Connector 23">
              <a:extLst>
                <a:ext uri="{FF2B5EF4-FFF2-40B4-BE49-F238E27FC236}">
                  <a16:creationId xmlns:a16="http://schemas.microsoft.com/office/drawing/2014/main" id="{7FDFF537-DD52-4851-B1B7-9E1E4345BD27}"/>
                </a:ext>
              </a:extLst>
            </p:cNvPr>
            <p:cNvCxnSpPr>
              <a:cxnSpLocks/>
            </p:cNvCxnSpPr>
            <p:nvPr/>
          </p:nvCxnSpPr>
          <p:spPr>
            <a:xfrm flipV="1">
              <a:off x="9144001" y="3060743"/>
              <a:ext cx="692728" cy="956732"/>
            </a:xfrm>
            <a:prstGeom prst="straightConnector1">
              <a:avLst/>
            </a:prstGeom>
            <a:ln w="19050">
              <a:solidFill>
                <a:srgbClr val="FFFF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EA2E850-4373-4AE7-A184-14A956AF5E3B}"/>
                    </a:ext>
                  </a:extLst>
                </p:cNvPr>
                <p:cNvSpPr txBox="1"/>
                <p:nvPr/>
              </p:nvSpPr>
              <p:spPr>
                <a:xfrm>
                  <a:off x="9156300" y="3056676"/>
                  <a:ext cx="4828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1</m:t>
                        </m:r>
                      </m:oMath>
                    </m:oMathPara>
                  </a14:m>
                  <a:endParaRPr lang="en-GB" sz="2800" dirty="0">
                    <a:solidFill>
                      <a:schemeClr val="accent6">
                        <a:lumMod val="60000"/>
                        <a:lumOff val="40000"/>
                      </a:schemeClr>
                    </a:solidFill>
                  </a:endParaRPr>
                </a:p>
              </p:txBody>
            </p:sp>
          </mc:Choice>
          <mc:Fallback xmlns="">
            <p:sp>
              <p:nvSpPr>
                <p:cNvPr id="27" name="TextBox 26">
                  <a:extLst>
                    <a:ext uri="{FF2B5EF4-FFF2-40B4-BE49-F238E27FC236}">
                      <a16:creationId xmlns:a16="http://schemas.microsoft.com/office/drawing/2014/main" id="{5EA2E850-4373-4AE7-A184-14A956AF5E3B}"/>
                    </a:ext>
                  </a:extLst>
                </p:cNvPr>
                <p:cNvSpPr txBox="1">
                  <a:spLocks noRot="1" noChangeAspect="1" noMove="1" noResize="1" noEditPoints="1" noAdjustHandles="1" noChangeArrowheads="1" noChangeShapeType="1" noTextEdit="1"/>
                </p:cNvSpPr>
                <p:nvPr/>
              </p:nvSpPr>
              <p:spPr>
                <a:xfrm>
                  <a:off x="9156300" y="3056676"/>
                  <a:ext cx="482824" cy="523220"/>
                </a:xfrm>
                <a:prstGeom prst="rect">
                  <a:avLst/>
                </a:prstGeom>
                <a:blipFill>
                  <a:blip r:embed="rId9"/>
                  <a:stretch>
                    <a:fillRect/>
                  </a:stretch>
                </a:blipFill>
              </p:spPr>
              <p:txBody>
                <a:bodyPr/>
                <a:lstStyle/>
                <a:p>
                  <a:r>
                    <a:rPr lang="en-GB">
                      <a:noFill/>
                    </a:rPr>
                    <a:t> </a:t>
                  </a:r>
                </a:p>
              </p:txBody>
            </p:sp>
          </mc:Fallback>
        </mc:AlternateContent>
        <p:sp>
          <p:nvSpPr>
            <p:cNvPr id="28" name="Oval 27">
              <a:extLst>
                <a:ext uri="{FF2B5EF4-FFF2-40B4-BE49-F238E27FC236}">
                  <a16:creationId xmlns:a16="http://schemas.microsoft.com/office/drawing/2014/main" id="{E68D8015-B1AE-4767-802D-96B80F8A608D}"/>
                </a:ext>
              </a:extLst>
            </p:cNvPr>
            <p:cNvSpPr/>
            <p:nvPr/>
          </p:nvSpPr>
          <p:spPr>
            <a:xfrm flipV="1">
              <a:off x="9813027" y="3016641"/>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2" name="Arc 31">
            <a:extLst>
              <a:ext uri="{FF2B5EF4-FFF2-40B4-BE49-F238E27FC236}">
                <a16:creationId xmlns:a16="http://schemas.microsoft.com/office/drawing/2014/main" id="{9678A777-ADE2-418E-8DA4-CB9DCC3DA898}"/>
              </a:ext>
            </a:extLst>
          </p:cNvPr>
          <p:cNvSpPr/>
          <p:nvPr/>
        </p:nvSpPr>
        <p:spPr>
          <a:xfrm flipV="1">
            <a:off x="7935792" y="2835193"/>
            <a:ext cx="2407463" cy="2388849"/>
          </a:xfrm>
          <a:prstGeom prst="arc">
            <a:avLst>
              <a:gd name="adj1" fmla="val 10803947"/>
              <a:gd name="adj2" fmla="val 2511"/>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4050711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500"/>
                                        <p:tgtEl>
                                          <p:spTgt spid="6">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Effect transition="in" filter="fade">
                                      <p:cBhvr>
                                        <p:cTn id="29" dur="500"/>
                                        <p:tgtEl>
                                          <p:spTgt spid="6">
                                            <p:txEl>
                                              <p:pRg st="2" end="2"/>
                                            </p:txEl>
                                          </p:spTgt>
                                        </p:tgtEl>
                                      </p:cBhvr>
                                    </p:animEffect>
                                  </p:childTnLst>
                                </p:cTn>
                              </p:par>
                              <p:par>
                                <p:cTn id="30" presetID="10" presetClass="exit" presetSubtype="0" fill="hold" nodeType="withEffect">
                                  <p:stCondLst>
                                    <p:cond delay="0"/>
                                  </p:stCondLst>
                                  <p:childTnLst>
                                    <p:animEffect transition="out" filter="fade">
                                      <p:cBhvr>
                                        <p:cTn id="31" dur="500"/>
                                        <p:tgtEl>
                                          <p:spTgt spid="30"/>
                                        </p:tgtEl>
                                      </p:cBhvr>
                                    </p:animEffect>
                                    <p:set>
                                      <p:cBhvr>
                                        <p:cTn id="32" dur="1" fill="hold">
                                          <p:stCondLst>
                                            <p:cond delay="499"/>
                                          </p:stCondLst>
                                        </p:cTn>
                                        <p:tgtEl>
                                          <p:spTgt spid="3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32"/>
                                        </p:tgtEl>
                                      </p:cBhvr>
                                    </p:animEffect>
                                    <p:set>
                                      <p:cBhvr>
                                        <p:cTn id="37" dur="1" fill="hold">
                                          <p:stCondLst>
                                            <p:cond delay="499"/>
                                          </p:stCondLst>
                                        </p:cTn>
                                        <p:tgtEl>
                                          <p:spTgt spid="32"/>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0"/>
                                        </p:tgtEl>
                                      </p:cBhvr>
                                    </p:animEffect>
                                    <p:set>
                                      <p:cBhvr>
                                        <p:cTn id="40" dur="1" fill="hold">
                                          <p:stCondLst>
                                            <p:cond delay="499"/>
                                          </p:stCondLst>
                                        </p:cTn>
                                        <p:tgtEl>
                                          <p:spTgt spid="10"/>
                                        </p:tgtEl>
                                        <p:attrNameLst>
                                          <p:attrName>style.visibility</p:attrName>
                                        </p:attrNameLst>
                                      </p:cBhvr>
                                      <p:to>
                                        <p:strVal val="hidden"/>
                                      </p:to>
                                    </p:set>
                                  </p:childTnLst>
                                </p:cTn>
                              </p:par>
                            </p:childTnLst>
                          </p:cTn>
                        </p:par>
                        <p:par>
                          <p:cTn id="41" fill="hold">
                            <p:stCondLst>
                              <p:cond delay="500"/>
                            </p:stCondLst>
                            <p:childTnLst>
                              <p:par>
                                <p:cTn id="42" presetID="22" presetClass="entr" presetSubtype="2" fill="hold" grpId="2"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right)">
                                      <p:cBhvr>
                                        <p:cTn id="44" dur="500"/>
                                        <p:tgtEl>
                                          <p:spTgt spid="10"/>
                                        </p:tgtEl>
                                      </p:cBhvr>
                                    </p:animEffect>
                                  </p:childTnLst>
                                </p:cTn>
                              </p:par>
                            </p:childTnLst>
                          </p:cTn>
                        </p:par>
                        <p:par>
                          <p:cTn id="45" fill="hold">
                            <p:stCondLst>
                              <p:cond delay="1000"/>
                            </p:stCondLst>
                            <p:childTnLst>
                              <p:par>
                                <p:cTn id="46" presetID="10" presetClass="exit" presetSubtype="0" fill="hold" grpId="3" nodeType="afterEffect">
                                  <p:stCondLst>
                                    <p:cond delay="0"/>
                                  </p:stCondLst>
                                  <p:childTnLst>
                                    <p:animEffect transition="out" filter="fade">
                                      <p:cBhvr>
                                        <p:cTn id="47" dur="500"/>
                                        <p:tgtEl>
                                          <p:spTgt spid="10"/>
                                        </p:tgtEl>
                                      </p:cBhvr>
                                    </p:animEffect>
                                    <p:set>
                                      <p:cBhvr>
                                        <p:cTn id="48" dur="1" fill="hold">
                                          <p:stCondLst>
                                            <p:cond delay="499"/>
                                          </p:stCondLst>
                                        </p:cTn>
                                        <p:tgtEl>
                                          <p:spTgt spid="10"/>
                                        </p:tgtEl>
                                        <p:attrNameLst>
                                          <p:attrName>style.visibility</p:attrName>
                                        </p:attrNameLst>
                                      </p:cBhvr>
                                      <p:to>
                                        <p:strVal val="hidden"/>
                                      </p:to>
                                    </p:set>
                                  </p:childTnLst>
                                </p:cTn>
                              </p:par>
                            </p:childTnLst>
                          </p:cTn>
                        </p:par>
                        <p:par>
                          <p:cTn id="49" fill="hold">
                            <p:stCondLst>
                              <p:cond delay="1500"/>
                            </p:stCondLst>
                            <p:childTnLst>
                              <p:par>
                                <p:cTn id="50" presetID="22" presetClass="entr" presetSubtype="8" fill="hold" grpId="2"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Effect transition="in" filter="fade">
                                      <p:cBhvr>
                                        <p:cTn id="57" dur="500"/>
                                        <p:tgtEl>
                                          <p:spTgt spid="6">
                                            <p:txEl>
                                              <p:pRg st="3" end="3"/>
                                            </p:txEl>
                                          </p:spTgt>
                                        </p:tgtEl>
                                      </p:cBhvr>
                                    </p:animEffect>
                                  </p:childTnLst>
                                </p:cTn>
                              </p:par>
                              <p:par>
                                <p:cTn id="58" presetID="6" presetClass="entr" presetSubtype="16" fill="hold" grpId="4"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circle(in)">
                                      <p:cBhvr>
                                        <p:cTn id="6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0" grpId="0" animBg="1"/>
      <p:bldP spid="10" grpId="1" animBg="1"/>
      <p:bldP spid="10" grpId="2" animBg="1"/>
      <p:bldP spid="10" grpId="3" animBg="1"/>
      <p:bldP spid="10" grpId="4" animBg="1"/>
      <p:bldP spid="32" grpId="0" animBg="1"/>
      <p:bldP spid="32" grpId="1" animBg="1"/>
      <p:bldP spid="32"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119F-B235-4D6E-9563-EDC81DF86AA8}"/>
              </a:ext>
            </a:extLst>
          </p:cNvPr>
          <p:cNvSpPr>
            <a:spLocks noGrp="1"/>
          </p:cNvSpPr>
          <p:nvPr>
            <p:ph type="title"/>
          </p:nvPr>
        </p:nvSpPr>
        <p:spPr/>
        <p:txBody>
          <a:bodyPr/>
          <a:lstStyle/>
          <a:p>
            <a:r>
              <a:rPr lang="en-GB" b="1" dirty="0"/>
              <a:t>Parametric equations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9F789B02-E014-4EFC-BFBB-B9873DB1AB97}"/>
                  </a:ext>
                </a:extLst>
              </p:cNvPr>
              <p:cNvSpPr>
                <a:spLocks noGrp="1"/>
              </p:cNvSpPr>
              <p:nvPr>
                <p:ph idx="1"/>
              </p:nvPr>
            </p:nvSpPr>
            <p:spPr/>
            <p:txBody>
              <a:bodyPr>
                <a:normAutofit fontScale="85000" lnSpcReduction="10000"/>
              </a:bodyPr>
              <a:lstStyle/>
              <a:p>
                <a:pPr marL="457200" indent="-457200"/>
                <a:r>
                  <a:rPr lang="en-GB" sz="3200" dirty="0"/>
                  <a:t>Definition: </a:t>
                </a:r>
                <a:r>
                  <a:rPr lang="en-GB" sz="3200" b="1" dirty="0">
                    <a:hlinkClick r:id="rId3"/>
                  </a:rPr>
                  <a:t>parametric equations</a:t>
                </a:r>
                <a:r>
                  <a:rPr lang="en-GB" sz="3200" b="1" dirty="0"/>
                  <a:t> </a:t>
                </a:r>
                <a:r>
                  <a:rPr lang="en-GB" sz="3200" dirty="0"/>
                  <a:t>express a set of quantities as explicit functions of a number of independent variables, known as “parameters” </a:t>
                </a:r>
              </a:p>
              <a:p>
                <a:pPr marL="457200" indent="-457200"/>
                <a:r>
                  <a:rPr lang="en-GB" sz="3200" dirty="0"/>
                  <a:t>e.g. a curve defined by two functions </a:t>
                </a:r>
                <a14:m>
                  <m:oMath xmlns:m="http://schemas.openxmlformats.org/officeDocument/2006/math">
                    <m:r>
                      <a:rPr lang="en-GB" sz="3200" i="1" dirty="0">
                        <a:latin typeface="Cambria Math" panose="02040503050406030204" pitchFamily="18" charset="0"/>
                      </a:rPr>
                      <m:t>𝑓</m:t>
                    </m:r>
                    <m:r>
                      <a:rPr lang="en-GB" sz="3200" i="1" dirty="0">
                        <a:latin typeface="Cambria Math" panose="02040503050406030204" pitchFamily="18" charset="0"/>
                      </a:rPr>
                      <m:t> :</m:t>
                    </m:r>
                    <m:r>
                      <a:rPr lang="en-GB" sz="3200" i="1" dirty="0">
                        <a:latin typeface="Cambria Math" panose="02040503050406030204" pitchFamily="18" charset="0"/>
                        <a:ea typeface="Cambria Math" panose="02040503050406030204" pitchFamily="18" charset="0"/>
                      </a:rPr>
                      <m:t>ℝ</m:t>
                    </m:r>
                    <m:r>
                      <a:rPr lang="en-GB" sz="3200" i="1" dirty="0">
                        <a:latin typeface="Cambria Math" panose="02040503050406030204" pitchFamily="18" charset="0"/>
                        <a:ea typeface="Cambria Math" panose="02040503050406030204" pitchFamily="18" charset="0"/>
                      </a:rPr>
                      <m:t>→</m:t>
                    </m:r>
                    <m:r>
                      <a:rPr lang="en-GB" sz="3200" i="1" dirty="0">
                        <a:latin typeface="Cambria Math" panose="02040503050406030204" pitchFamily="18" charset="0"/>
                        <a:ea typeface="Cambria Math" panose="02040503050406030204" pitchFamily="18" charset="0"/>
                      </a:rPr>
                      <m:t>ℝ</m:t>
                    </m:r>
                  </m:oMath>
                </a14:m>
                <a:r>
                  <a:rPr lang="en-GB" sz="3200" dirty="0"/>
                  <a:t> and </a:t>
                </a:r>
                <a14:m>
                  <m:oMath xmlns:m="http://schemas.openxmlformats.org/officeDocument/2006/math">
                    <m:r>
                      <a:rPr lang="en-GB" sz="3200" i="1" dirty="0">
                        <a:latin typeface="Cambria Math" panose="02040503050406030204" pitchFamily="18" charset="0"/>
                      </a:rPr>
                      <m:t>𝑔</m:t>
                    </m:r>
                    <m:r>
                      <a:rPr lang="en-GB" sz="3200" i="1" dirty="0">
                        <a:latin typeface="Cambria Math" panose="02040503050406030204" pitchFamily="18" charset="0"/>
                      </a:rPr>
                      <m:t> :</m:t>
                    </m:r>
                    <m:r>
                      <a:rPr lang="en-GB" sz="3200" i="1" dirty="0">
                        <a:latin typeface="Cambria Math" panose="02040503050406030204" pitchFamily="18" charset="0"/>
                        <a:ea typeface="Cambria Math" panose="02040503050406030204" pitchFamily="18" charset="0"/>
                      </a:rPr>
                      <m:t>ℝ</m:t>
                    </m:r>
                    <m:r>
                      <a:rPr lang="en-GB" sz="3200" i="1" dirty="0">
                        <a:latin typeface="Cambria Math" panose="02040503050406030204" pitchFamily="18" charset="0"/>
                        <a:ea typeface="Cambria Math" panose="02040503050406030204" pitchFamily="18" charset="0"/>
                      </a:rPr>
                      <m:t>→</m:t>
                    </m:r>
                    <m:r>
                      <a:rPr lang="en-GB" sz="3200" i="1" dirty="0">
                        <a:latin typeface="Cambria Math" panose="02040503050406030204" pitchFamily="18" charset="0"/>
                        <a:ea typeface="Cambria Math" panose="02040503050406030204" pitchFamily="18" charset="0"/>
                      </a:rPr>
                      <m:t>ℝ</m:t>
                    </m:r>
                  </m:oMath>
                </a14:m>
                <a:r>
                  <a:rPr lang="en-GB" sz="3200" dirty="0"/>
                  <a:t>, with points </a:t>
                </a:r>
                <a14:m>
                  <m:oMath xmlns:m="http://schemas.openxmlformats.org/officeDocument/2006/math">
                    <m:r>
                      <a:rPr lang="en-GB" sz="3200" b="0" i="1" smtClean="0">
                        <a:latin typeface="Cambria Math" panose="02040503050406030204" pitchFamily="18" charset="0"/>
                      </a:rPr>
                      <m:t>(</m:t>
                    </m:r>
                    <m:r>
                      <a:rPr lang="en-GB" sz="3200" b="0" i="1" smtClean="0">
                        <a:latin typeface="Cambria Math" panose="02040503050406030204" pitchFamily="18" charset="0"/>
                      </a:rPr>
                      <m:t>𝑥</m:t>
                    </m:r>
                    <m:r>
                      <a:rPr lang="en-GB" sz="3200" b="0" i="1" smtClean="0">
                        <a:latin typeface="Cambria Math" panose="02040503050406030204" pitchFamily="18" charset="0"/>
                      </a:rPr>
                      <m:t>, </m:t>
                    </m:r>
                    <m:r>
                      <a:rPr lang="en-GB" sz="3200" b="0" i="1" smtClean="0">
                        <a:latin typeface="Cambria Math" panose="02040503050406030204" pitchFamily="18" charset="0"/>
                      </a:rPr>
                      <m:t>𝑦</m:t>
                    </m:r>
                    <m:r>
                      <a:rPr lang="en-GB" sz="3200" b="0" i="1" smtClean="0">
                        <a:latin typeface="Cambria Math" panose="02040503050406030204" pitchFamily="18" charset="0"/>
                      </a:rPr>
                      <m:t>)</m:t>
                    </m:r>
                  </m:oMath>
                </a14:m>
                <a:r>
                  <a:rPr lang="en-GB" sz="3200" dirty="0"/>
                  <a:t> with  </a:t>
                </a:r>
                <a14:m>
                  <m:oMath xmlns:m="http://schemas.openxmlformats.org/officeDocument/2006/math">
                    <m:r>
                      <a:rPr lang="en-GB" sz="3200" i="1">
                        <a:latin typeface="Cambria Math" panose="02040503050406030204" pitchFamily="18" charset="0"/>
                      </a:rPr>
                      <m:t>𝑥</m:t>
                    </m:r>
                    <m:r>
                      <a:rPr lang="en-GB" sz="3200" i="1">
                        <a:latin typeface="Cambria Math" panose="02040503050406030204" pitchFamily="18" charset="0"/>
                      </a:rPr>
                      <m:t>=</m:t>
                    </m:r>
                    <m:r>
                      <a:rPr lang="en-GB" sz="3200" i="1">
                        <a:latin typeface="Cambria Math" panose="02040503050406030204" pitchFamily="18" charset="0"/>
                      </a:rPr>
                      <m:t>𝑓</m:t>
                    </m:r>
                    <m:d>
                      <m:dPr>
                        <m:ctrlPr>
                          <a:rPr lang="en-GB" sz="3200" i="1">
                            <a:latin typeface="Cambria Math" panose="02040503050406030204" pitchFamily="18" charset="0"/>
                          </a:rPr>
                        </m:ctrlPr>
                      </m:dPr>
                      <m:e>
                        <m:r>
                          <a:rPr lang="en-GB" sz="3200" i="1">
                            <a:latin typeface="Cambria Math" panose="02040503050406030204" pitchFamily="18" charset="0"/>
                          </a:rPr>
                          <m:t>𝑡</m:t>
                        </m:r>
                      </m:e>
                    </m:d>
                  </m:oMath>
                </a14:m>
                <a:r>
                  <a:rPr lang="en-GB" sz="3200" dirty="0"/>
                  <a:t> and </a:t>
                </a:r>
                <a14:m>
                  <m:oMath xmlns:m="http://schemas.openxmlformats.org/officeDocument/2006/math">
                    <m:r>
                      <a:rPr lang="en-GB" sz="3200" i="1">
                        <a:latin typeface="Cambria Math" panose="02040503050406030204" pitchFamily="18" charset="0"/>
                      </a:rPr>
                      <m:t>𝑦</m:t>
                    </m:r>
                    <m:r>
                      <a:rPr lang="en-GB" sz="3200" i="1">
                        <a:latin typeface="Cambria Math" panose="02040503050406030204" pitchFamily="18" charset="0"/>
                      </a:rPr>
                      <m:t>=</m:t>
                    </m:r>
                    <m:r>
                      <a:rPr lang="en-GB" sz="3200" i="1">
                        <a:latin typeface="Cambria Math" panose="02040503050406030204" pitchFamily="18" charset="0"/>
                      </a:rPr>
                      <m:t>𝑔</m:t>
                    </m:r>
                    <m:d>
                      <m:dPr>
                        <m:ctrlPr>
                          <a:rPr lang="en-GB" sz="3200" i="1">
                            <a:latin typeface="Cambria Math" panose="02040503050406030204" pitchFamily="18" charset="0"/>
                          </a:rPr>
                        </m:ctrlPr>
                      </m:dPr>
                      <m:e>
                        <m:r>
                          <a:rPr lang="en-GB" sz="3200" i="1">
                            <a:latin typeface="Cambria Math" panose="02040503050406030204" pitchFamily="18" charset="0"/>
                          </a:rPr>
                          <m:t>𝑡</m:t>
                        </m:r>
                      </m:e>
                    </m:d>
                  </m:oMath>
                </a14:m>
                <a:r>
                  <a:rPr lang="en-GB" sz="3200" dirty="0"/>
                  <a:t> for </a:t>
                </a:r>
                <a14:m>
                  <m:oMath xmlns:m="http://schemas.openxmlformats.org/officeDocument/2006/math">
                    <m:r>
                      <a:rPr lang="en-GB" sz="3200" i="1" dirty="0">
                        <a:latin typeface="Cambria Math" panose="02040503050406030204" pitchFamily="18" charset="0"/>
                      </a:rPr>
                      <m:t>𝑡</m:t>
                    </m:r>
                  </m:oMath>
                </a14:m>
                <a:r>
                  <a:rPr lang="en-GB" sz="3200" dirty="0"/>
                  <a:t> in some range</a:t>
                </a:r>
              </a:p>
              <a:p>
                <a:pPr marL="786384" lvl="1" indent="-457200"/>
                <a14:m>
                  <m:oMath xmlns:m="http://schemas.openxmlformats.org/officeDocument/2006/math">
                    <m:r>
                      <a:rPr lang="en-GB" sz="2800" b="0" i="1" smtClean="0">
                        <a:latin typeface="Cambria Math" panose="02040503050406030204" pitchFamily="18" charset="0"/>
                      </a:rPr>
                      <m:t>𝑡</m:t>
                    </m:r>
                  </m:oMath>
                </a14:m>
                <a:r>
                  <a:rPr lang="en-GB" sz="2800" dirty="0"/>
                  <a:t> is the </a:t>
                </a:r>
                <a:r>
                  <a:rPr lang="en-GB" sz="2800" dirty="0">
                    <a:solidFill>
                      <a:schemeClr val="accent4"/>
                    </a:solidFill>
                  </a:rPr>
                  <a:t>parameter</a:t>
                </a:r>
              </a:p>
              <a:p>
                <a:pPr marL="457200" indent="-457200"/>
                <a:r>
                  <a:rPr lang="en-GB" sz="3200" dirty="0"/>
                  <a:t>Equivalently, defined by a single function </a:t>
                </a:r>
                <a14:m>
                  <m:oMath xmlns:m="http://schemas.openxmlformats.org/officeDocument/2006/math">
                    <m:r>
                      <a:rPr lang="en-GB" sz="3200" i="1">
                        <a:latin typeface="Cambria Math" panose="02040503050406030204" pitchFamily="18" charset="0"/>
                      </a:rPr>
                      <m:t>h</m:t>
                    </m:r>
                    <m:r>
                      <a:rPr lang="en-GB" sz="3200" i="1">
                        <a:latin typeface="Cambria Math" panose="02040503050406030204" pitchFamily="18" charset="0"/>
                      </a:rPr>
                      <m:t> : </m:t>
                    </m:r>
                    <m:r>
                      <a:rPr lang="en-GB" sz="3200" i="1">
                        <a:latin typeface="Cambria Math" panose="02040503050406030204" pitchFamily="18" charset="0"/>
                        <a:ea typeface="Cambria Math" panose="02040503050406030204" pitchFamily="18" charset="0"/>
                      </a:rPr>
                      <m:t>ℝ</m:t>
                    </m:r>
                    <m:r>
                      <a:rPr lang="en-GB" sz="3200" i="1">
                        <a:latin typeface="Cambria Math" panose="02040503050406030204" pitchFamily="18" charset="0"/>
                        <a:ea typeface="Cambria Math" panose="02040503050406030204" pitchFamily="18" charset="0"/>
                      </a:rPr>
                      <m:t>→</m:t>
                    </m:r>
                    <m:sSup>
                      <m:sSupPr>
                        <m:ctrlPr>
                          <a:rPr lang="en-GB" sz="3200" i="1">
                            <a:latin typeface="Cambria Math" panose="02040503050406030204" pitchFamily="18" charset="0"/>
                            <a:ea typeface="Cambria Math" panose="02040503050406030204" pitchFamily="18" charset="0"/>
                          </a:rPr>
                        </m:ctrlPr>
                      </m:sSupPr>
                      <m:e>
                        <m:r>
                          <a:rPr lang="en-GB" sz="3200" i="1">
                            <a:latin typeface="Cambria Math" panose="02040503050406030204" pitchFamily="18" charset="0"/>
                            <a:ea typeface="Cambria Math" panose="02040503050406030204" pitchFamily="18" charset="0"/>
                          </a:rPr>
                          <m:t>ℝ</m:t>
                        </m:r>
                      </m:e>
                      <m:sup>
                        <m:r>
                          <a:rPr lang="en-GB" sz="3200" i="1">
                            <a:latin typeface="Cambria Math" panose="02040503050406030204" pitchFamily="18" charset="0"/>
                            <a:ea typeface="Cambria Math" panose="02040503050406030204" pitchFamily="18" charset="0"/>
                          </a:rPr>
                          <m:t>2</m:t>
                        </m:r>
                      </m:sup>
                    </m:sSup>
                  </m:oMath>
                </a14:m>
                <a:r>
                  <a:rPr lang="en-GB" sz="3200" dirty="0"/>
                  <a:t> which takes a scalar parameter and returns a vector</a:t>
                </a:r>
              </a:p>
              <a:p>
                <a:pPr marL="0" indent="0">
                  <a:buNone/>
                </a:pPr>
                <a14:m>
                  <m:oMathPara xmlns:m="http://schemas.openxmlformats.org/officeDocument/2006/math">
                    <m:oMathParaPr>
                      <m:jc m:val="centerGroup"/>
                    </m:oMathParaPr>
                    <m:oMath xmlns:m="http://schemas.openxmlformats.org/officeDocument/2006/math">
                      <m:r>
                        <a:rPr lang="en-GB" sz="3200" i="1">
                          <a:latin typeface="Cambria Math" panose="02040503050406030204" pitchFamily="18" charset="0"/>
                        </a:rPr>
                        <m:t>h</m:t>
                      </m:r>
                      <m:d>
                        <m:dPr>
                          <m:ctrlPr>
                            <a:rPr lang="en-GB" sz="3200" i="1">
                              <a:latin typeface="Cambria Math" panose="02040503050406030204" pitchFamily="18" charset="0"/>
                            </a:rPr>
                          </m:ctrlPr>
                        </m:dPr>
                        <m:e>
                          <m:r>
                            <a:rPr lang="en-GB" sz="3200" i="1">
                              <a:latin typeface="Cambria Math" panose="02040503050406030204" pitchFamily="18" charset="0"/>
                            </a:rPr>
                            <m:t>𝑡</m:t>
                          </m:r>
                        </m:e>
                      </m:d>
                      <m:r>
                        <a:rPr lang="en-GB" sz="3200" i="1">
                          <a:latin typeface="Cambria Math" panose="02040503050406030204" pitchFamily="18" charset="0"/>
                        </a:rPr>
                        <m:t>=</m:t>
                      </m:r>
                      <m:d>
                        <m:dPr>
                          <m:ctrlPr>
                            <a:rPr lang="en-GB" sz="3200" i="1">
                              <a:latin typeface="Cambria Math" panose="02040503050406030204" pitchFamily="18" charset="0"/>
                            </a:rPr>
                          </m:ctrlPr>
                        </m:dPr>
                        <m:e>
                          <m:m>
                            <m:mPr>
                              <m:mcs>
                                <m:mc>
                                  <m:mcPr>
                                    <m:count m:val="1"/>
                                    <m:mcJc m:val="center"/>
                                  </m:mcPr>
                                </m:mc>
                              </m:mcs>
                              <m:ctrlPr>
                                <a:rPr lang="en-GB" sz="3200" i="1">
                                  <a:latin typeface="Cambria Math" panose="02040503050406030204" pitchFamily="18" charset="0"/>
                                </a:rPr>
                              </m:ctrlPr>
                            </m:mPr>
                            <m:mr>
                              <m:e>
                                <m:r>
                                  <m:rPr>
                                    <m:brk m:alnAt="7"/>
                                  </m:rPr>
                                  <a:rPr lang="en-GB" sz="3200" i="1">
                                    <a:latin typeface="Cambria Math" panose="02040503050406030204" pitchFamily="18" charset="0"/>
                                  </a:rPr>
                                  <m:t>𝑓</m:t>
                                </m:r>
                                <m:d>
                                  <m:dPr>
                                    <m:ctrlPr>
                                      <a:rPr lang="en-GB" sz="3200" i="1">
                                        <a:latin typeface="Cambria Math" panose="02040503050406030204" pitchFamily="18" charset="0"/>
                                      </a:rPr>
                                    </m:ctrlPr>
                                  </m:dPr>
                                  <m:e>
                                    <m:r>
                                      <m:rPr>
                                        <m:brk m:alnAt="7"/>
                                      </m:rPr>
                                      <a:rPr lang="en-GB" sz="3200" i="1">
                                        <a:latin typeface="Cambria Math" panose="02040503050406030204" pitchFamily="18" charset="0"/>
                                      </a:rPr>
                                      <m:t>𝑡</m:t>
                                    </m:r>
                                  </m:e>
                                </m:d>
                              </m:e>
                            </m:mr>
                            <m:mr>
                              <m:e>
                                <m:r>
                                  <a:rPr lang="en-GB" sz="3200" i="1">
                                    <a:latin typeface="Cambria Math" panose="02040503050406030204" pitchFamily="18" charset="0"/>
                                  </a:rPr>
                                  <m:t>𝑔</m:t>
                                </m:r>
                                <m:d>
                                  <m:dPr>
                                    <m:ctrlPr>
                                      <a:rPr lang="en-GB" sz="3200" i="1">
                                        <a:latin typeface="Cambria Math" panose="02040503050406030204" pitchFamily="18" charset="0"/>
                                      </a:rPr>
                                    </m:ctrlPr>
                                  </m:dPr>
                                  <m:e>
                                    <m:r>
                                      <a:rPr lang="en-GB" sz="3200" i="1">
                                        <a:latin typeface="Cambria Math" panose="02040503050406030204" pitchFamily="18" charset="0"/>
                                      </a:rPr>
                                      <m:t>𝑡</m:t>
                                    </m:r>
                                  </m:e>
                                </m:d>
                              </m:e>
                            </m:mr>
                          </m:m>
                        </m:e>
                      </m:d>
                    </m:oMath>
                  </m:oMathPara>
                </a14:m>
                <a:endParaRPr lang="en-GB" sz="3200" dirty="0"/>
              </a:p>
              <a:p>
                <a:endParaRPr lang="en-GB" dirty="0"/>
              </a:p>
            </p:txBody>
          </p:sp>
        </mc:Choice>
        <mc:Fallback xmlns="">
          <p:sp>
            <p:nvSpPr>
              <p:cNvPr id="5" name="Content Placeholder 4">
                <a:extLst>
                  <a:ext uri="{FF2B5EF4-FFF2-40B4-BE49-F238E27FC236}">
                    <a16:creationId xmlns:a16="http://schemas.microsoft.com/office/drawing/2014/main" id="{9F789B02-E014-4EFC-BFBB-B9873DB1AB97}"/>
                  </a:ext>
                </a:extLst>
              </p:cNvPr>
              <p:cNvSpPr>
                <a:spLocks noGrp="1" noRot="1" noChangeAspect="1" noMove="1" noResize="1" noEditPoints="1" noAdjustHandles="1" noChangeArrowheads="1" noChangeShapeType="1" noTextEdit="1"/>
              </p:cNvSpPr>
              <p:nvPr>
                <p:ph idx="1"/>
              </p:nvPr>
            </p:nvSpPr>
            <p:spPr>
              <a:blipFill>
                <a:blip r:embed="rId4"/>
                <a:stretch>
                  <a:fillRect l="-882" t="-2133" r="-1059"/>
                </a:stretch>
              </a:blipFill>
            </p:spPr>
            <p:txBody>
              <a:bodyPr/>
              <a:lstStyle/>
              <a:p>
                <a:r>
                  <a:rPr lang="en-GB">
                    <a:noFill/>
                  </a:rPr>
                  <a:t> </a:t>
                </a:r>
              </a:p>
            </p:txBody>
          </p:sp>
        </mc:Fallback>
      </mc:AlternateContent>
    </p:spTree>
    <p:extLst>
      <p:ext uri="{BB962C8B-B14F-4D97-AF65-F5344CB8AC3E}">
        <p14:creationId xmlns:p14="http://schemas.microsoft.com/office/powerpoint/2010/main" val="2163141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A1A9A-C7B2-447E-AAD1-CD256E15B829}"/>
              </a:ext>
            </a:extLst>
          </p:cNvPr>
          <p:cNvSpPr>
            <a:spLocks noGrp="1"/>
          </p:cNvSpPr>
          <p:nvPr>
            <p:ph type="title"/>
          </p:nvPr>
        </p:nvSpPr>
        <p:spPr/>
        <p:txBody>
          <a:bodyPr/>
          <a:lstStyle/>
          <a:p>
            <a:r>
              <a:rPr lang="en-GB" b="1" dirty="0"/>
              <a:t>Vector equation of a line</a:t>
            </a:r>
          </a:p>
        </p:txBody>
      </p:sp>
      <p:sp>
        <p:nvSpPr>
          <p:cNvPr id="3" name="Content Placeholder 2">
            <a:extLst>
              <a:ext uri="{FF2B5EF4-FFF2-40B4-BE49-F238E27FC236}">
                <a16:creationId xmlns:a16="http://schemas.microsoft.com/office/drawing/2014/main" id="{7CF27608-320A-4490-9777-6BD23FAD0C62}"/>
              </a:ext>
            </a:extLst>
          </p:cNvPr>
          <p:cNvSpPr>
            <a:spLocks noGrp="1"/>
          </p:cNvSpPr>
          <p:nvPr>
            <p:ph idx="1"/>
          </p:nvPr>
        </p:nvSpPr>
        <p:spPr/>
        <p:txBody>
          <a:bodyPr>
            <a:normAutofit/>
          </a:bodyPr>
          <a:lstStyle/>
          <a:p>
            <a:r>
              <a:rPr lang="en-GB" sz="2800" dirty="0"/>
              <a:t>For a line defined by two points, we can represent any point on the line as a scalar multiple of the vector between the points, plus the vector to first point from the origin</a:t>
            </a:r>
          </a:p>
        </p:txBody>
      </p:sp>
      <p:grpSp>
        <p:nvGrpSpPr>
          <p:cNvPr id="13" name="Group 12">
            <a:extLst>
              <a:ext uri="{FF2B5EF4-FFF2-40B4-BE49-F238E27FC236}">
                <a16:creationId xmlns:a16="http://schemas.microsoft.com/office/drawing/2014/main" id="{BA17A641-A879-4696-B476-E018350202F2}"/>
              </a:ext>
            </a:extLst>
          </p:cNvPr>
          <p:cNvGrpSpPr/>
          <p:nvPr/>
        </p:nvGrpSpPr>
        <p:grpSpPr>
          <a:xfrm>
            <a:off x="5108265" y="2225271"/>
            <a:ext cx="7331242" cy="5550570"/>
            <a:chOff x="5021179" y="1572126"/>
            <a:chExt cx="7331242" cy="5550570"/>
          </a:xfrm>
        </p:grpSpPr>
        <p:cxnSp>
          <p:nvCxnSpPr>
            <p:cNvPr id="4" name="Straight Connector 3">
              <a:extLst>
                <a:ext uri="{FF2B5EF4-FFF2-40B4-BE49-F238E27FC236}">
                  <a16:creationId xmlns:a16="http://schemas.microsoft.com/office/drawing/2014/main" id="{08A7F2F8-0B14-4123-9459-C6181CC714C9}"/>
                </a:ext>
                <a:ext uri="{C183D7F6-B498-43B3-948B-1728B52AA6E4}">
                  <adec:decorative xmlns:adec="http://schemas.microsoft.com/office/drawing/2017/decorative" val="1"/>
                </a:ext>
              </a:extLst>
            </p:cNvPr>
            <p:cNvCxnSpPr>
              <a:cxnSpLocks/>
            </p:cNvCxnSpPr>
            <p:nvPr/>
          </p:nvCxnSpPr>
          <p:spPr>
            <a:xfrm flipV="1">
              <a:off x="5021179" y="1572126"/>
              <a:ext cx="7331242" cy="5550570"/>
            </a:xfrm>
            <a:prstGeom prst="line">
              <a:avLst/>
            </a:prstGeom>
            <a:ln w="28575">
              <a:solidFill>
                <a:schemeClr val="accent5">
                  <a:lumMod val="75000"/>
                  <a:alpha val="65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A3D2A515-1C84-46CC-B3F4-622F38B46AE1}"/>
                </a:ext>
              </a:extLst>
            </p:cNvPr>
            <p:cNvSpPr/>
            <p:nvPr/>
          </p:nvSpPr>
          <p:spPr>
            <a:xfrm flipV="1">
              <a:off x="10495847" y="2922414"/>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Oval 7">
              <a:extLst>
                <a:ext uri="{FF2B5EF4-FFF2-40B4-BE49-F238E27FC236}">
                  <a16:creationId xmlns:a16="http://schemas.microsoft.com/office/drawing/2014/main" id="{801A97A4-E375-49E4-BC61-4C2C81601718}"/>
                </a:ext>
              </a:extLst>
            </p:cNvPr>
            <p:cNvSpPr/>
            <p:nvPr/>
          </p:nvSpPr>
          <p:spPr>
            <a:xfrm flipV="1">
              <a:off x="7997652" y="4802483"/>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C348255-2496-4DE1-A8E0-AE43FC3DD7DF}"/>
                    </a:ext>
                  </a:extLst>
                </p:cNvPr>
                <p:cNvSpPr txBox="1"/>
                <p:nvPr/>
              </p:nvSpPr>
              <p:spPr>
                <a:xfrm>
                  <a:off x="10169379" y="2293477"/>
                  <a:ext cx="66120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rgbClr val="FFFF00"/>
                                </a:solidFill>
                                <a:latin typeface="Cambria Math" panose="02040503050406030204" pitchFamily="18" charset="0"/>
                              </a:rPr>
                            </m:ctrlPr>
                          </m:sSubPr>
                          <m:e>
                            <m:r>
                              <a:rPr lang="en-GB" sz="2800" b="1" i="0" smtClean="0">
                                <a:solidFill>
                                  <a:srgbClr val="FFFF00"/>
                                </a:solidFill>
                                <a:latin typeface="Cambria Math" panose="02040503050406030204" pitchFamily="18" charset="0"/>
                              </a:rPr>
                              <m:t>𝐩</m:t>
                            </m:r>
                          </m:e>
                          <m:sub>
                            <m:r>
                              <a:rPr lang="en-GB" sz="2800" b="0" i="0" smtClean="0">
                                <a:solidFill>
                                  <a:srgbClr val="FFFF00"/>
                                </a:solidFill>
                                <a:latin typeface="Cambria Math" panose="02040503050406030204" pitchFamily="18" charset="0"/>
                              </a:rPr>
                              <m:t>2</m:t>
                            </m:r>
                          </m:sub>
                        </m:sSub>
                      </m:oMath>
                    </m:oMathPara>
                  </a14:m>
                  <a:endParaRPr lang="en-GB" sz="2800" b="1" dirty="0"/>
                </a:p>
              </p:txBody>
            </p:sp>
          </mc:Choice>
          <mc:Fallback xmlns="">
            <p:sp>
              <p:nvSpPr>
                <p:cNvPr id="11" name="TextBox 10">
                  <a:extLst>
                    <a:ext uri="{FF2B5EF4-FFF2-40B4-BE49-F238E27FC236}">
                      <a16:creationId xmlns:a16="http://schemas.microsoft.com/office/drawing/2014/main" id="{3C348255-2496-4DE1-A8E0-AE43FC3DD7DF}"/>
                    </a:ext>
                  </a:extLst>
                </p:cNvPr>
                <p:cNvSpPr txBox="1">
                  <a:spLocks noRot="1" noChangeAspect="1" noMove="1" noResize="1" noEditPoints="1" noAdjustHandles="1" noChangeArrowheads="1" noChangeShapeType="1" noTextEdit="1"/>
                </p:cNvSpPr>
                <p:nvPr/>
              </p:nvSpPr>
              <p:spPr>
                <a:xfrm>
                  <a:off x="10169379" y="2293477"/>
                  <a:ext cx="661207" cy="52322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F4ADE25-1B9D-4052-BB3E-CE2190BFACBA}"/>
                    </a:ext>
                  </a:extLst>
                </p:cNvPr>
                <p:cNvSpPr txBox="1"/>
                <p:nvPr/>
              </p:nvSpPr>
              <p:spPr>
                <a:xfrm>
                  <a:off x="7551337" y="4183777"/>
                  <a:ext cx="6660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rgbClr val="FFFF00"/>
                                </a:solidFill>
                                <a:latin typeface="Cambria Math" panose="02040503050406030204" pitchFamily="18" charset="0"/>
                              </a:rPr>
                            </m:ctrlPr>
                          </m:sSubPr>
                          <m:e>
                            <m:r>
                              <a:rPr lang="en-GB" sz="2800" b="1" i="0" smtClean="0">
                                <a:solidFill>
                                  <a:srgbClr val="FFFF00"/>
                                </a:solidFill>
                                <a:latin typeface="Cambria Math" panose="02040503050406030204" pitchFamily="18" charset="0"/>
                              </a:rPr>
                              <m:t>𝐩</m:t>
                            </m:r>
                          </m:e>
                          <m:sub>
                            <m:r>
                              <a:rPr lang="en-GB" sz="2800" b="0" i="0" smtClean="0">
                                <a:solidFill>
                                  <a:srgbClr val="FFFF00"/>
                                </a:solidFill>
                                <a:latin typeface="Cambria Math" panose="02040503050406030204" pitchFamily="18" charset="0"/>
                              </a:rPr>
                              <m:t>1</m:t>
                            </m:r>
                          </m:sub>
                        </m:sSub>
                      </m:oMath>
                    </m:oMathPara>
                  </a14:m>
                  <a:endParaRPr lang="en-GB" sz="2800" b="1" dirty="0"/>
                </a:p>
              </p:txBody>
            </p:sp>
          </mc:Choice>
          <mc:Fallback xmlns="">
            <p:sp>
              <p:nvSpPr>
                <p:cNvPr id="12" name="TextBox 11">
                  <a:extLst>
                    <a:ext uri="{FF2B5EF4-FFF2-40B4-BE49-F238E27FC236}">
                      <a16:creationId xmlns:a16="http://schemas.microsoft.com/office/drawing/2014/main" id="{FF4ADE25-1B9D-4052-BB3E-CE2190BFACBA}"/>
                    </a:ext>
                  </a:extLst>
                </p:cNvPr>
                <p:cNvSpPr txBox="1">
                  <a:spLocks noRot="1" noChangeAspect="1" noMove="1" noResize="1" noEditPoints="1" noAdjustHandles="1" noChangeArrowheads="1" noChangeShapeType="1" noTextEdit="1"/>
                </p:cNvSpPr>
                <p:nvPr/>
              </p:nvSpPr>
              <p:spPr>
                <a:xfrm>
                  <a:off x="7551337" y="4183777"/>
                  <a:ext cx="666016" cy="523220"/>
                </a:xfrm>
                <a:prstGeom prst="rect">
                  <a:avLst/>
                </a:prstGeom>
                <a:blipFill>
                  <a:blip r:embed="rId4"/>
                  <a:stretch>
                    <a:fillRect/>
                  </a:stretch>
                </a:blipFill>
              </p:spPr>
              <p:txBody>
                <a:bodyPr/>
                <a:lstStyle/>
                <a:p>
                  <a:r>
                    <a:rPr lang="en-GB">
                      <a:noFill/>
                    </a:rPr>
                    <a:t> </a:t>
                  </a:r>
                </a:p>
              </p:txBody>
            </p:sp>
          </mc:Fallback>
        </mc:AlternateContent>
      </p:grpSp>
      <p:grpSp>
        <p:nvGrpSpPr>
          <p:cNvPr id="14" name="Group 13">
            <a:extLst>
              <a:ext uri="{FF2B5EF4-FFF2-40B4-BE49-F238E27FC236}">
                <a16:creationId xmlns:a16="http://schemas.microsoft.com/office/drawing/2014/main" id="{0E4F8188-6F6E-4CFF-8557-799F9D324885}"/>
              </a:ext>
              <a:ext uri="{C183D7F6-B498-43B3-948B-1728B52AA6E4}">
                <adec:decorative xmlns:adec="http://schemas.microsoft.com/office/drawing/2017/decorative" val="1"/>
              </a:ext>
            </a:extLst>
          </p:cNvPr>
          <p:cNvGrpSpPr/>
          <p:nvPr/>
        </p:nvGrpSpPr>
        <p:grpSpPr>
          <a:xfrm>
            <a:off x="8146196" y="3221756"/>
            <a:ext cx="2436740" cy="2244417"/>
            <a:chOff x="7057218" y="3770596"/>
            <a:chExt cx="2258306" cy="2602549"/>
          </a:xfrm>
        </p:grpSpPr>
        <p:cxnSp>
          <p:nvCxnSpPr>
            <p:cNvPr id="15" name="Straight Arrow Connector 14">
              <a:extLst>
                <a:ext uri="{FF2B5EF4-FFF2-40B4-BE49-F238E27FC236}">
                  <a16:creationId xmlns:a16="http://schemas.microsoft.com/office/drawing/2014/main" id="{2476ED7D-AACC-44B7-B77F-43A289DFBEC3}"/>
                </a:ext>
                <a:ext uri="{C183D7F6-B498-43B3-948B-1728B52AA6E4}">
                  <adec:decorative xmlns:adec="http://schemas.microsoft.com/office/drawing/2017/decorative" val="1"/>
                </a:ext>
              </a:extLst>
            </p:cNvPr>
            <p:cNvCxnSpPr>
              <a:cxnSpLocks/>
              <a:stCxn id="7" idx="2"/>
              <a:endCxn id="8" idx="5"/>
            </p:cNvCxnSpPr>
            <p:nvPr/>
          </p:nvCxnSpPr>
          <p:spPr>
            <a:xfrm flipH="1">
              <a:off x="7057218" y="4222599"/>
              <a:ext cx="2258306" cy="2150546"/>
            </a:xfrm>
            <a:prstGeom prst="straightConnector1">
              <a:avLst/>
            </a:prstGeom>
            <a:ln w="63500">
              <a:solidFill>
                <a:schemeClr val="accent5">
                  <a:lumMod val="7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4441778-6A39-4AAA-BB59-CB8E30E3B96C}"/>
                    </a:ext>
                    <a:ext uri="{C183D7F6-B498-43B3-948B-1728B52AA6E4}">
                      <adec:decorative xmlns:adec="http://schemas.microsoft.com/office/drawing/2017/decorative" val="1"/>
                    </a:ext>
                  </a:extLst>
                </p:cNvPr>
                <p:cNvSpPr txBox="1"/>
                <p:nvPr/>
              </p:nvSpPr>
              <p:spPr>
                <a:xfrm>
                  <a:off x="7207849" y="3770596"/>
                  <a:ext cx="1809971" cy="535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5">
                                <a:lumMod val="75000"/>
                              </a:schemeClr>
                            </a:solidFill>
                            <a:latin typeface="Cambria Math" panose="02040503050406030204" pitchFamily="18" charset="0"/>
                          </a:rPr>
                          <m:t>𝐯</m:t>
                        </m:r>
                      </m:oMath>
                    </m:oMathPara>
                  </a14:m>
                  <a:endParaRPr lang="en-GB" sz="2400" b="1" dirty="0">
                    <a:solidFill>
                      <a:schemeClr val="accent5">
                        <a:lumMod val="75000"/>
                      </a:schemeClr>
                    </a:solidFill>
                  </a:endParaRPr>
                </a:p>
              </p:txBody>
            </p:sp>
          </mc:Choice>
          <mc:Fallback xmlns="">
            <p:sp>
              <p:nvSpPr>
                <p:cNvPr id="16" name="TextBox 15">
                  <a:extLst>
                    <a:ext uri="{FF2B5EF4-FFF2-40B4-BE49-F238E27FC236}">
                      <a16:creationId xmlns:a16="http://schemas.microsoft.com/office/drawing/2014/main" id="{74441778-6A39-4AAA-BB59-CB8E30E3B96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7207849" y="3770596"/>
                  <a:ext cx="1809971" cy="535331"/>
                </a:xfrm>
                <a:prstGeom prst="rect">
                  <a:avLst/>
                </a:prstGeom>
                <a:blipFill>
                  <a:blip r:embed="rId5"/>
                  <a:stretch>
                    <a:fillRect/>
                  </a:stretch>
                </a:blipFill>
              </p:spPr>
              <p:txBody>
                <a:bodyPr/>
                <a:lstStyle/>
                <a:p>
                  <a:r>
                    <a:rPr lang="en-GB">
                      <a:noFill/>
                    </a:rPr>
                    <a:t> </a:t>
                  </a:r>
                </a:p>
              </p:txBody>
            </p:sp>
          </mc:Fallback>
        </mc:AlternateContent>
      </p:grpSp>
      <p:grpSp>
        <p:nvGrpSpPr>
          <p:cNvPr id="25" name="Group 24">
            <a:extLst>
              <a:ext uri="{FF2B5EF4-FFF2-40B4-BE49-F238E27FC236}">
                <a16:creationId xmlns:a16="http://schemas.microsoft.com/office/drawing/2014/main" id="{98F61A26-35E3-41C5-8912-A793FD9778C6}"/>
              </a:ext>
            </a:extLst>
          </p:cNvPr>
          <p:cNvGrpSpPr/>
          <p:nvPr/>
        </p:nvGrpSpPr>
        <p:grpSpPr>
          <a:xfrm>
            <a:off x="8154962" y="3074429"/>
            <a:ext cx="3647064" cy="2387680"/>
            <a:chOff x="8157484" y="3079237"/>
            <a:chExt cx="3647064" cy="2387680"/>
          </a:xfrm>
        </p:grpSpPr>
        <p:cxnSp>
          <p:nvCxnSpPr>
            <p:cNvPr id="26" name="Straight Arrow Connector 25">
              <a:extLst>
                <a:ext uri="{FF2B5EF4-FFF2-40B4-BE49-F238E27FC236}">
                  <a16:creationId xmlns:a16="http://schemas.microsoft.com/office/drawing/2014/main" id="{32587EE3-488B-48BB-9C1E-C7E0F4655DD2}"/>
                </a:ext>
                <a:ext uri="{C183D7F6-B498-43B3-948B-1728B52AA6E4}">
                  <adec:decorative xmlns:adec="http://schemas.microsoft.com/office/drawing/2017/decorative" val="1"/>
                </a:ext>
              </a:extLst>
            </p:cNvPr>
            <p:cNvCxnSpPr>
              <a:cxnSpLocks/>
            </p:cNvCxnSpPr>
            <p:nvPr/>
          </p:nvCxnSpPr>
          <p:spPr>
            <a:xfrm flipV="1">
              <a:off x="8157484" y="3079237"/>
              <a:ext cx="3187407" cy="2387680"/>
            </a:xfrm>
            <a:prstGeom prst="straightConnector1">
              <a:avLst/>
            </a:prstGeom>
            <a:ln w="635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10F84EB-C31B-4E09-8F85-727B74786DD1}"/>
                    </a:ext>
                  </a:extLst>
                </p:cNvPr>
                <p:cNvSpPr txBox="1"/>
                <p:nvPr/>
              </p:nvSpPr>
              <p:spPr>
                <a:xfrm>
                  <a:off x="10666095" y="3474650"/>
                  <a:ext cx="113845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0" smtClean="0">
                            <a:solidFill>
                              <a:srgbClr val="FFC000"/>
                            </a:solidFill>
                            <a:latin typeface="Cambria Math" panose="02040503050406030204" pitchFamily="18" charset="0"/>
                          </a:rPr>
                          <m:t>1.25</m:t>
                        </m:r>
                        <m:r>
                          <a:rPr lang="en-GB" sz="2800" b="1" i="0" smtClean="0">
                            <a:solidFill>
                              <a:srgbClr val="FFC000"/>
                            </a:solidFill>
                            <a:latin typeface="Cambria Math" panose="02040503050406030204" pitchFamily="18" charset="0"/>
                          </a:rPr>
                          <m:t>𝐯</m:t>
                        </m:r>
                      </m:oMath>
                    </m:oMathPara>
                  </a14:m>
                  <a:endParaRPr lang="en-GB" sz="2800" b="1" dirty="0">
                    <a:solidFill>
                      <a:srgbClr val="FFC000"/>
                    </a:solidFill>
                  </a:endParaRPr>
                </a:p>
              </p:txBody>
            </p:sp>
          </mc:Choice>
          <mc:Fallback xmlns="">
            <p:sp>
              <p:nvSpPr>
                <p:cNvPr id="27" name="TextBox 26">
                  <a:extLst>
                    <a:ext uri="{FF2B5EF4-FFF2-40B4-BE49-F238E27FC236}">
                      <a16:creationId xmlns:a16="http://schemas.microsoft.com/office/drawing/2014/main" id="{210F84EB-C31B-4E09-8F85-727B74786DD1}"/>
                    </a:ext>
                  </a:extLst>
                </p:cNvPr>
                <p:cNvSpPr txBox="1">
                  <a:spLocks noRot="1" noChangeAspect="1" noMove="1" noResize="1" noEditPoints="1" noAdjustHandles="1" noChangeArrowheads="1" noChangeShapeType="1" noTextEdit="1"/>
                </p:cNvSpPr>
                <p:nvPr/>
              </p:nvSpPr>
              <p:spPr>
                <a:xfrm>
                  <a:off x="10666095" y="3474650"/>
                  <a:ext cx="1138453" cy="523220"/>
                </a:xfrm>
                <a:prstGeom prst="rect">
                  <a:avLst/>
                </a:prstGeom>
                <a:blipFill>
                  <a:blip r:embed="rId6"/>
                  <a:stretch>
                    <a:fillRect/>
                  </a:stretch>
                </a:blipFill>
              </p:spPr>
              <p:txBody>
                <a:bodyPr/>
                <a:lstStyle/>
                <a:p>
                  <a:r>
                    <a:rPr lang="en-GB">
                      <a:noFill/>
                    </a:rPr>
                    <a:t> </a:t>
                  </a:r>
                </a:p>
              </p:txBody>
            </p:sp>
          </mc:Fallback>
        </mc:AlternateContent>
      </p:grpSp>
      <p:grpSp>
        <p:nvGrpSpPr>
          <p:cNvPr id="29" name="Group 28">
            <a:extLst>
              <a:ext uri="{FF2B5EF4-FFF2-40B4-BE49-F238E27FC236}">
                <a16:creationId xmlns:a16="http://schemas.microsoft.com/office/drawing/2014/main" id="{C8DABE09-571F-44C1-841F-DB06EB4B2766}"/>
              </a:ext>
            </a:extLst>
          </p:cNvPr>
          <p:cNvGrpSpPr/>
          <p:nvPr/>
        </p:nvGrpSpPr>
        <p:grpSpPr>
          <a:xfrm>
            <a:off x="6856440" y="5517717"/>
            <a:ext cx="1289755" cy="1279554"/>
            <a:chOff x="8157484" y="4543673"/>
            <a:chExt cx="1289755" cy="1279554"/>
          </a:xfrm>
        </p:grpSpPr>
        <p:cxnSp>
          <p:nvCxnSpPr>
            <p:cNvPr id="30" name="Straight Arrow Connector 29">
              <a:extLst>
                <a:ext uri="{FF2B5EF4-FFF2-40B4-BE49-F238E27FC236}">
                  <a16:creationId xmlns:a16="http://schemas.microsoft.com/office/drawing/2014/main" id="{F736300C-FF88-4A5B-9EB9-C3D8DA61D166}"/>
                </a:ext>
                <a:ext uri="{C183D7F6-B498-43B3-948B-1728B52AA6E4}">
                  <adec:decorative xmlns:adec="http://schemas.microsoft.com/office/drawing/2017/decorative" val="1"/>
                </a:ext>
              </a:extLst>
            </p:cNvPr>
            <p:cNvCxnSpPr>
              <a:cxnSpLocks/>
            </p:cNvCxnSpPr>
            <p:nvPr/>
          </p:nvCxnSpPr>
          <p:spPr>
            <a:xfrm flipV="1">
              <a:off x="8157484" y="4543673"/>
              <a:ext cx="1218370" cy="923244"/>
            </a:xfrm>
            <a:prstGeom prst="straightConnector1">
              <a:avLst/>
            </a:prstGeom>
            <a:ln w="63500">
              <a:solidFill>
                <a:schemeClr val="accent2"/>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6BEA1B8-825C-449A-A4F2-19921B9DDBB9}"/>
                    </a:ext>
                  </a:extLst>
                </p:cNvPr>
                <p:cNvSpPr txBox="1"/>
                <p:nvPr/>
              </p:nvSpPr>
              <p:spPr>
                <a:xfrm>
                  <a:off x="8239857" y="5300007"/>
                  <a:ext cx="120738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2"/>
                            </a:solidFill>
                            <a:latin typeface="Cambria Math" panose="02040503050406030204" pitchFamily="18" charset="0"/>
                          </a:rPr>
                          <m:t>−0.5</m:t>
                        </m:r>
                        <m:r>
                          <a:rPr lang="en-GB" sz="2800" b="1" i="0" smtClean="0">
                            <a:solidFill>
                              <a:schemeClr val="accent2"/>
                            </a:solidFill>
                            <a:latin typeface="Cambria Math" panose="02040503050406030204" pitchFamily="18" charset="0"/>
                          </a:rPr>
                          <m:t>𝐯</m:t>
                        </m:r>
                      </m:oMath>
                    </m:oMathPara>
                  </a14:m>
                  <a:endParaRPr lang="en-GB" sz="2800" b="1" dirty="0">
                    <a:solidFill>
                      <a:schemeClr val="accent2"/>
                    </a:solidFill>
                  </a:endParaRPr>
                </a:p>
              </p:txBody>
            </p:sp>
          </mc:Choice>
          <mc:Fallback xmlns="">
            <p:sp>
              <p:nvSpPr>
                <p:cNvPr id="31" name="TextBox 30">
                  <a:extLst>
                    <a:ext uri="{FF2B5EF4-FFF2-40B4-BE49-F238E27FC236}">
                      <a16:creationId xmlns:a16="http://schemas.microsoft.com/office/drawing/2014/main" id="{96BEA1B8-825C-449A-A4F2-19921B9DDBB9}"/>
                    </a:ext>
                  </a:extLst>
                </p:cNvPr>
                <p:cNvSpPr txBox="1">
                  <a:spLocks noRot="1" noChangeAspect="1" noMove="1" noResize="1" noEditPoints="1" noAdjustHandles="1" noChangeArrowheads="1" noChangeShapeType="1" noTextEdit="1"/>
                </p:cNvSpPr>
                <p:nvPr/>
              </p:nvSpPr>
              <p:spPr>
                <a:xfrm>
                  <a:off x="8239857" y="5300007"/>
                  <a:ext cx="1207382" cy="523220"/>
                </a:xfrm>
                <a:prstGeom prst="rect">
                  <a:avLst/>
                </a:prstGeom>
                <a:blipFill>
                  <a:blip r:embed="rId8"/>
                  <a:stretch>
                    <a:fillRect/>
                  </a:stretch>
                </a:blipFill>
              </p:spPr>
              <p:txBody>
                <a:bodyPr/>
                <a:lstStyle/>
                <a:p>
                  <a:r>
                    <a:rPr lang="en-GB">
                      <a:noFill/>
                    </a:rPr>
                    <a:t> </a:t>
                  </a:r>
                </a:p>
              </p:txBody>
            </p:sp>
          </mc:Fallback>
        </mc:AlternateContent>
      </p:grpSp>
      <p:grpSp>
        <p:nvGrpSpPr>
          <p:cNvPr id="40" name="Group 39">
            <a:extLst>
              <a:ext uri="{FF2B5EF4-FFF2-40B4-BE49-F238E27FC236}">
                <a16:creationId xmlns:a16="http://schemas.microsoft.com/office/drawing/2014/main" id="{37600C6A-0D21-4558-8146-27F0C9AE58E0}"/>
              </a:ext>
            </a:extLst>
          </p:cNvPr>
          <p:cNvGrpSpPr/>
          <p:nvPr/>
        </p:nvGrpSpPr>
        <p:grpSpPr>
          <a:xfrm>
            <a:off x="8146194" y="5517084"/>
            <a:ext cx="2634825" cy="1403801"/>
            <a:chOff x="8146194" y="5517084"/>
            <a:chExt cx="2634825" cy="1403801"/>
          </a:xfrm>
        </p:grpSpPr>
        <p:cxnSp>
          <p:nvCxnSpPr>
            <p:cNvPr id="33" name="Straight Arrow Connector 32">
              <a:extLst>
                <a:ext uri="{FF2B5EF4-FFF2-40B4-BE49-F238E27FC236}">
                  <a16:creationId xmlns:a16="http://schemas.microsoft.com/office/drawing/2014/main" id="{EF7F7B18-11B9-4198-A20F-4972CC579A31}"/>
                </a:ext>
                <a:ext uri="{C183D7F6-B498-43B3-948B-1728B52AA6E4}">
                  <adec:decorative xmlns:adec="http://schemas.microsoft.com/office/drawing/2017/decorative" val="1"/>
                </a:ext>
              </a:extLst>
            </p:cNvPr>
            <p:cNvCxnSpPr>
              <a:cxnSpLocks/>
              <a:stCxn id="8" idx="7"/>
            </p:cNvCxnSpPr>
            <p:nvPr/>
          </p:nvCxnSpPr>
          <p:spPr>
            <a:xfrm>
              <a:off x="8146194" y="5517084"/>
              <a:ext cx="2110271" cy="1131725"/>
            </a:xfrm>
            <a:prstGeom prst="straightConnector1">
              <a:avLst/>
            </a:prstGeom>
            <a:ln w="63500">
              <a:solidFill>
                <a:srgbClr val="FFFF00">
                  <a:alpha val="65000"/>
                </a:srgbClr>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FD5570F-D886-438F-B61A-C477F48CE674}"/>
                    </a:ext>
                  </a:extLst>
                </p:cNvPr>
                <p:cNvSpPr txBox="1"/>
                <p:nvPr/>
              </p:nvSpPr>
              <p:spPr>
                <a:xfrm>
                  <a:off x="10243692" y="6397665"/>
                  <a:ext cx="53732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1" i="0" smtClean="0">
                            <a:latin typeface="Cambria Math" panose="02040503050406030204" pitchFamily="18" charset="0"/>
                          </a:rPr>
                          <m:t>𝐎</m:t>
                        </m:r>
                      </m:oMath>
                    </m:oMathPara>
                  </a14:m>
                  <a:endParaRPr lang="en-GB" sz="2800" b="1" dirty="0"/>
                </a:p>
              </p:txBody>
            </p:sp>
          </mc:Choice>
          <mc:Fallback xmlns="">
            <p:sp>
              <p:nvSpPr>
                <p:cNvPr id="39" name="TextBox 38">
                  <a:extLst>
                    <a:ext uri="{FF2B5EF4-FFF2-40B4-BE49-F238E27FC236}">
                      <a16:creationId xmlns:a16="http://schemas.microsoft.com/office/drawing/2014/main" id="{1FD5570F-D886-438F-B61A-C477F48CE674}"/>
                    </a:ext>
                  </a:extLst>
                </p:cNvPr>
                <p:cNvSpPr txBox="1">
                  <a:spLocks noRot="1" noChangeAspect="1" noMove="1" noResize="1" noEditPoints="1" noAdjustHandles="1" noChangeArrowheads="1" noChangeShapeType="1" noTextEdit="1"/>
                </p:cNvSpPr>
                <p:nvPr/>
              </p:nvSpPr>
              <p:spPr>
                <a:xfrm>
                  <a:off x="10243692" y="6397665"/>
                  <a:ext cx="537327" cy="523220"/>
                </a:xfrm>
                <a:prstGeom prst="rect">
                  <a:avLst/>
                </a:prstGeom>
                <a:blipFill>
                  <a:blip r:embed="rId9"/>
                  <a:stretch>
                    <a:fillRect/>
                  </a:stretch>
                </a:blipFill>
              </p:spPr>
              <p:txBody>
                <a:bodyPr/>
                <a:lstStyle/>
                <a:p>
                  <a:r>
                    <a:rPr lang="en-GB">
                      <a:noFill/>
                    </a:rPr>
                    <a:t> </a:t>
                  </a:r>
                </a:p>
              </p:txBody>
            </p:sp>
          </mc:Fallback>
        </mc:AlternateContent>
      </p:grpSp>
      <p:grpSp>
        <p:nvGrpSpPr>
          <p:cNvPr id="24" name="Group 23">
            <a:extLst>
              <a:ext uri="{FF2B5EF4-FFF2-40B4-BE49-F238E27FC236}">
                <a16:creationId xmlns:a16="http://schemas.microsoft.com/office/drawing/2014/main" id="{018BBB18-33D6-40A6-9EBA-5B5D04FF720C}"/>
              </a:ext>
            </a:extLst>
          </p:cNvPr>
          <p:cNvGrpSpPr/>
          <p:nvPr/>
        </p:nvGrpSpPr>
        <p:grpSpPr>
          <a:xfrm>
            <a:off x="8157484" y="4543673"/>
            <a:ext cx="1338385" cy="1016978"/>
            <a:chOff x="8157484" y="4543673"/>
            <a:chExt cx="1338385" cy="1016978"/>
          </a:xfrm>
        </p:grpSpPr>
        <p:cxnSp>
          <p:nvCxnSpPr>
            <p:cNvPr id="20" name="Straight Arrow Connector 19">
              <a:extLst>
                <a:ext uri="{FF2B5EF4-FFF2-40B4-BE49-F238E27FC236}">
                  <a16:creationId xmlns:a16="http://schemas.microsoft.com/office/drawing/2014/main" id="{ABCBE95E-E030-4BA6-9EB0-D8EF297E4096}"/>
                </a:ext>
                <a:ext uri="{C183D7F6-B498-43B3-948B-1728B52AA6E4}">
                  <adec:decorative xmlns:adec="http://schemas.microsoft.com/office/drawing/2017/decorative" val="1"/>
                </a:ext>
              </a:extLst>
            </p:cNvPr>
            <p:cNvCxnSpPr>
              <a:cxnSpLocks/>
            </p:cNvCxnSpPr>
            <p:nvPr/>
          </p:nvCxnSpPr>
          <p:spPr>
            <a:xfrm flipV="1">
              <a:off x="8157484" y="4543673"/>
              <a:ext cx="1218370" cy="923244"/>
            </a:xfrm>
            <a:prstGeom prst="straightConnector1">
              <a:avLst/>
            </a:prstGeom>
            <a:ln w="6350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39F34D2-4759-417F-9B41-A144BC3297C8}"/>
                    </a:ext>
                  </a:extLst>
                </p:cNvPr>
                <p:cNvSpPr txBox="1"/>
                <p:nvPr/>
              </p:nvSpPr>
              <p:spPr>
                <a:xfrm>
                  <a:off x="8556188" y="5037431"/>
                  <a:ext cx="93968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3">
                                <a:lumMod val="75000"/>
                              </a:schemeClr>
                            </a:solidFill>
                            <a:latin typeface="Cambria Math" panose="02040503050406030204" pitchFamily="18" charset="0"/>
                          </a:rPr>
                          <m:t>0.5</m:t>
                        </m:r>
                        <m:r>
                          <a:rPr lang="en-GB" sz="2800" b="1" i="0" smtClean="0">
                            <a:solidFill>
                              <a:schemeClr val="accent3">
                                <a:lumMod val="75000"/>
                              </a:schemeClr>
                            </a:solidFill>
                            <a:latin typeface="Cambria Math" panose="02040503050406030204" pitchFamily="18" charset="0"/>
                          </a:rPr>
                          <m:t>𝐯</m:t>
                        </m:r>
                      </m:oMath>
                    </m:oMathPara>
                  </a14:m>
                  <a:endParaRPr lang="en-GB" sz="2800" b="1" dirty="0"/>
                </a:p>
              </p:txBody>
            </p:sp>
          </mc:Choice>
          <mc:Fallback xmlns="">
            <p:sp>
              <p:nvSpPr>
                <p:cNvPr id="23" name="TextBox 22">
                  <a:extLst>
                    <a:ext uri="{FF2B5EF4-FFF2-40B4-BE49-F238E27FC236}">
                      <a16:creationId xmlns:a16="http://schemas.microsoft.com/office/drawing/2014/main" id="{A39F34D2-4759-417F-9B41-A144BC3297C8}"/>
                    </a:ext>
                  </a:extLst>
                </p:cNvPr>
                <p:cNvSpPr txBox="1">
                  <a:spLocks noRot="1" noChangeAspect="1" noMove="1" noResize="1" noEditPoints="1" noAdjustHandles="1" noChangeArrowheads="1" noChangeShapeType="1" noTextEdit="1"/>
                </p:cNvSpPr>
                <p:nvPr/>
              </p:nvSpPr>
              <p:spPr>
                <a:xfrm>
                  <a:off x="8556188" y="5037431"/>
                  <a:ext cx="939681" cy="523220"/>
                </a:xfrm>
                <a:prstGeom prst="rect">
                  <a:avLst/>
                </a:prstGeom>
                <a:blipFill>
                  <a:blip r:embed="rId10"/>
                  <a:stretch>
                    <a:fillRect/>
                  </a:stretch>
                </a:blipFill>
              </p:spPr>
              <p:txBody>
                <a:bodyPr/>
                <a:lstStyle/>
                <a:p>
                  <a:r>
                    <a:rPr lang="en-GB">
                      <a:noFill/>
                    </a:rPr>
                    <a:t> </a:t>
                  </a:r>
                </a:p>
              </p:txBody>
            </p:sp>
          </mc:Fallback>
        </mc:AlternateContent>
      </p:grpSp>
      <p:grpSp>
        <p:nvGrpSpPr>
          <p:cNvPr id="6" name="Group 5">
            <a:extLst>
              <a:ext uri="{FF2B5EF4-FFF2-40B4-BE49-F238E27FC236}">
                <a16:creationId xmlns:a16="http://schemas.microsoft.com/office/drawing/2014/main" id="{82F697CE-6218-4D2D-8C53-79F0488C4391}"/>
              </a:ext>
            </a:extLst>
          </p:cNvPr>
          <p:cNvGrpSpPr/>
          <p:nvPr/>
        </p:nvGrpSpPr>
        <p:grpSpPr>
          <a:xfrm>
            <a:off x="9375854" y="4543673"/>
            <a:ext cx="2108425" cy="2115602"/>
            <a:chOff x="9375854" y="4543673"/>
            <a:chExt cx="2108425" cy="2115602"/>
          </a:xfrm>
        </p:grpSpPr>
        <p:cxnSp>
          <p:nvCxnSpPr>
            <p:cNvPr id="28" name="Straight Arrow Connector 27">
              <a:extLst>
                <a:ext uri="{FF2B5EF4-FFF2-40B4-BE49-F238E27FC236}">
                  <a16:creationId xmlns:a16="http://schemas.microsoft.com/office/drawing/2014/main" id="{163CCC19-0DBB-49A6-9A2D-399EB5BF4224}"/>
                </a:ext>
                <a:ext uri="{C183D7F6-B498-43B3-948B-1728B52AA6E4}">
                  <adec:decorative xmlns:adec="http://schemas.microsoft.com/office/drawing/2017/decorative" val="1"/>
                </a:ext>
              </a:extLst>
            </p:cNvPr>
            <p:cNvCxnSpPr>
              <a:cxnSpLocks/>
            </p:cNvCxnSpPr>
            <p:nvPr/>
          </p:nvCxnSpPr>
          <p:spPr>
            <a:xfrm>
              <a:off x="9375854" y="4543673"/>
              <a:ext cx="867838" cy="2115602"/>
            </a:xfrm>
            <a:prstGeom prst="straightConnector1">
              <a:avLst/>
            </a:prstGeom>
            <a:ln w="63500">
              <a:solidFill>
                <a:schemeClr val="accent4"/>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0EC4C2B-C9FC-48AD-8943-6181AE9E6A3D}"/>
                    </a:ext>
                  </a:extLst>
                </p:cNvPr>
                <p:cNvSpPr txBox="1"/>
                <p:nvPr/>
              </p:nvSpPr>
              <p:spPr>
                <a:xfrm>
                  <a:off x="9726747" y="4948186"/>
                  <a:ext cx="17575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chemeClr val="accent4"/>
                                </a:solidFill>
                                <a:latin typeface="Cambria Math" panose="02040503050406030204" pitchFamily="18" charset="0"/>
                              </a:rPr>
                            </m:ctrlPr>
                          </m:sSubPr>
                          <m:e>
                            <m:r>
                              <a:rPr lang="en-GB" sz="2800" b="1" i="0" smtClean="0">
                                <a:solidFill>
                                  <a:schemeClr val="accent4"/>
                                </a:solidFill>
                                <a:latin typeface="Cambria Math" panose="02040503050406030204" pitchFamily="18" charset="0"/>
                              </a:rPr>
                              <m:t>𝐩</m:t>
                            </m:r>
                          </m:e>
                          <m:sub>
                            <m:r>
                              <a:rPr lang="en-GB" sz="2800" b="0" i="0" smtClean="0">
                                <a:solidFill>
                                  <a:schemeClr val="accent4"/>
                                </a:solidFill>
                                <a:latin typeface="Cambria Math" panose="02040503050406030204" pitchFamily="18" charset="0"/>
                              </a:rPr>
                              <m:t>1</m:t>
                            </m:r>
                          </m:sub>
                        </m:sSub>
                        <m:r>
                          <a:rPr lang="en-GB" sz="2800" b="0" i="1" smtClean="0">
                            <a:solidFill>
                              <a:schemeClr val="accent4"/>
                            </a:solidFill>
                            <a:latin typeface="Cambria Math" panose="02040503050406030204" pitchFamily="18" charset="0"/>
                          </a:rPr>
                          <m:t>+0.5</m:t>
                        </m:r>
                        <m:r>
                          <a:rPr lang="en-GB" sz="2800" b="1" i="0" smtClean="0">
                            <a:solidFill>
                              <a:schemeClr val="accent4"/>
                            </a:solidFill>
                            <a:latin typeface="Cambria Math" panose="02040503050406030204" pitchFamily="18" charset="0"/>
                          </a:rPr>
                          <m:t>𝐯</m:t>
                        </m:r>
                      </m:oMath>
                    </m:oMathPara>
                  </a14:m>
                  <a:endParaRPr lang="en-GB" sz="2800" b="1" dirty="0">
                    <a:solidFill>
                      <a:schemeClr val="accent4"/>
                    </a:solidFill>
                  </a:endParaRPr>
                </a:p>
              </p:txBody>
            </p:sp>
          </mc:Choice>
          <mc:Fallback xmlns="">
            <p:sp>
              <p:nvSpPr>
                <p:cNvPr id="34" name="TextBox 33">
                  <a:extLst>
                    <a:ext uri="{FF2B5EF4-FFF2-40B4-BE49-F238E27FC236}">
                      <a16:creationId xmlns:a16="http://schemas.microsoft.com/office/drawing/2014/main" id="{B0EC4C2B-C9FC-48AD-8943-6181AE9E6A3D}"/>
                    </a:ext>
                  </a:extLst>
                </p:cNvPr>
                <p:cNvSpPr txBox="1">
                  <a:spLocks noRot="1" noChangeAspect="1" noMove="1" noResize="1" noEditPoints="1" noAdjustHandles="1" noChangeArrowheads="1" noChangeShapeType="1" noTextEdit="1"/>
                </p:cNvSpPr>
                <p:nvPr/>
              </p:nvSpPr>
              <p:spPr>
                <a:xfrm>
                  <a:off x="9726747" y="4948186"/>
                  <a:ext cx="1757532" cy="523220"/>
                </a:xfrm>
                <a:prstGeom prst="rect">
                  <a:avLst/>
                </a:prstGeom>
                <a:blipFill>
                  <a:blip r:embed="rId11"/>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118823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down)">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up)">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wipe(down)">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Arrow Connector 25">
            <a:extLst>
              <a:ext uri="{FF2B5EF4-FFF2-40B4-BE49-F238E27FC236}">
                <a16:creationId xmlns:a16="http://schemas.microsoft.com/office/drawing/2014/main" id="{17F897D8-B0F1-493B-BD34-D16BB1EDF0D8}"/>
              </a:ext>
              <a:ext uri="{C183D7F6-B498-43B3-948B-1728B52AA6E4}">
                <adec:decorative xmlns:adec="http://schemas.microsoft.com/office/drawing/2017/decorative" val="1"/>
              </a:ext>
            </a:extLst>
          </p:cNvPr>
          <p:cNvCxnSpPr>
            <a:cxnSpLocks/>
            <a:stCxn id="38" idx="1"/>
            <a:endCxn id="39" idx="1"/>
          </p:cNvCxnSpPr>
          <p:nvPr/>
        </p:nvCxnSpPr>
        <p:spPr>
          <a:xfrm>
            <a:off x="9670470" y="4316057"/>
            <a:ext cx="573222" cy="2343218"/>
          </a:xfrm>
          <a:prstGeom prst="straightConnector1">
            <a:avLst/>
          </a:prstGeom>
          <a:ln w="63500">
            <a:solidFill>
              <a:schemeClr val="accent4"/>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BCA1A9A-C7B2-447E-AAD1-CD256E15B829}"/>
              </a:ext>
            </a:extLst>
          </p:cNvPr>
          <p:cNvSpPr>
            <a:spLocks noGrp="1"/>
          </p:cNvSpPr>
          <p:nvPr>
            <p:ph type="title"/>
          </p:nvPr>
        </p:nvSpPr>
        <p:spPr/>
        <p:txBody>
          <a:bodyPr/>
          <a:lstStyle/>
          <a:p>
            <a:r>
              <a:rPr lang="en-GB" b="1" dirty="0"/>
              <a:t>Vector equation of a 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F27608-320A-4490-9777-6BD23FAD0C62}"/>
                  </a:ext>
                </a:extLst>
              </p:cNvPr>
              <p:cNvSpPr>
                <a:spLocks noGrp="1"/>
              </p:cNvSpPr>
              <p:nvPr>
                <p:ph idx="1"/>
              </p:nvPr>
            </p:nvSpPr>
            <p:spPr/>
            <p:txBody>
              <a:bodyPr/>
              <a:lstStyle/>
              <a:p>
                <a:r>
                  <a:rPr lang="en-GB" sz="2800" dirty="0"/>
                  <a:t>For a line defined by two points, we can represent any point on the line as a scalar multiple of the vector between the points, plus the vector to first point from the origin</a:t>
                </a:r>
              </a:p>
              <a:p>
                <a14:m>
                  <m:oMath xmlns:m="http://schemas.openxmlformats.org/officeDocument/2006/math">
                    <m:r>
                      <a:rPr lang="en-GB" b="1">
                        <a:latin typeface="Cambria Math" panose="02040503050406030204" pitchFamily="18" charset="0"/>
                      </a:rPr>
                      <m:t>𝐩</m:t>
                    </m:r>
                    <m:r>
                      <a:rPr lang="en-GB" i="1">
                        <a:latin typeface="Cambria Math" panose="02040503050406030204" pitchFamily="18" charset="0"/>
                      </a:rPr>
                      <m:t>= </m:t>
                    </m:r>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𝑡</m:t>
                    </m:r>
                    <m:r>
                      <a:rPr lang="en-GB" b="1">
                        <a:latin typeface="Cambria Math" panose="02040503050406030204" pitchFamily="18" charset="0"/>
                      </a:rPr>
                      <m:t>𝐯</m:t>
                    </m:r>
                  </m:oMath>
                </a14:m>
                <a:endParaRPr lang="en-GB" b="1" i="1" dirty="0"/>
              </a:p>
              <a:p>
                <a14:m>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 </m:t>
                    </m:r>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𝑡</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1</m:t>
                            </m:r>
                          </m:sub>
                        </m:sSub>
                      </m:e>
                    </m:d>
                    <m:r>
                      <a:rPr lang="en-GB" b="1"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𝑡</m:t>
                        </m:r>
                      </m:e>
                    </m:d>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rPr>
                      <m:t>𝑡</m:t>
                    </m:r>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b="0" i="1" smtClean="0">
                            <a:latin typeface="Cambria Math" panose="02040503050406030204" pitchFamily="18" charset="0"/>
                          </a:rPr>
                          <m:t>2</m:t>
                        </m:r>
                      </m:sub>
                    </m:sSub>
                  </m:oMath>
                </a14:m>
                <a:r>
                  <a:rPr lang="en-GB" b="1" dirty="0"/>
                  <a:t> </a:t>
                </a:r>
              </a:p>
              <a:p>
                <a:endParaRPr lang="en-GB" dirty="0"/>
              </a:p>
              <a:p>
                <a:endParaRPr lang="en-GB" dirty="0"/>
              </a:p>
            </p:txBody>
          </p:sp>
        </mc:Choice>
        <mc:Fallback xmlns="">
          <p:sp>
            <p:nvSpPr>
              <p:cNvPr id="3" name="Content Placeholder 2">
                <a:extLst>
                  <a:ext uri="{FF2B5EF4-FFF2-40B4-BE49-F238E27FC236}">
                    <a16:creationId xmlns:a16="http://schemas.microsoft.com/office/drawing/2014/main" id="{7CF27608-320A-4490-9777-6BD23FAD0C62}"/>
                  </a:ext>
                </a:extLst>
              </p:cNvPr>
              <p:cNvSpPr>
                <a:spLocks noGrp="1" noRot="1" noChangeAspect="1" noMove="1" noResize="1" noEditPoints="1" noAdjustHandles="1" noChangeArrowheads="1" noChangeShapeType="1" noTextEdit="1"/>
              </p:cNvSpPr>
              <p:nvPr>
                <p:ph idx="1"/>
              </p:nvPr>
            </p:nvSpPr>
            <p:spPr>
              <a:blipFill>
                <a:blip r:embed="rId3"/>
                <a:stretch>
                  <a:fillRect l="-294" t="-1467"/>
                </a:stretch>
              </a:blipFill>
            </p:spPr>
            <p:txBody>
              <a:bodyPr/>
              <a:lstStyle/>
              <a:p>
                <a:r>
                  <a:rPr lang="en-GB">
                    <a:noFill/>
                  </a:rPr>
                  <a:t> </a:t>
                </a:r>
              </a:p>
            </p:txBody>
          </p:sp>
        </mc:Fallback>
      </mc:AlternateContent>
      <p:grpSp>
        <p:nvGrpSpPr>
          <p:cNvPr id="13" name="Group 12">
            <a:extLst>
              <a:ext uri="{FF2B5EF4-FFF2-40B4-BE49-F238E27FC236}">
                <a16:creationId xmlns:a16="http://schemas.microsoft.com/office/drawing/2014/main" id="{BA17A641-A879-4696-B476-E018350202F2}"/>
              </a:ext>
            </a:extLst>
          </p:cNvPr>
          <p:cNvGrpSpPr/>
          <p:nvPr/>
        </p:nvGrpSpPr>
        <p:grpSpPr>
          <a:xfrm>
            <a:off x="5108265" y="2225271"/>
            <a:ext cx="7331242" cy="5550570"/>
            <a:chOff x="5021179" y="1572126"/>
            <a:chExt cx="7331242" cy="5550570"/>
          </a:xfrm>
        </p:grpSpPr>
        <p:cxnSp>
          <p:nvCxnSpPr>
            <p:cNvPr id="4" name="Straight Connector 3">
              <a:extLst>
                <a:ext uri="{FF2B5EF4-FFF2-40B4-BE49-F238E27FC236}">
                  <a16:creationId xmlns:a16="http://schemas.microsoft.com/office/drawing/2014/main" id="{08A7F2F8-0B14-4123-9459-C6181CC714C9}"/>
                </a:ext>
                <a:ext uri="{C183D7F6-B498-43B3-948B-1728B52AA6E4}">
                  <adec:decorative xmlns:adec="http://schemas.microsoft.com/office/drawing/2017/decorative" val="1"/>
                </a:ext>
              </a:extLst>
            </p:cNvPr>
            <p:cNvCxnSpPr>
              <a:cxnSpLocks/>
            </p:cNvCxnSpPr>
            <p:nvPr/>
          </p:nvCxnSpPr>
          <p:spPr>
            <a:xfrm flipV="1">
              <a:off x="5021179" y="1572126"/>
              <a:ext cx="7331242" cy="5550570"/>
            </a:xfrm>
            <a:prstGeom prst="line">
              <a:avLst/>
            </a:prstGeom>
            <a:ln w="28575">
              <a:solidFill>
                <a:schemeClr val="accent5">
                  <a:lumMod val="75000"/>
                  <a:alpha val="65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A3D2A515-1C84-46CC-B3F4-622F38B46AE1}"/>
                </a:ext>
              </a:extLst>
            </p:cNvPr>
            <p:cNvSpPr/>
            <p:nvPr/>
          </p:nvSpPr>
          <p:spPr>
            <a:xfrm flipV="1">
              <a:off x="10495847" y="2922414"/>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Oval 7">
              <a:extLst>
                <a:ext uri="{FF2B5EF4-FFF2-40B4-BE49-F238E27FC236}">
                  <a16:creationId xmlns:a16="http://schemas.microsoft.com/office/drawing/2014/main" id="{801A97A4-E375-49E4-BC61-4C2C81601718}"/>
                </a:ext>
              </a:extLst>
            </p:cNvPr>
            <p:cNvSpPr/>
            <p:nvPr/>
          </p:nvSpPr>
          <p:spPr>
            <a:xfrm flipV="1">
              <a:off x="7997652" y="4802483"/>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C348255-2496-4DE1-A8E0-AE43FC3DD7DF}"/>
                    </a:ext>
                  </a:extLst>
                </p:cNvPr>
                <p:cNvSpPr txBox="1"/>
                <p:nvPr/>
              </p:nvSpPr>
              <p:spPr>
                <a:xfrm>
                  <a:off x="10169379" y="2293477"/>
                  <a:ext cx="66120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rgbClr val="FFFF00"/>
                                </a:solidFill>
                                <a:latin typeface="Cambria Math" panose="02040503050406030204" pitchFamily="18" charset="0"/>
                              </a:rPr>
                            </m:ctrlPr>
                          </m:sSubPr>
                          <m:e>
                            <m:r>
                              <a:rPr lang="en-GB" sz="2800" b="1" i="0" smtClean="0">
                                <a:solidFill>
                                  <a:srgbClr val="FFFF00"/>
                                </a:solidFill>
                                <a:latin typeface="Cambria Math" panose="02040503050406030204" pitchFamily="18" charset="0"/>
                              </a:rPr>
                              <m:t>𝐩</m:t>
                            </m:r>
                          </m:e>
                          <m:sub>
                            <m:r>
                              <a:rPr lang="en-GB" sz="2800" b="0" i="0" smtClean="0">
                                <a:solidFill>
                                  <a:srgbClr val="FFFF00"/>
                                </a:solidFill>
                                <a:latin typeface="Cambria Math" panose="02040503050406030204" pitchFamily="18" charset="0"/>
                              </a:rPr>
                              <m:t>2</m:t>
                            </m:r>
                          </m:sub>
                        </m:sSub>
                      </m:oMath>
                    </m:oMathPara>
                  </a14:m>
                  <a:endParaRPr lang="en-GB" sz="2800" b="1" dirty="0"/>
                </a:p>
              </p:txBody>
            </p:sp>
          </mc:Choice>
          <mc:Fallback xmlns="">
            <p:sp>
              <p:nvSpPr>
                <p:cNvPr id="11" name="TextBox 10">
                  <a:extLst>
                    <a:ext uri="{FF2B5EF4-FFF2-40B4-BE49-F238E27FC236}">
                      <a16:creationId xmlns:a16="http://schemas.microsoft.com/office/drawing/2014/main" id="{3C348255-2496-4DE1-A8E0-AE43FC3DD7DF}"/>
                    </a:ext>
                  </a:extLst>
                </p:cNvPr>
                <p:cNvSpPr txBox="1">
                  <a:spLocks noRot="1" noChangeAspect="1" noMove="1" noResize="1" noEditPoints="1" noAdjustHandles="1" noChangeArrowheads="1" noChangeShapeType="1" noTextEdit="1"/>
                </p:cNvSpPr>
                <p:nvPr/>
              </p:nvSpPr>
              <p:spPr>
                <a:xfrm>
                  <a:off x="10169379" y="2293477"/>
                  <a:ext cx="661207" cy="523220"/>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F4ADE25-1B9D-4052-BB3E-CE2190BFACBA}"/>
                    </a:ext>
                  </a:extLst>
                </p:cNvPr>
                <p:cNvSpPr txBox="1"/>
                <p:nvPr/>
              </p:nvSpPr>
              <p:spPr>
                <a:xfrm>
                  <a:off x="8633483" y="5391000"/>
                  <a:ext cx="6660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rgbClr val="FFFF00"/>
                                </a:solidFill>
                                <a:latin typeface="Cambria Math" panose="02040503050406030204" pitchFamily="18" charset="0"/>
                              </a:rPr>
                            </m:ctrlPr>
                          </m:sSubPr>
                          <m:e>
                            <m:r>
                              <a:rPr lang="en-GB" sz="2800" b="1" i="0" smtClean="0">
                                <a:solidFill>
                                  <a:srgbClr val="FFFF00"/>
                                </a:solidFill>
                                <a:latin typeface="Cambria Math" panose="02040503050406030204" pitchFamily="18" charset="0"/>
                              </a:rPr>
                              <m:t>𝐩</m:t>
                            </m:r>
                          </m:e>
                          <m:sub>
                            <m:r>
                              <a:rPr lang="en-GB" sz="2800" b="0" i="0" smtClean="0">
                                <a:solidFill>
                                  <a:srgbClr val="FFFF00"/>
                                </a:solidFill>
                                <a:latin typeface="Cambria Math" panose="02040503050406030204" pitchFamily="18" charset="0"/>
                              </a:rPr>
                              <m:t>1</m:t>
                            </m:r>
                          </m:sub>
                        </m:sSub>
                      </m:oMath>
                    </m:oMathPara>
                  </a14:m>
                  <a:endParaRPr lang="en-GB" sz="2800" b="1" dirty="0"/>
                </a:p>
              </p:txBody>
            </p:sp>
          </mc:Choice>
          <mc:Fallback xmlns="">
            <p:sp>
              <p:nvSpPr>
                <p:cNvPr id="12" name="TextBox 11">
                  <a:extLst>
                    <a:ext uri="{FF2B5EF4-FFF2-40B4-BE49-F238E27FC236}">
                      <a16:creationId xmlns:a16="http://schemas.microsoft.com/office/drawing/2014/main" id="{FF4ADE25-1B9D-4052-BB3E-CE2190BFACBA}"/>
                    </a:ext>
                  </a:extLst>
                </p:cNvPr>
                <p:cNvSpPr txBox="1">
                  <a:spLocks noRot="1" noChangeAspect="1" noMove="1" noResize="1" noEditPoints="1" noAdjustHandles="1" noChangeArrowheads="1" noChangeShapeType="1" noTextEdit="1"/>
                </p:cNvSpPr>
                <p:nvPr/>
              </p:nvSpPr>
              <p:spPr>
                <a:xfrm>
                  <a:off x="8633483" y="5391000"/>
                  <a:ext cx="666016" cy="523220"/>
                </a:xfrm>
                <a:prstGeom prst="rect">
                  <a:avLst/>
                </a:prstGeom>
                <a:blipFill>
                  <a:blip r:embed="rId6"/>
                  <a:stretch>
                    <a:fillRect/>
                  </a:stretch>
                </a:blipFill>
              </p:spPr>
              <p:txBody>
                <a:bodyPr/>
                <a:lstStyle/>
                <a:p>
                  <a:r>
                    <a:rPr lang="en-GB">
                      <a:noFill/>
                    </a:rPr>
                    <a:t> </a:t>
                  </a:r>
                </a:p>
              </p:txBody>
            </p:sp>
          </mc:Fallback>
        </mc:AlternateContent>
      </p:grpSp>
      <p:grpSp>
        <p:nvGrpSpPr>
          <p:cNvPr id="14" name="Group 13">
            <a:extLst>
              <a:ext uri="{FF2B5EF4-FFF2-40B4-BE49-F238E27FC236}">
                <a16:creationId xmlns:a16="http://schemas.microsoft.com/office/drawing/2014/main" id="{0E4F8188-6F6E-4CFF-8557-799F9D324885}"/>
              </a:ext>
              <a:ext uri="{C183D7F6-B498-43B3-948B-1728B52AA6E4}">
                <adec:decorative xmlns:adec="http://schemas.microsoft.com/office/drawing/2017/decorative" val="1"/>
              </a:ext>
            </a:extLst>
          </p:cNvPr>
          <p:cNvGrpSpPr/>
          <p:nvPr/>
        </p:nvGrpSpPr>
        <p:grpSpPr>
          <a:xfrm>
            <a:off x="8146196" y="3218381"/>
            <a:ext cx="2436740" cy="2247791"/>
            <a:chOff x="7057218" y="3766683"/>
            <a:chExt cx="2258306" cy="2606462"/>
          </a:xfrm>
        </p:grpSpPr>
        <p:cxnSp>
          <p:nvCxnSpPr>
            <p:cNvPr id="15" name="Straight Arrow Connector 14">
              <a:extLst>
                <a:ext uri="{FF2B5EF4-FFF2-40B4-BE49-F238E27FC236}">
                  <a16:creationId xmlns:a16="http://schemas.microsoft.com/office/drawing/2014/main" id="{2476ED7D-AACC-44B7-B77F-43A289DFBEC3}"/>
                </a:ext>
                <a:ext uri="{C183D7F6-B498-43B3-948B-1728B52AA6E4}">
                  <adec:decorative xmlns:adec="http://schemas.microsoft.com/office/drawing/2017/decorative" val="1"/>
                </a:ext>
              </a:extLst>
            </p:cNvPr>
            <p:cNvCxnSpPr>
              <a:cxnSpLocks/>
              <a:stCxn id="7" idx="2"/>
              <a:endCxn id="8" idx="5"/>
            </p:cNvCxnSpPr>
            <p:nvPr/>
          </p:nvCxnSpPr>
          <p:spPr>
            <a:xfrm flipH="1">
              <a:off x="7057218" y="4222599"/>
              <a:ext cx="2258306" cy="2150546"/>
            </a:xfrm>
            <a:prstGeom prst="straightConnector1">
              <a:avLst/>
            </a:prstGeom>
            <a:ln w="63500">
              <a:solidFill>
                <a:schemeClr val="accent5">
                  <a:lumMod val="7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4441778-6A39-4AAA-BB59-CB8E30E3B96C}"/>
                    </a:ext>
                    <a:ext uri="{C183D7F6-B498-43B3-948B-1728B52AA6E4}">
                      <adec:decorative xmlns:adec="http://schemas.microsoft.com/office/drawing/2017/decorative" val="1"/>
                    </a:ext>
                  </a:extLst>
                </p:cNvPr>
                <p:cNvSpPr txBox="1"/>
                <p:nvPr/>
              </p:nvSpPr>
              <p:spPr>
                <a:xfrm>
                  <a:off x="7203874" y="3766683"/>
                  <a:ext cx="1809971" cy="535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5">
                                <a:lumMod val="75000"/>
                              </a:schemeClr>
                            </a:solidFill>
                            <a:latin typeface="Cambria Math" panose="02040503050406030204" pitchFamily="18" charset="0"/>
                          </a:rPr>
                          <m:t>𝐯</m:t>
                        </m:r>
                        <m:r>
                          <a:rPr lang="en-GB" sz="2400" b="1" i="0" smtClean="0">
                            <a:solidFill>
                              <a:schemeClr val="accent5">
                                <a:lumMod val="75000"/>
                              </a:schemeClr>
                            </a:solidFill>
                            <a:latin typeface="Cambria Math" panose="02040503050406030204" pitchFamily="18" charset="0"/>
                          </a:rPr>
                          <m:t>=</m:t>
                        </m:r>
                        <m:sSub>
                          <m:sSubPr>
                            <m:ctrlPr>
                              <a:rPr lang="en-GB" sz="2400" b="1" i="1">
                                <a:solidFill>
                                  <a:schemeClr val="accent5">
                                    <a:lumMod val="75000"/>
                                  </a:schemeClr>
                                </a:solidFill>
                                <a:latin typeface="Cambria Math" panose="02040503050406030204" pitchFamily="18" charset="0"/>
                              </a:rPr>
                            </m:ctrlPr>
                          </m:sSubPr>
                          <m:e>
                            <m:r>
                              <a:rPr lang="en-GB" sz="2400" b="1">
                                <a:solidFill>
                                  <a:schemeClr val="accent5">
                                    <a:lumMod val="75000"/>
                                  </a:schemeClr>
                                </a:solidFill>
                                <a:latin typeface="Cambria Math" panose="02040503050406030204" pitchFamily="18" charset="0"/>
                              </a:rPr>
                              <m:t>𝐩</m:t>
                            </m:r>
                          </m:e>
                          <m:sub>
                            <m:r>
                              <a:rPr lang="en-GB" sz="2400">
                                <a:solidFill>
                                  <a:schemeClr val="accent5">
                                    <a:lumMod val="75000"/>
                                  </a:schemeClr>
                                </a:solidFill>
                                <a:latin typeface="Cambria Math" panose="02040503050406030204" pitchFamily="18" charset="0"/>
                              </a:rPr>
                              <m:t>2</m:t>
                            </m:r>
                          </m:sub>
                        </m:sSub>
                        <m:r>
                          <a:rPr lang="en-GB" sz="2400" b="1" i="1" smtClean="0">
                            <a:solidFill>
                              <a:schemeClr val="accent5">
                                <a:lumMod val="75000"/>
                              </a:schemeClr>
                            </a:solidFill>
                            <a:latin typeface="Cambria Math" panose="02040503050406030204" pitchFamily="18" charset="0"/>
                          </a:rPr>
                          <m:t>−</m:t>
                        </m:r>
                        <m:sSub>
                          <m:sSubPr>
                            <m:ctrlPr>
                              <a:rPr lang="en-GB" sz="2400" b="1" i="1">
                                <a:solidFill>
                                  <a:schemeClr val="accent5">
                                    <a:lumMod val="75000"/>
                                  </a:schemeClr>
                                </a:solidFill>
                                <a:latin typeface="Cambria Math" panose="02040503050406030204" pitchFamily="18" charset="0"/>
                              </a:rPr>
                            </m:ctrlPr>
                          </m:sSubPr>
                          <m:e>
                            <m:r>
                              <a:rPr lang="en-GB" sz="2400" b="1">
                                <a:solidFill>
                                  <a:schemeClr val="accent5">
                                    <a:lumMod val="75000"/>
                                  </a:schemeClr>
                                </a:solidFill>
                                <a:latin typeface="Cambria Math" panose="02040503050406030204" pitchFamily="18" charset="0"/>
                              </a:rPr>
                              <m:t>𝐩</m:t>
                            </m:r>
                          </m:e>
                          <m:sub>
                            <m:r>
                              <a:rPr lang="en-GB" sz="2400" b="0" i="0" smtClean="0">
                                <a:solidFill>
                                  <a:schemeClr val="accent5">
                                    <a:lumMod val="75000"/>
                                  </a:schemeClr>
                                </a:solidFill>
                                <a:latin typeface="Cambria Math" panose="02040503050406030204" pitchFamily="18" charset="0"/>
                              </a:rPr>
                              <m:t>1</m:t>
                            </m:r>
                          </m:sub>
                        </m:sSub>
                      </m:oMath>
                    </m:oMathPara>
                  </a14:m>
                  <a:endParaRPr lang="en-GB" sz="2400" b="1" dirty="0">
                    <a:solidFill>
                      <a:schemeClr val="accent5">
                        <a:lumMod val="75000"/>
                      </a:schemeClr>
                    </a:solidFill>
                  </a:endParaRPr>
                </a:p>
              </p:txBody>
            </p:sp>
          </mc:Choice>
          <mc:Fallback xmlns="">
            <p:sp>
              <p:nvSpPr>
                <p:cNvPr id="16" name="TextBox 15">
                  <a:extLst>
                    <a:ext uri="{FF2B5EF4-FFF2-40B4-BE49-F238E27FC236}">
                      <a16:creationId xmlns:a16="http://schemas.microsoft.com/office/drawing/2014/main" id="{74441778-6A39-4AAA-BB59-CB8E30E3B96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7203874" y="3766683"/>
                  <a:ext cx="1809971" cy="535331"/>
                </a:xfrm>
                <a:prstGeom prst="rect">
                  <a:avLst/>
                </a:prstGeom>
                <a:blipFill>
                  <a:blip r:embed="rId7"/>
                  <a:stretch>
                    <a:fillRect b="-13158"/>
                  </a:stretch>
                </a:blipFill>
              </p:spPr>
              <p:txBody>
                <a:bodyPr/>
                <a:lstStyle/>
                <a:p>
                  <a:r>
                    <a:rPr lang="en-GB">
                      <a:noFill/>
                    </a:rPr>
                    <a:t> </a:t>
                  </a:r>
                </a:p>
              </p:txBody>
            </p:sp>
          </mc:Fallback>
        </mc:AlternateContent>
      </p:grpSp>
      <p:grpSp>
        <p:nvGrpSpPr>
          <p:cNvPr id="24" name="Group 23">
            <a:extLst>
              <a:ext uri="{FF2B5EF4-FFF2-40B4-BE49-F238E27FC236}">
                <a16:creationId xmlns:a16="http://schemas.microsoft.com/office/drawing/2014/main" id="{018BBB18-33D6-40A6-9EBA-5B5D04FF720C}"/>
              </a:ext>
            </a:extLst>
          </p:cNvPr>
          <p:cNvGrpSpPr/>
          <p:nvPr/>
        </p:nvGrpSpPr>
        <p:grpSpPr>
          <a:xfrm>
            <a:off x="8157484" y="4285696"/>
            <a:ext cx="1528383" cy="1181222"/>
            <a:chOff x="8157484" y="4285696"/>
            <a:chExt cx="1528383" cy="1181222"/>
          </a:xfrm>
        </p:grpSpPr>
        <p:cxnSp>
          <p:nvCxnSpPr>
            <p:cNvPr id="20" name="Straight Arrow Connector 19">
              <a:extLst>
                <a:ext uri="{FF2B5EF4-FFF2-40B4-BE49-F238E27FC236}">
                  <a16:creationId xmlns:a16="http://schemas.microsoft.com/office/drawing/2014/main" id="{ABCBE95E-E030-4BA6-9EB0-D8EF297E4096}"/>
                </a:ext>
                <a:ext uri="{C183D7F6-B498-43B3-948B-1728B52AA6E4}">
                  <adec:decorative xmlns:adec="http://schemas.microsoft.com/office/drawing/2017/decorative" val="1"/>
                </a:ext>
              </a:extLst>
            </p:cNvPr>
            <p:cNvCxnSpPr>
              <a:cxnSpLocks/>
            </p:cNvCxnSpPr>
            <p:nvPr/>
          </p:nvCxnSpPr>
          <p:spPr>
            <a:xfrm flipV="1">
              <a:off x="8157484" y="4285696"/>
              <a:ext cx="1528383" cy="1181222"/>
            </a:xfrm>
            <a:prstGeom prst="straightConnector1">
              <a:avLst/>
            </a:prstGeom>
            <a:ln w="6350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39F34D2-4759-417F-9B41-A144BC3297C8}"/>
                    </a:ext>
                  </a:extLst>
                </p:cNvPr>
                <p:cNvSpPr txBox="1"/>
                <p:nvPr/>
              </p:nvSpPr>
              <p:spPr>
                <a:xfrm>
                  <a:off x="8261414" y="4390052"/>
                  <a:ext cx="609461" cy="523220"/>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3">
                                <a:lumMod val="75000"/>
                              </a:schemeClr>
                            </a:solidFill>
                            <a:latin typeface="Cambria Math" panose="02040503050406030204" pitchFamily="18" charset="0"/>
                          </a:rPr>
                          <m:t>𝑡</m:t>
                        </m:r>
                        <m:r>
                          <a:rPr lang="en-GB" sz="2800" b="1" i="0" smtClean="0">
                            <a:solidFill>
                              <a:schemeClr val="accent3">
                                <a:lumMod val="75000"/>
                              </a:schemeClr>
                            </a:solidFill>
                            <a:latin typeface="Cambria Math" panose="02040503050406030204" pitchFamily="18" charset="0"/>
                          </a:rPr>
                          <m:t>𝐯</m:t>
                        </m:r>
                      </m:oMath>
                    </m:oMathPara>
                  </a14:m>
                  <a:endParaRPr lang="en-GB" sz="2800" b="1" dirty="0"/>
                </a:p>
              </p:txBody>
            </p:sp>
          </mc:Choice>
          <mc:Fallback xmlns="">
            <p:sp>
              <p:nvSpPr>
                <p:cNvPr id="23" name="TextBox 22">
                  <a:extLst>
                    <a:ext uri="{FF2B5EF4-FFF2-40B4-BE49-F238E27FC236}">
                      <a16:creationId xmlns:a16="http://schemas.microsoft.com/office/drawing/2014/main" id="{A39F34D2-4759-417F-9B41-A144BC3297C8}"/>
                    </a:ext>
                  </a:extLst>
                </p:cNvPr>
                <p:cNvSpPr txBox="1">
                  <a:spLocks noRot="1" noChangeAspect="1" noMove="1" noResize="1" noEditPoints="1" noAdjustHandles="1" noChangeArrowheads="1" noChangeShapeType="1" noTextEdit="1"/>
                </p:cNvSpPr>
                <p:nvPr/>
              </p:nvSpPr>
              <p:spPr>
                <a:xfrm>
                  <a:off x="8261414" y="4390052"/>
                  <a:ext cx="609461" cy="523220"/>
                </a:xfrm>
                <a:prstGeom prst="rect">
                  <a:avLst/>
                </a:prstGeom>
                <a:blipFill>
                  <a:blip r:embed="rId8"/>
                  <a:stretch>
                    <a:fillRect/>
                  </a:stretch>
                </a:blipFill>
                <a:ln>
                  <a:noFill/>
                </a:ln>
              </p:spPr>
              <p:txBody>
                <a:bodyPr/>
                <a:lstStyle/>
                <a:p>
                  <a:r>
                    <a:rPr lang="en-GB">
                      <a:noFill/>
                    </a:rPr>
                    <a:t> </a:t>
                  </a:r>
                </a:p>
              </p:txBody>
            </p:sp>
          </mc:Fallback>
        </mc:AlternateContent>
      </p:grpSp>
      <p:grpSp>
        <p:nvGrpSpPr>
          <p:cNvPr id="40" name="Group 39">
            <a:extLst>
              <a:ext uri="{FF2B5EF4-FFF2-40B4-BE49-F238E27FC236}">
                <a16:creationId xmlns:a16="http://schemas.microsoft.com/office/drawing/2014/main" id="{37600C6A-0D21-4558-8146-27F0C9AE58E0}"/>
              </a:ext>
            </a:extLst>
          </p:cNvPr>
          <p:cNvGrpSpPr/>
          <p:nvPr/>
        </p:nvGrpSpPr>
        <p:grpSpPr>
          <a:xfrm>
            <a:off x="8146194" y="5517084"/>
            <a:ext cx="2634825" cy="1403801"/>
            <a:chOff x="8146194" y="5517084"/>
            <a:chExt cx="2634825" cy="1403801"/>
          </a:xfrm>
        </p:grpSpPr>
        <p:cxnSp>
          <p:nvCxnSpPr>
            <p:cNvPr id="33" name="Straight Arrow Connector 32">
              <a:extLst>
                <a:ext uri="{FF2B5EF4-FFF2-40B4-BE49-F238E27FC236}">
                  <a16:creationId xmlns:a16="http://schemas.microsoft.com/office/drawing/2014/main" id="{EF7F7B18-11B9-4198-A20F-4972CC579A31}"/>
                </a:ext>
                <a:ext uri="{C183D7F6-B498-43B3-948B-1728B52AA6E4}">
                  <adec:decorative xmlns:adec="http://schemas.microsoft.com/office/drawing/2017/decorative" val="1"/>
                </a:ext>
              </a:extLst>
            </p:cNvPr>
            <p:cNvCxnSpPr>
              <a:cxnSpLocks/>
              <a:stCxn id="8" idx="7"/>
            </p:cNvCxnSpPr>
            <p:nvPr/>
          </p:nvCxnSpPr>
          <p:spPr>
            <a:xfrm>
              <a:off x="8146194" y="5517084"/>
              <a:ext cx="2110271" cy="1131725"/>
            </a:xfrm>
            <a:prstGeom prst="straightConnector1">
              <a:avLst/>
            </a:prstGeom>
            <a:ln w="63500">
              <a:solidFill>
                <a:srgbClr val="FFFF00">
                  <a:alpha val="65000"/>
                </a:srgbClr>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FD5570F-D886-438F-B61A-C477F48CE674}"/>
                    </a:ext>
                  </a:extLst>
                </p:cNvPr>
                <p:cNvSpPr txBox="1"/>
                <p:nvPr/>
              </p:nvSpPr>
              <p:spPr>
                <a:xfrm>
                  <a:off x="10243692" y="6397665"/>
                  <a:ext cx="53732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1" i="0" smtClean="0">
                            <a:latin typeface="Cambria Math" panose="02040503050406030204" pitchFamily="18" charset="0"/>
                          </a:rPr>
                          <m:t>𝐎</m:t>
                        </m:r>
                      </m:oMath>
                    </m:oMathPara>
                  </a14:m>
                  <a:endParaRPr lang="en-GB" sz="2800" b="1" dirty="0"/>
                </a:p>
              </p:txBody>
            </p:sp>
          </mc:Choice>
          <mc:Fallback xmlns="">
            <p:sp>
              <p:nvSpPr>
                <p:cNvPr id="39" name="TextBox 38">
                  <a:extLst>
                    <a:ext uri="{FF2B5EF4-FFF2-40B4-BE49-F238E27FC236}">
                      <a16:creationId xmlns:a16="http://schemas.microsoft.com/office/drawing/2014/main" id="{1FD5570F-D886-438F-B61A-C477F48CE674}"/>
                    </a:ext>
                  </a:extLst>
                </p:cNvPr>
                <p:cNvSpPr txBox="1">
                  <a:spLocks noRot="1" noChangeAspect="1" noMove="1" noResize="1" noEditPoints="1" noAdjustHandles="1" noChangeArrowheads="1" noChangeShapeType="1" noTextEdit="1"/>
                </p:cNvSpPr>
                <p:nvPr/>
              </p:nvSpPr>
              <p:spPr>
                <a:xfrm>
                  <a:off x="10243692" y="6397665"/>
                  <a:ext cx="537327" cy="523220"/>
                </a:xfrm>
                <a:prstGeom prst="rect">
                  <a:avLst/>
                </a:prstGeom>
                <a:blipFill>
                  <a:blip r:embed="rId9"/>
                  <a:stretch>
                    <a:fillRect/>
                  </a:stretch>
                </a:blipFill>
              </p:spPr>
              <p:txBody>
                <a:bodyPr/>
                <a:lstStyle/>
                <a:p>
                  <a:r>
                    <a:rPr lang="en-GB">
                      <a:noFill/>
                    </a:rPr>
                    <a:t> </a:t>
                  </a:r>
                </a:p>
              </p:txBody>
            </p:sp>
          </mc:Fallback>
        </mc:AlternateContent>
      </p:grpSp>
      <p:sp>
        <p:nvSpPr>
          <p:cNvPr id="38" name="Oval 37">
            <a:extLst>
              <a:ext uri="{FF2B5EF4-FFF2-40B4-BE49-F238E27FC236}">
                <a16:creationId xmlns:a16="http://schemas.microsoft.com/office/drawing/2014/main" id="{29199E46-BA62-4F00-B11B-B99DB816F83F}"/>
              </a:ext>
            </a:extLst>
          </p:cNvPr>
          <p:cNvSpPr/>
          <p:nvPr/>
        </p:nvSpPr>
        <p:spPr>
          <a:xfrm flipV="1">
            <a:off x="9659926" y="4254601"/>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7" name="Speech Bubble: Rectangle 26">
                <a:extLst>
                  <a:ext uri="{FF2B5EF4-FFF2-40B4-BE49-F238E27FC236}">
                    <a16:creationId xmlns:a16="http://schemas.microsoft.com/office/drawing/2014/main" id="{C3BAE68A-715C-488B-934E-842FACBAAB45}"/>
                  </a:ext>
                </a:extLst>
              </p:cNvPr>
              <p:cNvSpPr/>
              <p:nvPr/>
            </p:nvSpPr>
            <p:spPr>
              <a:xfrm>
                <a:off x="4199091" y="3207788"/>
                <a:ext cx="2258154" cy="439771"/>
              </a:xfrm>
              <a:prstGeom prst="wedgeRectCallout">
                <a:avLst>
                  <a:gd name="adj1" fmla="val -63663"/>
                  <a:gd name="adj2" fmla="val -3825"/>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 function of t, </a:t>
                </a:r>
                <a14:m>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endParaRPr lang="en-GB" b="1" dirty="0"/>
              </a:p>
            </p:txBody>
          </p:sp>
        </mc:Choice>
        <mc:Fallback xmlns="">
          <p:sp>
            <p:nvSpPr>
              <p:cNvPr id="27" name="Speech Bubble: Rectangle 26">
                <a:extLst>
                  <a:ext uri="{FF2B5EF4-FFF2-40B4-BE49-F238E27FC236}">
                    <a16:creationId xmlns:a16="http://schemas.microsoft.com/office/drawing/2014/main" id="{C3BAE68A-715C-488B-934E-842FACBAAB45}"/>
                  </a:ext>
                </a:extLst>
              </p:cNvPr>
              <p:cNvSpPr>
                <a:spLocks noRot="1" noChangeAspect="1" noMove="1" noResize="1" noEditPoints="1" noAdjustHandles="1" noChangeArrowheads="1" noChangeShapeType="1" noTextEdit="1"/>
              </p:cNvSpPr>
              <p:nvPr/>
            </p:nvSpPr>
            <p:spPr>
              <a:xfrm>
                <a:off x="4199091" y="3207788"/>
                <a:ext cx="2258154" cy="439771"/>
              </a:xfrm>
              <a:prstGeom prst="wedgeRectCallout">
                <a:avLst>
                  <a:gd name="adj1" fmla="val -63663"/>
                  <a:gd name="adj2" fmla="val -3825"/>
                </a:avLst>
              </a:prstGeom>
              <a:blipFill>
                <a:blip r:embed="rId10"/>
                <a:stretch>
                  <a:fillRect b="-74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866E2C9-76D1-471B-A5BE-12DDA2FA870A}"/>
                  </a:ext>
                </a:extLst>
              </p:cNvPr>
              <p:cNvSpPr txBox="1"/>
              <p:nvPr/>
            </p:nvSpPr>
            <p:spPr>
              <a:xfrm>
                <a:off x="9848718" y="4902067"/>
                <a:ext cx="4972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1" i="0" smtClean="0">
                          <a:solidFill>
                            <a:schemeClr val="accent4"/>
                          </a:solidFill>
                          <a:latin typeface="Cambria Math" panose="02040503050406030204" pitchFamily="18" charset="0"/>
                        </a:rPr>
                        <m:t>𝐩</m:t>
                      </m:r>
                    </m:oMath>
                  </m:oMathPara>
                </a14:m>
                <a:endParaRPr lang="en-GB" sz="2800" b="1" dirty="0">
                  <a:solidFill>
                    <a:schemeClr val="accent4"/>
                  </a:solidFill>
                </a:endParaRPr>
              </a:p>
            </p:txBody>
          </p:sp>
        </mc:Choice>
        <mc:Fallback xmlns="">
          <p:sp>
            <p:nvSpPr>
              <p:cNvPr id="31" name="TextBox 30">
                <a:extLst>
                  <a:ext uri="{FF2B5EF4-FFF2-40B4-BE49-F238E27FC236}">
                    <a16:creationId xmlns:a16="http://schemas.microsoft.com/office/drawing/2014/main" id="{5866E2C9-76D1-471B-A5BE-12DDA2FA870A}"/>
                  </a:ext>
                </a:extLst>
              </p:cNvPr>
              <p:cNvSpPr txBox="1">
                <a:spLocks noRot="1" noChangeAspect="1" noMove="1" noResize="1" noEditPoints="1" noAdjustHandles="1" noChangeArrowheads="1" noChangeShapeType="1" noTextEdit="1"/>
              </p:cNvSpPr>
              <p:nvPr/>
            </p:nvSpPr>
            <p:spPr>
              <a:xfrm>
                <a:off x="9848718" y="4902067"/>
                <a:ext cx="497251" cy="523220"/>
              </a:xfrm>
              <a:prstGeom prst="rect">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943236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Arrow Connector 25">
            <a:extLst>
              <a:ext uri="{FF2B5EF4-FFF2-40B4-BE49-F238E27FC236}">
                <a16:creationId xmlns:a16="http://schemas.microsoft.com/office/drawing/2014/main" id="{17F897D8-B0F1-493B-BD34-D16BB1EDF0D8}"/>
              </a:ext>
              <a:ext uri="{C183D7F6-B498-43B3-948B-1728B52AA6E4}">
                <adec:decorative xmlns:adec="http://schemas.microsoft.com/office/drawing/2017/decorative" val="1"/>
              </a:ext>
            </a:extLst>
          </p:cNvPr>
          <p:cNvCxnSpPr>
            <a:cxnSpLocks/>
            <a:stCxn id="38" idx="1"/>
            <a:endCxn id="39" idx="1"/>
          </p:cNvCxnSpPr>
          <p:nvPr/>
        </p:nvCxnSpPr>
        <p:spPr>
          <a:xfrm>
            <a:off x="9670470" y="4316057"/>
            <a:ext cx="573222" cy="2343218"/>
          </a:xfrm>
          <a:prstGeom prst="straightConnector1">
            <a:avLst/>
          </a:prstGeom>
          <a:ln w="63500">
            <a:solidFill>
              <a:schemeClr val="accent4"/>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BCA1A9A-C7B2-447E-AAD1-CD256E15B829}"/>
              </a:ext>
            </a:extLst>
          </p:cNvPr>
          <p:cNvSpPr>
            <a:spLocks noGrp="1"/>
          </p:cNvSpPr>
          <p:nvPr>
            <p:ph type="title"/>
          </p:nvPr>
        </p:nvSpPr>
        <p:spPr/>
        <p:txBody>
          <a:bodyPr/>
          <a:lstStyle/>
          <a:p>
            <a:r>
              <a:rPr lang="en-GB" b="1" dirty="0"/>
              <a:t>Vector equation of a 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F27608-320A-4490-9777-6BD23FAD0C62}"/>
                  </a:ext>
                </a:extLst>
              </p:cNvPr>
              <p:cNvSpPr>
                <a:spLocks noGrp="1"/>
              </p:cNvSpPr>
              <p:nvPr>
                <p:ph idx="1"/>
              </p:nvPr>
            </p:nvSpPr>
            <p:spPr/>
            <p:txBody>
              <a:bodyPr/>
              <a:lstStyle/>
              <a:p>
                <a:r>
                  <a:rPr lang="en-GB" sz="2800" dirty="0"/>
                  <a:t>For a line defined by two points, we can represent any point on the line as a scalar multiple of the vector between the points, plus the vector to first point from the origin</a:t>
                </a:r>
              </a:p>
              <a:p>
                <a14:m>
                  <m:oMath xmlns:m="http://schemas.openxmlformats.org/officeDocument/2006/math">
                    <m:r>
                      <a:rPr lang="en-GB" b="1">
                        <a:latin typeface="Cambria Math" panose="02040503050406030204" pitchFamily="18" charset="0"/>
                      </a:rPr>
                      <m:t>𝐩</m:t>
                    </m:r>
                    <m:r>
                      <a:rPr lang="en-GB" i="1">
                        <a:latin typeface="Cambria Math" panose="02040503050406030204" pitchFamily="18" charset="0"/>
                      </a:rPr>
                      <m:t>= </m:t>
                    </m:r>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𝑡</m:t>
                    </m:r>
                    <m:r>
                      <a:rPr lang="en-GB" b="1">
                        <a:latin typeface="Cambria Math" panose="02040503050406030204" pitchFamily="18" charset="0"/>
                      </a:rPr>
                      <m:t>𝐯</m:t>
                    </m:r>
                  </m:oMath>
                </a14:m>
                <a:endParaRPr lang="en-GB" b="1" i="1" dirty="0"/>
              </a:p>
              <a:p>
                <a14:m>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 </m:t>
                    </m:r>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𝑡</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1</m:t>
                            </m:r>
                          </m:sub>
                        </m:sSub>
                      </m:e>
                    </m:d>
                    <m:r>
                      <a:rPr lang="en-GB" b="1"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𝑡</m:t>
                        </m:r>
                      </m:e>
                    </m:d>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i="1">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rPr>
                      <m:t>𝑡</m:t>
                    </m:r>
                    <m:sSub>
                      <m:sSubPr>
                        <m:ctrlPr>
                          <a:rPr lang="en-GB" i="1">
                            <a:latin typeface="Cambria Math" panose="02040503050406030204" pitchFamily="18" charset="0"/>
                          </a:rPr>
                        </m:ctrlPr>
                      </m:sSubPr>
                      <m:e>
                        <m:r>
                          <a:rPr lang="en-GB" b="1">
                            <a:latin typeface="Cambria Math" panose="02040503050406030204" pitchFamily="18" charset="0"/>
                          </a:rPr>
                          <m:t>𝐩</m:t>
                        </m:r>
                      </m:e>
                      <m:sub>
                        <m:r>
                          <a:rPr lang="en-GB" b="0" i="1" smtClean="0">
                            <a:latin typeface="Cambria Math" panose="02040503050406030204" pitchFamily="18" charset="0"/>
                          </a:rPr>
                          <m:t>2</m:t>
                        </m:r>
                      </m:sub>
                    </m:sSub>
                  </m:oMath>
                </a14:m>
                <a:r>
                  <a:rPr lang="en-GB" b="1" dirty="0"/>
                  <a:t> </a:t>
                </a:r>
              </a:p>
              <a:p>
                <a:endParaRPr lang="en-GB" dirty="0"/>
              </a:p>
              <a:p>
                <a:endParaRPr lang="en-GB" dirty="0"/>
              </a:p>
            </p:txBody>
          </p:sp>
        </mc:Choice>
        <mc:Fallback xmlns="">
          <p:sp>
            <p:nvSpPr>
              <p:cNvPr id="3" name="Content Placeholder 2">
                <a:extLst>
                  <a:ext uri="{FF2B5EF4-FFF2-40B4-BE49-F238E27FC236}">
                    <a16:creationId xmlns:a16="http://schemas.microsoft.com/office/drawing/2014/main" id="{7CF27608-320A-4490-9777-6BD23FAD0C62}"/>
                  </a:ext>
                </a:extLst>
              </p:cNvPr>
              <p:cNvSpPr>
                <a:spLocks noGrp="1" noRot="1" noChangeAspect="1" noMove="1" noResize="1" noEditPoints="1" noAdjustHandles="1" noChangeArrowheads="1" noChangeShapeType="1" noTextEdit="1"/>
              </p:cNvSpPr>
              <p:nvPr>
                <p:ph idx="1"/>
              </p:nvPr>
            </p:nvSpPr>
            <p:spPr>
              <a:blipFill>
                <a:blip r:embed="rId3"/>
                <a:stretch>
                  <a:fillRect l="-294" t="-1467"/>
                </a:stretch>
              </a:blipFill>
            </p:spPr>
            <p:txBody>
              <a:bodyPr/>
              <a:lstStyle/>
              <a:p>
                <a:r>
                  <a:rPr lang="en-GB">
                    <a:noFill/>
                  </a:rPr>
                  <a:t> </a:t>
                </a:r>
              </a:p>
            </p:txBody>
          </p:sp>
        </mc:Fallback>
      </mc:AlternateContent>
      <p:grpSp>
        <p:nvGrpSpPr>
          <p:cNvPr id="13" name="Group 12">
            <a:extLst>
              <a:ext uri="{FF2B5EF4-FFF2-40B4-BE49-F238E27FC236}">
                <a16:creationId xmlns:a16="http://schemas.microsoft.com/office/drawing/2014/main" id="{BA17A641-A879-4696-B476-E018350202F2}"/>
              </a:ext>
            </a:extLst>
          </p:cNvPr>
          <p:cNvGrpSpPr/>
          <p:nvPr/>
        </p:nvGrpSpPr>
        <p:grpSpPr>
          <a:xfrm>
            <a:off x="5108265" y="2225271"/>
            <a:ext cx="7331242" cy="5550570"/>
            <a:chOff x="5021179" y="1572126"/>
            <a:chExt cx="7331242" cy="5550570"/>
          </a:xfrm>
        </p:grpSpPr>
        <p:cxnSp>
          <p:nvCxnSpPr>
            <p:cNvPr id="4" name="Straight Connector 3">
              <a:extLst>
                <a:ext uri="{FF2B5EF4-FFF2-40B4-BE49-F238E27FC236}">
                  <a16:creationId xmlns:a16="http://schemas.microsoft.com/office/drawing/2014/main" id="{08A7F2F8-0B14-4123-9459-C6181CC714C9}"/>
                </a:ext>
                <a:ext uri="{C183D7F6-B498-43B3-948B-1728B52AA6E4}">
                  <adec:decorative xmlns:adec="http://schemas.microsoft.com/office/drawing/2017/decorative" val="1"/>
                </a:ext>
              </a:extLst>
            </p:cNvPr>
            <p:cNvCxnSpPr>
              <a:cxnSpLocks/>
            </p:cNvCxnSpPr>
            <p:nvPr/>
          </p:nvCxnSpPr>
          <p:spPr>
            <a:xfrm flipV="1">
              <a:off x="5021179" y="1572126"/>
              <a:ext cx="7331242" cy="5550570"/>
            </a:xfrm>
            <a:prstGeom prst="line">
              <a:avLst/>
            </a:prstGeom>
            <a:ln w="28575">
              <a:solidFill>
                <a:schemeClr val="accent5">
                  <a:lumMod val="75000"/>
                  <a:alpha val="65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A3D2A515-1C84-46CC-B3F4-622F38B46AE1}"/>
                </a:ext>
              </a:extLst>
            </p:cNvPr>
            <p:cNvSpPr/>
            <p:nvPr/>
          </p:nvSpPr>
          <p:spPr>
            <a:xfrm flipV="1">
              <a:off x="10495847" y="2922414"/>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Oval 7">
              <a:extLst>
                <a:ext uri="{FF2B5EF4-FFF2-40B4-BE49-F238E27FC236}">
                  <a16:creationId xmlns:a16="http://schemas.microsoft.com/office/drawing/2014/main" id="{801A97A4-E375-49E4-BC61-4C2C81601718}"/>
                </a:ext>
              </a:extLst>
            </p:cNvPr>
            <p:cNvSpPr/>
            <p:nvPr/>
          </p:nvSpPr>
          <p:spPr>
            <a:xfrm flipV="1">
              <a:off x="7997652" y="4802483"/>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C348255-2496-4DE1-A8E0-AE43FC3DD7DF}"/>
                    </a:ext>
                  </a:extLst>
                </p:cNvPr>
                <p:cNvSpPr txBox="1"/>
                <p:nvPr/>
              </p:nvSpPr>
              <p:spPr>
                <a:xfrm>
                  <a:off x="10169379" y="2293477"/>
                  <a:ext cx="66120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rgbClr val="FFFF00"/>
                                </a:solidFill>
                                <a:latin typeface="Cambria Math" panose="02040503050406030204" pitchFamily="18" charset="0"/>
                              </a:rPr>
                            </m:ctrlPr>
                          </m:sSubPr>
                          <m:e>
                            <m:r>
                              <a:rPr lang="en-GB" sz="2800" b="1" i="0" smtClean="0">
                                <a:solidFill>
                                  <a:srgbClr val="FFFF00"/>
                                </a:solidFill>
                                <a:latin typeface="Cambria Math" panose="02040503050406030204" pitchFamily="18" charset="0"/>
                              </a:rPr>
                              <m:t>𝐩</m:t>
                            </m:r>
                          </m:e>
                          <m:sub>
                            <m:r>
                              <a:rPr lang="en-GB" sz="2800" b="0" i="0" smtClean="0">
                                <a:solidFill>
                                  <a:srgbClr val="FFFF00"/>
                                </a:solidFill>
                                <a:latin typeface="Cambria Math" panose="02040503050406030204" pitchFamily="18" charset="0"/>
                              </a:rPr>
                              <m:t>2</m:t>
                            </m:r>
                          </m:sub>
                        </m:sSub>
                      </m:oMath>
                    </m:oMathPara>
                  </a14:m>
                  <a:endParaRPr lang="en-GB" sz="2800" b="1" dirty="0"/>
                </a:p>
              </p:txBody>
            </p:sp>
          </mc:Choice>
          <mc:Fallback xmlns="">
            <p:sp>
              <p:nvSpPr>
                <p:cNvPr id="11" name="TextBox 10">
                  <a:extLst>
                    <a:ext uri="{FF2B5EF4-FFF2-40B4-BE49-F238E27FC236}">
                      <a16:creationId xmlns:a16="http://schemas.microsoft.com/office/drawing/2014/main" id="{3C348255-2496-4DE1-A8E0-AE43FC3DD7DF}"/>
                    </a:ext>
                  </a:extLst>
                </p:cNvPr>
                <p:cNvSpPr txBox="1">
                  <a:spLocks noRot="1" noChangeAspect="1" noMove="1" noResize="1" noEditPoints="1" noAdjustHandles="1" noChangeArrowheads="1" noChangeShapeType="1" noTextEdit="1"/>
                </p:cNvSpPr>
                <p:nvPr/>
              </p:nvSpPr>
              <p:spPr>
                <a:xfrm>
                  <a:off x="10169379" y="2293477"/>
                  <a:ext cx="661207" cy="523220"/>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F4ADE25-1B9D-4052-BB3E-CE2190BFACBA}"/>
                    </a:ext>
                  </a:extLst>
                </p:cNvPr>
                <p:cNvSpPr txBox="1"/>
                <p:nvPr/>
              </p:nvSpPr>
              <p:spPr>
                <a:xfrm>
                  <a:off x="8633483" y="5391000"/>
                  <a:ext cx="6660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rgbClr val="FFFF00"/>
                                </a:solidFill>
                                <a:latin typeface="Cambria Math" panose="02040503050406030204" pitchFamily="18" charset="0"/>
                              </a:rPr>
                            </m:ctrlPr>
                          </m:sSubPr>
                          <m:e>
                            <m:r>
                              <a:rPr lang="en-GB" sz="2800" b="1" i="0" smtClean="0">
                                <a:solidFill>
                                  <a:srgbClr val="FFFF00"/>
                                </a:solidFill>
                                <a:latin typeface="Cambria Math" panose="02040503050406030204" pitchFamily="18" charset="0"/>
                              </a:rPr>
                              <m:t>𝐩</m:t>
                            </m:r>
                          </m:e>
                          <m:sub>
                            <m:r>
                              <a:rPr lang="en-GB" sz="2800" b="0" i="0" smtClean="0">
                                <a:solidFill>
                                  <a:srgbClr val="FFFF00"/>
                                </a:solidFill>
                                <a:latin typeface="Cambria Math" panose="02040503050406030204" pitchFamily="18" charset="0"/>
                              </a:rPr>
                              <m:t>1</m:t>
                            </m:r>
                          </m:sub>
                        </m:sSub>
                      </m:oMath>
                    </m:oMathPara>
                  </a14:m>
                  <a:endParaRPr lang="en-GB" sz="2800" b="1" dirty="0"/>
                </a:p>
              </p:txBody>
            </p:sp>
          </mc:Choice>
          <mc:Fallback xmlns="">
            <p:sp>
              <p:nvSpPr>
                <p:cNvPr id="12" name="TextBox 11">
                  <a:extLst>
                    <a:ext uri="{FF2B5EF4-FFF2-40B4-BE49-F238E27FC236}">
                      <a16:creationId xmlns:a16="http://schemas.microsoft.com/office/drawing/2014/main" id="{FF4ADE25-1B9D-4052-BB3E-CE2190BFACBA}"/>
                    </a:ext>
                  </a:extLst>
                </p:cNvPr>
                <p:cNvSpPr txBox="1">
                  <a:spLocks noRot="1" noChangeAspect="1" noMove="1" noResize="1" noEditPoints="1" noAdjustHandles="1" noChangeArrowheads="1" noChangeShapeType="1" noTextEdit="1"/>
                </p:cNvSpPr>
                <p:nvPr/>
              </p:nvSpPr>
              <p:spPr>
                <a:xfrm>
                  <a:off x="8633483" y="5391000"/>
                  <a:ext cx="666016" cy="523220"/>
                </a:xfrm>
                <a:prstGeom prst="rect">
                  <a:avLst/>
                </a:prstGeom>
                <a:blipFill>
                  <a:blip r:embed="rId6"/>
                  <a:stretch>
                    <a:fillRect/>
                  </a:stretch>
                </a:blipFill>
              </p:spPr>
              <p:txBody>
                <a:bodyPr/>
                <a:lstStyle/>
                <a:p>
                  <a:r>
                    <a:rPr lang="en-GB">
                      <a:noFill/>
                    </a:rPr>
                    <a:t> </a:t>
                  </a:r>
                </a:p>
              </p:txBody>
            </p:sp>
          </mc:Fallback>
        </mc:AlternateContent>
      </p:grpSp>
      <p:grpSp>
        <p:nvGrpSpPr>
          <p:cNvPr id="14" name="Group 13">
            <a:extLst>
              <a:ext uri="{FF2B5EF4-FFF2-40B4-BE49-F238E27FC236}">
                <a16:creationId xmlns:a16="http://schemas.microsoft.com/office/drawing/2014/main" id="{0E4F8188-6F6E-4CFF-8557-799F9D324885}"/>
              </a:ext>
              <a:ext uri="{C183D7F6-B498-43B3-948B-1728B52AA6E4}">
                <adec:decorative xmlns:adec="http://schemas.microsoft.com/office/drawing/2017/decorative" val="1"/>
              </a:ext>
            </a:extLst>
          </p:cNvPr>
          <p:cNvGrpSpPr/>
          <p:nvPr/>
        </p:nvGrpSpPr>
        <p:grpSpPr>
          <a:xfrm>
            <a:off x="8146196" y="3218381"/>
            <a:ext cx="2436740" cy="2247791"/>
            <a:chOff x="7057218" y="3766683"/>
            <a:chExt cx="2258306" cy="2606462"/>
          </a:xfrm>
        </p:grpSpPr>
        <p:cxnSp>
          <p:nvCxnSpPr>
            <p:cNvPr id="15" name="Straight Arrow Connector 14">
              <a:extLst>
                <a:ext uri="{FF2B5EF4-FFF2-40B4-BE49-F238E27FC236}">
                  <a16:creationId xmlns:a16="http://schemas.microsoft.com/office/drawing/2014/main" id="{2476ED7D-AACC-44B7-B77F-43A289DFBEC3}"/>
                </a:ext>
                <a:ext uri="{C183D7F6-B498-43B3-948B-1728B52AA6E4}">
                  <adec:decorative xmlns:adec="http://schemas.microsoft.com/office/drawing/2017/decorative" val="1"/>
                </a:ext>
              </a:extLst>
            </p:cNvPr>
            <p:cNvCxnSpPr>
              <a:cxnSpLocks/>
              <a:stCxn id="7" idx="2"/>
              <a:endCxn id="8" idx="5"/>
            </p:cNvCxnSpPr>
            <p:nvPr/>
          </p:nvCxnSpPr>
          <p:spPr>
            <a:xfrm flipH="1">
              <a:off x="7057218" y="4222599"/>
              <a:ext cx="2258306" cy="2150546"/>
            </a:xfrm>
            <a:prstGeom prst="straightConnector1">
              <a:avLst/>
            </a:prstGeom>
            <a:ln w="63500">
              <a:solidFill>
                <a:schemeClr val="accent5">
                  <a:lumMod val="7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4441778-6A39-4AAA-BB59-CB8E30E3B96C}"/>
                    </a:ext>
                    <a:ext uri="{C183D7F6-B498-43B3-948B-1728B52AA6E4}">
                      <adec:decorative xmlns:adec="http://schemas.microsoft.com/office/drawing/2017/decorative" val="1"/>
                    </a:ext>
                  </a:extLst>
                </p:cNvPr>
                <p:cNvSpPr txBox="1"/>
                <p:nvPr/>
              </p:nvSpPr>
              <p:spPr>
                <a:xfrm>
                  <a:off x="7203874" y="3766683"/>
                  <a:ext cx="1809971" cy="535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5">
                                <a:lumMod val="75000"/>
                              </a:schemeClr>
                            </a:solidFill>
                            <a:latin typeface="Cambria Math" panose="02040503050406030204" pitchFamily="18" charset="0"/>
                          </a:rPr>
                          <m:t>𝐯</m:t>
                        </m:r>
                        <m:r>
                          <a:rPr lang="en-GB" sz="2400" b="1" i="0" smtClean="0">
                            <a:solidFill>
                              <a:schemeClr val="accent5">
                                <a:lumMod val="75000"/>
                              </a:schemeClr>
                            </a:solidFill>
                            <a:latin typeface="Cambria Math" panose="02040503050406030204" pitchFamily="18" charset="0"/>
                          </a:rPr>
                          <m:t>=</m:t>
                        </m:r>
                        <m:sSub>
                          <m:sSubPr>
                            <m:ctrlPr>
                              <a:rPr lang="en-GB" sz="2400" b="1" i="1">
                                <a:solidFill>
                                  <a:schemeClr val="accent5">
                                    <a:lumMod val="75000"/>
                                  </a:schemeClr>
                                </a:solidFill>
                                <a:latin typeface="Cambria Math" panose="02040503050406030204" pitchFamily="18" charset="0"/>
                              </a:rPr>
                            </m:ctrlPr>
                          </m:sSubPr>
                          <m:e>
                            <m:r>
                              <a:rPr lang="en-GB" sz="2400" b="1">
                                <a:solidFill>
                                  <a:schemeClr val="accent5">
                                    <a:lumMod val="75000"/>
                                  </a:schemeClr>
                                </a:solidFill>
                                <a:latin typeface="Cambria Math" panose="02040503050406030204" pitchFamily="18" charset="0"/>
                              </a:rPr>
                              <m:t>𝐩</m:t>
                            </m:r>
                          </m:e>
                          <m:sub>
                            <m:r>
                              <a:rPr lang="en-GB" sz="2400">
                                <a:solidFill>
                                  <a:schemeClr val="accent5">
                                    <a:lumMod val="75000"/>
                                  </a:schemeClr>
                                </a:solidFill>
                                <a:latin typeface="Cambria Math" panose="02040503050406030204" pitchFamily="18" charset="0"/>
                              </a:rPr>
                              <m:t>2</m:t>
                            </m:r>
                          </m:sub>
                        </m:sSub>
                        <m:r>
                          <a:rPr lang="en-GB" sz="2400" b="1" i="1" smtClean="0">
                            <a:solidFill>
                              <a:schemeClr val="accent5">
                                <a:lumMod val="75000"/>
                              </a:schemeClr>
                            </a:solidFill>
                            <a:latin typeface="Cambria Math" panose="02040503050406030204" pitchFamily="18" charset="0"/>
                          </a:rPr>
                          <m:t>−</m:t>
                        </m:r>
                        <m:sSub>
                          <m:sSubPr>
                            <m:ctrlPr>
                              <a:rPr lang="en-GB" sz="2400" b="1" i="1">
                                <a:solidFill>
                                  <a:schemeClr val="accent5">
                                    <a:lumMod val="75000"/>
                                  </a:schemeClr>
                                </a:solidFill>
                                <a:latin typeface="Cambria Math" panose="02040503050406030204" pitchFamily="18" charset="0"/>
                              </a:rPr>
                            </m:ctrlPr>
                          </m:sSubPr>
                          <m:e>
                            <m:r>
                              <a:rPr lang="en-GB" sz="2400" b="1">
                                <a:solidFill>
                                  <a:schemeClr val="accent5">
                                    <a:lumMod val="75000"/>
                                  </a:schemeClr>
                                </a:solidFill>
                                <a:latin typeface="Cambria Math" panose="02040503050406030204" pitchFamily="18" charset="0"/>
                              </a:rPr>
                              <m:t>𝐩</m:t>
                            </m:r>
                          </m:e>
                          <m:sub>
                            <m:r>
                              <a:rPr lang="en-GB" sz="2400" b="0" i="0" smtClean="0">
                                <a:solidFill>
                                  <a:schemeClr val="accent5">
                                    <a:lumMod val="75000"/>
                                  </a:schemeClr>
                                </a:solidFill>
                                <a:latin typeface="Cambria Math" panose="02040503050406030204" pitchFamily="18" charset="0"/>
                              </a:rPr>
                              <m:t>1</m:t>
                            </m:r>
                          </m:sub>
                        </m:sSub>
                      </m:oMath>
                    </m:oMathPara>
                  </a14:m>
                  <a:endParaRPr lang="en-GB" sz="2400" b="1" dirty="0">
                    <a:solidFill>
                      <a:schemeClr val="accent5">
                        <a:lumMod val="75000"/>
                      </a:schemeClr>
                    </a:solidFill>
                  </a:endParaRPr>
                </a:p>
              </p:txBody>
            </p:sp>
          </mc:Choice>
          <mc:Fallback xmlns="">
            <p:sp>
              <p:nvSpPr>
                <p:cNvPr id="16" name="TextBox 15">
                  <a:extLst>
                    <a:ext uri="{FF2B5EF4-FFF2-40B4-BE49-F238E27FC236}">
                      <a16:creationId xmlns:a16="http://schemas.microsoft.com/office/drawing/2014/main" id="{74441778-6A39-4AAA-BB59-CB8E30E3B96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7203874" y="3766683"/>
                  <a:ext cx="1809971" cy="535331"/>
                </a:xfrm>
                <a:prstGeom prst="rect">
                  <a:avLst/>
                </a:prstGeom>
                <a:blipFill>
                  <a:blip r:embed="rId7"/>
                  <a:stretch>
                    <a:fillRect b="-13158"/>
                  </a:stretch>
                </a:blipFill>
              </p:spPr>
              <p:txBody>
                <a:bodyPr/>
                <a:lstStyle/>
                <a:p>
                  <a:r>
                    <a:rPr lang="en-GB">
                      <a:noFill/>
                    </a:rPr>
                    <a:t> </a:t>
                  </a:r>
                </a:p>
              </p:txBody>
            </p:sp>
          </mc:Fallback>
        </mc:AlternateContent>
      </p:grpSp>
      <p:cxnSp>
        <p:nvCxnSpPr>
          <p:cNvPr id="20" name="Straight Arrow Connector 19">
            <a:extLst>
              <a:ext uri="{FF2B5EF4-FFF2-40B4-BE49-F238E27FC236}">
                <a16:creationId xmlns:a16="http://schemas.microsoft.com/office/drawing/2014/main" id="{ABCBE95E-E030-4BA6-9EB0-D8EF297E4096}"/>
              </a:ext>
              <a:ext uri="{C183D7F6-B498-43B3-948B-1728B52AA6E4}">
                <adec:decorative xmlns:adec="http://schemas.microsoft.com/office/drawing/2017/decorative" val="1"/>
              </a:ext>
            </a:extLst>
          </p:cNvPr>
          <p:cNvCxnSpPr>
            <a:cxnSpLocks/>
            <a:stCxn id="39" idx="1"/>
            <a:endCxn id="7" idx="1"/>
          </p:cNvCxnSpPr>
          <p:nvPr/>
        </p:nvCxnSpPr>
        <p:spPr>
          <a:xfrm flipV="1">
            <a:off x="10243692" y="3637015"/>
            <a:ext cx="349785" cy="3022260"/>
          </a:xfrm>
          <a:prstGeom prst="straightConnector1">
            <a:avLst/>
          </a:prstGeom>
          <a:ln w="63500">
            <a:solidFill>
              <a:schemeClr val="accent3">
                <a:lumMod val="75000"/>
                <a:alpha val="65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37600C6A-0D21-4558-8146-27F0C9AE58E0}"/>
              </a:ext>
            </a:extLst>
          </p:cNvPr>
          <p:cNvGrpSpPr/>
          <p:nvPr/>
        </p:nvGrpSpPr>
        <p:grpSpPr>
          <a:xfrm>
            <a:off x="8146194" y="5517084"/>
            <a:ext cx="2634825" cy="1403801"/>
            <a:chOff x="8146194" y="5517084"/>
            <a:chExt cx="2634825" cy="1403801"/>
          </a:xfrm>
        </p:grpSpPr>
        <p:cxnSp>
          <p:nvCxnSpPr>
            <p:cNvPr id="33" name="Straight Arrow Connector 32">
              <a:extLst>
                <a:ext uri="{FF2B5EF4-FFF2-40B4-BE49-F238E27FC236}">
                  <a16:creationId xmlns:a16="http://schemas.microsoft.com/office/drawing/2014/main" id="{EF7F7B18-11B9-4198-A20F-4972CC579A31}"/>
                </a:ext>
                <a:ext uri="{C183D7F6-B498-43B3-948B-1728B52AA6E4}">
                  <adec:decorative xmlns:adec="http://schemas.microsoft.com/office/drawing/2017/decorative" val="1"/>
                </a:ext>
              </a:extLst>
            </p:cNvPr>
            <p:cNvCxnSpPr>
              <a:cxnSpLocks/>
              <a:stCxn id="8" idx="7"/>
            </p:cNvCxnSpPr>
            <p:nvPr/>
          </p:nvCxnSpPr>
          <p:spPr>
            <a:xfrm>
              <a:off x="8146194" y="5517084"/>
              <a:ext cx="2110271" cy="1131725"/>
            </a:xfrm>
            <a:prstGeom prst="straightConnector1">
              <a:avLst/>
            </a:prstGeom>
            <a:ln w="63500">
              <a:solidFill>
                <a:srgbClr val="FFFF00">
                  <a:alpha val="65000"/>
                </a:srgbClr>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FD5570F-D886-438F-B61A-C477F48CE674}"/>
                    </a:ext>
                  </a:extLst>
                </p:cNvPr>
                <p:cNvSpPr txBox="1"/>
                <p:nvPr/>
              </p:nvSpPr>
              <p:spPr>
                <a:xfrm>
                  <a:off x="10243692" y="6397665"/>
                  <a:ext cx="53732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1" i="0" smtClean="0">
                            <a:latin typeface="Cambria Math" panose="02040503050406030204" pitchFamily="18" charset="0"/>
                          </a:rPr>
                          <m:t>𝐎</m:t>
                        </m:r>
                      </m:oMath>
                    </m:oMathPara>
                  </a14:m>
                  <a:endParaRPr lang="en-GB" sz="2800" b="1" dirty="0"/>
                </a:p>
              </p:txBody>
            </p:sp>
          </mc:Choice>
          <mc:Fallback xmlns="">
            <p:sp>
              <p:nvSpPr>
                <p:cNvPr id="39" name="TextBox 38">
                  <a:extLst>
                    <a:ext uri="{FF2B5EF4-FFF2-40B4-BE49-F238E27FC236}">
                      <a16:creationId xmlns:a16="http://schemas.microsoft.com/office/drawing/2014/main" id="{1FD5570F-D886-438F-B61A-C477F48CE674}"/>
                    </a:ext>
                  </a:extLst>
                </p:cNvPr>
                <p:cNvSpPr txBox="1">
                  <a:spLocks noRot="1" noChangeAspect="1" noMove="1" noResize="1" noEditPoints="1" noAdjustHandles="1" noChangeArrowheads="1" noChangeShapeType="1" noTextEdit="1"/>
                </p:cNvSpPr>
                <p:nvPr/>
              </p:nvSpPr>
              <p:spPr>
                <a:xfrm>
                  <a:off x="10243692" y="6397665"/>
                  <a:ext cx="537327" cy="523220"/>
                </a:xfrm>
                <a:prstGeom prst="rect">
                  <a:avLst/>
                </a:prstGeom>
                <a:blipFill>
                  <a:blip r:embed="rId9"/>
                  <a:stretch>
                    <a:fillRect/>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3ABA435-EE4C-492A-A5C7-51E6C73F364C}"/>
                  </a:ext>
                </a:extLst>
              </p:cNvPr>
              <p:cNvSpPr txBox="1"/>
              <p:nvPr/>
            </p:nvSpPr>
            <p:spPr>
              <a:xfrm>
                <a:off x="9848718" y="4902067"/>
                <a:ext cx="4972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1" i="0" smtClean="0">
                          <a:solidFill>
                            <a:schemeClr val="accent4"/>
                          </a:solidFill>
                          <a:latin typeface="Cambria Math" panose="02040503050406030204" pitchFamily="18" charset="0"/>
                        </a:rPr>
                        <m:t>𝐩</m:t>
                      </m:r>
                    </m:oMath>
                  </m:oMathPara>
                </a14:m>
                <a:endParaRPr lang="en-GB" sz="2800" b="1" dirty="0">
                  <a:solidFill>
                    <a:schemeClr val="accent4"/>
                  </a:solidFill>
                </a:endParaRPr>
              </a:p>
            </p:txBody>
          </p:sp>
        </mc:Choice>
        <mc:Fallback xmlns="">
          <p:sp>
            <p:nvSpPr>
              <p:cNvPr id="36" name="TextBox 35">
                <a:extLst>
                  <a:ext uri="{FF2B5EF4-FFF2-40B4-BE49-F238E27FC236}">
                    <a16:creationId xmlns:a16="http://schemas.microsoft.com/office/drawing/2014/main" id="{E3ABA435-EE4C-492A-A5C7-51E6C73F364C}"/>
                  </a:ext>
                </a:extLst>
              </p:cNvPr>
              <p:cNvSpPr txBox="1">
                <a:spLocks noRot="1" noChangeAspect="1" noMove="1" noResize="1" noEditPoints="1" noAdjustHandles="1" noChangeArrowheads="1" noChangeShapeType="1" noTextEdit="1"/>
              </p:cNvSpPr>
              <p:nvPr/>
            </p:nvSpPr>
            <p:spPr>
              <a:xfrm>
                <a:off x="9848718" y="4902067"/>
                <a:ext cx="497251" cy="523220"/>
              </a:xfrm>
              <a:prstGeom prst="rect">
                <a:avLst/>
              </a:prstGeom>
              <a:blipFill>
                <a:blip r:embed="rId10"/>
                <a:stretch>
                  <a:fillRect/>
                </a:stretch>
              </a:blipFill>
            </p:spPr>
            <p:txBody>
              <a:bodyPr/>
              <a:lstStyle/>
              <a:p>
                <a:r>
                  <a:rPr lang="en-GB">
                    <a:noFill/>
                  </a:rPr>
                  <a:t> </a:t>
                </a:r>
              </a:p>
            </p:txBody>
          </p:sp>
        </mc:Fallback>
      </mc:AlternateContent>
      <p:sp>
        <p:nvSpPr>
          <p:cNvPr id="38" name="Oval 37">
            <a:extLst>
              <a:ext uri="{FF2B5EF4-FFF2-40B4-BE49-F238E27FC236}">
                <a16:creationId xmlns:a16="http://schemas.microsoft.com/office/drawing/2014/main" id="{29199E46-BA62-4F00-B11B-B99DB816F83F}"/>
              </a:ext>
            </a:extLst>
          </p:cNvPr>
          <p:cNvSpPr/>
          <p:nvPr/>
        </p:nvSpPr>
        <p:spPr>
          <a:xfrm flipV="1">
            <a:off x="9659926" y="4254601"/>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1" name="Group 30">
            <a:extLst>
              <a:ext uri="{FF2B5EF4-FFF2-40B4-BE49-F238E27FC236}">
                <a16:creationId xmlns:a16="http://schemas.microsoft.com/office/drawing/2014/main" id="{EF2F94D4-3164-4EFE-8D42-4AA198DCA9FA}"/>
              </a:ext>
            </a:extLst>
          </p:cNvPr>
          <p:cNvGrpSpPr/>
          <p:nvPr/>
        </p:nvGrpSpPr>
        <p:grpSpPr>
          <a:xfrm>
            <a:off x="8813363" y="4326601"/>
            <a:ext cx="3245675" cy="2327441"/>
            <a:chOff x="8813363" y="4326601"/>
            <a:chExt cx="3245675" cy="2327441"/>
          </a:xfrm>
        </p:grpSpPr>
        <p:grpSp>
          <p:nvGrpSpPr>
            <p:cNvPr id="19" name="Group 18">
              <a:extLst>
                <a:ext uri="{FF2B5EF4-FFF2-40B4-BE49-F238E27FC236}">
                  <a16:creationId xmlns:a16="http://schemas.microsoft.com/office/drawing/2014/main" id="{9FA01FAA-CAB3-4D4A-8D8B-3DFCC418D64D}"/>
                </a:ext>
              </a:extLst>
            </p:cNvPr>
            <p:cNvGrpSpPr/>
            <p:nvPr/>
          </p:nvGrpSpPr>
          <p:grpSpPr>
            <a:xfrm>
              <a:off x="9470639" y="4326601"/>
              <a:ext cx="796370" cy="2327441"/>
              <a:chOff x="9470639" y="4326601"/>
              <a:chExt cx="796370" cy="2327441"/>
            </a:xfrm>
          </p:grpSpPr>
          <p:cxnSp>
            <p:nvCxnSpPr>
              <p:cNvPr id="25" name="Straight Arrow Connector 24">
                <a:extLst>
                  <a:ext uri="{FF2B5EF4-FFF2-40B4-BE49-F238E27FC236}">
                    <a16:creationId xmlns:a16="http://schemas.microsoft.com/office/drawing/2014/main" id="{2D3B587F-43DF-4668-A836-071931065612}"/>
                  </a:ext>
                  <a:ext uri="{C183D7F6-B498-43B3-948B-1728B52AA6E4}">
                    <adec:decorative xmlns:adec="http://schemas.microsoft.com/office/drawing/2017/decorative" val="1"/>
                  </a:ext>
                </a:extLst>
              </p:cNvPr>
              <p:cNvCxnSpPr>
                <a:cxnSpLocks/>
                <a:endCxn id="38" idx="0"/>
              </p:cNvCxnSpPr>
              <p:nvPr/>
            </p:nvCxnSpPr>
            <p:spPr>
              <a:xfrm flipV="1">
                <a:off x="9470639" y="4326601"/>
                <a:ext cx="225287" cy="1871842"/>
              </a:xfrm>
              <a:prstGeom prst="straightConnector1">
                <a:avLst/>
              </a:prstGeom>
              <a:ln w="6350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0FCCAB2-11EA-46CA-A5E2-A03C78F6116B}"/>
                  </a:ext>
                  <a:ext uri="{C183D7F6-B498-43B3-948B-1728B52AA6E4}">
                    <adec:decorative xmlns:adec="http://schemas.microsoft.com/office/drawing/2017/decorative" val="1"/>
                  </a:ext>
                </a:extLst>
              </p:cNvPr>
              <p:cNvCxnSpPr>
                <a:cxnSpLocks/>
              </p:cNvCxnSpPr>
              <p:nvPr/>
            </p:nvCxnSpPr>
            <p:spPr>
              <a:xfrm>
                <a:off x="9470639" y="6223899"/>
                <a:ext cx="796370" cy="430143"/>
              </a:xfrm>
              <a:prstGeom prst="straightConnector1">
                <a:avLst/>
              </a:prstGeom>
              <a:ln w="63500">
                <a:solidFill>
                  <a:srgbClr val="FFC000"/>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552DA8B-F963-4D29-B9EC-96AEACCFC6A3}"/>
                    </a:ext>
                  </a:extLst>
                </p:cNvPr>
                <p:cNvSpPr txBox="1"/>
                <p:nvPr/>
              </p:nvSpPr>
              <p:spPr>
                <a:xfrm>
                  <a:off x="10332090" y="5868340"/>
                  <a:ext cx="172694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rgbClr val="FFC000"/>
                                </a:solidFill>
                                <a:latin typeface="Cambria Math" panose="02040503050406030204" pitchFamily="18" charset="0"/>
                              </a:rPr>
                            </m:ctrlPr>
                          </m:sSubPr>
                          <m:e>
                            <m:r>
                              <a:rPr lang="en-GB" sz="2800" b="0" i="1" smtClean="0">
                                <a:solidFill>
                                  <a:srgbClr val="FFC000"/>
                                </a:solidFill>
                                <a:latin typeface="Cambria Math" panose="02040503050406030204" pitchFamily="18" charset="0"/>
                              </a:rPr>
                              <m:t>(1−</m:t>
                            </m:r>
                            <m:r>
                              <a:rPr lang="en-GB" sz="2800" b="0" i="1" smtClean="0">
                                <a:solidFill>
                                  <a:srgbClr val="FFC000"/>
                                </a:solidFill>
                                <a:latin typeface="Cambria Math" panose="02040503050406030204" pitchFamily="18" charset="0"/>
                              </a:rPr>
                              <m:t>𝑡</m:t>
                            </m:r>
                            <m:r>
                              <a:rPr lang="en-GB" sz="2800" b="0" i="1" smtClean="0">
                                <a:solidFill>
                                  <a:srgbClr val="FFC000"/>
                                </a:solidFill>
                                <a:latin typeface="Cambria Math" panose="02040503050406030204" pitchFamily="18" charset="0"/>
                              </a:rPr>
                              <m:t>)</m:t>
                            </m:r>
                            <m:r>
                              <a:rPr lang="en-GB" sz="2800" b="1" i="0" smtClean="0">
                                <a:solidFill>
                                  <a:srgbClr val="FFC000"/>
                                </a:solidFill>
                                <a:latin typeface="Cambria Math" panose="02040503050406030204" pitchFamily="18" charset="0"/>
                              </a:rPr>
                              <m:t>𝐩</m:t>
                            </m:r>
                          </m:e>
                          <m:sub>
                            <m:r>
                              <a:rPr lang="en-GB" sz="2800" b="0" i="0" smtClean="0">
                                <a:solidFill>
                                  <a:srgbClr val="FFC000"/>
                                </a:solidFill>
                                <a:latin typeface="Cambria Math" panose="02040503050406030204" pitchFamily="18" charset="0"/>
                              </a:rPr>
                              <m:t>1</m:t>
                            </m:r>
                          </m:sub>
                        </m:sSub>
                      </m:oMath>
                    </m:oMathPara>
                  </a14:m>
                  <a:endParaRPr lang="en-GB" sz="2800" b="1" dirty="0"/>
                </a:p>
              </p:txBody>
            </p:sp>
          </mc:Choice>
          <mc:Fallback xmlns="">
            <p:sp>
              <p:nvSpPr>
                <p:cNvPr id="42" name="TextBox 41">
                  <a:extLst>
                    <a:ext uri="{FF2B5EF4-FFF2-40B4-BE49-F238E27FC236}">
                      <a16:creationId xmlns:a16="http://schemas.microsoft.com/office/drawing/2014/main" id="{E552DA8B-F963-4D29-B9EC-96AEACCFC6A3}"/>
                    </a:ext>
                  </a:extLst>
                </p:cNvPr>
                <p:cNvSpPr txBox="1">
                  <a:spLocks noRot="1" noChangeAspect="1" noMove="1" noResize="1" noEditPoints="1" noAdjustHandles="1" noChangeArrowheads="1" noChangeShapeType="1" noTextEdit="1"/>
                </p:cNvSpPr>
                <p:nvPr/>
              </p:nvSpPr>
              <p:spPr>
                <a:xfrm>
                  <a:off x="10332090" y="5868340"/>
                  <a:ext cx="1726948" cy="523220"/>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C411BAA2-804A-4AE2-865F-7972C8CC8920}"/>
                    </a:ext>
                  </a:extLst>
                </p:cNvPr>
                <p:cNvSpPr txBox="1"/>
                <p:nvPr/>
              </p:nvSpPr>
              <p:spPr>
                <a:xfrm>
                  <a:off x="8813363" y="5014952"/>
                  <a:ext cx="79746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b="1" i="1" smtClean="0">
                                <a:solidFill>
                                  <a:schemeClr val="accent3">
                                    <a:lumMod val="75000"/>
                                  </a:schemeClr>
                                </a:solidFill>
                                <a:latin typeface="Cambria Math" panose="02040503050406030204" pitchFamily="18" charset="0"/>
                              </a:rPr>
                            </m:ctrlPr>
                          </m:sSubPr>
                          <m:e>
                            <m:r>
                              <a:rPr lang="en-GB" sz="2800" b="0" i="1" smtClean="0">
                                <a:solidFill>
                                  <a:schemeClr val="accent3">
                                    <a:lumMod val="75000"/>
                                  </a:schemeClr>
                                </a:solidFill>
                                <a:latin typeface="Cambria Math" panose="02040503050406030204" pitchFamily="18" charset="0"/>
                              </a:rPr>
                              <m:t>𝑡</m:t>
                            </m:r>
                            <m:r>
                              <a:rPr lang="en-GB" sz="2800" b="1" i="0" smtClean="0">
                                <a:solidFill>
                                  <a:schemeClr val="accent3">
                                    <a:lumMod val="75000"/>
                                  </a:schemeClr>
                                </a:solidFill>
                                <a:latin typeface="Cambria Math" panose="02040503050406030204" pitchFamily="18" charset="0"/>
                              </a:rPr>
                              <m:t>𝐩</m:t>
                            </m:r>
                          </m:e>
                          <m:sub>
                            <m:r>
                              <a:rPr lang="en-GB" sz="2800" b="0" i="0" smtClean="0">
                                <a:solidFill>
                                  <a:schemeClr val="accent3">
                                    <a:lumMod val="75000"/>
                                  </a:schemeClr>
                                </a:solidFill>
                                <a:latin typeface="Cambria Math" panose="02040503050406030204" pitchFamily="18" charset="0"/>
                              </a:rPr>
                              <m:t>2</m:t>
                            </m:r>
                          </m:sub>
                        </m:sSub>
                      </m:oMath>
                    </m:oMathPara>
                  </a14:m>
                  <a:endParaRPr lang="en-GB" sz="2800" b="1" dirty="0"/>
                </a:p>
              </p:txBody>
            </p:sp>
          </mc:Choice>
          <mc:Fallback xmlns="">
            <p:sp>
              <p:nvSpPr>
                <p:cNvPr id="43" name="TextBox 42">
                  <a:extLst>
                    <a:ext uri="{FF2B5EF4-FFF2-40B4-BE49-F238E27FC236}">
                      <a16:creationId xmlns:a16="http://schemas.microsoft.com/office/drawing/2014/main" id="{C411BAA2-804A-4AE2-865F-7972C8CC8920}"/>
                    </a:ext>
                  </a:extLst>
                </p:cNvPr>
                <p:cNvSpPr txBox="1">
                  <a:spLocks noRot="1" noChangeAspect="1" noMove="1" noResize="1" noEditPoints="1" noAdjustHandles="1" noChangeArrowheads="1" noChangeShapeType="1" noTextEdit="1"/>
                </p:cNvSpPr>
                <p:nvPr/>
              </p:nvSpPr>
              <p:spPr>
                <a:xfrm>
                  <a:off x="8813363" y="5014952"/>
                  <a:ext cx="797462" cy="523220"/>
                </a:xfrm>
                <a:prstGeom prst="rect">
                  <a:avLst/>
                </a:prstGeom>
                <a:blipFill>
                  <a:blip r:embed="rId12"/>
                  <a:stretch>
                    <a:fillRect/>
                  </a:stretch>
                </a:blipFill>
              </p:spPr>
              <p:txBody>
                <a:bodyPr/>
                <a:lstStyle/>
                <a:p>
                  <a:r>
                    <a:rPr lang="en-GB">
                      <a:noFill/>
                    </a:rPr>
                    <a:t> </a:t>
                  </a:r>
                </a:p>
              </p:txBody>
            </p:sp>
          </mc:Fallback>
        </mc:AlternateContent>
        <p:sp>
          <p:nvSpPr>
            <p:cNvPr id="30" name="Arc 29">
              <a:extLst>
                <a:ext uri="{FF2B5EF4-FFF2-40B4-BE49-F238E27FC236}">
                  <a16:creationId xmlns:a16="http://schemas.microsoft.com/office/drawing/2014/main" id="{00A2E6C4-A739-4DA2-AF87-69177CAD3AD8}"/>
                </a:ext>
              </a:extLst>
            </p:cNvPr>
            <p:cNvSpPr/>
            <p:nvPr/>
          </p:nvSpPr>
          <p:spPr>
            <a:xfrm rot="20987303">
              <a:off x="9937876" y="6144218"/>
              <a:ext cx="724370" cy="495216"/>
            </a:xfrm>
            <a:prstGeom prst="arc">
              <a:avLst>
                <a:gd name="adj1" fmla="val 11265064"/>
                <a:gd name="adj2" fmla="val 18840636"/>
              </a:avLst>
            </a:prstGeom>
            <a:ln w="12700">
              <a:solidFill>
                <a:srgbClr val="FFC000"/>
              </a:solidFill>
              <a:prstDash val="solid"/>
              <a:headEnd type="arrow" w="sm" len="sm"/>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0668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70833E-6 -4.44444E-6 L -0.06224 -0.06689 " pathEditMode="relative" rAng="0" ptsTypes="AA">
                                      <p:cBhvr>
                                        <p:cTn id="6" dur="500" fill="hold"/>
                                        <p:tgtEl>
                                          <p:spTgt spid="20"/>
                                        </p:tgtEl>
                                        <p:attrNameLst>
                                          <p:attrName>ppt_x</p:attrName>
                                          <p:attrName>ppt_y</p:attrName>
                                        </p:attrNameLst>
                                      </p:cBhvr>
                                      <p:rCtr x="-3112" y="-3356"/>
                                    </p:animMotion>
                                  </p:childTnLst>
                                </p:cTn>
                              </p:par>
                            </p:childTnLst>
                          </p:cTn>
                        </p:par>
                        <p:par>
                          <p:cTn id="7" fill="hold">
                            <p:stCondLst>
                              <p:cond delay="500"/>
                            </p:stCondLst>
                            <p:childTnLst>
                              <p:par>
                                <p:cTn id="8" presetID="10" presetClass="entr" presetSubtype="0" fill="hold" nodeType="after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ghtfall design template">
  <a:themeElements>
    <a:clrScheme name="Geometry">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9A8D1"/>
      </a:hlink>
      <a:folHlink>
        <a:srgbClr val="56C7AA"/>
      </a:folHlink>
    </a:clrScheme>
    <a:fontScheme name="Geometry">
      <a:majorFont>
        <a:latin typeface="Arial Nova Light"/>
        <a:ea typeface=""/>
        <a:cs typeface=""/>
      </a:majorFont>
      <a:minorFont>
        <a:latin typeface="Arial Nova"/>
        <a:ea typeface=""/>
        <a:cs typeface=""/>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Nightfall design slides.potx" id="{1F21CAEF-9FBE-490C-A0F8-816FBEE90D46}" vid="{85D2A922-5EE5-4375-8B4A-B39999B15898}"/>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Nightfall design slides</Template>
  <TotalTime>758</TotalTime>
  <Words>2135</Words>
  <Application>Microsoft Office PowerPoint</Application>
  <PresentationFormat>Widescreen</PresentationFormat>
  <Paragraphs>196</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Nova</vt:lpstr>
      <vt:lpstr>Arial Nova Light</vt:lpstr>
      <vt:lpstr>Cambria Math</vt:lpstr>
      <vt:lpstr>Wingdings</vt:lpstr>
      <vt:lpstr>Wingdings 2</vt:lpstr>
      <vt:lpstr>Wingdings 3</vt:lpstr>
      <vt:lpstr>Nightfall design template</vt:lpstr>
      <vt:lpstr>Week 2: Geometry I Part 4: Curves and Parameters</vt:lpstr>
      <vt:lpstr>Objectives</vt:lpstr>
      <vt:lpstr>Recap: drawing functions</vt:lpstr>
      <vt:lpstr>What is a curve?</vt:lpstr>
      <vt:lpstr>Defining a circle</vt:lpstr>
      <vt:lpstr>Parametric equations</vt:lpstr>
      <vt:lpstr>Vector equation of a line</vt:lpstr>
      <vt:lpstr>Vector equation of a line</vt:lpstr>
      <vt:lpstr>Vector equation of a line</vt:lpstr>
      <vt:lpstr>Vector equation of a line</vt:lpstr>
      <vt:lpstr>Parameterising a line</vt:lpstr>
      <vt:lpstr>Parametric definition of a unit circle</vt:lpstr>
      <vt:lpstr>Parametric definition of a butterfly</vt:lpstr>
      <vt:lpstr>Bézier curves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 Geometry I Part 4: Curves</dc:title>
  <dc:creator>Bergel, Kate</dc:creator>
  <cp:lastModifiedBy>Bergel, Kate</cp:lastModifiedBy>
  <cp:revision>62</cp:revision>
  <dcterms:created xsi:type="dcterms:W3CDTF">2020-08-05T15:29:03Z</dcterms:created>
  <dcterms:modified xsi:type="dcterms:W3CDTF">2020-08-29T08:11:16Z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