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305" r:id="rId3"/>
    <p:sldId id="258" r:id="rId4"/>
    <p:sldId id="259" r:id="rId5"/>
    <p:sldId id="303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17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12B592-84E5-5F49-87B5-349CDECDD5BD}">
          <p14:sldIdLst>
            <p14:sldId id="257"/>
            <p14:sldId id="305"/>
            <p14:sldId id="258"/>
            <p14:sldId id="259"/>
            <p14:sldId id="303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27" autoAdjust="0"/>
  </p:normalViewPr>
  <p:slideViewPr>
    <p:cSldViewPr>
      <p:cViewPr varScale="1">
        <p:scale>
          <a:sx n="114" d="100"/>
          <a:sy n="114" d="100"/>
        </p:scale>
        <p:origin x="15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3/15/2020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unity.com/tutorial/fixing-performance-problem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971600" y="6211669"/>
            <a:ext cx="8172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GAM140: Individual Creative Computing Project 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8: Performance and </a:t>
            </a:r>
            <a:r>
              <a:rPr lang="en-US" sz="3600" dirty="0" err="1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Optimisation</a:t>
            </a:r>
            <a:endParaRPr lang="en-US" sz="36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Stack Memory Example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8B9F8-2F22-4260-B362-2B4BDEBAFEB4}"/>
              </a:ext>
            </a:extLst>
          </p:cNvPr>
          <p:cNvSpPr txBox="1"/>
          <p:nvPr/>
        </p:nvSpPr>
        <p:spPr>
          <a:xfrm>
            <a:off x="534380" y="1556792"/>
            <a:ext cx="80752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public class </a:t>
            </a:r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MonsterStats</a:t>
            </a:r>
            <a:endParaRPr lang="en-GB" sz="1200" dirty="0">
              <a:solidFill>
                <a:srgbClr val="FFFFFF"/>
              </a:solidFill>
              <a:latin typeface="URWGothicL-Book"/>
            </a:endParaRPr>
          </a:p>
          <a:p>
            <a:r>
              <a:rPr lang="en-GB" sz="1200" dirty="0">
                <a:solidFill>
                  <a:srgbClr val="FFFFFF"/>
                </a:solidFill>
                <a:latin typeface="CMSY6"/>
              </a:rPr>
              <a:t>{</a:t>
            </a:r>
          </a:p>
          <a:p>
            <a:pPr lvl="1"/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private int 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health ;</a:t>
            </a:r>
          </a:p>
          <a:p>
            <a:pPr lvl="1"/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private int 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strength ;</a:t>
            </a:r>
          </a:p>
          <a:p>
            <a:pPr lvl="1"/>
            <a:endParaRPr lang="en-GB" sz="1200" dirty="0">
              <a:solidFill>
                <a:srgbClr val="FFFFFF"/>
              </a:solidFill>
              <a:latin typeface="URWGothicL-Book"/>
            </a:endParaRPr>
          </a:p>
          <a:p>
            <a:pPr lvl="1"/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public </a:t>
            </a:r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MonsterStats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 ( )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CMSY6"/>
              </a:rPr>
              <a:t>{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URWGothicL-Book"/>
              </a:rPr>
              <a:t>	health=100;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URWGothicL-Book"/>
              </a:rPr>
              <a:t>	strength =10;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CMSY6"/>
              </a:rPr>
              <a:t>}</a:t>
            </a:r>
          </a:p>
          <a:p>
            <a:pPr lvl="1"/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public void </a:t>
            </a:r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ChangeHealth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 (</a:t>
            </a:r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int 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h)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CMSY6"/>
              </a:rPr>
              <a:t>{</a:t>
            </a:r>
          </a:p>
          <a:p>
            <a:pPr lvl="2"/>
            <a:r>
              <a:rPr lang="en-GB" sz="1200" dirty="0">
                <a:solidFill>
                  <a:srgbClr val="FFFFFF"/>
                </a:solidFill>
                <a:latin typeface="URWGothicL-Book"/>
              </a:rPr>
              <a:t>health+=h ;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CMSY6"/>
              </a:rPr>
              <a:t>}</a:t>
            </a:r>
            <a:r>
              <a:rPr lang="en-GB" sz="1200" dirty="0">
                <a:solidFill>
                  <a:srgbClr val="80FF00"/>
                </a:solidFill>
                <a:latin typeface="NimbusMonL-ReguObli"/>
              </a:rPr>
              <a:t>//&lt;- h drops out of scope here</a:t>
            </a:r>
          </a:p>
          <a:p>
            <a:pPr lvl="1"/>
            <a:endParaRPr lang="en-GB" sz="1200" dirty="0">
              <a:solidFill>
                <a:srgbClr val="80FF00"/>
              </a:solidFill>
              <a:latin typeface="NimbusMonL-ReguObli"/>
            </a:endParaRPr>
          </a:p>
          <a:p>
            <a:pPr lvl="1"/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void </a:t>
            </a:r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ChangeStrength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(</a:t>
            </a:r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int 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s )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CMSY6"/>
              </a:rPr>
              <a:t>{</a:t>
            </a:r>
          </a:p>
          <a:p>
            <a:pPr lvl="2"/>
            <a:r>
              <a:rPr lang="en-GB" sz="1200" dirty="0">
                <a:solidFill>
                  <a:srgbClr val="FFFFFF"/>
                </a:solidFill>
                <a:latin typeface="URWGothicL-Book"/>
              </a:rPr>
              <a:t>strength+=s ;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CMSY6"/>
              </a:rPr>
              <a:t>}</a:t>
            </a:r>
            <a:r>
              <a:rPr lang="en-GB" sz="1200" dirty="0">
                <a:solidFill>
                  <a:srgbClr val="80FF00"/>
                </a:solidFill>
                <a:latin typeface="NimbusMonL-ReguObli"/>
              </a:rPr>
              <a:t>//&lt;- s drops out of scope here</a:t>
            </a:r>
          </a:p>
          <a:p>
            <a:r>
              <a:rPr lang="en-GB" sz="1200" dirty="0">
                <a:solidFill>
                  <a:srgbClr val="FFFFFF"/>
                </a:solidFill>
                <a:latin typeface="CMSY6"/>
              </a:rPr>
              <a:t>}</a:t>
            </a:r>
          </a:p>
          <a:p>
            <a:endParaRPr lang="en-GB" sz="1200" b="1" dirty="0">
              <a:solidFill>
                <a:srgbClr val="61FFE1"/>
              </a:solidFill>
              <a:latin typeface="NimbusMonL-Bold"/>
            </a:endParaRPr>
          </a:p>
          <a:p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void 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Start( )</a:t>
            </a:r>
          </a:p>
          <a:p>
            <a:r>
              <a:rPr lang="en-GB" sz="1200" dirty="0">
                <a:solidFill>
                  <a:srgbClr val="FFFFFF"/>
                </a:solidFill>
                <a:latin typeface="CMSY6"/>
              </a:rPr>
              <a:t>{</a:t>
            </a:r>
          </a:p>
          <a:p>
            <a:pPr lvl="1"/>
            <a:r>
              <a:rPr lang="en-GB" sz="1200" dirty="0">
                <a:solidFill>
                  <a:srgbClr val="80FF00"/>
                </a:solidFill>
                <a:latin typeface="NimbusMonL-ReguObli"/>
              </a:rPr>
              <a:t>//Create an instance of the class on the Heap</a:t>
            </a:r>
          </a:p>
          <a:p>
            <a:pPr lvl="1"/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MonsterStats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 </a:t>
            </a:r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new 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stats=</a:t>
            </a:r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MonsterStats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 ( ) ;</a:t>
            </a:r>
          </a:p>
          <a:p>
            <a:pPr lvl="1"/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stats.ChangeHealth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(10) ;</a:t>
            </a:r>
          </a:p>
          <a:p>
            <a:pPr lvl="1"/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stats.ChangeStrength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(-2) ;</a:t>
            </a:r>
          </a:p>
          <a:p>
            <a:r>
              <a:rPr lang="en-GB" sz="1200" dirty="0">
                <a:solidFill>
                  <a:srgbClr val="FFFFFF"/>
                </a:solidFill>
                <a:latin typeface="CMSY6"/>
              </a:rPr>
              <a:t>}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14876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Data Types and Memory in C#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600" b="1" dirty="0">
                <a:effectLst/>
              </a:rPr>
              <a:t>Values types </a:t>
            </a:r>
            <a:r>
              <a:rPr lang="en-GB" sz="3600" dirty="0">
                <a:effectLst/>
              </a:rPr>
              <a:t>such as int, float, etc are allocated on the stack</a:t>
            </a:r>
          </a:p>
          <a:p>
            <a:r>
              <a:rPr lang="en-GB" sz="3600" b="1" dirty="0" err="1"/>
              <a:t>struct’</a:t>
            </a:r>
            <a:r>
              <a:rPr lang="en-GB" sz="3600" dirty="0" err="1"/>
              <a:t>s</a:t>
            </a:r>
            <a:r>
              <a:rPr lang="en-GB" sz="3600" dirty="0"/>
              <a:t> are custom </a:t>
            </a:r>
            <a:r>
              <a:rPr lang="en-GB" sz="3600" b="1" dirty="0"/>
              <a:t>values types </a:t>
            </a:r>
            <a:r>
              <a:rPr lang="en-GB" sz="3600" dirty="0"/>
              <a:t>so are allocated on the stack (except on a few cases)</a:t>
            </a:r>
          </a:p>
          <a:p>
            <a:r>
              <a:rPr lang="en-GB" sz="3600" dirty="0"/>
              <a:t>Reference Types are allocated on the Heap and include </a:t>
            </a:r>
            <a:r>
              <a:rPr lang="en-GB" sz="3600" b="1" dirty="0"/>
              <a:t>class</a:t>
            </a:r>
            <a:r>
              <a:rPr lang="en-GB" sz="3600" dirty="0"/>
              <a:t>, </a:t>
            </a:r>
            <a:r>
              <a:rPr lang="en-GB" sz="3600" b="1" dirty="0"/>
              <a:t>interface</a:t>
            </a:r>
            <a:r>
              <a:rPr lang="en-GB" sz="3600" dirty="0"/>
              <a:t> and </a:t>
            </a:r>
            <a:r>
              <a:rPr lang="en-GB" sz="3600" b="1" dirty="0"/>
              <a:t>delegate </a:t>
            </a:r>
            <a:r>
              <a:rPr lang="en-GB" sz="3600" dirty="0"/>
              <a:t>types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5705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B9B-57E0-4C75-9D4A-053BECB3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82" y="3088481"/>
            <a:ext cx="2124236" cy="681038"/>
          </a:xfrm>
        </p:spPr>
        <p:txBody>
          <a:bodyPr/>
          <a:lstStyle/>
          <a:p>
            <a:r>
              <a:rPr lang="en-GB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3723313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Introduction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600" dirty="0">
                <a:effectLst/>
              </a:rPr>
              <a:t>Strings act and look like value types are actually reference types</a:t>
            </a:r>
          </a:p>
          <a:p>
            <a:r>
              <a:rPr lang="en-GB" sz="3600" dirty="0"/>
              <a:t>This means we need to be careful in allocating new strings</a:t>
            </a:r>
          </a:p>
          <a:p>
            <a:r>
              <a:rPr lang="en-GB" sz="3600" b="1" dirty="0">
                <a:effectLst/>
              </a:rPr>
              <a:t>And </a:t>
            </a:r>
            <a:r>
              <a:rPr lang="en-GB" sz="3600" dirty="0">
                <a:effectLst/>
              </a:rPr>
              <a:t>each t</a:t>
            </a:r>
            <a:r>
              <a:rPr lang="en-GB" sz="3600" dirty="0"/>
              <a:t>ime we create a new string using concatenation (+)</a:t>
            </a:r>
          </a:p>
          <a:p>
            <a:r>
              <a:rPr lang="en-GB" sz="3600" dirty="0"/>
              <a:t>If we are creating lots of new strings we should use the </a:t>
            </a:r>
            <a:r>
              <a:rPr lang="en-GB" sz="3600" b="1" dirty="0"/>
              <a:t>StringBuilder </a:t>
            </a:r>
            <a:r>
              <a:rPr lang="en-GB" sz="3600" dirty="0"/>
              <a:t>class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53092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String Builder Examples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8B9F8-2F22-4260-B362-2B4BDEBAFEB4}"/>
              </a:ext>
            </a:extLst>
          </p:cNvPr>
          <p:cNvSpPr txBox="1"/>
          <p:nvPr/>
        </p:nvSpPr>
        <p:spPr>
          <a:xfrm>
            <a:off x="534380" y="1844824"/>
            <a:ext cx="80752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80FF00"/>
                </a:solidFill>
                <a:latin typeface="NimbusMonL-ReguObli"/>
              </a:rPr>
              <a:t>//We need to use the namespace - </a:t>
            </a:r>
            <a:r>
              <a:rPr lang="en-GB" dirty="0" err="1">
                <a:solidFill>
                  <a:srgbClr val="80FF00"/>
                </a:solidFill>
                <a:latin typeface="NimbusMonL-ReguObli"/>
              </a:rPr>
              <a:t>System.Text</a:t>
            </a:r>
            <a:endParaRPr lang="en-GB" dirty="0">
              <a:solidFill>
                <a:srgbClr val="80FF00"/>
              </a:solidFill>
              <a:latin typeface="NimbusMonL-ReguObli"/>
            </a:endParaRPr>
          </a:p>
          <a:p>
            <a:r>
              <a:rPr lang="en-GB" b="1" dirty="0">
                <a:solidFill>
                  <a:srgbClr val="61FFE1"/>
                </a:solidFill>
                <a:latin typeface="NimbusMonL-Bold"/>
              </a:rPr>
              <a:t>using namespace </a:t>
            </a:r>
            <a:r>
              <a:rPr lang="en-GB" dirty="0" err="1">
                <a:solidFill>
                  <a:srgbClr val="FFFFFF"/>
                </a:solidFill>
                <a:latin typeface="NimbusMonL-Regu"/>
              </a:rPr>
              <a:t>System.Text</a:t>
            </a:r>
            <a:endParaRPr lang="en-GB" dirty="0">
              <a:solidFill>
                <a:srgbClr val="FFFFFF"/>
              </a:solidFill>
              <a:latin typeface="NimbusMonL-Regu"/>
            </a:endParaRPr>
          </a:p>
          <a:p>
            <a:endParaRPr lang="en-GB" dirty="0">
              <a:solidFill>
                <a:srgbClr val="FFFFFF"/>
              </a:solidFill>
              <a:latin typeface="NimbusMonL-Regu"/>
            </a:endParaRPr>
          </a:p>
          <a:p>
            <a:r>
              <a:rPr lang="en-GB" dirty="0">
                <a:solidFill>
                  <a:srgbClr val="80FF00"/>
                </a:solidFill>
                <a:latin typeface="NimbusMonL-ReguObli"/>
              </a:rPr>
              <a:t>//Create the string builder with a capacity of </a:t>
            </a:r>
            <a:r>
              <a:rPr lang="en-GB" dirty="0">
                <a:solidFill>
                  <a:srgbClr val="808080"/>
                </a:solidFill>
                <a:latin typeface="CMSY9"/>
              </a:rPr>
              <a:t> </a:t>
            </a:r>
            <a:r>
              <a:rPr lang="en-GB" dirty="0">
                <a:solidFill>
                  <a:srgbClr val="808080"/>
                </a:solidFill>
                <a:latin typeface="CMMI9"/>
              </a:rPr>
              <a:t>-</a:t>
            </a:r>
          </a:p>
          <a:p>
            <a:r>
              <a:rPr lang="en-GB" dirty="0">
                <a:solidFill>
                  <a:srgbClr val="80FF00"/>
                </a:solidFill>
                <a:latin typeface="NimbusMonL-ReguObli"/>
              </a:rPr>
              <a:t>1024 and max capacity of 1024</a:t>
            </a:r>
          </a:p>
          <a:p>
            <a:r>
              <a:rPr lang="en-GB" dirty="0">
                <a:solidFill>
                  <a:srgbClr val="FFFFFF"/>
                </a:solidFill>
                <a:latin typeface="NimbusMonL-Regu"/>
              </a:rPr>
              <a:t>StringBuilder </a:t>
            </a:r>
            <a:r>
              <a:rPr lang="en-GB" dirty="0" err="1">
                <a:solidFill>
                  <a:srgbClr val="FFFFFF"/>
                </a:solidFill>
                <a:latin typeface="NimbusMonL-Regu"/>
              </a:rPr>
              <a:t>sb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=</a:t>
            </a:r>
            <a:r>
              <a:rPr lang="en-GB" b="1" dirty="0">
                <a:solidFill>
                  <a:srgbClr val="61FFE1"/>
                </a:solidFill>
                <a:latin typeface="NimbusMonL-Bold"/>
              </a:rPr>
              <a:t>new 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StringBuilder(1024,1024);</a:t>
            </a:r>
          </a:p>
          <a:p>
            <a:endParaRPr lang="en-GB" dirty="0">
              <a:solidFill>
                <a:srgbClr val="FFFFFF"/>
              </a:solidFill>
              <a:latin typeface="NimbusMonL-Regu"/>
            </a:endParaRPr>
          </a:p>
          <a:p>
            <a:r>
              <a:rPr lang="en-GB" dirty="0">
                <a:solidFill>
                  <a:srgbClr val="80FF00"/>
                </a:solidFill>
                <a:latin typeface="NimbusMonL-ReguObli"/>
              </a:rPr>
              <a:t>//Append some text</a:t>
            </a:r>
          </a:p>
          <a:p>
            <a:r>
              <a:rPr lang="en-GB" dirty="0" err="1">
                <a:solidFill>
                  <a:srgbClr val="FFFFFF"/>
                </a:solidFill>
                <a:latin typeface="NimbusMonL-Regu"/>
              </a:rPr>
              <a:t>sb.Append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(</a:t>
            </a:r>
            <a:r>
              <a:rPr lang="en-GB" dirty="0">
                <a:solidFill>
                  <a:srgbClr val="FF8A80"/>
                </a:solidFill>
                <a:latin typeface="NimbusMonL-Regu"/>
              </a:rPr>
              <a:t>"Name: "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);</a:t>
            </a:r>
          </a:p>
          <a:p>
            <a:r>
              <a:rPr lang="en-GB" dirty="0" err="1">
                <a:solidFill>
                  <a:srgbClr val="FFFFFF"/>
                </a:solidFill>
                <a:latin typeface="NimbusMonL-Regu"/>
              </a:rPr>
              <a:t>sb.Append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(</a:t>
            </a:r>
            <a:r>
              <a:rPr lang="en-GB" dirty="0">
                <a:solidFill>
                  <a:srgbClr val="FF8A80"/>
                </a:solidFill>
                <a:latin typeface="NimbusMonL-Regu"/>
              </a:rPr>
              <a:t>"Brian"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);</a:t>
            </a:r>
          </a:p>
          <a:p>
            <a:r>
              <a:rPr lang="en-GB" dirty="0" err="1">
                <a:solidFill>
                  <a:srgbClr val="FFFFFF"/>
                </a:solidFill>
                <a:latin typeface="NimbusMonL-Regu"/>
              </a:rPr>
              <a:t>sb.Append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(</a:t>
            </a:r>
            <a:r>
              <a:rPr lang="en-GB" dirty="0">
                <a:solidFill>
                  <a:srgbClr val="FF8A80"/>
                </a:solidFill>
                <a:latin typeface="NimbusMonL-Regu"/>
              </a:rPr>
              <a:t>" Health: "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);</a:t>
            </a:r>
          </a:p>
          <a:p>
            <a:r>
              <a:rPr lang="en-GB" dirty="0" err="1">
                <a:solidFill>
                  <a:srgbClr val="FFFFFF"/>
                </a:solidFill>
                <a:latin typeface="NimbusMonL-Regu"/>
              </a:rPr>
              <a:t>sb.Append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(100);</a:t>
            </a:r>
          </a:p>
          <a:p>
            <a:endParaRPr lang="en-GB" dirty="0">
              <a:solidFill>
                <a:srgbClr val="FFFFFF"/>
              </a:solidFill>
              <a:latin typeface="NimbusMonL-Regu"/>
            </a:endParaRPr>
          </a:p>
          <a:p>
            <a:r>
              <a:rPr lang="en-GB" dirty="0">
                <a:solidFill>
                  <a:srgbClr val="80FF00"/>
                </a:solidFill>
                <a:latin typeface="NimbusMonL-ReguObli"/>
              </a:rPr>
              <a:t>//Get the String from the String Builder</a:t>
            </a:r>
          </a:p>
          <a:p>
            <a:r>
              <a:rPr lang="en-GB" dirty="0">
                <a:solidFill>
                  <a:srgbClr val="FFFFFF"/>
                </a:solidFill>
                <a:latin typeface="NimbusMonL-Regu"/>
              </a:rPr>
              <a:t>string s=</a:t>
            </a:r>
            <a:r>
              <a:rPr lang="en-GB" dirty="0" err="1">
                <a:solidFill>
                  <a:srgbClr val="FFFFFF"/>
                </a:solidFill>
                <a:latin typeface="NimbusMonL-Regu"/>
              </a:rPr>
              <a:t>sb.ToString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();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2681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B9B-57E0-4C75-9D4A-053BECB3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3088481"/>
            <a:ext cx="5760640" cy="681038"/>
          </a:xfrm>
        </p:spPr>
        <p:txBody>
          <a:bodyPr/>
          <a:lstStyle/>
          <a:p>
            <a:r>
              <a:rPr lang="en-GB" dirty="0"/>
              <a:t>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387068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Garbage Collection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 lnSpcReduction="10000"/>
          </a:bodyPr>
          <a:lstStyle/>
          <a:p>
            <a:r>
              <a:rPr lang="en-GB" sz="3600" dirty="0"/>
              <a:t>C# uses garbage collection to clean up deallocated objects that have been allocated on the heap</a:t>
            </a:r>
          </a:p>
          <a:p>
            <a:r>
              <a:rPr lang="en-GB" sz="3600" dirty="0"/>
              <a:t>This is an automatic process and has been tuned for maximum performance</a:t>
            </a:r>
          </a:p>
          <a:p>
            <a:r>
              <a:rPr lang="en-GB" sz="3600" b="1" dirty="0"/>
              <a:t>However</a:t>
            </a:r>
            <a:r>
              <a:rPr lang="en-GB" sz="3600" dirty="0"/>
              <a:t> you should understand how this process works and create code which ensures that garbage collection only runs when needed</a:t>
            </a:r>
            <a:endParaRPr lang="en-GB" sz="3600" b="1" dirty="0"/>
          </a:p>
          <a:p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7639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Garbage Collection Tips – Cache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600" dirty="0"/>
              <a:t>Cache, if you call functions which allocated memory on the heap (</a:t>
            </a:r>
            <a:r>
              <a:rPr lang="en-GB" sz="3600" b="1" dirty="0"/>
              <a:t>Find</a:t>
            </a:r>
            <a:r>
              <a:rPr lang="en-GB" sz="3600" dirty="0"/>
              <a:t>, </a:t>
            </a:r>
            <a:r>
              <a:rPr lang="en-GB" sz="3600" b="1" dirty="0" err="1"/>
              <a:t>GetComponent</a:t>
            </a:r>
            <a:r>
              <a:rPr lang="en-GB" sz="3600" dirty="0"/>
              <a:t> etc)</a:t>
            </a:r>
          </a:p>
          <a:p>
            <a:r>
              <a:rPr lang="en-GB" sz="3600" dirty="0"/>
              <a:t>Consider moving these out of </a:t>
            </a:r>
            <a:r>
              <a:rPr lang="en-GB" sz="3600" b="1" dirty="0"/>
              <a:t>Update</a:t>
            </a:r>
            <a:r>
              <a:rPr lang="en-GB" sz="3600" dirty="0"/>
              <a:t> functions and retrieve in the </a:t>
            </a:r>
            <a:r>
              <a:rPr lang="en-GB" sz="3600" b="1" dirty="0"/>
              <a:t>Start</a:t>
            </a:r>
            <a:r>
              <a:rPr lang="en-GB" sz="3600" dirty="0"/>
              <a:t> function</a:t>
            </a:r>
          </a:p>
          <a:p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3778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Caching Example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8B9F8-2F22-4260-B362-2B4BDEBAFEB4}"/>
              </a:ext>
            </a:extLst>
          </p:cNvPr>
          <p:cNvSpPr txBox="1"/>
          <p:nvPr/>
        </p:nvSpPr>
        <p:spPr>
          <a:xfrm>
            <a:off x="534380" y="1844824"/>
            <a:ext cx="80752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61FFE1"/>
                </a:solidFill>
                <a:latin typeface="NimbusMonL-Bold"/>
              </a:rPr>
              <a:t>void 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Update( )</a:t>
            </a:r>
          </a:p>
          <a:p>
            <a:r>
              <a:rPr lang="en-GB" sz="1600" dirty="0">
                <a:solidFill>
                  <a:srgbClr val="FFFFFF"/>
                </a:solidFill>
                <a:latin typeface="CMSY6"/>
              </a:rPr>
              <a:t>{</a:t>
            </a:r>
          </a:p>
          <a:p>
            <a:pPr lvl="1"/>
            <a:r>
              <a:rPr lang="en-GB" sz="1600" dirty="0">
                <a:solidFill>
                  <a:srgbClr val="80FF00"/>
                </a:solidFill>
                <a:latin typeface="NimbusMonL-ReguObli"/>
              </a:rPr>
              <a:t>//Get Health Component and check health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  <a:latin typeface="URWGothicL-Book"/>
              </a:rPr>
              <a:t>Health health=</a:t>
            </a:r>
            <a:r>
              <a:rPr lang="en-GB" sz="1600" dirty="0" err="1">
                <a:solidFill>
                  <a:srgbClr val="FFFFFF"/>
                </a:solidFill>
                <a:latin typeface="URWGothicL-Book"/>
              </a:rPr>
              <a:t>GetComponent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&lt;Health&gt;();</a:t>
            </a:r>
          </a:p>
          <a:p>
            <a:pPr lvl="1"/>
            <a:endParaRPr lang="en-GB" sz="1600" dirty="0">
              <a:solidFill>
                <a:srgbClr val="FFFFFF"/>
              </a:solidFill>
              <a:latin typeface="URWGothicL-Book"/>
            </a:endParaRPr>
          </a:p>
          <a:p>
            <a:pPr lvl="1"/>
            <a:r>
              <a:rPr lang="en-GB" sz="1600" dirty="0">
                <a:solidFill>
                  <a:srgbClr val="FFFFFF"/>
                </a:solidFill>
                <a:latin typeface="URWGothicL-Book"/>
              </a:rPr>
              <a:t>If (</a:t>
            </a:r>
            <a:r>
              <a:rPr lang="en-GB" sz="1600" dirty="0" err="1">
                <a:solidFill>
                  <a:srgbClr val="FFFFFF"/>
                </a:solidFill>
                <a:latin typeface="URWGothicL-Book"/>
              </a:rPr>
              <a:t>health.IsDead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())</a:t>
            </a:r>
            <a:br>
              <a:rPr lang="en-GB" sz="1600" dirty="0">
                <a:solidFill>
                  <a:srgbClr val="FFFFFF"/>
                </a:solidFill>
                <a:latin typeface="URWGothicL-Book"/>
              </a:rPr>
            </a:br>
            <a:r>
              <a:rPr lang="en-GB" sz="1600" dirty="0">
                <a:solidFill>
                  <a:srgbClr val="FFFFFF"/>
                </a:solidFill>
                <a:latin typeface="URWGothicL-Book"/>
              </a:rPr>
              <a:t>{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  <a:latin typeface="URWGothicL-Book"/>
              </a:rPr>
              <a:t>	</a:t>
            </a:r>
            <a:r>
              <a:rPr lang="en-GB" sz="1600" dirty="0">
                <a:solidFill>
                  <a:srgbClr val="80FF00"/>
                </a:solidFill>
                <a:latin typeface="NimbusMonL-ReguObli"/>
              </a:rPr>
              <a:t>//Do Something</a:t>
            </a:r>
            <a:br>
              <a:rPr lang="en-GB" sz="1600" dirty="0">
                <a:solidFill>
                  <a:srgbClr val="FFFFFF"/>
                </a:solidFill>
                <a:latin typeface="URWGothicL-Book"/>
              </a:rPr>
            </a:br>
            <a:r>
              <a:rPr lang="en-GB" sz="1600" dirty="0">
                <a:solidFill>
                  <a:srgbClr val="FFFFFF"/>
                </a:solidFill>
                <a:latin typeface="URWGothicL-Book"/>
              </a:rPr>
              <a:t>}</a:t>
            </a:r>
          </a:p>
          <a:p>
            <a:pPr lvl="1"/>
            <a:endParaRPr lang="en-GB" sz="1600" dirty="0">
              <a:solidFill>
                <a:srgbClr val="80FF00"/>
              </a:solidFill>
              <a:latin typeface="NimbusMonL-ReguObli"/>
            </a:endParaRPr>
          </a:p>
          <a:p>
            <a:r>
              <a:rPr lang="en-GB" sz="1600" dirty="0">
                <a:solidFill>
                  <a:srgbClr val="FFFFFF"/>
                </a:solidFill>
                <a:latin typeface="CMSY6"/>
              </a:rPr>
              <a:t>}</a:t>
            </a:r>
            <a:endParaRPr lang="en-GB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40B88-3851-42D2-9F0A-1E1ADE91A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13176"/>
            <a:ext cx="8229600" cy="1512169"/>
          </a:xfrm>
        </p:spPr>
        <p:txBody>
          <a:bodyPr anchor="ctr">
            <a:normAutofit lnSpcReduction="10000"/>
          </a:bodyPr>
          <a:lstStyle/>
          <a:p>
            <a:r>
              <a:rPr lang="en-GB" sz="2400" dirty="0"/>
              <a:t>The above code allocates on the heap and gets deallocated every update</a:t>
            </a:r>
          </a:p>
          <a:p>
            <a:r>
              <a:rPr lang="en-GB" sz="2400" dirty="0"/>
              <a:t>Casing not only unnecessary allocation but deallocation via the Garbage Collector</a:t>
            </a:r>
          </a:p>
          <a:p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1846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Caching Example - Fixed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8B9F8-2F22-4260-B362-2B4BDEBAFEB4}"/>
              </a:ext>
            </a:extLst>
          </p:cNvPr>
          <p:cNvSpPr txBox="1"/>
          <p:nvPr/>
        </p:nvSpPr>
        <p:spPr>
          <a:xfrm>
            <a:off x="534380" y="1844824"/>
            <a:ext cx="80752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61FFE1"/>
                </a:solidFill>
                <a:latin typeface="NimbusMonL-Bold"/>
              </a:rPr>
              <a:t>private 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Health </a:t>
            </a:r>
            <a:r>
              <a:rPr lang="en-GB" sz="1600" dirty="0" err="1">
                <a:solidFill>
                  <a:srgbClr val="FFFFFF"/>
                </a:solidFill>
                <a:latin typeface="URWGothicL-Book"/>
              </a:rPr>
              <a:t>health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;</a:t>
            </a:r>
            <a:endParaRPr lang="en-GB" sz="1600" b="1" dirty="0">
              <a:solidFill>
                <a:srgbClr val="61FFE1"/>
              </a:solidFill>
              <a:latin typeface="NimbusMonL-Bold"/>
            </a:endParaRPr>
          </a:p>
          <a:p>
            <a:endParaRPr lang="en-GB" sz="1600" b="1" dirty="0">
              <a:solidFill>
                <a:srgbClr val="61FFE1"/>
              </a:solidFill>
              <a:latin typeface="NimbusMonL-Bold"/>
            </a:endParaRPr>
          </a:p>
          <a:p>
            <a:r>
              <a:rPr lang="en-GB" sz="1600" b="1" dirty="0">
                <a:solidFill>
                  <a:srgbClr val="61FFE1"/>
                </a:solidFill>
                <a:latin typeface="NimbusMonL-Bold"/>
              </a:rPr>
              <a:t>void 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Update( )</a:t>
            </a:r>
          </a:p>
          <a:p>
            <a:r>
              <a:rPr lang="en-GB" sz="1600" dirty="0">
                <a:solidFill>
                  <a:srgbClr val="FFFFFF"/>
                </a:solidFill>
                <a:latin typeface="CMSY6"/>
              </a:rPr>
              <a:t>{</a:t>
            </a:r>
            <a:endParaRPr lang="en-GB" sz="1600" dirty="0">
              <a:solidFill>
                <a:srgbClr val="FFFFFF"/>
              </a:solidFill>
              <a:latin typeface="URWGothicL-Book"/>
            </a:endParaRPr>
          </a:p>
          <a:p>
            <a:pPr lvl="1"/>
            <a:r>
              <a:rPr lang="en-GB" sz="1600" dirty="0">
                <a:solidFill>
                  <a:srgbClr val="FFFFFF"/>
                </a:solidFill>
                <a:latin typeface="URWGothicL-Book"/>
              </a:rPr>
              <a:t>health=</a:t>
            </a:r>
            <a:r>
              <a:rPr lang="en-GB" sz="1600" dirty="0" err="1">
                <a:solidFill>
                  <a:srgbClr val="FFFFFF"/>
                </a:solidFill>
                <a:latin typeface="URWGothicL-Book"/>
              </a:rPr>
              <a:t>GetComponent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&lt;Health&gt;();</a:t>
            </a:r>
            <a:endParaRPr lang="en-GB" sz="1600" dirty="0">
              <a:solidFill>
                <a:srgbClr val="80FF00"/>
              </a:solidFill>
              <a:latin typeface="NimbusMonL-ReguObli"/>
            </a:endParaRPr>
          </a:p>
          <a:p>
            <a:r>
              <a:rPr lang="en-GB" sz="1600" dirty="0">
                <a:solidFill>
                  <a:srgbClr val="FFFFFF"/>
                </a:solidFill>
                <a:latin typeface="CMSY6"/>
              </a:rPr>
              <a:t>}</a:t>
            </a:r>
            <a:endParaRPr lang="en-GB" sz="1600" dirty="0"/>
          </a:p>
          <a:p>
            <a:endParaRPr lang="en-GB" sz="1600" b="1" dirty="0">
              <a:solidFill>
                <a:srgbClr val="61FFE1"/>
              </a:solidFill>
              <a:latin typeface="NimbusMonL-Bold"/>
            </a:endParaRPr>
          </a:p>
          <a:p>
            <a:r>
              <a:rPr lang="en-GB" sz="1600" b="1" dirty="0">
                <a:solidFill>
                  <a:srgbClr val="61FFE1"/>
                </a:solidFill>
                <a:latin typeface="NimbusMonL-Bold"/>
              </a:rPr>
              <a:t>void 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Update( )</a:t>
            </a:r>
          </a:p>
          <a:p>
            <a:r>
              <a:rPr lang="en-GB" sz="1600" dirty="0">
                <a:solidFill>
                  <a:srgbClr val="FFFFFF"/>
                </a:solidFill>
                <a:latin typeface="CMSY6"/>
              </a:rPr>
              <a:t>{</a:t>
            </a:r>
            <a:endParaRPr lang="en-GB" sz="1600" dirty="0">
              <a:solidFill>
                <a:srgbClr val="FFFFFF"/>
              </a:solidFill>
              <a:latin typeface="URWGothicL-Book"/>
            </a:endParaRPr>
          </a:p>
          <a:p>
            <a:pPr lvl="1"/>
            <a:r>
              <a:rPr lang="en-GB" sz="1600" dirty="0">
                <a:solidFill>
                  <a:srgbClr val="FFFFFF"/>
                </a:solidFill>
                <a:latin typeface="URWGothicL-Book"/>
              </a:rPr>
              <a:t>If (</a:t>
            </a:r>
            <a:r>
              <a:rPr lang="en-GB" sz="1600" dirty="0" err="1">
                <a:solidFill>
                  <a:srgbClr val="FFFFFF"/>
                </a:solidFill>
                <a:latin typeface="URWGothicL-Book"/>
              </a:rPr>
              <a:t>health.IsDead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())</a:t>
            </a:r>
            <a:br>
              <a:rPr lang="en-GB" sz="1600" dirty="0">
                <a:solidFill>
                  <a:srgbClr val="FFFFFF"/>
                </a:solidFill>
                <a:latin typeface="URWGothicL-Book"/>
              </a:rPr>
            </a:br>
            <a:r>
              <a:rPr lang="en-GB" sz="1600" dirty="0">
                <a:solidFill>
                  <a:srgbClr val="FFFFFF"/>
                </a:solidFill>
                <a:latin typeface="URWGothicL-Book"/>
              </a:rPr>
              <a:t>{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  <a:latin typeface="URWGothicL-Book"/>
              </a:rPr>
              <a:t>	</a:t>
            </a:r>
            <a:r>
              <a:rPr lang="en-GB" sz="1600" dirty="0">
                <a:solidFill>
                  <a:srgbClr val="80FF00"/>
                </a:solidFill>
                <a:latin typeface="NimbusMonL-ReguObli"/>
              </a:rPr>
              <a:t>//Do Something</a:t>
            </a:r>
            <a:br>
              <a:rPr lang="en-GB" sz="1600" dirty="0">
                <a:solidFill>
                  <a:srgbClr val="FFFFFF"/>
                </a:solidFill>
                <a:latin typeface="URWGothicL-Book"/>
              </a:rPr>
            </a:br>
            <a:r>
              <a:rPr lang="en-GB" sz="1600" dirty="0">
                <a:solidFill>
                  <a:srgbClr val="FFFFFF"/>
                </a:solidFill>
                <a:latin typeface="URWGothicL-Book"/>
              </a:rPr>
              <a:t>}</a:t>
            </a:r>
            <a:endParaRPr lang="en-GB" sz="1600" dirty="0">
              <a:solidFill>
                <a:srgbClr val="80FF00"/>
              </a:solidFill>
              <a:latin typeface="NimbusMonL-ReguObli"/>
            </a:endParaRPr>
          </a:p>
          <a:p>
            <a:r>
              <a:rPr lang="en-GB" sz="1600" dirty="0">
                <a:solidFill>
                  <a:srgbClr val="FFFFFF"/>
                </a:solidFill>
                <a:latin typeface="CMSY6"/>
              </a:rPr>
              <a:t>}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0412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Assignment Roadmap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2400" b="1" dirty="0"/>
              <a:t>Assignment 1</a:t>
            </a:r>
          </a:p>
          <a:p>
            <a:pPr lvl="1"/>
            <a:r>
              <a:rPr lang="en-GB" sz="2000" dirty="0"/>
              <a:t>Week 9 – Peer review of game and controller</a:t>
            </a:r>
          </a:p>
          <a:p>
            <a:r>
              <a:rPr lang="en-GB" sz="2400" b="1" dirty="0"/>
              <a:t>Assignment 2</a:t>
            </a:r>
          </a:p>
          <a:p>
            <a:pPr lvl="1"/>
            <a:r>
              <a:rPr lang="en-GB" sz="2000" dirty="0"/>
              <a:t>Week 8 – Draft Poster presentation</a:t>
            </a:r>
          </a:p>
          <a:p>
            <a:pPr lvl="1"/>
            <a:r>
              <a:rPr lang="en-GB" sz="2000" dirty="0"/>
              <a:t>Week 10 – Report Peer Review</a:t>
            </a:r>
          </a:p>
          <a:p>
            <a:pPr marL="457200" lvl="1" indent="0">
              <a:buNone/>
            </a:pPr>
            <a:endParaRPr lang="en-GB" sz="2000" dirty="0"/>
          </a:p>
          <a:p>
            <a:r>
              <a:rPr lang="en-GB" sz="2400" b="1" dirty="0"/>
              <a:t>Next up: WEEK 8 – Draft Poster Presentation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34059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Garbage Collection Tips – Allocation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600" dirty="0"/>
              <a:t>Don’t allocate on the heap in Update functions (use </a:t>
            </a:r>
            <a:r>
              <a:rPr lang="en-GB" sz="3600" b="1" dirty="0"/>
              <a:t>caching</a:t>
            </a:r>
            <a:r>
              <a:rPr lang="en-GB" sz="3600" dirty="0"/>
              <a:t>)</a:t>
            </a:r>
          </a:p>
          <a:p>
            <a:r>
              <a:rPr lang="en-GB" sz="3600" dirty="0"/>
              <a:t>Also consider calling function on a timer if you need to allocate frequently, this will reduce the amount of allocations in update</a:t>
            </a:r>
          </a:p>
          <a:p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7392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Garbage Collection Tips – Reuse Collections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dirty="0">
                <a:effectLst/>
              </a:rPr>
              <a:t>Don’t initialise collections </a:t>
            </a:r>
            <a:r>
              <a:rPr lang="en-GB" dirty="0"/>
              <a:t>using the </a:t>
            </a:r>
            <a:r>
              <a:rPr lang="en-GB" b="1" dirty="0"/>
              <a:t>new</a:t>
            </a:r>
            <a:r>
              <a:rPr lang="en-GB" dirty="0"/>
              <a:t> keyword in the </a:t>
            </a:r>
            <a:r>
              <a:rPr lang="en-GB" b="1" dirty="0"/>
              <a:t>Update</a:t>
            </a:r>
            <a:r>
              <a:rPr lang="en-GB" dirty="0"/>
              <a:t> function</a:t>
            </a:r>
          </a:p>
          <a:p>
            <a:r>
              <a:rPr lang="en-GB" dirty="0"/>
              <a:t>Initialise on the </a:t>
            </a:r>
            <a:r>
              <a:rPr lang="en-GB" b="1" dirty="0"/>
              <a:t>Start</a:t>
            </a:r>
            <a:r>
              <a:rPr lang="en-GB" dirty="0"/>
              <a:t> function and call the  </a:t>
            </a:r>
            <a:r>
              <a:rPr lang="en-GB" b="1" dirty="0"/>
              <a:t>Clear</a:t>
            </a:r>
            <a:r>
              <a:rPr lang="en-GB" dirty="0"/>
              <a:t> function of the collection if you need to fill with new data</a:t>
            </a:r>
          </a:p>
          <a:p>
            <a:r>
              <a:rPr lang="en-GB" dirty="0"/>
              <a:t>This all holds true for some Unity functions that return arrays such as </a:t>
            </a:r>
            <a:r>
              <a:rPr lang="en-GB" b="1" dirty="0" err="1"/>
              <a:t>FindGameObjectsWithTag</a:t>
            </a:r>
            <a:endParaRPr lang="en-GB" b="1" dirty="0"/>
          </a:p>
          <a:p>
            <a:endParaRPr lang="en-GB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8518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More Garbage Collection Tips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dirty="0">
                <a:hlinkClick r:id="rId2"/>
              </a:rPr>
              <a:t>https://learn.unity.com/tutorial/fixing-performance-problems#</a:t>
            </a:r>
            <a:r>
              <a:rPr lang="en-GB" dirty="0"/>
              <a:t> </a:t>
            </a:r>
            <a:endParaRPr lang="en-GB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1535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B9B-57E0-4C75-9D4A-053BECB3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3088481"/>
            <a:ext cx="5976664" cy="681038"/>
          </a:xfrm>
        </p:spPr>
        <p:txBody>
          <a:bodyPr/>
          <a:lstStyle/>
          <a:p>
            <a:r>
              <a:rPr lang="en-GB" dirty="0"/>
              <a:t>Unity Performance Tips</a:t>
            </a:r>
          </a:p>
        </p:txBody>
      </p:sp>
    </p:spTree>
    <p:extLst>
      <p:ext uri="{BB962C8B-B14F-4D97-AF65-F5344CB8AC3E}">
        <p14:creationId xmlns:p14="http://schemas.microsoft.com/office/powerpoint/2010/main" val="3793336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Garbage Collection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 lnSpcReduction="10000"/>
          </a:bodyPr>
          <a:lstStyle/>
          <a:p>
            <a:r>
              <a:rPr lang="en-GB" sz="3600" dirty="0"/>
              <a:t>C# uses garbage collection to clean up deallocated objects that have been allocated on the heap</a:t>
            </a:r>
          </a:p>
          <a:p>
            <a:r>
              <a:rPr lang="en-GB" sz="3600" dirty="0"/>
              <a:t>This is an automatic process and has been tuned for maximum performance</a:t>
            </a:r>
          </a:p>
          <a:p>
            <a:r>
              <a:rPr lang="en-GB" sz="3600" b="1" dirty="0"/>
              <a:t>However</a:t>
            </a:r>
            <a:r>
              <a:rPr lang="en-GB" sz="3600" dirty="0"/>
              <a:t> you should understand how this process works and create code which ensures that garbage collection only runs when needed</a:t>
            </a:r>
            <a:endParaRPr lang="en-GB" sz="3600" b="1" dirty="0"/>
          </a:p>
          <a:p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8107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B9B-57E0-4C75-9D4A-053BECB3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6" y="3088481"/>
            <a:ext cx="4752528" cy="681038"/>
          </a:xfrm>
        </p:spPr>
        <p:txBody>
          <a:bodyPr/>
          <a:lstStyle/>
          <a:p>
            <a:r>
              <a:rPr lang="en-GB" dirty="0"/>
              <a:t>Profiler Live Demo</a:t>
            </a:r>
          </a:p>
        </p:txBody>
      </p:sp>
    </p:spTree>
    <p:extLst>
      <p:ext uri="{BB962C8B-B14F-4D97-AF65-F5344CB8AC3E}">
        <p14:creationId xmlns:p14="http://schemas.microsoft.com/office/powerpoint/2010/main" val="297956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Learning outcomes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2400" b="1" dirty="0"/>
              <a:t>Understand </a:t>
            </a:r>
            <a:r>
              <a:rPr lang="en-GB" sz="2400" dirty="0"/>
              <a:t>rationale behind UML</a:t>
            </a:r>
          </a:p>
          <a:p>
            <a:r>
              <a:rPr lang="en-GB" sz="2400" b="1" dirty="0"/>
              <a:t>Understand </a:t>
            </a:r>
            <a:r>
              <a:rPr lang="en-GB" sz="2400" dirty="0"/>
              <a:t>a subset of UML Diagrams useful for game development</a:t>
            </a:r>
          </a:p>
          <a:p>
            <a:r>
              <a:rPr lang="en-GB" sz="2400" b="1" dirty="0"/>
              <a:t>Develop </a:t>
            </a:r>
            <a:r>
              <a:rPr lang="en-GB" sz="2400" dirty="0"/>
              <a:t>some UML Diagrams</a:t>
            </a:r>
          </a:p>
        </p:txBody>
      </p:sp>
    </p:spTree>
    <p:extLst>
      <p:ext uri="{BB962C8B-B14F-4D97-AF65-F5344CB8AC3E}">
        <p14:creationId xmlns:p14="http://schemas.microsoft.com/office/powerpoint/2010/main" val="226301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Introduction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 fontScale="92500" lnSpcReduction="10000"/>
          </a:bodyPr>
          <a:lstStyle/>
          <a:p>
            <a:r>
              <a:rPr lang="en-GB" sz="3600" dirty="0">
                <a:effectLst/>
              </a:rPr>
              <a:t>One of the important aspect of Game Programming is optimising for performance</a:t>
            </a:r>
          </a:p>
          <a:p>
            <a:r>
              <a:rPr lang="en-GB" sz="3600" dirty="0"/>
              <a:t>We need to understand the hardware our games will be deployed onto</a:t>
            </a:r>
          </a:p>
          <a:p>
            <a:r>
              <a:rPr lang="en-GB" sz="3600" dirty="0">
                <a:effectLst/>
              </a:rPr>
              <a:t>We need to understand the programming languages we use</a:t>
            </a:r>
          </a:p>
          <a:p>
            <a:r>
              <a:rPr lang="en-GB" sz="3600" dirty="0">
                <a:effectLst/>
              </a:rPr>
              <a:t>We need to understand the Game Engine we develop on</a:t>
            </a:r>
          </a:p>
          <a:p>
            <a:r>
              <a:rPr lang="en-GB" sz="3600" dirty="0"/>
              <a:t>And finally we need to understand the tools we can use to tune performance</a:t>
            </a:r>
            <a:endParaRPr lang="en-GB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627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B9B-57E0-4C75-9D4A-053BECB3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868" y="3088481"/>
            <a:ext cx="2376264" cy="681038"/>
          </a:xfrm>
        </p:spPr>
        <p:txBody>
          <a:bodyPr/>
          <a:lstStyle/>
          <a:p>
            <a:r>
              <a:rPr lang="en-GB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77503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Introduction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600" dirty="0">
                <a:effectLst/>
              </a:rPr>
              <a:t>Memory in most modern programming languages are allocated in two spaces</a:t>
            </a:r>
          </a:p>
          <a:p>
            <a:pPr lvl="1"/>
            <a:r>
              <a:rPr lang="en-GB" dirty="0"/>
              <a:t>Dynamic Memory (allocated with </a:t>
            </a:r>
            <a:r>
              <a:rPr lang="en-GB" b="1" dirty="0"/>
              <a:t>new</a:t>
            </a:r>
            <a:r>
              <a:rPr lang="en-GB" dirty="0"/>
              <a:t>) is allocated on the </a:t>
            </a:r>
            <a:r>
              <a:rPr lang="en-GB" b="1" dirty="0"/>
              <a:t>Heap</a:t>
            </a:r>
            <a:r>
              <a:rPr lang="en-GB" dirty="0"/>
              <a:t> and will </a:t>
            </a:r>
            <a:r>
              <a:rPr lang="en-GB" b="1" dirty="0"/>
              <a:t>grow</a:t>
            </a:r>
            <a:r>
              <a:rPr lang="en-GB" dirty="0"/>
              <a:t> in size</a:t>
            </a:r>
          </a:p>
          <a:p>
            <a:pPr lvl="1"/>
            <a:r>
              <a:rPr lang="en-GB" dirty="0">
                <a:effectLst/>
              </a:rPr>
              <a:t>Stack memory</a:t>
            </a:r>
            <a:r>
              <a:rPr lang="en-GB" dirty="0"/>
              <a:t> (everything that doesn’t use </a:t>
            </a:r>
            <a:r>
              <a:rPr lang="en-GB" b="1" dirty="0"/>
              <a:t>new</a:t>
            </a:r>
            <a:r>
              <a:rPr lang="en-GB" dirty="0"/>
              <a:t>) is allocated on the </a:t>
            </a:r>
            <a:r>
              <a:rPr lang="en-GB" b="1" dirty="0"/>
              <a:t>Stack</a:t>
            </a:r>
            <a:r>
              <a:rPr lang="en-GB" dirty="0"/>
              <a:t> and is </a:t>
            </a:r>
            <a:r>
              <a:rPr lang="en-GB" b="1" dirty="0"/>
              <a:t>fixed</a:t>
            </a:r>
            <a:r>
              <a:rPr lang="en-GB" dirty="0"/>
              <a:t> size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557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Stack Memory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 fontScale="92500"/>
          </a:bodyPr>
          <a:lstStyle/>
          <a:p>
            <a:r>
              <a:rPr lang="en-GB" sz="3600" dirty="0">
                <a:effectLst/>
              </a:rPr>
              <a:t>When you allocated values types (int, float, bool, short, char etc), these allocated on the stack</a:t>
            </a:r>
          </a:p>
          <a:p>
            <a:r>
              <a:rPr lang="en-GB" sz="3600" dirty="0"/>
              <a:t>Values allocated on the stack are local, these are deallocated when they drop out of scope</a:t>
            </a:r>
          </a:p>
          <a:p>
            <a:r>
              <a:rPr lang="en-GB" sz="3600" dirty="0"/>
              <a:t>Values passed into functions are copied onto the stack</a:t>
            </a:r>
          </a:p>
          <a:p>
            <a:r>
              <a:rPr lang="en-GB" sz="3600" dirty="0">
                <a:effectLst/>
              </a:rPr>
              <a:t>The stack is of fixed size</a:t>
            </a:r>
            <a:endParaRPr lang="en-GB" sz="3600" dirty="0"/>
          </a:p>
          <a:p>
            <a:pPr lvl="1"/>
            <a:r>
              <a:rPr lang="en-GB" sz="3200" dirty="0">
                <a:effectLst/>
              </a:rPr>
              <a:t>1MB for C#</a:t>
            </a:r>
          </a:p>
        </p:txBody>
      </p:sp>
    </p:spTree>
    <p:extLst>
      <p:ext uri="{BB962C8B-B14F-4D97-AF65-F5344CB8AC3E}">
        <p14:creationId xmlns:p14="http://schemas.microsoft.com/office/powerpoint/2010/main" val="2639636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Stack Memory Example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8B9F8-2F22-4260-B362-2B4BDEBAFEB4}"/>
              </a:ext>
            </a:extLst>
          </p:cNvPr>
          <p:cNvSpPr txBox="1"/>
          <p:nvPr/>
        </p:nvSpPr>
        <p:spPr>
          <a:xfrm>
            <a:off x="611560" y="2852936"/>
            <a:ext cx="8075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61FFE1"/>
                </a:solidFill>
                <a:latin typeface="NimbusMonL-Bold"/>
              </a:rPr>
              <a:t>void 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Update()</a:t>
            </a:r>
          </a:p>
          <a:p>
            <a:r>
              <a:rPr lang="en-GB" dirty="0">
                <a:solidFill>
                  <a:srgbClr val="FFFFFF"/>
                </a:solidFill>
                <a:latin typeface="NimbusMonL-Regu"/>
              </a:rPr>
              <a:t>{</a:t>
            </a:r>
          </a:p>
          <a:p>
            <a:pPr lvl="1"/>
            <a:r>
              <a:rPr lang="en-GB" b="1" dirty="0">
                <a:solidFill>
                  <a:srgbClr val="61FFE1"/>
                </a:solidFill>
                <a:latin typeface="NimbusMonL-Bold"/>
              </a:rPr>
              <a:t>int 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x=10;</a:t>
            </a:r>
          </a:p>
          <a:p>
            <a:pPr lvl="1"/>
            <a:r>
              <a:rPr lang="en-GB" b="1" dirty="0">
                <a:solidFill>
                  <a:srgbClr val="61FFE1"/>
                </a:solidFill>
                <a:latin typeface="NimbusMonL-Bold"/>
              </a:rPr>
              <a:t>int 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y=10;</a:t>
            </a:r>
          </a:p>
          <a:p>
            <a:pPr lvl="1"/>
            <a:r>
              <a:rPr lang="es-ES" dirty="0">
                <a:solidFill>
                  <a:srgbClr val="FFFFFF"/>
                </a:solidFill>
                <a:latin typeface="NimbusMonL-Regu"/>
              </a:rPr>
              <a:t>Vector2 </a:t>
            </a:r>
            <a:r>
              <a:rPr lang="es-ES" dirty="0" err="1">
                <a:solidFill>
                  <a:srgbClr val="FFFFFF"/>
                </a:solidFill>
                <a:latin typeface="NimbusMonL-Regu"/>
              </a:rPr>
              <a:t>pos</a:t>
            </a:r>
            <a:r>
              <a:rPr lang="es-ES" dirty="0">
                <a:solidFill>
                  <a:srgbClr val="FFFFFF"/>
                </a:solidFill>
                <a:latin typeface="NimbusMonL-Regu"/>
              </a:rPr>
              <a:t>=Vector2(x, y);</a:t>
            </a:r>
          </a:p>
          <a:p>
            <a:r>
              <a:rPr lang="en-GB" dirty="0">
                <a:solidFill>
                  <a:srgbClr val="FFFFFF"/>
                </a:solidFill>
                <a:latin typeface="NimbusMonL-Regu"/>
              </a:rPr>
              <a:t>} </a:t>
            </a:r>
            <a:r>
              <a:rPr lang="en-GB" dirty="0">
                <a:solidFill>
                  <a:srgbClr val="80FF00"/>
                </a:solidFill>
                <a:latin typeface="NimbusMonL-ReguObli"/>
              </a:rPr>
              <a:t>//&lt;-- x, y and </a:t>
            </a:r>
            <a:r>
              <a:rPr lang="en-GB" dirty="0" err="1">
                <a:solidFill>
                  <a:srgbClr val="80FF00"/>
                </a:solidFill>
                <a:latin typeface="NimbusMonL-ReguObli"/>
              </a:rPr>
              <a:t>pos</a:t>
            </a:r>
            <a:r>
              <a:rPr lang="en-GB" dirty="0">
                <a:solidFill>
                  <a:srgbClr val="80FF00"/>
                </a:solidFill>
                <a:latin typeface="NimbusMonL-ReguObli"/>
              </a:rPr>
              <a:t> drop out of scope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902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Heap Memory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 lnSpcReduction="10000"/>
          </a:bodyPr>
          <a:lstStyle/>
          <a:p>
            <a:r>
              <a:rPr lang="en-GB" sz="3600" dirty="0">
                <a:effectLst/>
              </a:rPr>
              <a:t>Heap memory is allocated dynamically</a:t>
            </a:r>
          </a:p>
          <a:p>
            <a:r>
              <a:rPr lang="en-GB" sz="3600" dirty="0"/>
              <a:t>Any type allocated using the </a:t>
            </a:r>
            <a:r>
              <a:rPr lang="en-GB" sz="3600" b="1" dirty="0"/>
              <a:t>new</a:t>
            </a:r>
            <a:r>
              <a:rPr lang="en-GB" sz="3600" dirty="0"/>
              <a:t> keyword are allocated on the heap</a:t>
            </a:r>
          </a:p>
          <a:p>
            <a:r>
              <a:rPr lang="en-GB" sz="3600" dirty="0"/>
              <a:t>We as programmers have responsibility for allocating on the heap</a:t>
            </a:r>
          </a:p>
          <a:p>
            <a:r>
              <a:rPr lang="en-GB" sz="3600" dirty="0"/>
              <a:t>But … in C# the Heap Memory is managed by the Garbage Collector</a:t>
            </a:r>
          </a:p>
          <a:p>
            <a:pPr lvl="1"/>
            <a:r>
              <a:rPr lang="en-GB" sz="3200" b="1" dirty="0"/>
              <a:t>In C++ we have to allocate and deallocate on the Heap! </a:t>
            </a:r>
            <a:endParaRPr lang="en-GB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91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13272</TotalTime>
  <Words>978</Words>
  <Application>Microsoft Office PowerPoint</Application>
  <PresentationFormat>On-screen Show (4:3)</PresentationFormat>
  <Paragraphs>147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CMMI9</vt:lpstr>
      <vt:lpstr>CMSY6</vt:lpstr>
      <vt:lpstr>CMSY9</vt:lpstr>
      <vt:lpstr>NimbusMonL-Bold</vt:lpstr>
      <vt:lpstr>NimbusMonL-Regu</vt:lpstr>
      <vt:lpstr>NimbusMonL-ReguObli</vt:lpstr>
      <vt:lpstr>URWGothicL</vt:lpstr>
      <vt:lpstr>URWGothicL-Book</vt:lpstr>
      <vt:lpstr>Office Theme</vt:lpstr>
      <vt:lpstr>PowerPoint Presentation</vt:lpstr>
      <vt:lpstr>Assignment Roadmap</vt:lpstr>
      <vt:lpstr>Learning outcomes </vt:lpstr>
      <vt:lpstr>Introduction</vt:lpstr>
      <vt:lpstr>Memory</vt:lpstr>
      <vt:lpstr>Introduction</vt:lpstr>
      <vt:lpstr>Stack Memory</vt:lpstr>
      <vt:lpstr>Stack Memory Example</vt:lpstr>
      <vt:lpstr>Heap Memory</vt:lpstr>
      <vt:lpstr>Stack Memory Example</vt:lpstr>
      <vt:lpstr>Data Types and Memory in C#</vt:lpstr>
      <vt:lpstr>Strings</vt:lpstr>
      <vt:lpstr>Introduction</vt:lpstr>
      <vt:lpstr>String Builder Examples</vt:lpstr>
      <vt:lpstr>Memory Management</vt:lpstr>
      <vt:lpstr>Garbage Collection</vt:lpstr>
      <vt:lpstr>Garbage Collection Tips – Cache</vt:lpstr>
      <vt:lpstr>Caching Example</vt:lpstr>
      <vt:lpstr>Caching Example - Fixed</vt:lpstr>
      <vt:lpstr>Garbage Collection Tips – Allocation</vt:lpstr>
      <vt:lpstr>Garbage Collection Tips – Reuse Collections</vt:lpstr>
      <vt:lpstr>More Garbage Collection Tips</vt:lpstr>
      <vt:lpstr>Unity Performance Tips</vt:lpstr>
      <vt:lpstr>Garbage Collection</vt:lpstr>
      <vt:lpstr>Profiler Live Demo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McDonald, Brian</cp:lastModifiedBy>
  <cp:revision>778</cp:revision>
  <dcterms:created xsi:type="dcterms:W3CDTF">2008-11-22T10:38:31Z</dcterms:created>
  <dcterms:modified xsi:type="dcterms:W3CDTF">2020-03-15T22:44:02Z</dcterms:modified>
</cp:coreProperties>
</file>