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8" r:id="rId2"/>
    <p:sldId id="259" r:id="rId3"/>
    <p:sldId id="260" r:id="rId4"/>
    <p:sldId id="261" r:id="rId5"/>
    <p:sldId id="262" r:id="rId6"/>
    <p:sldId id="265" r:id="rId7"/>
    <p:sldId id="272" r:id="rId8"/>
    <p:sldId id="263" r:id="rId9"/>
    <p:sldId id="264" r:id="rId10"/>
    <p:sldId id="266" r:id="rId11"/>
    <p:sldId id="267" r:id="rId12"/>
    <p:sldId id="268" r:id="rId13"/>
    <p:sldId id="271"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CEAF"/>
    <a:srgbClr val="EDF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74802" autoAdjust="0"/>
  </p:normalViewPr>
  <p:slideViewPr>
    <p:cSldViewPr snapToGrid="0" showGuides="1">
      <p:cViewPr varScale="1">
        <p:scale>
          <a:sx n="53" d="100"/>
          <a:sy n="53" d="100"/>
        </p:scale>
        <p:origin x="475" y="4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9/5/2020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9/5/2020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part of this week’s lecture, we’re going to be putting together what we looked at in the last two sections, and combining the transformations we’ve been discussing.</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Along with the concept of multiplying matrices comes the idea of an identity matrix, which is […]</a:t>
            </a:r>
          </a:p>
          <a:p>
            <a:endParaRPr lang="en-GB" dirty="0"/>
          </a:p>
          <a:p>
            <a:r>
              <a:rPr lang="en-GB" dirty="0"/>
              <a:t>Multiplying any square matrix by the identity in either order will leave the matrix unchanged; in other words,</a:t>
            </a:r>
          </a:p>
          <a:p>
            <a:endParaRPr lang="en-GB" dirty="0"/>
          </a:p>
          <a:p>
            <a:r>
              <a:rPr lang="en-GB" dirty="0"/>
              <a:t>The Identity matrix is the matrix equivalent of the number one in the real numbers; which is known as the</a:t>
            </a:r>
          </a:p>
          <a:p>
            <a:endParaRPr lang="en-GB" dirty="0"/>
          </a:p>
          <a:p>
            <a:r>
              <a:rPr lang="en-GB" dirty="0"/>
              <a:t>Multiplicative identity; notice that its properties are similar to the idea of the additive identity we met in week 1.</a:t>
            </a:r>
          </a:p>
          <a:p>
            <a:endParaRPr lang="en-GB" dirty="0"/>
          </a:p>
          <a:p>
            <a:r>
              <a:rPr lang="en-GB" dirty="0"/>
              <a:t>If we think of the matrix as representing a transformation, we can see that the identity matrix is the result of scaling by a factor of 1, or rotating through zero degrees. In fact,</a:t>
            </a:r>
          </a:p>
          <a:p>
            <a:endParaRPr lang="en-GB" dirty="0"/>
          </a:p>
          <a:p>
            <a:r>
              <a:rPr lang="en-GB" dirty="0"/>
              <a:t>The uniform scale matrix is just a scalar multiple of the identity matrix. You’ll also notice that the part of a translation matrix that isn’t the translation components is just the identity, so as not to have any additional effects.</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2870122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recall the discussion of additive identities from week 1, you may remember that it was closely linked with the concept of an inverse – that is, an element which, when applied to another, gives the identity as the result. This concept exists for matrices, too;</a:t>
            </a:r>
          </a:p>
          <a:p>
            <a:endParaRPr lang="en-GB" dirty="0"/>
          </a:p>
          <a:p>
            <a:r>
              <a:rPr lang="en-GB" dirty="0"/>
              <a:t>the inverse of a matrix A is denoted as A to the power minus one, and multiplying it on either side of A gives the identity matrix I. Note that only square matrices can fully satisfy this condition, as non-square matrices can only be multiplied one way round.</a:t>
            </a:r>
          </a:p>
          <a:p>
            <a:endParaRPr lang="en-GB" dirty="0"/>
          </a:p>
          <a:p>
            <a:r>
              <a:rPr lang="en-GB" dirty="0"/>
              <a:t>For 2 by 2 matrices, the inverse is pretty straight forward to find, using this formula;</a:t>
            </a:r>
          </a:p>
          <a:p>
            <a:endParaRPr lang="en-GB" dirty="0"/>
          </a:p>
          <a:p>
            <a:r>
              <a:rPr lang="en-GB" dirty="0"/>
              <a:t>Note that not every matrix has an inverse; if the denominator of the fraction (which is a quantity known as the</a:t>
            </a:r>
          </a:p>
          <a:p>
            <a:endParaRPr lang="en-GB" dirty="0"/>
          </a:p>
          <a:p>
            <a:r>
              <a:rPr lang="en-GB" dirty="0"/>
              <a:t>Determinant of the matrix) is zero, then no inverse exists.</a:t>
            </a:r>
          </a:p>
          <a:p>
            <a:endParaRPr lang="en-GB" dirty="0"/>
          </a:p>
          <a:p>
            <a:r>
              <a:rPr lang="en-GB" dirty="0"/>
              <a:t>For larger matrices, there is no simple generalised formula, though there are ways to find the inverse – however, we don’t really care about the general case here, because we’re dealing with the set of matrices that represent affine transforms, which have some special properties. </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54125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transformation matrices, the inverse is simply</a:t>
            </a:r>
          </a:p>
          <a:p>
            <a:endParaRPr lang="en-GB" dirty="0"/>
          </a:p>
          <a:p>
            <a:r>
              <a:rPr lang="en-GB" dirty="0"/>
              <a:t>Doing the opposite thing, to take the points back to where they started, which is usually pretty easy to figure out. For example;</a:t>
            </a:r>
          </a:p>
          <a:p>
            <a:endParaRPr lang="en-GB" dirty="0"/>
          </a:p>
          <a:p>
            <a:r>
              <a:rPr lang="en-GB" dirty="0"/>
              <a:t>The opposite of doubling something’s size is halving it;</a:t>
            </a:r>
          </a:p>
          <a:p>
            <a:endParaRPr lang="en-GB" dirty="0"/>
          </a:p>
          <a:p>
            <a:r>
              <a:rPr lang="en-GB" dirty="0"/>
              <a:t>If you turn something around, you can turn it back in the opposite direction by rotating through</a:t>
            </a:r>
          </a:p>
          <a:p>
            <a:endParaRPr lang="en-GB" dirty="0"/>
          </a:p>
          <a:p>
            <a:r>
              <a:rPr lang="en-GB" dirty="0"/>
              <a:t>the negative of the angle you initially rotated through,</a:t>
            </a:r>
          </a:p>
          <a:p>
            <a:endParaRPr lang="en-GB" dirty="0"/>
          </a:p>
          <a:p>
            <a:r>
              <a:rPr lang="en-GB" dirty="0"/>
              <a:t>And if you move something, you just send it back the way it came. As usual, feel free to check all these results for yourself!</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979881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Speaking of moving things back again, we can now answer the question posed earlier about how to rotate an object about its own origin when it doesn’t coincide with the scene origin…</a:t>
            </a:r>
          </a:p>
          <a:p>
            <a:endParaRPr lang="en-GB" dirty="0"/>
          </a:p>
          <a:p>
            <a:r>
              <a:rPr lang="en-GB" dirty="0"/>
              <a:t>And the answer is, to move it back so that it does! In fact, if we have the object’s current transformation matrix,</a:t>
            </a:r>
          </a:p>
          <a:p>
            <a:br>
              <a:rPr lang="en-GB" dirty="0"/>
            </a:br>
            <a:r>
              <a:rPr lang="en-GB" dirty="0"/>
              <a:t>which we’ll call M, which is the accumulation of all the transforms that have been applied to the object so far,</a:t>
            </a:r>
          </a:p>
          <a:p>
            <a:endParaRPr lang="en-GB" dirty="0"/>
          </a:p>
          <a:p>
            <a:r>
              <a:rPr lang="en-GB" dirty="0"/>
              <a:t>we can apply the inverse of M to realign its local coordinates with the scene,</a:t>
            </a:r>
          </a:p>
          <a:p>
            <a:endParaRPr lang="en-GB" dirty="0"/>
          </a:p>
          <a:p>
            <a:r>
              <a:rPr lang="en-GB" dirty="0"/>
              <a:t>Perform our rotation about the origin,</a:t>
            </a:r>
          </a:p>
          <a:p>
            <a:endParaRPr lang="en-GB" dirty="0"/>
          </a:p>
          <a:p>
            <a:r>
              <a:rPr lang="en-GB" dirty="0"/>
              <a:t>And apply the original transform on top of our new rotation.</a:t>
            </a:r>
          </a:p>
          <a:p>
            <a:endParaRPr lang="en-GB" dirty="0"/>
          </a:p>
          <a:p>
            <a:r>
              <a:rPr lang="en-GB" dirty="0"/>
              <a:t>We can do all this in one go by multiplying the matrices – note, as always, the right-to-left order.</a:t>
            </a:r>
          </a:p>
        </p:txBody>
      </p:sp>
      <p:sp>
        <p:nvSpPr>
          <p:cNvPr id="4" name="Slide Number Placeholder 3"/>
          <p:cNvSpPr>
            <a:spLocks noGrp="1"/>
          </p:cNvSpPr>
          <p:nvPr>
            <p:ph type="sldNum" sz="quarter" idx="5"/>
          </p:nvPr>
        </p:nvSpPr>
        <p:spPr/>
        <p:txBody>
          <a:bodyPr/>
          <a:lstStyle/>
          <a:p>
            <a:fld id="{923716F0-385D-4F6E-BE54-A09D410D24C2}" type="slidenum">
              <a:rPr lang="en-US" smtClean="0"/>
              <a:t>13</a:t>
            </a:fld>
            <a:endParaRPr lang="en-US"/>
          </a:p>
        </p:txBody>
      </p:sp>
    </p:spTree>
    <p:extLst>
      <p:ext uri="{BB962C8B-B14F-4D97-AF65-F5344CB8AC3E}">
        <p14:creationId xmlns:p14="http://schemas.microsoft.com/office/powerpoint/2010/main" val="3722318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finish with matrices for now, I want to introduce one more concept that will be touched on in the workshop exercises and useful later on, and that’s the idea of a vector basis,</a:t>
            </a:r>
          </a:p>
          <a:p>
            <a:endParaRPr lang="en-GB" dirty="0"/>
          </a:p>
          <a:p>
            <a:r>
              <a:rPr lang="en-GB" dirty="0"/>
              <a:t>Which is essentially a set of vectors that can be combined using addition and scalar multiplication to give any other vector in the space – so for example,</a:t>
            </a:r>
          </a:p>
          <a:p>
            <a:endParaRPr lang="en-GB" dirty="0"/>
          </a:p>
          <a:p>
            <a:r>
              <a:rPr lang="en-GB" dirty="0"/>
              <a:t>The vectors (1, 0) and (0, 1) define a basis for two-dimensional real space; by writing points as a combination of these, we’re essentially splitting out the x and y components.</a:t>
            </a:r>
          </a:p>
          <a:p>
            <a:endParaRPr lang="en-GB" dirty="0"/>
          </a:p>
          <a:p>
            <a:r>
              <a:rPr lang="en-GB" dirty="0"/>
              <a:t>These are known as the standard basis, which as well as being linearly independent (meaning that</a:t>
            </a:r>
          </a:p>
          <a:p>
            <a:endParaRPr lang="en-GB" dirty="0"/>
          </a:p>
          <a:p>
            <a:r>
              <a:rPr lang="en-GB" dirty="0"/>
              <a:t>none of them is a linear combination of the others), they are also orthonormal,</a:t>
            </a:r>
          </a:p>
          <a:p>
            <a:endParaRPr lang="en-GB" dirty="0"/>
          </a:p>
          <a:p>
            <a:r>
              <a:rPr lang="en-GB" dirty="0"/>
              <a:t>Which is essentially another way of saying mutually perpendicular.</a:t>
            </a:r>
          </a:p>
          <a:p>
            <a:endParaRPr lang="en-GB" dirty="0"/>
          </a:p>
          <a:p>
            <a:r>
              <a:rPr lang="en-GB" dirty="0"/>
              <a:t>You might also sometimes see these written as vectors </a:t>
            </a:r>
            <a:r>
              <a:rPr lang="en-GB" dirty="0" err="1"/>
              <a:t>i</a:t>
            </a:r>
            <a:r>
              <a:rPr lang="en-GB" dirty="0"/>
              <a:t> and j, for short.</a:t>
            </a:r>
          </a:p>
        </p:txBody>
      </p:sp>
      <p:sp>
        <p:nvSpPr>
          <p:cNvPr id="4" name="Slide Number Placeholder 3"/>
          <p:cNvSpPr>
            <a:spLocks noGrp="1"/>
          </p:cNvSpPr>
          <p:nvPr>
            <p:ph type="sldNum" sz="quarter" idx="5"/>
          </p:nvPr>
        </p:nvSpPr>
        <p:spPr/>
        <p:txBody>
          <a:bodyPr/>
          <a:lstStyle/>
          <a:p>
            <a:fld id="{923716F0-385D-4F6E-BE54-A09D410D24C2}" type="slidenum">
              <a:rPr lang="en-US" smtClean="0"/>
              <a:t>14</a:t>
            </a:fld>
            <a:endParaRPr lang="en-US"/>
          </a:p>
        </p:txBody>
      </p:sp>
    </p:spTree>
    <p:extLst>
      <p:ext uri="{BB962C8B-B14F-4D97-AF65-F5344CB8AC3E}">
        <p14:creationId xmlns:p14="http://schemas.microsoft.com/office/powerpoint/2010/main" val="1312356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has this got to do with matrices?</a:t>
            </a:r>
          </a:p>
          <a:p>
            <a:endParaRPr lang="en-GB" dirty="0"/>
          </a:p>
          <a:p>
            <a:r>
              <a:rPr lang="en-GB" dirty="0"/>
              <a:t>Well, for one thing, the basis vectors actually make up the identity matrix; when we look more at coordinate spaces later, we’ll see how matrices can be viewed as a mapping from one space to another, defined by the basis vectors, so it makes sense that the identity matrix maps back to the same space.</a:t>
            </a:r>
          </a:p>
          <a:p>
            <a:endParaRPr lang="en-GB" dirty="0"/>
          </a:p>
          <a:p>
            <a:r>
              <a:rPr lang="en-GB" dirty="0"/>
              <a:t>For now, we can use the property that every other vector is some combination of these to figure out what a matrix will do to any point; although matrix multiplication is not commutative, it is distributive, so that the result of applying a matrix to a vector that’s a linear combination of the basis vectors is another linear combination, with the same coefficients (x and y) applied to vectors that are the results of applying the matrix to the basis vectors. These new vectors actually form a basis for the space that the matrix transforms to – but that’s a topic for another day.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concludes the lecture material for this week, and also our consideration of 2D geometry and linear algebra; we’ll be looking at how it all works in 3D in weeks 7 and 8, but before then we’ll take a break to play with some projectiles for the next two weeks as we study the mechanics of physical simulation.</a:t>
            </a:r>
          </a:p>
        </p:txBody>
      </p:sp>
      <p:sp>
        <p:nvSpPr>
          <p:cNvPr id="4" name="Slide Number Placeholder 3"/>
          <p:cNvSpPr>
            <a:spLocks noGrp="1"/>
          </p:cNvSpPr>
          <p:nvPr>
            <p:ph type="sldNum" sz="quarter" idx="5"/>
          </p:nvPr>
        </p:nvSpPr>
        <p:spPr/>
        <p:txBody>
          <a:bodyPr/>
          <a:lstStyle/>
          <a:p>
            <a:fld id="{923716F0-385D-4F6E-BE54-A09D410D24C2}" type="slidenum">
              <a:rPr lang="en-US" smtClean="0"/>
              <a:t>15</a:t>
            </a:fld>
            <a:endParaRPr lang="en-US"/>
          </a:p>
        </p:txBody>
      </p:sp>
    </p:spTree>
    <p:extLst>
      <p:ext uri="{BB962C8B-B14F-4D97-AF65-F5344CB8AC3E}">
        <p14:creationId xmlns:p14="http://schemas.microsoft.com/office/powerpoint/2010/main" val="329385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see how to apply successive transforms using matrices without having to do them one at a time to each point, using matrix multiplication. We’ll also consider what it means to invert a matrix, and revisit the idea of an identity that we met in week 1.</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117439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last video, we met the four main kinds of affine transformation, which are:</a:t>
            </a:r>
          </a:p>
          <a:p>
            <a:endParaRPr lang="en-GB" dirty="0"/>
          </a:p>
          <a:p>
            <a:r>
              <a:rPr lang="en-GB" dirty="0"/>
              <a:t>Translation, for which we had to add an extra dimension to our matrix and use homogeneous coordinates to apply the transformation;</a:t>
            </a:r>
          </a:p>
          <a:p>
            <a:endParaRPr lang="en-GB" dirty="0"/>
          </a:p>
          <a:p>
            <a:r>
              <a:rPr lang="en-GB" dirty="0"/>
              <a:t>Rotation about an angle theta from the x axis, written here also in homogeneous form for consistency,</a:t>
            </a:r>
          </a:p>
          <a:p>
            <a:endParaRPr lang="en-GB" dirty="0"/>
          </a:p>
          <a:p>
            <a:r>
              <a:rPr lang="en-GB" dirty="0"/>
              <a:t>Scale, which can be either uniform or non-uniform,</a:t>
            </a:r>
          </a:p>
          <a:p>
            <a:endParaRPr lang="en-GB" dirty="0"/>
          </a:p>
          <a:p>
            <a:r>
              <a:rPr lang="en-GB" dirty="0"/>
              <a:t>And shear, which can be applied parallel to the x or y axis.</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3236634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what if we wanted to apply more than one transform to a vector? We could take the brute force approach,</a:t>
            </a:r>
          </a:p>
          <a:p>
            <a:endParaRPr lang="en-GB" dirty="0"/>
          </a:p>
          <a:p>
            <a:r>
              <a:rPr lang="en-GB" dirty="0"/>
              <a:t>And simply apply the matrices to the vector one by one, starting with a matrix B,</a:t>
            </a:r>
          </a:p>
          <a:p>
            <a:endParaRPr lang="en-GB" dirty="0"/>
          </a:p>
          <a:p>
            <a:r>
              <a:rPr lang="en-GB" dirty="0"/>
              <a:t>And then applying another matrix, A, to the result of that,</a:t>
            </a:r>
          </a:p>
          <a:p>
            <a:endParaRPr lang="en-GB" dirty="0"/>
          </a:p>
          <a:p>
            <a:r>
              <a:rPr lang="en-GB" dirty="0"/>
              <a:t>like so (I’m using 2x2 matrices here as they take up less space, but the same principle applies in any dimension). This works, but it’s rather labour intensive and involves a lot of calculations, especially if we want to apply the same combination of transforms to multiple points or vectors, as we generally do when dealing with geometry. We can actually accumulate all the separate transforms in a single matrix;</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460043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this, we use the matrix multiplication operation.</a:t>
            </a:r>
          </a:p>
          <a:p>
            <a:endParaRPr lang="en-GB" dirty="0"/>
          </a:p>
          <a:p>
            <a:r>
              <a:rPr lang="en-GB" dirty="0"/>
              <a:t>This works essentially the same way as multiplying a vector with a matrix;</a:t>
            </a:r>
          </a:p>
          <a:p>
            <a:endParaRPr lang="en-GB" dirty="0"/>
          </a:p>
          <a:p>
            <a:r>
              <a:rPr lang="en-GB" dirty="0"/>
              <a:t>we just need to do it for each row of the left-hand matrix with each column of the right-hand one. This combined matrix can then be applied to a vector to give the same result as from applying the matrices in succession. You might have noticed that, on the previous slide, I applied the matrix b first and then a; that’s because, in general,</a:t>
            </a:r>
          </a:p>
          <a:p>
            <a:endParaRPr lang="en-GB" dirty="0"/>
          </a:p>
          <a:p>
            <a:r>
              <a:rPr lang="en-GB" dirty="0"/>
              <a:t>Matrix multiplication is not commutative, and applying them in different orders gives different results; we’ll take a look at an example on the next slide.</a:t>
            </a:r>
          </a:p>
          <a:p>
            <a:endParaRPr lang="en-GB" dirty="0"/>
          </a:p>
          <a:p>
            <a:r>
              <a:rPr lang="en-GB" dirty="0"/>
              <a:t>Also, because we apply the transformations by putting the vector on the right, the order in which transforms are applied when they’re combined using matrix multiplication goes from right to left; the calculations on this slide and the previous one both show matrix B applied first, then A.</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142660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see the order of transformations in action, let’s bring our sheep in, and first</a:t>
            </a:r>
          </a:p>
          <a:p>
            <a:endParaRPr lang="en-GB" dirty="0"/>
          </a:p>
          <a:p>
            <a:r>
              <a:rPr lang="en-GB" dirty="0"/>
              <a:t>rotate her (though roughly 45 degrees about the origin),</a:t>
            </a:r>
          </a:p>
          <a:p>
            <a:endParaRPr lang="en-GB" dirty="0"/>
          </a:p>
          <a:p>
            <a:r>
              <a:rPr lang="en-GB" dirty="0"/>
              <a:t>And then translate to the right.</a:t>
            </a:r>
          </a:p>
          <a:p>
            <a:endParaRPr lang="en-GB" dirty="0"/>
          </a:p>
          <a:p>
            <a:r>
              <a:rPr lang="en-GB" dirty="0"/>
              <a:t>Now, if we start again,</a:t>
            </a:r>
          </a:p>
          <a:p>
            <a:endParaRPr lang="en-GB" dirty="0"/>
          </a:p>
          <a:p>
            <a:r>
              <a:rPr lang="en-GB" dirty="0"/>
              <a:t>But this time first translate by the same amount as before,</a:t>
            </a:r>
          </a:p>
          <a:p>
            <a:endParaRPr lang="en-GB" dirty="0"/>
          </a:p>
          <a:p>
            <a:r>
              <a:rPr lang="en-GB" dirty="0"/>
              <a:t>And then rotate, you can see we get a slightly different result, because the rotation is still being applied about the origin. For this reason, it’s generally good practice to apply translations last; scaling is usually done first, as it doesn’t change the coordinate frame of the object – if you’re not sure what that means, then</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246817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Basically, if you think of the object as having its own local axes,</a:t>
            </a:r>
          </a:p>
          <a:p>
            <a:endParaRPr lang="en-GB" dirty="0"/>
          </a:p>
          <a:p>
            <a:r>
              <a:rPr lang="en-GB" dirty="0"/>
              <a:t>relative to which all its points are specified, which will generally be the case for any game object you work with,</a:t>
            </a:r>
          </a:p>
          <a:p>
            <a:endParaRPr lang="en-GB" dirty="0"/>
          </a:p>
          <a:p>
            <a:r>
              <a:rPr lang="en-GB" dirty="0"/>
              <a:t>Then its position in the scene will be given by the position of the origin of these local axes relative to the scene origin,</a:t>
            </a:r>
          </a:p>
          <a:p>
            <a:endParaRPr lang="en-GB" dirty="0"/>
          </a:p>
          <a:p>
            <a:r>
              <a:rPr lang="en-GB" dirty="0"/>
              <a:t>And the rotation will be the angle that the local x-axis makes with the scene x-axis. Clearly, changing either of these will change the alignment of the local axes with the scene axis, even if the object starts at the scene origin, but</a:t>
            </a:r>
          </a:p>
          <a:p>
            <a:endParaRPr lang="en-GB" dirty="0"/>
          </a:p>
          <a:p>
            <a:r>
              <a:rPr lang="en-GB" dirty="0"/>
              <a:t>applying a scale doesn’t.</a:t>
            </a:r>
          </a:p>
          <a:p>
            <a:endParaRPr lang="en-GB" dirty="0"/>
          </a:p>
          <a:p>
            <a:r>
              <a:rPr lang="en-GB" dirty="0"/>
              <a:t>Here’s a question: what do we do if we want to rotate an object about its own axis when it’s not located at the origin, which will be quite likely given that things often tend to move around in games? I’m going to leave you to think about that for a little while and come back to it later in this video.</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674240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generalise matrix multiplication to matrices of any size, as long as </a:t>
            </a:r>
          </a:p>
          <a:p>
            <a:endParaRPr lang="en-GB" dirty="0"/>
          </a:p>
          <a:p>
            <a:r>
              <a:rPr lang="en-GB" dirty="0"/>
              <a:t>The number of columns in the left-hand one is the same as the number of rows in the right-hand one – otherwise we can’t actually perform the multiplication.</a:t>
            </a:r>
          </a:p>
          <a:p>
            <a:endParaRPr lang="en-GB" dirty="0"/>
          </a:p>
          <a:p>
            <a:r>
              <a:rPr lang="en-GB" dirty="0"/>
              <a:t>If the sizes match, then the result will have the same number of rows as the left-hand matrix, and the same number of columns as the right-hand one;</a:t>
            </a:r>
          </a:p>
          <a:p>
            <a:endParaRPr lang="en-GB" dirty="0"/>
          </a:p>
          <a:p>
            <a:r>
              <a:rPr lang="en-GB" dirty="0"/>
              <a:t>So multiplying square matrices will always give another square matrix of the same size;</a:t>
            </a:r>
          </a:p>
          <a:p>
            <a:endParaRPr lang="en-GB" dirty="0"/>
          </a:p>
          <a:p>
            <a:r>
              <a:rPr lang="en-GB" dirty="0"/>
              <a:t>this behaviour of returning the same type of object as the ones that were passed as input is known as being ‘closed’ under the operation.</a:t>
            </a:r>
          </a:p>
          <a:p>
            <a:endParaRPr lang="en-GB" dirty="0"/>
          </a:p>
          <a:p>
            <a:r>
              <a:rPr lang="en-GB" dirty="0"/>
              <a:t>Notice that applying an m by n matrix to an n-dimensional vector also fits this rule; we can think of a vector in Rn as an n by 1 matrix,</a:t>
            </a:r>
          </a:p>
          <a:p>
            <a:endParaRPr lang="en-GB" dirty="0"/>
          </a:p>
          <a:p>
            <a:r>
              <a:rPr lang="en-GB" dirty="0"/>
              <a:t>with the result being an m x 1 matrix.</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72154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another way to remember, or even to define, the formula for matrix multiplication, which is that</a:t>
            </a:r>
          </a:p>
          <a:p>
            <a:endParaRPr lang="en-GB" dirty="0"/>
          </a:p>
          <a:p>
            <a:r>
              <a:rPr lang="en-GB" dirty="0"/>
              <a:t>The element at row </a:t>
            </a:r>
            <a:r>
              <a:rPr lang="en-GB" dirty="0" err="1"/>
              <a:t>i</a:t>
            </a:r>
            <a:r>
              <a:rPr lang="en-GB" dirty="0"/>
              <a:t> and column j of the matrix product is the dot product of the </a:t>
            </a:r>
            <a:r>
              <a:rPr lang="en-GB" dirty="0" err="1"/>
              <a:t>ith</a:t>
            </a:r>
            <a:r>
              <a:rPr lang="en-GB" dirty="0"/>
              <a:t> row of A with the </a:t>
            </a:r>
            <a:r>
              <a:rPr lang="en-GB" dirty="0" err="1"/>
              <a:t>jth</a:t>
            </a:r>
            <a:r>
              <a:rPr lang="en-GB" dirty="0"/>
              <a:t> column of b.</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that means is, if we think of the matrices as being made up of row vectors on the left, and column vectors on the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can write them with the rows and columns represented by vectors,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the result as a column vector of the dot products, which is similar to what we saw when multiplying a matrix with a vector.</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261950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9/5/2020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9/5/2020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9/5/2020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9/5/2020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9/5/2020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9/5/2020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9/5/2020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9/5/2020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9/5/2020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9/5/2020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9/5/2020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9/5/2020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athworld.wolfram.com/IdentityMatri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mathworld.wolfram.com/MultiplicativeIdentity.html"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mathworld.wolfram.com/Determinant.html"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hyperlink" Target="https://mathworld.wolfram.com/VectorBasis.html" TargetMode="External"/><Relationship Id="rId7" Type="http://schemas.openxmlformats.org/officeDocument/2006/relationships/hyperlink" Target="https://mathworld.wolfram.com/LinearlyIndependen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hyperlink" Target="https://mathworld.wolfram.com/OrthonormalBasis.html" TargetMode="External"/><Relationship Id="rId4" Type="http://schemas.openxmlformats.org/officeDocument/2006/relationships/hyperlink" Target="https://mathworld.wolfram.com/StandardBasi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athworld.wolfram.com/Distributiv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mathworld.wolfram.com/Closed.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3: Geometry II</a:t>
            </a:r>
            <a:br>
              <a:rPr lang="en-US" dirty="0"/>
            </a:br>
            <a:r>
              <a:rPr lang="en-US" dirty="0"/>
              <a:t>Part 4: Combining Transformations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5109-555B-4B74-AA76-6A3FC6611060}"/>
              </a:ext>
            </a:extLst>
          </p:cNvPr>
          <p:cNvSpPr>
            <a:spLocks noGrp="1"/>
          </p:cNvSpPr>
          <p:nvPr>
            <p:ph type="title"/>
          </p:nvPr>
        </p:nvSpPr>
        <p:spPr/>
        <p:txBody>
          <a:bodyPr/>
          <a:lstStyle/>
          <a:p>
            <a:r>
              <a:rPr lang="en-GB" b="1" dirty="0"/>
              <a:t>Identity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1D75D-DD7E-4AC3-924B-296C11738348}"/>
                  </a:ext>
                </a:extLst>
              </p:cNvPr>
              <p:cNvSpPr>
                <a:spLocks noGrp="1"/>
              </p:cNvSpPr>
              <p:nvPr>
                <p:ph idx="1"/>
              </p:nvPr>
            </p:nvSpPr>
            <p:spPr>
              <a:xfrm>
                <a:off x="1219200" y="1783560"/>
                <a:ext cx="10363200" cy="5074440"/>
              </a:xfrm>
            </p:spPr>
            <p:txBody>
              <a:bodyPr>
                <a:normAutofit/>
              </a:bodyPr>
              <a:lstStyle/>
              <a:p>
                <a:pPr marL="457200" indent="-457200"/>
                <a:r>
                  <a:rPr lang="en-GB" b="1" dirty="0"/>
                  <a:t>Definition</a:t>
                </a:r>
                <a:r>
                  <a:rPr lang="en-GB" dirty="0"/>
                  <a:t>: an </a:t>
                </a:r>
                <a:r>
                  <a:rPr lang="en-GB" b="1" dirty="0">
                    <a:hlinkClick r:id="rId3"/>
                  </a:rPr>
                  <a:t>identity matrix</a:t>
                </a:r>
                <a:r>
                  <a:rPr lang="en-GB" dirty="0"/>
                  <a:t> </a:t>
                </a:r>
                <a14:m>
                  <m:oMath xmlns:m="http://schemas.openxmlformats.org/officeDocument/2006/math">
                    <m:r>
                      <a:rPr lang="en-GB" b="1" i="0" smtClean="0">
                        <a:latin typeface="Cambria Math" panose="02040503050406030204" pitchFamily="18" charset="0"/>
                      </a:rPr>
                      <m:t>𝐈</m:t>
                    </m:r>
                  </m:oMath>
                </a14:m>
                <a:r>
                  <a:rPr lang="en-GB" b="1" dirty="0"/>
                  <a:t> </a:t>
                </a:r>
                <a:r>
                  <a:rPr lang="en-GB" dirty="0"/>
                  <a:t>is a square matrix with 1 on the main diagonal and 0 everywhere else:</a:t>
                </a:r>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𝐈</m:t>
                      </m:r>
                      <m:r>
                        <a:rPr lang="en-GB" i="1">
                          <a:latin typeface="Cambria Math" panose="02040503050406030204" pitchFamily="18" charset="0"/>
                        </a:rPr>
                        <m:t>=</m:t>
                      </m:r>
                      <m:d>
                        <m:dPr>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d>
                    </m:oMath>
                  </m:oMathPara>
                </a14:m>
                <a:endParaRPr lang="en-GB" b="1" dirty="0"/>
              </a:p>
              <a:p>
                <a:pPr marL="457200" indent="-457200"/>
                <a:r>
                  <a:rPr lang="en-GB" dirty="0"/>
                  <a:t>For any square matrix </a:t>
                </a:r>
                <a14:m>
                  <m:oMath xmlns:m="http://schemas.openxmlformats.org/officeDocument/2006/math">
                    <m:r>
                      <a:rPr lang="en-GB" b="1" i="0">
                        <a:latin typeface="Cambria Math" panose="02040503050406030204" pitchFamily="18" charset="0"/>
                      </a:rPr>
                      <m:t>𝐀</m:t>
                    </m:r>
                  </m:oMath>
                </a14:m>
                <a:r>
                  <a:rPr lang="en-GB" dirty="0"/>
                  <a:t>, </a:t>
                </a:r>
                <a14:m>
                  <m:oMath xmlns:m="http://schemas.openxmlformats.org/officeDocument/2006/math">
                    <m:r>
                      <a:rPr lang="en-GB" b="1" i="0" smtClean="0">
                        <a:solidFill>
                          <a:schemeClr val="accent4"/>
                        </a:solidFill>
                        <a:latin typeface="Cambria Math" panose="02040503050406030204" pitchFamily="18" charset="0"/>
                      </a:rPr>
                      <m:t>𝐀𝐈</m:t>
                    </m:r>
                    <m:r>
                      <a:rPr lang="en-GB" b="1" i="0"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𝐀</m:t>
                    </m:r>
                    <m:r>
                      <a:rPr lang="en-GB" b="1" i="0"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𝐈𝐀</m:t>
                    </m:r>
                  </m:oMath>
                </a14:m>
                <a:endParaRPr lang="en-GB" b="1" dirty="0"/>
              </a:p>
              <a:p>
                <a:pPr marL="457200" indent="-457200"/>
                <a:r>
                  <a:rPr lang="en-GB" dirty="0"/>
                  <a:t>Equivalent to 1 for multiplication in </a:t>
                </a:r>
                <a14:m>
                  <m:oMath xmlns:m="http://schemas.openxmlformats.org/officeDocument/2006/math">
                    <m:r>
                      <a:rPr lang="en-GB" i="1">
                        <a:latin typeface="Cambria Math" panose="02040503050406030204" pitchFamily="18" charset="0"/>
                        <a:ea typeface="Cambria Math" panose="02040503050406030204" pitchFamily="18" charset="0"/>
                      </a:rPr>
                      <m:t>ℝ</m:t>
                    </m:r>
                  </m:oMath>
                </a14:m>
                <a:endParaRPr lang="en-GB" dirty="0"/>
              </a:p>
              <a:p>
                <a:pPr marL="457200" indent="-457200"/>
                <a:r>
                  <a:rPr lang="en-GB" dirty="0"/>
                  <a:t>Equal to applying a uniform scale of 1, or rotating through 0°</a:t>
                </a:r>
              </a:p>
              <a:p>
                <a:pPr marL="786384" lvl="1" indent="-457200"/>
                <a:r>
                  <a:rPr lang="en-GB" dirty="0"/>
                  <a:t>Uniform scale matrix </a:t>
                </a:r>
                <a14:m>
                  <m:oMath xmlns:m="http://schemas.openxmlformats.org/officeDocument/2006/math">
                    <m:d>
                      <m:dPr>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𝑠</m:t>
                              </m:r>
                            </m:e>
                            <m:e>
                              <m:r>
                                <a:rPr lang="en-GB" i="1">
                                  <a:latin typeface="Cambria Math" panose="02040503050406030204" pitchFamily="18" charset="0"/>
                                </a:rPr>
                                <m:t>0</m:t>
                              </m:r>
                            </m:e>
                          </m:mr>
                          <m:mr>
                            <m:e>
                              <m:r>
                                <a:rPr lang="en-GB" i="1">
                                  <a:latin typeface="Cambria Math" panose="02040503050406030204" pitchFamily="18" charset="0"/>
                                </a:rPr>
                                <m:t>0</m:t>
                              </m:r>
                            </m:e>
                            <m:e>
                              <m:r>
                                <a:rPr lang="en-GB" b="0" i="1" smtClean="0">
                                  <a:latin typeface="Cambria Math" panose="02040503050406030204" pitchFamily="18" charset="0"/>
                                </a:rPr>
                                <m:t>𝑠</m:t>
                              </m:r>
                            </m:e>
                          </m:mr>
                        </m:m>
                      </m:e>
                    </m:d>
                    <m:r>
                      <a:rPr lang="en-GB" b="0" i="1" smtClean="0">
                        <a:latin typeface="Cambria Math" panose="02040503050406030204" pitchFamily="18" charset="0"/>
                      </a:rPr>
                      <m:t>=</m:t>
                    </m:r>
                    <m:r>
                      <a:rPr lang="en-GB" b="0" i="1" smtClean="0">
                        <a:latin typeface="Cambria Math" panose="02040503050406030204" pitchFamily="18" charset="0"/>
                      </a:rPr>
                      <m:t>𝑠</m:t>
                    </m:r>
                    <m:r>
                      <a:rPr lang="en-GB" b="1" i="0" smtClean="0">
                        <a:latin typeface="Cambria Math" panose="02040503050406030204" pitchFamily="18" charset="0"/>
                      </a:rPr>
                      <m:t>𝐈</m:t>
                    </m:r>
                  </m:oMath>
                </a14:m>
                <a:endParaRPr lang="en-GB" b="1" dirty="0"/>
              </a:p>
              <a:p>
                <a:pPr marL="457200" indent="-457200"/>
                <a:endParaRPr lang="en-GB" dirty="0"/>
              </a:p>
              <a:p>
                <a:pPr marL="457200" indent="-457200"/>
                <a:endParaRPr lang="en-GB" dirty="0"/>
              </a:p>
            </p:txBody>
          </p:sp>
        </mc:Choice>
        <mc:Fallback xmlns="">
          <p:sp>
            <p:nvSpPr>
              <p:cNvPr id="3" name="Content Placeholder 2">
                <a:extLst>
                  <a:ext uri="{FF2B5EF4-FFF2-40B4-BE49-F238E27FC236}">
                    <a16:creationId xmlns:a16="http://schemas.microsoft.com/office/drawing/2014/main" id="{14D1D75D-DD7E-4AC3-924B-296C11738348}"/>
                  </a:ext>
                </a:extLst>
              </p:cNvPr>
              <p:cNvSpPr>
                <a:spLocks noGrp="1" noRot="1" noChangeAspect="1" noMove="1" noResize="1" noEditPoints="1" noAdjustHandles="1" noChangeArrowheads="1" noChangeShapeType="1" noTextEdit="1"/>
              </p:cNvSpPr>
              <p:nvPr>
                <p:ph idx="1"/>
              </p:nvPr>
            </p:nvSpPr>
            <p:spPr>
              <a:xfrm>
                <a:off x="1219200" y="1783560"/>
                <a:ext cx="10363200" cy="5074440"/>
              </a:xfrm>
              <a:blipFill>
                <a:blip r:embed="rId4"/>
                <a:stretch>
                  <a:fillRect l="-1059" t="-1563" r="-1412"/>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8787E61B-AC19-4160-A465-A1C6A0982613}"/>
              </a:ext>
            </a:extLst>
          </p:cNvPr>
          <p:cNvSpPr/>
          <p:nvPr/>
        </p:nvSpPr>
        <p:spPr>
          <a:xfrm>
            <a:off x="8570794" y="3657600"/>
            <a:ext cx="3011606" cy="791570"/>
          </a:xfrm>
          <a:prstGeom prst="wedgeRectCallout">
            <a:avLst>
              <a:gd name="adj1" fmla="val -64566"/>
              <a:gd name="adj2" fmla="val 1875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2400" dirty="0"/>
              <a:t>AKA the </a:t>
            </a:r>
            <a:r>
              <a:rPr lang="en-GB" sz="2400" dirty="0">
                <a:hlinkClick r:id="rId5"/>
              </a:rPr>
              <a:t>multiplicative identity</a:t>
            </a:r>
            <a:endParaRPr lang="en-GB" sz="2400" dirty="0"/>
          </a:p>
        </p:txBody>
      </p:sp>
    </p:spTree>
    <p:extLst>
      <p:ext uri="{BB962C8B-B14F-4D97-AF65-F5344CB8AC3E}">
        <p14:creationId xmlns:p14="http://schemas.microsoft.com/office/powerpoint/2010/main" val="137079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2C1-0744-4AE6-9018-7E706674F579}"/>
              </a:ext>
            </a:extLst>
          </p:cNvPr>
          <p:cNvSpPr>
            <a:spLocks noGrp="1"/>
          </p:cNvSpPr>
          <p:nvPr>
            <p:ph type="title"/>
          </p:nvPr>
        </p:nvSpPr>
        <p:spPr/>
        <p:txBody>
          <a:bodyPr/>
          <a:lstStyle/>
          <a:p>
            <a:r>
              <a:rPr lang="en-GB" b="1" dirty="0"/>
              <a:t>Matrix inverse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1C7413-26F5-4BFF-BD81-5711E1CAEDBD}"/>
                  </a:ext>
                </a:extLst>
              </p:cNvPr>
              <p:cNvSpPr>
                <a:spLocks noGrp="1"/>
              </p:cNvSpPr>
              <p:nvPr>
                <p:ph idx="1"/>
              </p:nvPr>
            </p:nvSpPr>
            <p:spPr/>
            <p:txBody>
              <a:bodyPr/>
              <a:lstStyle/>
              <a:p>
                <a:r>
                  <a:rPr lang="en-GB" b="1" dirty="0"/>
                  <a:t>Definition</a:t>
                </a:r>
                <a:r>
                  <a:rPr lang="en-GB" dirty="0"/>
                  <a:t>: for a square matrix </a:t>
                </a:r>
                <a14:m>
                  <m:oMath xmlns:m="http://schemas.openxmlformats.org/officeDocument/2006/math">
                    <m:r>
                      <a:rPr lang="en-GB" b="1" i="0" dirty="0" smtClean="0">
                        <a:latin typeface="Cambria Math" panose="02040503050406030204" pitchFamily="18" charset="0"/>
                      </a:rPr>
                      <m:t>𝐀</m:t>
                    </m:r>
                  </m:oMath>
                </a14:m>
                <a:r>
                  <a:rPr lang="en-GB" dirty="0"/>
                  <a:t>, the inverse of </a:t>
                </a:r>
                <a14:m>
                  <m:oMath xmlns:m="http://schemas.openxmlformats.org/officeDocument/2006/math">
                    <m:r>
                      <a:rPr lang="en-GB" b="1" i="0" dirty="0">
                        <a:latin typeface="Cambria Math" panose="02040503050406030204" pitchFamily="18" charset="0"/>
                      </a:rPr>
                      <m:t>𝐀</m:t>
                    </m:r>
                  </m:oMath>
                </a14:m>
                <a:r>
                  <a:rPr lang="en-GB" dirty="0"/>
                  <a:t> is a matrix </a:t>
                </a:r>
                <a14:m>
                  <m:oMath xmlns:m="http://schemas.openxmlformats.org/officeDocument/2006/math">
                    <m:sSup>
                      <m:sSupPr>
                        <m:ctrlPr>
                          <a:rPr lang="en-GB" i="1" dirty="0">
                            <a:latin typeface="Cambria Math" panose="02040503050406030204" pitchFamily="18" charset="0"/>
                          </a:rPr>
                        </m:ctrlPr>
                      </m:sSupPr>
                      <m:e>
                        <m:r>
                          <a:rPr lang="en-GB" b="1" i="0" dirty="0">
                            <a:latin typeface="Cambria Math" panose="02040503050406030204" pitchFamily="18" charset="0"/>
                          </a:rPr>
                          <m:t>𝐀</m:t>
                        </m:r>
                      </m:e>
                      <m:sup>
                        <m:r>
                          <a:rPr lang="en-GB" i="1" dirty="0">
                            <a:latin typeface="Cambria Math" panose="02040503050406030204" pitchFamily="18" charset="0"/>
                          </a:rPr>
                          <m:t>−1</m:t>
                        </m:r>
                      </m:sup>
                    </m:sSup>
                  </m:oMath>
                </a14:m>
                <a:r>
                  <a:rPr lang="en-GB" dirty="0"/>
                  <a:t> such that</a:t>
                </a:r>
                <a:br>
                  <a:rPr lang="en-GB" dirty="0"/>
                </a:br>
                <a14:m>
                  <m:oMath xmlns:m="http://schemas.openxmlformats.org/officeDocument/2006/math">
                    <m:r>
                      <a:rPr lang="en-GB" b="1" i="0" smtClean="0">
                        <a:solidFill>
                          <a:schemeClr val="accent4"/>
                        </a:solidFill>
                        <a:latin typeface="Cambria Math" panose="02040503050406030204" pitchFamily="18" charset="0"/>
                      </a:rPr>
                      <m:t>𝐀</m:t>
                    </m:r>
                    <m:sSup>
                      <m:sSupPr>
                        <m:ctrlPr>
                          <a:rPr lang="en-GB"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1">
                            <a:solidFill>
                              <a:schemeClr val="accent4"/>
                            </a:solidFill>
                            <a:latin typeface="Cambria Math" panose="02040503050406030204" pitchFamily="18" charset="0"/>
                          </a:rPr>
                          <m:t>−1</m:t>
                        </m:r>
                      </m:sup>
                    </m:sSup>
                    <m:r>
                      <a:rPr lang="en-GB" i="1">
                        <a:solidFill>
                          <a:schemeClr val="accent4"/>
                        </a:solidFill>
                        <a:latin typeface="Cambria Math" panose="02040503050406030204" pitchFamily="18" charset="0"/>
                      </a:rPr>
                      <m:t>=</m:t>
                    </m:r>
                    <m:r>
                      <a:rPr lang="en-GB" b="1" i="0">
                        <a:solidFill>
                          <a:schemeClr val="accent4"/>
                        </a:solidFill>
                        <a:latin typeface="Cambria Math" panose="02040503050406030204" pitchFamily="18" charset="0"/>
                      </a:rPr>
                      <m:t>𝐈</m:t>
                    </m:r>
                    <m:r>
                      <a:rPr lang="en-GB" i="1">
                        <a:solidFill>
                          <a:schemeClr val="accent4"/>
                        </a:solidFill>
                        <a:latin typeface="Cambria Math" panose="02040503050406030204" pitchFamily="18" charset="0"/>
                      </a:rPr>
                      <m:t>=</m:t>
                    </m:r>
                    <m:sSup>
                      <m:sSupPr>
                        <m:ctrlPr>
                          <a:rPr lang="en-GB"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1">
                            <a:solidFill>
                              <a:schemeClr val="accent4"/>
                            </a:solidFill>
                            <a:latin typeface="Cambria Math" panose="02040503050406030204" pitchFamily="18" charset="0"/>
                          </a:rPr>
                          <m:t>−1</m:t>
                        </m:r>
                      </m:sup>
                    </m:sSup>
                    <m:r>
                      <a:rPr lang="en-GB" b="1" i="0">
                        <a:solidFill>
                          <a:schemeClr val="accent4"/>
                        </a:solidFill>
                        <a:latin typeface="Cambria Math" panose="02040503050406030204" pitchFamily="18" charset="0"/>
                      </a:rPr>
                      <m:t>𝐀</m:t>
                    </m:r>
                  </m:oMath>
                </a14:m>
                <a:endParaRPr lang="en-GB" b="1" dirty="0">
                  <a:solidFill>
                    <a:schemeClr val="accent4"/>
                  </a:solidFill>
                </a:endParaRPr>
              </a:p>
              <a:p>
                <a:r>
                  <a:rPr lang="en-GB" dirty="0"/>
                  <a:t>For 2×2 matrices, the inverse is given by</a:t>
                </a:r>
                <a:br>
                  <a:rPr lang="en-GB" dirty="0"/>
                </a:b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𝑎</m:t>
                                  </m:r>
                                </m:e>
                                <m:e>
                                  <m:r>
                                    <a:rPr lang="en-GB" i="1">
                                      <a:latin typeface="Cambria Math" panose="02040503050406030204" pitchFamily="18" charset="0"/>
                                    </a:rPr>
                                    <m:t>𝑏</m:t>
                                  </m:r>
                                </m:e>
                              </m:mr>
                              <m:mr>
                                <m:e>
                                  <m:r>
                                    <a:rPr lang="en-GB" i="1">
                                      <a:latin typeface="Cambria Math" panose="02040503050406030204" pitchFamily="18" charset="0"/>
                                    </a:rPr>
                                    <m:t>𝑐</m:t>
                                  </m:r>
                                </m:e>
                                <m:e>
                                  <m:r>
                                    <a:rPr lang="en-GB" i="1">
                                      <a:latin typeface="Cambria Math" panose="02040503050406030204" pitchFamily="18" charset="0"/>
                                    </a:rPr>
                                    <m:t>𝑑</m:t>
                                  </m:r>
                                </m:e>
                              </m:mr>
                            </m:m>
                          </m:e>
                        </m:d>
                      </m:e>
                      <m:sup>
                        <m:r>
                          <a:rPr lang="en-GB" i="1">
                            <a:latin typeface="Cambria Math" panose="02040503050406030204" pitchFamily="18" charset="0"/>
                          </a:rPr>
                          <m:t>−1</m:t>
                        </m:r>
                      </m:sup>
                    </m:sSup>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𝑎𝑑</m:t>
                        </m:r>
                        <m:r>
                          <a:rPr lang="en-GB" i="1">
                            <a:latin typeface="Cambria Math" panose="02040503050406030204" pitchFamily="18" charset="0"/>
                          </a:rPr>
                          <m:t>−</m:t>
                        </m:r>
                        <m:r>
                          <a:rPr lang="en-GB" i="1">
                            <a:latin typeface="Cambria Math" panose="02040503050406030204" pitchFamily="18" charset="0"/>
                          </a:rPr>
                          <m:t>𝑏𝑐</m:t>
                        </m:r>
                      </m:den>
                    </m:f>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𝑑</m:t>
                              </m:r>
                            </m:e>
                            <m:e>
                              <m:r>
                                <a:rPr lang="en-GB" i="1">
                                  <a:latin typeface="Cambria Math" panose="02040503050406030204" pitchFamily="18" charset="0"/>
                                </a:rPr>
                                <m:t>−</m:t>
                              </m:r>
                              <m:r>
                                <a:rPr lang="en-GB" i="1">
                                  <a:latin typeface="Cambria Math" panose="02040503050406030204" pitchFamily="18" charset="0"/>
                                </a:rPr>
                                <m:t>𝑏</m:t>
                              </m:r>
                            </m:e>
                          </m:mr>
                          <m:mr>
                            <m:e>
                              <m:r>
                                <a:rPr lang="en-GB" i="1">
                                  <a:latin typeface="Cambria Math" panose="02040503050406030204" pitchFamily="18" charset="0"/>
                                </a:rPr>
                                <m:t>−</m:t>
                              </m:r>
                              <m:r>
                                <a:rPr lang="en-GB" i="1">
                                  <a:latin typeface="Cambria Math" panose="02040503050406030204" pitchFamily="18" charset="0"/>
                                </a:rPr>
                                <m:t>𝑐</m:t>
                              </m:r>
                            </m:e>
                            <m:e>
                              <m:r>
                                <a:rPr lang="en-GB" i="1">
                                  <a:latin typeface="Cambria Math" panose="02040503050406030204" pitchFamily="18" charset="0"/>
                                </a:rPr>
                                <m:t>𝑎</m:t>
                              </m:r>
                            </m:e>
                          </m:mr>
                        </m:m>
                      </m:e>
                    </m:d>
                  </m:oMath>
                </a14:m>
                <a:endParaRPr lang="en-GB" dirty="0"/>
              </a:p>
              <a:p>
                <a:pPr lvl="1"/>
                <a:r>
                  <a:rPr lang="en-GB" dirty="0"/>
                  <a:t>If </a:t>
                </a:r>
                <a14:m>
                  <m:oMath xmlns:m="http://schemas.openxmlformats.org/officeDocument/2006/math">
                    <m:r>
                      <a:rPr lang="en-GB" i="1">
                        <a:latin typeface="Cambria Math" panose="02040503050406030204" pitchFamily="18" charset="0"/>
                      </a:rPr>
                      <m:t>𝑎𝑑</m:t>
                    </m:r>
                    <m:r>
                      <a:rPr lang="en-GB" i="1">
                        <a:latin typeface="Cambria Math" panose="02040503050406030204" pitchFamily="18" charset="0"/>
                      </a:rPr>
                      <m:t>−</m:t>
                    </m:r>
                    <m:r>
                      <a:rPr lang="en-GB" i="1">
                        <a:latin typeface="Cambria Math" panose="02040503050406030204" pitchFamily="18" charset="0"/>
                      </a:rPr>
                      <m:t>𝑏𝑐</m:t>
                    </m:r>
                    <m:r>
                      <a:rPr lang="en-GB" i="1">
                        <a:latin typeface="Cambria Math" panose="02040503050406030204" pitchFamily="18" charset="0"/>
                      </a:rPr>
                      <m:t>=0</m:t>
                    </m:r>
                  </m:oMath>
                </a14:m>
                <a:r>
                  <a:rPr lang="en-GB" dirty="0"/>
                  <a:t> then the matrix has no inverse</a:t>
                </a:r>
              </a:p>
              <a:p>
                <a:r>
                  <a:rPr lang="en-GB" dirty="0"/>
                  <a:t>For larger matrices the inverse is harder to find, but methods do exist…</a:t>
                </a:r>
              </a:p>
              <a:p>
                <a:endParaRPr lang="en-GB" dirty="0"/>
              </a:p>
            </p:txBody>
          </p:sp>
        </mc:Choice>
        <mc:Fallback xmlns="">
          <p:sp>
            <p:nvSpPr>
              <p:cNvPr id="3" name="Content Placeholder 2">
                <a:extLst>
                  <a:ext uri="{FF2B5EF4-FFF2-40B4-BE49-F238E27FC236}">
                    <a16:creationId xmlns:a16="http://schemas.microsoft.com/office/drawing/2014/main" id="{501C7413-26F5-4BFF-BD81-5711E1CAEDBD}"/>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83C31BA3-54C0-4971-903B-4F107160C062}"/>
              </a:ext>
            </a:extLst>
          </p:cNvPr>
          <p:cNvSpPr/>
          <p:nvPr/>
        </p:nvSpPr>
        <p:spPr>
          <a:xfrm>
            <a:off x="1334126" y="4017364"/>
            <a:ext cx="1903750" cy="479685"/>
          </a:xfrm>
          <a:prstGeom prst="wedgeRectCallout">
            <a:avLst>
              <a:gd name="adj1" fmla="val 32487"/>
              <a:gd name="adj2" fmla="val 9375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dirty="0"/>
              <a:t>The </a:t>
            </a:r>
            <a:r>
              <a:rPr lang="en-GB" dirty="0">
                <a:hlinkClick r:id="rId4"/>
              </a:rPr>
              <a:t>determinant</a:t>
            </a:r>
            <a:endParaRPr lang="en-GB" dirty="0"/>
          </a:p>
        </p:txBody>
      </p:sp>
    </p:spTree>
    <p:extLst>
      <p:ext uri="{BB962C8B-B14F-4D97-AF65-F5344CB8AC3E}">
        <p14:creationId xmlns:p14="http://schemas.microsoft.com/office/powerpoint/2010/main" val="331107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37F5-B70E-4E1D-8C08-BDE8159BF69C}"/>
              </a:ext>
            </a:extLst>
          </p:cNvPr>
          <p:cNvSpPr>
            <a:spLocks noGrp="1"/>
          </p:cNvSpPr>
          <p:nvPr>
            <p:ph type="title"/>
          </p:nvPr>
        </p:nvSpPr>
        <p:spPr/>
        <p:txBody>
          <a:bodyPr/>
          <a:lstStyle/>
          <a:p>
            <a:r>
              <a:rPr lang="en-GB" b="1" dirty="0"/>
              <a:t>Inverse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77DC-BA49-46D5-935D-6089F026723D}"/>
                  </a:ext>
                </a:extLst>
              </p:cNvPr>
              <p:cNvSpPr>
                <a:spLocks noGrp="1"/>
              </p:cNvSpPr>
              <p:nvPr>
                <p:ph idx="1"/>
              </p:nvPr>
            </p:nvSpPr>
            <p:spPr>
              <a:xfrm>
                <a:off x="1219200" y="1783560"/>
                <a:ext cx="7747379" cy="4572000"/>
              </a:xfrm>
            </p:spPr>
            <p:txBody>
              <a:bodyPr>
                <a:normAutofit lnSpcReduction="10000"/>
              </a:bodyPr>
              <a:lstStyle/>
              <a:p>
                <a:pPr marL="457200" indent="-457200"/>
                <a:r>
                  <a:rPr lang="en-GB" dirty="0">
                    <a:ea typeface="Cambria Math" panose="02040503050406030204" pitchFamily="18" charset="0"/>
                  </a:rPr>
                  <a:t>If </a:t>
                </a:r>
                <a14:m>
                  <m:oMath xmlns:m="http://schemas.openxmlformats.org/officeDocument/2006/math">
                    <m:r>
                      <a:rPr lang="en-GB" b="1" i="0" smtClean="0">
                        <a:latin typeface="Cambria Math" panose="02040503050406030204" pitchFamily="18" charset="0"/>
                        <a:ea typeface="Cambria Math" panose="02040503050406030204" pitchFamily="18" charset="0"/>
                      </a:rPr>
                      <m:t>𝐀</m:t>
                    </m:r>
                  </m:oMath>
                </a14:m>
                <a:r>
                  <a:rPr lang="en-GB" dirty="0">
                    <a:ea typeface="Cambria Math" panose="02040503050406030204" pitchFamily="18" charset="0"/>
                  </a:rPr>
                  <a:t> represents a transformation, then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b="1" i="0">
                            <a:latin typeface="Cambria Math" panose="02040503050406030204" pitchFamily="18" charset="0"/>
                            <a:ea typeface="Cambria Math" panose="02040503050406030204" pitchFamily="18" charset="0"/>
                          </a:rPr>
                          <m:t>𝐀</m:t>
                        </m:r>
                      </m:e>
                      <m:sup>
                        <m:r>
                          <a:rPr lang="en-GB" i="1">
                            <a:latin typeface="Cambria Math" panose="02040503050406030204" pitchFamily="18" charset="0"/>
                            <a:ea typeface="Cambria Math" panose="02040503050406030204" pitchFamily="18" charset="0"/>
                          </a:rPr>
                          <m:t>−1</m:t>
                        </m:r>
                      </m:sup>
                    </m:sSup>
                  </m:oMath>
                </a14:m>
                <a:r>
                  <a:rPr lang="en-GB" dirty="0">
                    <a:ea typeface="Cambria Math" panose="02040503050406030204" pitchFamily="18" charset="0"/>
                  </a:rPr>
                  <a:t> represents the reverse of that transformation</a:t>
                </a:r>
              </a:p>
              <a:p>
                <a:pPr marL="786384" lvl="1" indent="-457200"/>
                <a:r>
                  <a:rPr lang="en-GB" dirty="0">
                    <a:ea typeface="Cambria Math" panose="02040503050406030204" pitchFamily="18" charset="0"/>
                  </a:rPr>
                  <a:t>If </a:t>
                </a:r>
                <a14:m>
                  <m:oMath xmlns:m="http://schemas.openxmlformats.org/officeDocument/2006/math">
                    <m:r>
                      <a:rPr lang="en-GB" b="1" i="0">
                        <a:latin typeface="Cambria Math" panose="02040503050406030204" pitchFamily="18" charset="0"/>
                        <a:ea typeface="Cambria Math" panose="02040503050406030204" pitchFamily="18" charset="0"/>
                      </a:rPr>
                      <m:t>𝐀</m:t>
                    </m:r>
                    <m:r>
                      <a:rPr lang="en-GB" b="1">
                        <a:latin typeface="Cambria Math" panose="02040503050406030204" pitchFamily="18" charset="0"/>
                        <a:ea typeface="Cambria Math" panose="02040503050406030204" pitchFamily="18" charset="0"/>
                      </a:rPr>
                      <m:t>𝐯</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b="1">
                            <a:latin typeface="Cambria Math" panose="02040503050406030204" pitchFamily="18" charset="0"/>
                            <a:ea typeface="Cambria Math" panose="02040503050406030204" pitchFamily="18" charset="0"/>
                          </a:rPr>
                          <m:t>𝐯</m:t>
                        </m:r>
                      </m:e>
                      <m:sup>
                        <m:r>
                          <a:rPr lang="en-GB" i="1">
                            <a:latin typeface="Cambria Math" panose="02040503050406030204" pitchFamily="18" charset="0"/>
                            <a:ea typeface="Cambria Math" panose="02040503050406030204" pitchFamily="18" charset="0"/>
                          </a:rPr>
                          <m:t>′</m:t>
                        </m:r>
                      </m:sup>
                    </m:sSup>
                  </m:oMath>
                </a14:m>
                <a:r>
                  <a:rPr lang="en-GB" dirty="0">
                    <a:ea typeface="Cambria Math" panose="02040503050406030204" pitchFamily="18" charset="0"/>
                  </a:rPr>
                  <a:t> then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b="1" i="0">
                            <a:latin typeface="Cambria Math" panose="02040503050406030204" pitchFamily="18" charset="0"/>
                            <a:ea typeface="Cambria Math" panose="02040503050406030204" pitchFamily="18" charset="0"/>
                          </a:rPr>
                          <m:t>𝐀</m:t>
                        </m:r>
                      </m:e>
                      <m:sup>
                        <m:r>
                          <a:rPr lang="en-GB" i="1">
                            <a:latin typeface="Cambria Math" panose="02040503050406030204" pitchFamily="18" charset="0"/>
                            <a:ea typeface="Cambria Math" panose="02040503050406030204" pitchFamily="18" charset="0"/>
                          </a:rPr>
                          <m:t>−1</m:t>
                        </m:r>
                      </m:sup>
                    </m:sSup>
                    <m:sSup>
                      <m:sSupPr>
                        <m:ctrlPr>
                          <a:rPr lang="en-GB" i="1">
                            <a:latin typeface="Cambria Math" panose="02040503050406030204" pitchFamily="18" charset="0"/>
                            <a:ea typeface="Cambria Math" panose="02040503050406030204" pitchFamily="18" charset="0"/>
                          </a:rPr>
                        </m:ctrlPr>
                      </m:sSupPr>
                      <m:e>
                        <m:r>
                          <a:rPr lang="en-GB" b="1">
                            <a:latin typeface="Cambria Math" panose="02040503050406030204" pitchFamily="18" charset="0"/>
                            <a:ea typeface="Cambria Math" panose="02040503050406030204" pitchFamily="18" charset="0"/>
                          </a:rPr>
                          <m:t>𝐯</m:t>
                        </m:r>
                      </m:e>
                      <m:sup>
                        <m:r>
                          <a:rPr lang="en-GB" i="1">
                            <a:latin typeface="Cambria Math" panose="02040503050406030204" pitchFamily="18" charset="0"/>
                            <a:ea typeface="Cambria Math" panose="02040503050406030204" pitchFamily="18" charset="0"/>
                          </a:rPr>
                          <m:t>′</m:t>
                        </m:r>
                      </m:sup>
                    </m:sSup>
                    <m:r>
                      <a:rPr lang="en-GB" i="1">
                        <a:latin typeface="Cambria Math" panose="02040503050406030204" pitchFamily="18" charset="0"/>
                        <a:ea typeface="Cambria Math" panose="02040503050406030204" pitchFamily="18" charset="0"/>
                      </a:rPr>
                      <m:t>=</m:t>
                    </m:r>
                    <m:r>
                      <a:rPr lang="en-GB" b="1">
                        <a:latin typeface="Cambria Math" panose="02040503050406030204" pitchFamily="18" charset="0"/>
                        <a:ea typeface="Cambria Math" panose="02040503050406030204" pitchFamily="18" charset="0"/>
                      </a:rPr>
                      <m:t>𝐯</m:t>
                    </m:r>
                  </m:oMath>
                </a14:m>
                <a:endParaRPr lang="en-GB" dirty="0">
                  <a:ea typeface="Cambria Math" panose="02040503050406030204" pitchFamily="18" charset="0"/>
                </a:endParaRPr>
              </a:p>
              <a:p>
                <a:pPr marL="457200" indent="-457200"/>
                <a:r>
                  <a:rPr lang="en-GB" dirty="0">
                    <a:ea typeface="Cambria Math" panose="02040503050406030204" pitchFamily="18" charset="0"/>
                  </a:rPr>
                  <a:t>Scale: </a:t>
                </a: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m:t>
                                      </m:r>
                                    </m:sub>
                                  </m:sSub>
                                </m:e>
                                <m:e>
                                  <m:r>
                                    <a:rPr lang="en-GB" b="0" i="1" smtClean="0">
                                      <a:latin typeface="Cambria Math" panose="02040503050406030204" pitchFamily="18" charset="0"/>
                                    </a:rPr>
                                    <m:t>0</m:t>
                                  </m:r>
                                </m:e>
                              </m:mr>
                              <m:mr>
                                <m:e>
                                  <m:r>
                                    <a:rPr lang="en-GB" b="0" i="1" smtClean="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b="0" i="1" smtClean="0">
                                          <a:latin typeface="Cambria Math" panose="02040503050406030204" pitchFamily="18" charset="0"/>
                                        </a:rPr>
                                        <m:t>𝑦</m:t>
                                      </m:r>
                                    </m:sub>
                                  </m:sSub>
                                </m:e>
                              </m:mr>
                            </m:m>
                          </m:e>
                        </m:d>
                      </m:e>
                      <m:sup>
                        <m:r>
                          <a:rPr lang="en-GB" i="1">
                            <a:latin typeface="Cambria Math" panose="02040503050406030204" pitchFamily="18" charset="0"/>
                          </a:rPr>
                          <m:t>−1</m:t>
                        </m:r>
                      </m:sup>
                    </m:sSup>
                    <m:r>
                      <a:rPr lang="en-GB" b="0" i="1" smtClean="0">
                        <a:latin typeface="Cambria Math" panose="02040503050406030204" pitchFamily="18" charset="0"/>
                      </a:rPr>
                      <m:t>=</m:t>
                    </m:r>
                  </m:oMath>
                </a14:m>
                <a:r>
                  <a:rPr lang="en-GB" dirty="0"/>
                  <a:t> </a:t>
                </a:r>
                <a14:m>
                  <m:oMath xmlns:m="http://schemas.openxmlformats.org/officeDocument/2006/math">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f>
                                <m:fPr>
                                  <m:type m:val="skw"/>
                                  <m:ctrlPr>
                                    <a:rPr lang="en-GB" i="1" smtClean="0">
                                      <a:latin typeface="Cambria Math" panose="02040503050406030204" pitchFamily="18" charset="0"/>
                                    </a:rPr>
                                  </m:ctrlPr>
                                </m:fPr>
                                <m:num>
                                  <m:r>
                                    <a:rPr lang="en-GB" b="0" i="1" smtClean="0">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𝑥</m:t>
                                      </m:r>
                                    </m:sub>
                                  </m:sSub>
                                </m:den>
                              </m:f>
                            </m:e>
                            <m:e>
                              <m:r>
                                <a:rPr lang="en-GB" i="1">
                                  <a:latin typeface="Cambria Math" panose="02040503050406030204" pitchFamily="18" charset="0"/>
                                </a:rPr>
                                <m:t>0</m:t>
                              </m:r>
                            </m:e>
                          </m:mr>
                          <m:mr>
                            <m:e>
                              <m:r>
                                <a:rPr lang="en-GB" i="1">
                                  <a:latin typeface="Cambria Math" panose="02040503050406030204" pitchFamily="18" charset="0"/>
                                </a:rPr>
                                <m:t>0</m:t>
                              </m:r>
                            </m:e>
                            <m:e>
                              <m:f>
                                <m:fPr>
                                  <m:type m:val="skw"/>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b="0" i="1" smtClean="0">
                                          <a:latin typeface="Cambria Math" panose="02040503050406030204" pitchFamily="18" charset="0"/>
                                        </a:rPr>
                                        <m:t>𝑦</m:t>
                                      </m:r>
                                    </m:sub>
                                  </m:sSub>
                                </m:den>
                              </m:f>
                            </m:e>
                          </m:mr>
                        </m:m>
                      </m:e>
                    </m:d>
                  </m:oMath>
                </a14:m>
                <a:endParaRPr lang="en-GB" dirty="0">
                  <a:ea typeface="Cambria Math" panose="02040503050406030204" pitchFamily="18" charset="0"/>
                </a:endParaRPr>
              </a:p>
              <a:p>
                <a:pPr marL="457200" indent="-457200"/>
                <a:r>
                  <a:rPr lang="en-GB" dirty="0">
                    <a:ea typeface="Cambria Math" panose="02040503050406030204" pitchFamily="18" charset="0"/>
                  </a:rPr>
                  <a:t>Rotation: </a:t>
                </a:r>
                <a14:m>
                  <m:oMath xmlns:m="http://schemas.openxmlformats.org/officeDocument/2006/math">
                    <m:sSubSup>
                      <m:sSubSupPr>
                        <m:ctrlPr>
                          <a:rPr lang="en-GB" i="1">
                            <a:latin typeface="Cambria Math" panose="02040503050406030204" pitchFamily="18" charset="0"/>
                            <a:ea typeface="Cambria Math" panose="02040503050406030204" pitchFamily="18" charset="0"/>
                          </a:rPr>
                        </m:ctrlPr>
                      </m:sSubSupPr>
                      <m:e>
                        <m:r>
                          <a:rPr lang="en-GB" b="1" i="0">
                            <a:latin typeface="Cambria Math" panose="02040503050406030204" pitchFamily="18" charset="0"/>
                            <a:ea typeface="Cambria Math" panose="02040503050406030204" pitchFamily="18" charset="0"/>
                          </a:rPr>
                          <m:t>𝐑</m:t>
                        </m:r>
                      </m:e>
                      <m:sub>
                        <m:r>
                          <a:rPr lang="en-GB" i="1">
                            <a:latin typeface="Cambria Math" panose="02040503050406030204" pitchFamily="18" charset="0"/>
                            <a:ea typeface="Cambria Math" panose="02040503050406030204" pitchFamily="18" charset="0"/>
                          </a:rPr>
                          <m:t>𝜃</m:t>
                        </m:r>
                      </m:sub>
                      <m:sup>
                        <m:r>
                          <a:rPr lang="en-GB" i="1">
                            <a:latin typeface="Cambria Math" panose="02040503050406030204" pitchFamily="18" charset="0"/>
                            <a:ea typeface="Cambria Math" panose="02040503050406030204" pitchFamily="18" charset="0"/>
                          </a:rPr>
                          <m:t>−1</m:t>
                        </m:r>
                      </m:sup>
                    </m:sSubSup>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b="1" i="0">
                            <a:latin typeface="Cambria Math" panose="02040503050406030204" pitchFamily="18" charset="0"/>
                            <a:ea typeface="Cambria Math" panose="02040503050406030204" pitchFamily="18" charset="0"/>
                          </a:rPr>
                          <m:t>𝐑</m:t>
                        </m:r>
                      </m:e>
                      <m:sub>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𝜃</m:t>
                        </m:r>
                      </m:sub>
                    </m:sSub>
                  </m:oMath>
                </a14:m>
                <a:endParaRPr lang="en-GB" dirty="0">
                  <a:ea typeface="Cambria Math" panose="02040503050406030204" pitchFamily="18" charset="0"/>
                </a:endParaRPr>
              </a:p>
              <a:p>
                <a:r>
                  <a:rPr lang="en-GB" dirty="0"/>
                  <a:t>Translation: </a:t>
                </a:r>
                <a14:m>
                  <m:oMath xmlns:m="http://schemas.openxmlformats.org/officeDocument/2006/math">
                    <m:sSup>
                      <m:sSupPr>
                        <m:ctrlPr>
                          <a:rPr lang="en-GB" sz="2200" i="1" smtClean="0">
                            <a:latin typeface="Cambria Math" panose="02040503050406030204" pitchFamily="18" charset="0"/>
                          </a:rPr>
                        </m:ctrlPr>
                      </m:sSupPr>
                      <m:e>
                        <m:d>
                          <m:dPr>
                            <m:ctrlPr>
                              <a:rPr lang="en-GB" sz="2200" i="1">
                                <a:latin typeface="Cambria Math" panose="02040503050406030204" pitchFamily="18" charset="0"/>
                                <a:ea typeface="Cambria Math" panose="02040503050406030204" pitchFamily="18" charset="0"/>
                              </a:rPr>
                            </m:ctrlPr>
                          </m:dPr>
                          <m:e>
                            <m:m>
                              <m:mPr>
                                <m:mcs>
                                  <m:mc>
                                    <m:mcPr>
                                      <m:count m:val="3"/>
                                      <m:mcJc m:val="center"/>
                                    </m:mcPr>
                                  </m:mc>
                                </m:mcs>
                                <m:ctrlPr>
                                  <a:rPr lang="en-GB" sz="2200" i="1">
                                    <a:latin typeface="Cambria Math" panose="02040503050406030204" pitchFamily="18" charset="0"/>
                                    <a:ea typeface="Cambria Math" panose="02040503050406030204" pitchFamily="18" charset="0"/>
                                  </a:rPr>
                                </m:ctrlPr>
                              </m:mPr>
                              <m:mr>
                                <m:e>
                                  <m:r>
                                    <m:rPr>
                                      <m:brk m:alnAt="7"/>
                                    </m:rPr>
                                    <a:rPr lang="en-GB" sz="2200" i="1">
                                      <a:latin typeface="Cambria Math" panose="02040503050406030204" pitchFamily="18" charset="0"/>
                                      <a:ea typeface="Cambria Math" panose="02040503050406030204" pitchFamily="18" charset="0"/>
                                    </a:rPr>
                                    <m:t>1</m:t>
                                  </m:r>
                                </m:e>
                                <m:e>
                                  <m:r>
                                    <a:rPr lang="en-GB" sz="2200" i="1">
                                      <a:latin typeface="Cambria Math" panose="02040503050406030204" pitchFamily="18" charset="0"/>
                                      <a:ea typeface="Cambria Math" panose="02040503050406030204" pitchFamily="18" charset="0"/>
                                    </a:rPr>
                                    <m:t>0</m:t>
                                  </m:r>
                                </m:e>
                                <m:e>
                                  <m:sSub>
                                    <m:sSubPr>
                                      <m:ctrlPr>
                                        <a:rPr lang="en-GB" sz="2200" i="1">
                                          <a:latin typeface="Cambria Math" panose="02040503050406030204" pitchFamily="18" charset="0"/>
                                          <a:ea typeface="Cambria Math" panose="02040503050406030204" pitchFamily="18" charset="0"/>
                                        </a:rPr>
                                      </m:ctrlPr>
                                    </m:sSubPr>
                                    <m:e>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𝑥</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e>
                                  <m:sSub>
                                    <m:sSubPr>
                                      <m:ctrlPr>
                                        <a:rPr lang="en-GB" sz="2200" i="1">
                                          <a:latin typeface="Cambria Math" panose="02040503050406030204" pitchFamily="18" charset="0"/>
                                          <a:ea typeface="Cambria Math" panose="02040503050406030204" pitchFamily="18" charset="0"/>
                                        </a:rPr>
                                      </m:ctrlPr>
                                    </m:sSubPr>
                                    <m:e>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𝑦</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mr>
                            </m:m>
                          </m:e>
                        </m:d>
                      </m:e>
                      <m:sup>
                        <m:r>
                          <a:rPr lang="en-GB" sz="2200" b="0" i="1" smtClean="0">
                            <a:latin typeface="Cambria Math" panose="02040503050406030204" pitchFamily="18" charset="0"/>
                          </a:rPr>
                          <m:t>−1</m:t>
                        </m:r>
                      </m:sup>
                    </m:sSup>
                    <m:r>
                      <a:rPr lang="en-GB" sz="2200" b="0" i="1" smtClean="0">
                        <a:latin typeface="Cambria Math" panose="02040503050406030204" pitchFamily="18" charset="0"/>
                      </a:rPr>
                      <m:t>=</m:t>
                    </m:r>
                    <m:d>
                      <m:dPr>
                        <m:ctrlPr>
                          <a:rPr lang="en-GB" sz="2200" i="1">
                            <a:latin typeface="Cambria Math" panose="02040503050406030204" pitchFamily="18" charset="0"/>
                            <a:ea typeface="Cambria Math" panose="02040503050406030204" pitchFamily="18" charset="0"/>
                          </a:rPr>
                        </m:ctrlPr>
                      </m:dPr>
                      <m:e>
                        <m:m>
                          <m:mPr>
                            <m:mcs>
                              <m:mc>
                                <m:mcPr>
                                  <m:count m:val="3"/>
                                  <m:mcJc m:val="center"/>
                                </m:mcPr>
                              </m:mc>
                            </m:mcs>
                            <m:ctrlPr>
                              <a:rPr lang="en-GB" sz="2200" i="1">
                                <a:latin typeface="Cambria Math" panose="02040503050406030204" pitchFamily="18" charset="0"/>
                                <a:ea typeface="Cambria Math" panose="02040503050406030204" pitchFamily="18" charset="0"/>
                              </a:rPr>
                            </m:ctrlPr>
                          </m:mPr>
                          <m:mr>
                            <m:e>
                              <m:r>
                                <m:rPr>
                                  <m:brk m:alnAt="7"/>
                                </m:rPr>
                                <a:rPr lang="en-GB" sz="2200" i="1">
                                  <a:latin typeface="Cambria Math" panose="02040503050406030204" pitchFamily="18" charset="0"/>
                                  <a:ea typeface="Cambria Math" panose="02040503050406030204" pitchFamily="18" charset="0"/>
                                </a:rPr>
                                <m:t>1</m:t>
                              </m:r>
                            </m:e>
                            <m:e>
                              <m:r>
                                <a:rPr lang="en-GB" sz="2200" i="1">
                                  <a:latin typeface="Cambria Math" panose="02040503050406030204" pitchFamily="18" charset="0"/>
                                  <a:ea typeface="Cambria Math" panose="02040503050406030204" pitchFamily="18" charset="0"/>
                                </a:rPr>
                                <m:t>0</m:t>
                              </m:r>
                            </m:e>
                            <m:e>
                              <m:sSub>
                                <m:sSubPr>
                                  <m:ctrlPr>
                                    <a:rPr lang="en-GB" sz="2200" i="1">
                                      <a:latin typeface="Cambria Math" panose="02040503050406030204" pitchFamily="18" charset="0"/>
                                      <a:ea typeface="Cambria Math" panose="02040503050406030204" pitchFamily="18" charset="0"/>
                                    </a:rPr>
                                  </m:ctrlPr>
                                </m:sSubPr>
                                <m:e>
                                  <m:r>
                                    <a:rPr lang="en-GB" sz="2200" b="0" i="1" smtClean="0">
                                      <a:latin typeface="Cambria Math" panose="02040503050406030204" pitchFamily="18" charset="0"/>
                                      <a:ea typeface="Cambria Math" panose="02040503050406030204" pitchFamily="18" charset="0"/>
                                    </a:rPr>
                                    <m:t>−</m:t>
                                  </m:r>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𝑥</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e>
                              <m:r>
                                <a:rPr lang="en-GB" sz="2200" b="0" i="1" smtClean="0">
                                  <a:latin typeface="Cambria Math" panose="02040503050406030204" pitchFamily="18" charset="0"/>
                                  <a:ea typeface="Cambria Math" panose="02040503050406030204" pitchFamily="18" charset="0"/>
                                </a:rPr>
                                <m:t>−</m:t>
                              </m:r>
                              <m:sSub>
                                <m:sSubPr>
                                  <m:ctrlPr>
                                    <a:rPr lang="en-GB" sz="2200" i="1">
                                      <a:latin typeface="Cambria Math" panose="02040503050406030204" pitchFamily="18" charset="0"/>
                                      <a:ea typeface="Cambria Math" panose="02040503050406030204" pitchFamily="18" charset="0"/>
                                    </a:rPr>
                                  </m:ctrlPr>
                                </m:sSubPr>
                                <m:e>
                                  <m:r>
                                    <a:rPr lang="en-GB" sz="2200" i="1">
                                      <a:latin typeface="Cambria Math" panose="02040503050406030204" pitchFamily="18" charset="0"/>
                                      <a:ea typeface="Cambria Math" panose="02040503050406030204" pitchFamily="18" charset="0"/>
                                    </a:rPr>
                                    <m:t>𝑡</m:t>
                                  </m:r>
                                </m:e>
                                <m:sub>
                                  <m:r>
                                    <a:rPr lang="en-GB" sz="2200" i="1">
                                      <a:latin typeface="Cambria Math" panose="02040503050406030204" pitchFamily="18" charset="0"/>
                                      <a:ea typeface="Cambria Math" panose="02040503050406030204" pitchFamily="18" charset="0"/>
                                    </a:rPr>
                                    <m:t>𝑦</m:t>
                                  </m:r>
                                </m:sub>
                              </m:sSub>
                            </m:e>
                          </m:mr>
                          <m:mr>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0</m:t>
                              </m:r>
                            </m:e>
                            <m:e>
                              <m:r>
                                <a:rPr lang="en-GB" sz="2200" i="1">
                                  <a:latin typeface="Cambria Math" panose="02040503050406030204" pitchFamily="18" charset="0"/>
                                  <a:ea typeface="Cambria Math" panose="02040503050406030204" pitchFamily="18" charset="0"/>
                                </a:rPr>
                                <m:t>1</m:t>
                              </m:r>
                            </m:e>
                          </m:mr>
                        </m:m>
                      </m:e>
                    </m:d>
                  </m:oMath>
                </a14:m>
                <a:endParaRPr lang="en-GB" dirty="0"/>
              </a:p>
            </p:txBody>
          </p:sp>
        </mc:Choice>
        <mc:Fallback xmlns="">
          <p:sp>
            <p:nvSpPr>
              <p:cNvPr id="3" name="Content Placeholder 2">
                <a:extLst>
                  <a:ext uri="{FF2B5EF4-FFF2-40B4-BE49-F238E27FC236}">
                    <a16:creationId xmlns:a16="http://schemas.microsoft.com/office/drawing/2014/main" id="{9B0B77DC-BA49-46D5-935D-6089F026723D}"/>
                  </a:ext>
                </a:extLst>
              </p:cNvPr>
              <p:cNvSpPr>
                <a:spLocks noGrp="1" noRot="1" noChangeAspect="1" noMove="1" noResize="1" noEditPoints="1" noAdjustHandles="1" noChangeArrowheads="1" noChangeShapeType="1" noTextEdit="1"/>
              </p:cNvSpPr>
              <p:nvPr>
                <p:ph idx="1"/>
              </p:nvPr>
            </p:nvSpPr>
            <p:spPr>
              <a:xfrm>
                <a:off x="1219200" y="1783560"/>
                <a:ext cx="7747379" cy="4572000"/>
              </a:xfrm>
              <a:blipFill>
                <a:blip r:embed="rId3"/>
                <a:stretch>
                  <a:fillRect l="-1416" t="-2800"/>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D3668680-C67B-4A65-84B5-57FE18B23E57}"/>
              </a:ext>
            </a:extLst>
          </p:cNvPr>
          <p:cNvGrpSpPr/>
          <p:nvPr/>
        </p:nvGrpSpPr>
        <p:grpSpPr>
          <a:xfrm>
            <a:off x="8603472" y="2072101"/>
            <a:ext cx="3101161" cy="3444106"/>
            <a:chOff x="8603472" y="2072101"/>
            <a:chExt cx="3101161" cy="3444106"/>
          </a:xfrm>
        </p:grpSpPr>
        <p:grpSp>
          <p:nvGrpSpPr>
            <p:cNvPr id="12" name="Group 11">
              <a:extLst>
                <a:ext uri="{FF2B5EF4-FFF2-40B4-BE49-F238E27FC236}">
                  <a16:creationId xmlns:a16="http://schemas.microsoft.com/office/drawing/2014/main" id="{0A3905FE-0C6B-4D92-87B0-F1052614AD12}"/>
                </a:ext>
              </a:extLst>
            </p:cNvPr>
            <p:cNvGrpSpPr/>
            <p:nvPr/>
          </p:nvGrpSpPr>
          <p:grpSpPr>
            <a:xfrm>
              <a:off x="8603472" y="2072101"/>
              <a:ext cx="2938026" cy="2264538"/>
              <a:chOff x="8084857" y="2413295"/>
              <a:chExt cx="2938026" cy="2264538"/>
            </a:xfrm>
          </p:grpSpPr>
          <p:pic>
            <p:nvPicPr>
              <p:cNvPr id="13" name="Picture 2" descr="Image result for sheep">
                <a:extLst>
                  <a:ext uri="{FF2B5EF4-FFF2-40B4-BE49-F238E27FC236}">
                    <a16:creationId xmlns:a16="http://schemas.microsoft.com/office/drawing/2014/main" id="{49DE6959-5ED3-49FC-BF07-EFF6938510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0540" y="2413295"/>
                <a:ext cx="1983316" cy="1323155"/>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8095D9EA-E151-4B5A-BC19-E270CAD95186}"/>
                  </a:ext>
                </a:extLst>
              </p:cNvPr>
              <p:cNvSpPr/>
              <p:nvPr/>
            </p:nvSpPr>
            <p:spPr>
              <a:xfrm>
                <a:off x="10316633" y="3848100"/>
                <a:ext cx="254308" cy="829733"/>
              </a:xfrm>
              <a:custGeom>
                <a:avLst/>
                <a:gdLst>
                  <a:gd name="connsiteX0" fmla="*/ 0 w 254308"/>
                  <a:gd name="connsiteY0" fmla="*/ 0 h 829733"/>
                  <a:gd name="connsiteX1" fmla="*/ 254000 w 254308"/>
                  <a:gd name="connsiteY1" fmla="*/ 372533 h 829733"/>
                  <a:gd name="connsiteX2" fmla="*/ 46567 w 254308"/>
                  <a:gd name="connsiteY2" fmla="*/ 829733 h 829733"/>
                </a:gdLst>
                <a:ahLst/>
                <a:cxnLst>
                  <a:cxn ang="0">
                    <a:pos x="connsiteX0" y="connsiteY0"/>
                  </a:cxn>
                  <a:cxn ang="0">
                    <a:pos x="connsiteX1" y="connsiteY1"/>
                  </a:cxn>
                  <a:cxn ang="0">
                    <a:pos x="connsiteX2" y="connsiteY2"/>
                  </a:cxn>
                </a:cxnLst>
                <a:rect l="l" t="t" r="r" b="b"/>
                <a:pathLst>
                  <a:path w="254308" h="829733">
                    <a:moveTo>
                      <a:pt x="0" y="0"/>
                    </a:moveTo>
                    <a:cubicBezTo>
                      <a:pt x="123119" y="117122"/>
                      <a:pt x="246239" y="234244"/>
                      <a:pt x="254000" y="372533"/>
                    </a:cubicBezTo>
                    <a:cubicBezTo>
                      <a:pt x="261761" y="510822"/>
                      <a:pt x="121356" y="790927"/>
                      <a:pt x="46567" y="829733"/>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6272A41E-F2C0-4A04-BBD4-13AD1E47B856}"/>
                  </a:ext>
                </a:extLst>
              </p:cNvPr>
              <p:cNvSpPr/>
              <p:nvPr/>
            </p:nvSpPr>
            <p:spPr>
              <a:xfrm rot="11700000">
                <a:off x="8113189" y="3755224"/>
                <a:ext cx="254308" cy="829733"/>
              </a:xfrm>
              <a:custGeom>
                <a:avLst/>
                <a:gdLst>
                  <a:gd name="connsiteX0" fmla="*/ 0 w 254308"/>
                  <a:gd name="connsiteY0" fmla="*/ 0 h 829733"/>
                  <a:gd name="connsiteX1" fmla="*/ 254000 w 254308"/>
                  <a:gd name="connsiteY1" fmla="*/ 372533 h 829733"/>
                  <a:gd name="connsiteX2" fmla="*/ 46567 w 254308"/>
                  <a:gd name="connsiteY2" fmla="*/ 829733 h 829733"/>
                </a:gdLst>
                <a:ahLst/>
                <a:cxnLst>
                  <a:cxn ang="0">
                    <a:pos x="connsiteX0" y="connsiteY0"/>
                  </a:cxn>
                  <a:cxn ang="0">
                    <a:pos x="connsiteX1" y="connsiteY1"/>
                  </a:cxn>
                  <a:cxn ang="0">
                    <a:pos x="connsiteX2" y="connsiteY2"/>
                  </a:cxn>
                </a:cxnLst>
                <a:rect l="l" t="t" r="r" b="b"/>
                <a:pathLst>
                  <a:path w="254308" h="829733">
                    <a:moveTo>
                      <a:pt x="0" y="0"/>
                    </a:moveTo>
                    <a:cubicBezTo>
                      <a:pt x="123119" y="117122"/>
                      <a:pt x="246239" y="234244"/>
                      <a:pt x="254000" y="372533"/>
                    </a:cubicBezTo>
                    <a:cubicBezTo>
                      <a:pt x="261761" y="510822"/>
                      <a:pt x="121356" y="790927"/>
                      <a:pt x="46567" y="829733"/>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629D579-A886-4679-81D5-ACCF2DE02604}"/>
                      </a:ext>
                    </a:extLst>
                  </p:cNvPr>
                  <p:cNvSpPr/>
                  <p:nvPr/>
                </p:nvSpPr>
                <p:spPr>
                  <a:xfrm>
                    <a:off x="10504792" y="4035968"/>
                    <a:ext cx="5180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b="1" i="0">
                              <a:latin typeface="Cambria Math" panose="02040503050406030204" pitchFamily="18" charset="0"/>
                              <a:ea typeface="Cambria Math" panose="02040503050406030204" pitchFamily="18" charset="0"/>
                            </a:rPr>
                            <m:t>𝐀</m:t>
                          </m:r>
                        </m:oMath>
                      </m:oMathPara>
                    </a14:m>
                    <a:endParaRPr lang="en-GB" sz="2800" b="1" dirty="0"/>
                  </a:p>
                </p:txBody>
              </p:sp>
            </mc:Choice>
            <mc:Fallback xmlns="">
              <p:sp>
                <p:nvSpPr>
                  <p:cNvPr id="16" name="Rectangle 15">
                    <a:extLst>
                      <a:ext uri="{FF2B5EF4-FFF2-40B4-BE49-F238E27FC236}">
                        <a16:creationId xmlns:a16="http://schemas.microsoft.com/office/drawing/2014/main" id="{E629D579-A886-4679-81D5-ACCF2DE02604}"/>
                      </a:ext>
                    </a:extLst>
                  </p:cNvPr>
                  <p:cNvSpPr>
                    <a:spLocks noRot="1" noChangeAspect="1" noMove="1" noResize="1" noEditPoints="1" noAdjustHandles="1" noChangeArrowheads="1" noChangeShapeType="1" noTextEdit="1"/>
                  </p:cNvSpPr>
                  <p:nvPr/>
                </p:nvSpPr>
                <p:spPr>
                  <a:xfrm>
                    <a:off x="10504792" y="4035968"/>
                    <a:ext cx="518091" cy="52322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2917283-E1CC-41C8-8E46-3592E02BFA90}"/>
                      </a:ext>
                    </a:extLst>
                  </p:cNvPr>
                  <p:cNvSpPr/>
                  <p:nvPr/>
                </p:nvSpPr>
                <p:spPr>
                  <a:xfrm>
                    <a:off x="8084857" y="3938356"/>
                    <a:ext cx="87248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GB" sz="2800" b="0" i="1" smtClean="0">
                                  <a:latin typeface="Cambria Math" panose="02040503050406030204" pitchFamily="18" charset="0"/>
                                  <a:ea typeface="Cambria Math" panose="02040503050406030204" pitchFamily="18" charset="0"/>
                                </a:rPr>
                              </m:ctrlPr>
                            </m:sSupPr>
                            <m:e>
                              <m:r>
                                <a:rPr lang="en-GB" sz="2800" b="1" i="0" smtClean="0">
                                  <a:latin typeface="Cambria Math" panose="02040503050406030204" pitchFamily="18" charset="0"/>
                                  <a:ea typeface="Cambria Math" panose="02040503050406030204" pitchFamily="18" charset="0"/>
                                </a:rPr>
                                <m:t>𝐀</m:t>
                              </m:r>
                            </m:e>
                            <m:sup>
                              <m:r>
                                <a:rPr lang="en-GB" sz="2800" b="0" i="1" smtClean="0">
                                  <a:latin typeface="Cambria Math" panose="02040503050406030204" pitchFamily="18" charset="0"/>
                                  <a:ea typeface="Cambria Math" panose="02040503050406030204" pitchFamily="18" charset="0"/>
                                </a:rPr>
                                <m:t>−1</m:t>
                              </m:r>
                            </m:sup>
                          </m:sSup>
                        </m:oMath>
                      </m:oMathPara>
                    </a14:m>
                    <a:endParaRPr lang="en-GB" dirty="0"/>
                  </a:p>
                </p:txBody>
              </p:sp>
            </mc:Choice>
            <mc:Fallback xmlns="">
              <p:sp>
                <p:nvSpPr>
                  <p:cNvPr id="17" name="Rectangle 16">
                    <a:extLst>
                      <a:ext uri="{FF2B5EF4-FFF2-40B4-BE49-F238E27FC236}">
                        <a16:creationId xmlns:a16="http://schemas.microsoft.com/office/drawing/2014/main" id="{82917283-E1CC-41C8-8E46-3592E02BFA90}"/>
                      </a:ext>
                    </a:extLst>
                  </p:cNvPr>
                  <p:cNvSpPr>
                    <a:spLocks noRot="1" noChangeAspect="1" noMove="1" noResize="1" noEditPoints="1" noAdjustHandles="1" noChangeArrowheads="1" noChangeShapeType="1" noTextEdit="1"/>
                  </p:cNvSpPr>
                  <p:nvPr/>
                </p:nvSpPr>
                <p:spPr>
                  <a:xfrm>
                    <a:off x="8084857" y="3938356"/>
                    <a:ext cx="872482" cy="523220"/>
                  </a:xfrm>
                  <a:prstGeom prst="rect">
                    <a:avLst/>
                  </a:prstGeom>
                  <a:blipFill>
                    <a:blip r:embed="rId6"/>
                    <a:stretch>
                      <a:fillRect/>
                    </a:stretch>
                  </a:blipFill>
                </p:spPr>
                <p:txBody>
                  <a:bodyPr/>
                  <a:lstStyle/>
                  <a:p>
                    <a:r>
                      <a:rPr lang="en-GB">
                        <a:noFill/>
                      </a:rPr>
                      <a:t> </a:t>
                    </a:r>
                  </a:p>
                </p:txBody>
              </p:sp>
            </mc:Fallback>
          </mc:AlternateContent>
        </p:grpSp>
        <p:pic>
          <p:nvPicPr>
            <p:cNvPr id="18" name="Picture 17" descr="A sheep standing in the grass&#10;&#10;Description automatically generated">
              <a:extLst>
                <a:ext uri="{FF2B5EF4-FFF2-40B4-BE49-F238E27FC236}">
                  <a16:creationId xmlns:a16="http://schemas.microsoft.com/office/drawing/2014/main" id="{39198AA2-8077-41B6-9BE1-10C1B1CB6FD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989"/>
            <a:stretch/>
          </p:blipFill>
          <p:spPr>
            <a:xfrm rot="2254666">
              <a:off x="8732494" y="4081918"/>
              <a:ext cx="2972139" cy="1434289"/>
            </a:xfrm>
            <a:prstGeom prst="parallelogram">
              <a:avLst>
                <a:gd name="adj" fmla="val 59121"/>
              </a:avLst>
            </a:prstGeom>
          </p:spPr>
        </p:pic>
      </p:grpSp>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D732BA45-22C0-4DC0-80F8-3186AB43C83C}"/>
                  </a:ext>
                </a:extLst>
              </p:cNvPr>
              <p:cNvSpPr/>
              <p:nvPr/>
            </p:nvSpPr>
            <p:spPr>
              <a:xfrm>
                <a:off x="5736396" y="4653886"/>
                <a:ext cx="2292823" cy="409433"/>
              </a:xfrm>
              <a:prstGeom prst="wedgeRectCallout">
                <a:avLst>
                  <a:gd name="adj1" fmla="val -72619"/>
                  <a:gd name="adj2" fmla="val 15833"/>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Rotation through </a:t>
                </a:r>
                <a14:m>
                  <m:oMath xmlns:m="http://schemas.openxmlformats.org/officeDocument/2006/math">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𝜃</m:t>
                    </m:r>
                  </m:oMath>
                </a14:m>
                <a:r>
                  <a:rPr lang="en-GB" dirty="0"/>
                  <a:t> </a:t>
                </a:r>
              </a:p>
            </p:txBody>
          </p:sp>
        </mc:Choice>
        <mc:Fallback xmlns="">
          <p:sp>
            <p:nvSpPr>
              <p:cNvPr id="22" name="Speech Bubble: Rectangle 21">
                <a:extLst>
                  <a:ext uri="{FF2B5EF4-FFF2-40B4-BE49-F238E27FC236}">
                    <a16:creationId xmlns:a16="http://schemas.microsoft.com/office/drawing/2014/main" id="{D732BA45-22C0-4DC0-80F8-3186AB43C83C}"/>
                  </a:ext>
                </a:extLst>
              </p:cNvPr>
              <p:cNvSpPr>
                <a:spLocks noRot="1" noChangeAspect="1" noMove="1" noResize="1" noEditPoints="1" noAdjustHandles="1" noChangeArrowheads="1" noChangeShapeType="1" noTextEdit="1"/>
              </p:cNvSpPr>
              <p:nvPr/>
            </p:nvSpPr>
            <p:spPr>
              <a:xfrm>
                <a:off x="5736396" y="4653886"/>
                <a:ext cx="2292823" cy="409433"/>
              </a:xfrm>
              <a:prstGeom prst="wedgeRectCallout">
                <a:avLst>
                  <a:gd name="adj1" fmla="val -72619"/>
                  <a:gd name="adj2" fmla="val 15833"/>
                </a:avLst>
              </a:prstGeom>
              <a:blipFill>
                <a:blip r:embed="rId8"/>
                <a:stretch>
                  <a:fillRect b="-10390"/>
                </a:stretch>
              </a:blipFill>
            </p:spPr>
            <p:txBody>
              <a:bodyPr/>
              <a:lstStyle/>
              <a:p>
                <a:r>
                  <a:rPr lang="en-GB">
                    <a:noFill/>
                  </a:rPr>
                  <a:t> </a:t>
                </a:r>
              </a:p>
            </p:txBody>
          </p:sp>
        </mc:Fallback>
      </mc:AlternateContent>
    </p:spTree>
    <p:extLst>
      <p:ext uri="{BB962C8B-B14F-4D97-AF65-F5344CB8AC3E}">
        <p14:creationId xmlns:p14="http://schemas.microsoft.com/office/powerpoint/2010/main" val="36523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CE41-05E9-4A73-BF15-62C20021FA1D}"/>
              </a:ext>
            </a:extLst>
          </p:cNvPr>
          <p:cNvSpPr>
            <a:spLocks noGrp="1"/>
          </p:cNvSpPr>
          <p:nvPr>
            <p:ph type="title"/>
          </p:nvPr>
        </p:nvSpPr>
        <p:spPr/>
        <p:txBody>
          <a:bodyPr/>
          <a:lstStyle/>
          <a:p>
            <a:r>
              <a:rPr lang="en-GB" b="1" dirty="0"/>
              <a:t>Rotating about the origin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D5E805-57FD-486B-829F-4E1DE23FD28B}"/>
                  </a:ext>
                </a:extLst>
              </p:cNvPr>
              <p:cNvSpPr>
                <a:spLocks noGrp="1"/>
              </p:cNvSpPr>
              <p:nvPr>
                <p:ph idx="1"/>
              </p:nvPr>
            </p:nvSpPr>
            <p:spPr/>
            <p:txBody>
              <a:bodyPr/>
              <a:lstStyle/>
              <a:p>
                <a:r>
                  <a:rPr lang="en-GB" b="1" dirty="0"/>
                  <a:t>Question</a:t>
                </a:r>
                <a:r>
                  <a:rPr lang="en-GB" dirty="0"/>
                  <a:t>: How can we rotate an object about its own centre if it’s not located at the origin?</a:t>
                </a:r>
              </a:p>
              <a:p>
                <a:r>
                  <a:rPr lang="en-GB" b="1" dirty="0"/>
                  <a:t>Answer</a:t>
                </a:r>
                <a:r>
                  <a:rPr lang="en-GB" dirty="0"/>
                  <a:t>: move it to the origin! (Then back again afterwards).</a:t>
                </a:r>
                <a:endParaRPr lang="en-GB" b="1" dirty="0"/>
              </a:p>
              <a:p>
                <a:r>
                  <a:rPr lang="en-GB" dirty="0"/>
                  <a:t>If the current transformation matrix is </a:t>
                </a:r>
                <a14:m>
                  <m:oMath xmlns:m="http://schemas.openxmlformats.org/officeDocument/2006/math">
                    <m:r>
                      <a:rPr lang="en-GB" b="1" i="0" smtClean="0">
                        <a:latin typeface="Cambria Math" panose="02040503050406030204" pitchFamily="18" charset="0"/>
                      </a:rPr>
                      <m:t>𝐌</m:t>
                    </m:r>
                  </m:oMath>
                </a14:m>
                <a:r>
                  <a:rPr lang="en-GB" dirty="0"/>
                  <a:t>,</a:t>
                </a:r>
              </a:p>
              <a:p>
                <a:pPr lvl="1"/>
                <a14:m>
                  <m:oMath xmlns:m="http://schemas.openxmlformats.org/officeDocument/2006/math">
                    <m:sSup>
                      <m:sSupPr>
                        <m:ctrlPr>
                          <a:rPr lang="en-GB" i="1" smtClean="0">
                            <a:latin typeface="Cambria Math" panose="02040503050406030204" pitchFamily="18" charset="0"/>
                          </a:rPr>
                        </m:ctrlPr>
                      </m:sSupPr>
                      <m:e>
                        <m:r>
                          <a:rPr lang="en-GB" b="1" i="0" smtClean="0">
                            <a:latin typeface="Cambria Math" panose="02040503050406030204" pitchFamily="18" charset="0"/>
                          </a:rPr>
                          <m:t>𝐌</m:t>
                        </m:r>
                      </m:e>
                      <m:sup>
                        <m:r>
                          <a:rPr lang="en-GB" b="0" i="1" smtClean="0">
                            <a:latin typeface="Cambria Math" panose="02040503050406030204" pitchFamily="18" charset="0"/>
                          </a:rPr>
                          <m:t>−1</m:t>
                        </m:r>
                      </m:sup>
                    </m:sSup>
                  </m:oMath>
                </a14:m>
                <a:r>
                  <a:rPr lang="en-GB" dirty="0"/>
                  <a:t> realigns the local axes with the scene,</a:t>
                </a:r>
              </a:p>
              <a:p>
                <a:pPr lvl="1"/>
                <a14:m>
                  <m:oMath xmlns:m="http://schemas.openxmlformats.org/officeDocument/2006/math">
                    <m:r>
                      <a:rPr lang="en-GB" b="1" i="0" smtClean="0">
                        <a:latin typeface="Cambria Math" panose="02040503050406030204" pitchFamily="18" charset="0"/>
                      </a:rPr>
                      <m:t>𝐑</m:t>
                    </m:r>
                  </m:oMath>
                </a14:m>
                <a:r>
                  <a:rPr lang="en-GB" b="1" dirty="0"/>
                  <a:t> </a:t>
                </a:r>
                <a:r>
                  <a:rPr lang="en-GB" dirty="0"/>
                  <a:t>performs the desired rotation,</a:t>
                </a:r>
              </a:p>
              <a:p>
                <a:pPr lvl="1"/>
                <a14:m>
                  <m:oMath xmlns:m="http://schemas.openxmlformats.org/officeDocument/2006/math">
                    <m:r>
                      <a:rPr lang="en-GB" b="1" i="0" smtClean="0">
                        <a:latin typeface="Cambria Math" panose="02040503050406030204" pitchFamily="18" charset="0"/>
                      </a:rPr>
                      <m:t>𝐌</m:t>
                    </m:r>
                  </m:oMath>
                </a14:m>
                <a:r>
                  <a:rPr lang="en-GB" b="1" dirty="0"/>
                  <a:t> </a:t>
                </a:r>
                <a:r>
                  <a:rPr lang="en-GB" dirty="0"/>
                  <a:t>returns the object to its starting position</a:t>
                </a:r>
              </a:p>
              <a:p>
                <a:pPr lvl="1"/>
                <a:r>
                  <a:rPr lang="en-GB" dirty="0"/>
                  <a:t>Combined transform: </a:t>
                </a:r>
                <a14:m>
                  <m:oMath xmlns:m="http://schemas.openxmlformats.org/officeDocument/2006/math">
                    <m:r>
                      <a:rPr lang="en-GB" b="1" i="0" smtClean="0">
                        <a:solidFill>
                          <a:schemeClr val="accent4"/>
                        </a:solidFill>
                        <a:latin typeface="Cambria Math" panose="02040503050406030204" pitchFamily="18" charset="0"/>
                      </a:rPr>
                      <m:t>𝐌𝐑</m:t>
                    </m:r>
                    <m:sSup>
                      <m:sSupPr>
                        <m:ctrlPr>
                          <a:rPr lang="en-GB" i="1">
                            <a:solidFill>
                              <a:schemeClr val="accent4"/>
                            </a:solidFill>
                            <a:latin typeface="Cambria Math" panose="02040503050406030204" pitchFamily="18" charset="0"/>
                          </a:rPr>
                        </m:ctrlPr>
                      </m:sSupPr>
                      <m:e>
                        <m:r>
                          <a:rPr lang="en-GB" b="1">
                            <a:solidFill>
                              <a:schemeClr val="accent4"/>
                            </a:solidFill>
                            <a:latin typeface="Cambria Math" panose="02040503050406030204" pitchFamily="18" charset="0"/>
                          </a:rPr>
                          <m:t>𝐌</m:t>
                        </m:r>
                      </m:e>
                      <m:sup>
                        <m:r>
                          <a:rPr lang="en-GB" i="1">
                            <a:solidFill>
                              <a:schemeClr val="accent4"/>
                            </a:solidFill>
                            <a:latin typeface="Cambria Math" panose="02040503050406030204" pitchFamily="18" charset="0"/>
                          </a:rPr>
                          <m:t>−1</m:t>
                        </m:r>
                      </m:sup>
                    </m:sSup>
                  </m:oMath>
                </a14:m>
                <a:endParaRPr lang="en-GB" dirty="0"/>
              </a:p>
            </p:txBody>
          </p:sp>
        </mc:Choice>
        <mc:Fallback xmlns="">
          <p:sp>
            <p:nvSpPr>
              <p:cNvPr id="3" name="Content Placeholder 2">
                <a:extLst>
                  <a:ext uri="{FF2B5EF4-FFF2-40B4-BE49-F238E27FC236}">
                    <a16:creationId xmlns:a16="http://schemas.microsoft.com/office/drawing/2014/main" id="{37D5E805-57FD-486B-829F-4E1DE23FD28B}"/>
                  </a:ext>
                </a:extLst>
              </p:cNvPr>
              <p:cNvSpPr>
                <a:spLocks noGrp="1" noRot="1" noChangeAspect="1" noMove="1" noResize="1" noEditPoints="1" noAdjustHandles="1" noChangeArrowheads="1" noChangeShapeType="1" noTextEdit="1"/>
              </p:cNvSpPr>
              <p:nvPr>
                <p:ph idx="1"/>
              </p:nvPr>
            </p:nvSpPr>
            <p:spPr>
              <a:blipFill>
                <a:blip r:embed="rId3"/>
                <a:stretch>
                  <a:fillRect l="-412" t="-1733" b="-800"/>
                </a:stretch>
              </a:blipFill>
            </p:spPr>
            <p:txBody>
              <a:bodyPr/>
              <a:lstStyle/>
              <a:p>
                <a:r>
                  <a:rPr lang="en-GB">
                    <a:noFill/>
                  </a:rPr>
                  <a:t> </a:t>
                </a:r>
              </a:p>
            </p:txBody>
          </p:sp>
        </mc:Fallback>
      </mc:AlternateContent>
      <p:grpSp>
        <p:nvGrpSpPr>
          <p:cNvPr id="18" name="Group 17">
            <a:extLst>
              <a:ext uri="{FF2B5EF4-FFF2-40B4-BE49-F238E27FC236}">
                <a16:creationId xmlns:a16="http://schemas.microsoft.com/office/drawing/2014/main" id="{E5A95417-9C6F-4B01-8E7C-B433D2847E3A}"/>
              </a:ext>
            </a:extLst>
          </p:cNvPr>
          <p:cNvGrpSpPr/>
          <p:nvPr/>
        </p:nvGrpSpPr>
        <p:grpSpPr>
          <a:xfrm rot="-3600000">
            <a:off x="9540953" y="3269242"/>
            <a:ext cx="2133600" cy="1532467"/>
            <a:chOff x="9666518" y="3429000"/>
            <a:chExt cx="2133600" cy="1532467"/>
          </a:xfrm>
        </p:grpSpPr>
        <p:pic>
          <p:nvPicPr>
            <p:cNvPr id="4" name="Picture 3" descr="Image result for sheep">
              <a:extLst>
                <a:ext uri="{FF2B5EF4-FFF2-40B4-BE49-F238E27FC236}">
                  <a16:creationId xmlns:a16="http://schemas.microsoft.com/office/drawing/2014/main" id="{39E0080C-6A3C-403F-8185-6690CDBD7BC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59495" y="3814239"/>
              <a:ext cx="1180237" cy="78738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1C3B7AB-01DF-4B72-AC12-466C240112E1}"/>
                </a:ext>
              </a:extLst>
            </p:cNvPr>
            <p:cNvGrpSpPr/>
            <p:nvPr/>
          </p:nvGrpSpPr>
          <p:grpSpPr>
            <a:xfrm>
              <a:off x="9666518" y="3429000"/>
              <a:ext cx="2133600" cy="1532467"/>
              <a:chOff x="2383741" y="1896533"/>
              <a:chExt cx="2133600" cy="1532467"/>
            </a:xfrm>
          </p:grpSpPr>
          <p:cxnSp>
            <p:nvCxnSpPr>
              <p:cNvPr id="6" name="Straight Connector 5">
                <a:extLst>
                  <a:ext uri="{FF2B5EF4-FFF2-40B4-BE49-F238E27FC236}">
                    <a16:creationId xmlns:a16="http://schemas.microsoft.com/office/drawing/2014/main" id="{9A096F48-1077-490E-A7D0-599A51A3EEBE}"/>
                  </a:ext>
                </a:extLst>
              </p:cNvPr>
              <p:cNvCxnSpPr/>
              <p:nvPr/>
            </p:nvCxnSpPr>
            <p:spPr>
              <a:xfrm>
                <a:off x="3466837" y="1896533"/>
                <a:ext cx="0" cy="153246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613D63-32AA-474C-AA20-81FDA75501AD}"/>
                  </a:ext>
                </a:extLst>
              </p:cNvPr>
              <p:cNvCxnSpPr/>
              <p:nvPr/>
            </p:nvCxnSpPr>
            <p:spPr>
              <a:xfrm>
                <a:off x="2383741" y="2675466"/>
                <a:ext cx="21336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985F1F9B-F794-4745-9896-D2933394C994}"/>
              </a:ext>
            </a:extLst>
          </p:cNvPr>
          <p:cNvGrpSpPr/>
          <p:nvPr/>
        </p:nvGrpSpPr>
        <p:grpSpPr>
          <a:xfrm>
            <a:off x="9074323" y="3552744"/>
            <a:ext cx="2133600" cy="2039716"/>
            <a:chOff x="627005" y="2165420"/>
            <a:chExt cx="2133600" cy="2039716"/>
          </a:xfrm>
        </p:grpSpPr>
        <p:cxnSp>
          <p:nvCxnSpPr>
            <p:cNvPr id="9" name="Straight Connector 8">
              <a:extLst>
                <a:ext uri="{FF2B5EF4-FFF2-40B4-BE49-F238E27FC236}">
                  <a16:creationId xmlns:a16="http://schemas.microsoft.com/office/drawing/2014/main" id="{344C4F19-893F-484B-A6F4-16F66A9A187A}"/>
                </a:ext>
              </a:extLst>
            </p:cNvPr>
            <p:cNvCxnSpPr/>
            <p:nvPr/>
          </p:nvCxnSpPr>
          <p:spPr>
            <a:xfrm>
              <a:off x="824730" y="2165420"/>
              <a:ext cx="0" cy="2039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84CC6A-7EB2-4818-BEA7-37639DCF77C1}"/>
                </a:ext>
              </a:extLst>
            </p:cNvPr>
            <p:cNvCxnSpPr/>
            <p:nvPr/>
          </p:nvCxnSpPr>
          <p:spPr>
            <a:xfrm>
              <a:off x="627005" y="3955145"/>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748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8" presetClass="emph" presetSubtype="0" fill="hold" nodeType="withEffect">
                                  <p:stCondLst>
                                    <p:cond delay="0"/>
                                  </p:stCondLst>
                                  <p:childTnLst>
                                    <p:animRot by="3600000">
                                      <p:cBhvr>
                                        <p:cTn id="25" dur="1000" fill="hold"/>
                                        <p:tgtEl>
                                          <p:spTgt spid="18"/>
                                        </p:tgtEl>
                                        <p:attrNameLst>
                                          <p:attrName>r</p:attrName>
                                        </p:attrNameLst>
                                      </p:cBhvr>
                                    </p:animRot>
                                  </p:childTnLst>
                                </p:cTn>
                              </p:par>
                              <p:par>
                                <p:cTn id="26" presetID="42" presetClass="path" presetSubtype="0" accel="50000" decel="50000" fill="hold" nodeType="withEffect">
                                  <p:stCondLst>
                                    <p:cond delay="0"/>
                                  </p:stCondLst>
                                  <p:childTnLst>
                                    <p:animMotion origin="layout" path="M -2.08333E-6 4.07407E-6 L -0.1095 0.19051 " pathEditMode="relative" rAng="0" ptsTypes="AA">
                                      <p:cBhvr>
                                        <p:cTn id="27" dur="1000" fill="hold"/>
                                        <p:tgtEl>
                                          <p:spTgt spid="18"/>
                                        </p:tgtEl>
                                        <p:attrNameLst>
                                          <p:attrName>ppt_x</p:attrName>
                                          <p:attrName>ppt_y</p:attrName>
                                        </p:attrNameLst>
                                      </p:cBhvr>
                                      <p:rCtr x="-5482" y="9514"/>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8" presetClass="emph" presetSubtype="0" fill="hold" nodeType="withEffect">
                                  <p:stCondLst>
                                    <p:cond delay="0"/>
                                  </p:stCondLst>
                                  <p:childTnLst>
                                    <p:animRot by="2700000">
                                      <p:cBhvr>
                                        <p:cTn id="34" dur="1000" fill="hold"/>
                                        <p:tgtEl>
                                          <p:spTgt spid="18"/>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par>
                                <p:cTn id="40" presetID="8" presetClass="emph" presetSubtype="0" fill="hold" nodeType="withEffect">
                                  <p:stCondLst>
                                    <p:cond delay="0"/>
                                  </p:stCondLst>
                                  <p:childTnLst>
                                    <p:animRot by="-3600000">
                                      <p:cBhvr>
                                        <p:cTn id="41" dur="1000" fill="hold"/>
                                        <p:tgtEl>
                                          <p:spTgt spid="18"/>
                                        </p:tgtEl>
                                        <p:attrNameLst>
                                          <p:attrName>r</p:attrName>
                                        </p:attrNameLst>
                                      </p:cBhvr>
                                    </p:animRot>
                                  </p:childTnLst>
                                </p:cTn>
                              </p:par>
                              <p:par>
                                <p:cTn id="42" presetID="42" presetClass="path" presetSubtype="0" accel="50000" decel="50000" fill="hold" nodeType="withEffect">
                                  <p:stCondLst>
                                    <p:cond delay="0"/>
                                  </p:stCondLst>
                                  <p:childTnLst>
                                    <p:animMotion origin="layout" path="M -0.1095 0.19051 L -1.04167E-6 -2.59259E-6 " pathEditMode="relative" rAng="0" ptsTypes="AA">
                                      <p:cBhvr>
                                        <p:cTn id="43" dur="1000" fill="hold"/>
                                        <p:tgtEl>
                                          <p:spTgt spid="18"/>
                                        </p:tgtEl>
                                        <p:attrNameLst>
                                          <p:attrName>ppt_x</p:attrName>
                                          <p:attrName>ppt_y</p:attrName>
                                        </p:attrNameLst>
                                      </p:cBhvr>
                                      <p:rCtr x="5443" y="-9630"/>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DF20-FAD9-46AA-AAAA-D0641140F1A7}"/>
              </a:ext>
            </a:extLst>
          </p:cNvPr>
          <p:cNvSpPr>
            <a:spLocks noGrp="1"/>
          </p:cNvSpPr>
          <p:nvPr>
            <p:ph type="title"/>
          </p:nvPr>
        </p:nvSpPr>
        <p:spPr/>
        <p:txBody>
          <a:bodyPr/>
          <a:lstStyle/>
          <a:p>
            <a:r>
              <a:rPr lang="en-GB" b="1" dirty="0"/>
              <a:t>Basis 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303599-9940-441C-AD17-C52AF61E5DBA}"/>
                  </a:ext>
                </a:extLst>
              </p:cNvPr>
              <p:cNvSpPr>
                <a:spLocks noGrp="1"/>
              </p:cNvSpPr>
              <p:nvPr>
                <p:ph idx="1"/>
              </p:nvPr>
            </p:nvSpPr>
            <p:spPr/>
            <p:txBody>
              <a:bodyPr/>
              <a:lstStyle/>
              <a:p>
                <a:r>
                  <a:rPr lang="en-GB" b="1" dirty="0"/>
                  <a:t>Definition</a:t>
                </a:r>
                <a:r>
                  <a:rPr lang="en-GB" dirty="0"/>
                  <a:t>: a </a:t>
                </a:r>
                <a:r>
                  <a:rPr lang="en-GB" b="1" dirty="0">
                    <a:hlinkClick r:id="rId3"/>
                  </a:rPr>
                  <a:t>vector basis</a:t>
                </a:r>
                <a:r>
                  <a:rPr lang="en-GB" dirty="0"/>
                  <a:t> of a space is a subset of </a:t>
                </a:r>
                <a:r>
                  <a:rPr lang="en-GB" dirty="0">
                    <a:solidFill>
                      <a:schemeClr val="accent4"/>
                    </a:solidFill>
                  </a:rPr>
                  <a:t>linearly independent </a:t>
                </a:r>
                <a:r>
                  <a:rPr lang="en-GB" dirty="0"/>
                  <a:t>vectors </a:t>
                </a:r>
                <a14:m>
                  <m:oMath xmlns:m="http://schemas.openxmlformats.org/officeDocument/2006/math">
                    <m:sSub>
                      <m:sSubPr>
                        <m:ctrlPr>
                          <a:rPr lang="en-GB" i="1" smtClean="0">
                            <a:latin typeface="Cambria Math" panose="02040503050406030204" pitchFamily="18" charset="0"/>
                          </a:rPr>
                        </m:ctrlPr>
                      </m:sSubPr>
                      <m:e>
                        <m:r>
                          <a:rPr lang="en-GB" b="1" i="0" smtClean="0">
                            <a:latin typeface="Cambria Math" panose="02040503050406030204" pitchFamily="18" charset="0"/>
                          </a:rPr>
                          <m:t>𝐯</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a:latin typeface="Cambria Math" panose="02040503050406030204" pitchFamily="18" charset="0"/>
                          </a:rPr>
                          <m:t>𝐯</m:t>
                        </m:r>
                      </m:e>
                      <m:sub>
                        <m:r>
                          <a:rPr lang="en-GB" b="0" i="1" smtClean="0">
                            <a:latin typeface="Cambria Math" panose="02040503050406030204" pitchFamily="18" charset="0"/>
                          </a:rPr>
                          <m:t>𝑛</m:t>
                        </m:r>
                      </m:sub>
                    </m:sSub>
                  </m:oMath>
                </a14:m>
                <a:r>
                  <a:rPr lang="en-GB" b="1" dirty="0"/>
                  <a:t> </a:t>
                </a:r>
                <a:r>
                  <a:rPr lang="en-GB" dirty="0"/>
                  <a:t>such that every vector </a:t>
                </a:r>
                <a14:m>
                  <m:oMath xmlns:m="http://schemas.openxmlformats.org/officeDocument/2006/math">
                    <m:r>
                      <a:rPr lang="en-GB" b="1" i="0" smtClean="0">
                        <a:latin typeface="Cambria Math" panose="02040503050406030204" pitchFamily="18" charset="0"/>
                      </a:rPr>
                      <m:t>𝐯</m:t>
                    </m:r>
                  </m:oMath>
                </a14:m>
                <a:r>
                  <a:rPr lang="en-GB" b="1" dirty="0"/>
                  <a:t> </a:t>
                </a:r>
                <a:r>
                  <a:rPr lang="en-GB" dirty="0"/>
                  <a:t>in the space can be uniquely written as</a:t>
                </a:r>
                <a:br>
                  <a:rPr lang="en-GB" dirty="0"/>
                </a:br>
                <a14:m>
                  <m:oMath xmlns:m="http://schemas.openxmlformats.org/officeDocument/2006/math">
                    <m:r>
                      <a:rPr lang="en-GB" b="1" i="0" smtClean="0">
                        <a:latin typeface="Cambria Math" panose="02040503050406030204" pitchFamily="18" charset="0"/>
                      </a:rPr>
                      <m:t>𝐯</m:t>
                    </m:r>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1">
                            <a:latin typeface="Cambria Math" panose="02040503050406030204" pitchFamily="18" charset="0"/>
                          </a:rPr>
                          <m:t>𝐯</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sub>
                        </m:sSub>
                        <m:r>
                          <a:rPr lang="en-GB" b="1">
                            <a:latin typeface="Cambria Math" panose="02040503050406030204" pitchFamily="18" charset="0"/>
                          </a:rPr>
                          <m:t>𝐯</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𝑛</m:t>
                            </m:r>
                          </m:sub>
                        </m:sSub>
                        <m:r>
                          <a:rPr lang="en-GB" b="1">
                            <a:latin typeface="Cambria Math" panose="02040503050406030204" pitchFamily="18" charset="0"/>
                          </a:rPr>
                          <m:t>𝐯</m:t>
                        </m:r>
                      </m:e>
                      <m:sub>
                        <m:r>
                          <a:rPr lang="en-GB" i="1">
                            <a:latin typeface="Cambria Math" panose="02040503050406030204" pitchFamily="18" charset="0"/>
                          </a:rPr>
                          <m:t>𝑛</m:t>
                        </m:r>
                      </m:sub>
                    </m:sSub>
                  </m:oMath>
                </a14:m>
                <a:br>
                  <a:rPr lang="en-GB" b="1" dirty="0"/>
                </a:br>
                <a:r>
                  <a:rPr lang="en-GB" dirty="0"/>
                  <a:t>for scalar values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𝑎</m:t>
                        </m:r>
                      </m:e>
                      <m:sub>
                        <m:r>
                          <a:rPr lang="en-GB" i="1">
                            <a:latin typeface="Cambria Math" panose="02040503050406030204" pitchFamily="18" charset="0"/>
                          </a:rPr>
                          <m:t>𝑛</m:t>
                        </m:r>
                      </m:sub>
                    </m:sSub>
                  </m:oMath>
                </a14:m>
                <a:endParaRPr lang="en-GB" b="1" dirty="0"/>
              </a:p>
              <a:p>
                <a:pPr lvl="1"/>
                <a:r>
                  <a:rPr lang="en-GB" dirty="0"/>
                  <a:t>e.g. the vectors </a:t>
                </a:r>
                <a14:m>
                  <m:oMath xmlns:m="http://schemas.openxmlformats.org/officeDocument/2006/math">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0</m:t>
                              </m:r>
                            </m:e>
                          </m:mr>
                        </m:m>
                      </m:e>
                    </m:d>
                  </m:oMath>
                </a14:m>
                <a:r>
                  <a:rPr lang="en-GB" dirty="0"/>
                  <a:t> and </a:t>
                </a: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
                      </m:e>
                    </m:d>
                  </m:oMath>
                </a14:m>
                <a:r>
                  <a:rPr lang="en-GB" dirty="0"/>
                  <a:t> form a basis for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panose="02040503050406030204" pitchFamily="18" charset="0"/>
                            <a:ea typeface="Cambria Math" panose="02040503050406030204" pitchFamily="18" charset="0"/>
                          </a:rPr>
                          <m:t>ℝ</m:t>
                        </m:r>
                      </m:e>
                      <m:sup>
                        <m:r>
                          <a:rPr lang="en-GB" b="0" i="1" smtClean="0">
                            <a:latin typeface="Cambria Math" panose="02040503050406030204" pitchFamily="18" charset="0"/>
                          </a:rPr>
                          <m:t>2</m:t>
                        </m:r>
                      </m:sup>
                    </m:sSup>
                  </m:oMath>
                </a14:m>
                <a:r>
                  <a:rPr lang="en-GB" dirty="0"/>
                  <a:t>;</a:t>
                </a:r>
                <a:br>
                  <a:rPr lang="en-GB" dirty="0"/>
                </a:b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𝑥</m:t>
                              </m:r>
                            </m:e>
                          </m:mr>
                          <m:mr>
                            <m:e>
                              <m:r>
                                <a:rPr lang="en-GB" b="0" i="1" smtClean="0">
                                  <a:latin typeface="Cambria Math" panose="02040503050406030204" pitchFamily="18" charset="0"/>
                                </a:rPr>
                                <m:t>𝑦</m:t>
                              </m:r>
                            </m:e>
                          </m:mr>
                        </m:m>
                      </m:e>
                    </m:d>
                    <m:r>
                      <a:rPr lang="en-GB" b="0" i="0" smtClean="0">
                        <a:latin typeface="Cambria Math" panose="02040503050406030204" pitchFamily="18" charset="0"/>
                      </a:rPr>
                      <m:t>=</m:t>
                    </m:r>
                    <m:r>
                      <a:rPr lang="en-GB" b="0" i="1" smtClean="0">
                        <a:latin typeface="Cambria Math" panose="02040503050406030204" pitchFamily="18" charset="0"/>
                      </a:rPr>
                      <m:t>𝑥</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
                      </m:e>
                    </m:d>
                  </m:oMath>
                </a14:m>
                <a:endParaRPr lang="en-GB" dirty="0"/>
              </a:p>
              <a:p>
                <a:pPr lvl="1"/>
                <a:r>
                  <a:rPr lang="en-GB" dirty="0"/>
                  <a:t>Known as the </a:t>
                </a:r>
                <a:r>
                  <a:rPr lang="en-GB" dirty="0">
                    <a:hlinkClick r:id="rId4"/>
                  </a:rPr>
                  <a:t>standard basis</a:t>
                </a:r>
                <a:r>
                  <a:rPr lang="en-GB" dirty="0"/>
                  <a:t>, these are also </a:t>
                </a:r>
                <a:r>
                  <a:rPr lang="en-GB" dirty="0">
                    <a:hlinkClick r:id="rId5"/>
                  </a:rPr>
                  <a:t>orthonormal</a:t>
                </a:r>
                <a:endParaRPr lang="en-GB" dirty="0"/>
              </a:p>
            </p:txBody>
          </p:sp>
        </mc:Choice>
        <mc:Fallback xmlns="">
          <p:sp>
            <p:nvSpPr>
              <p:cNvPr id="3" name="Content Placeholder 2">
                <a:extLst>
                  <a:ext uri="{FF2B5EF4-FFF2-40B4-BE49-F238E27FC236}">
                    <a16:creationId xmlns:a16="http://schemas.microsoft.com/office/drawing/2014/main" id="{8E303599-9940-441C-AD17-C52AF61E5DBA}"/>
                  </a:ext>
                </a:extLst>
              </p:cNvPr>
              <p:cNvSpPr>
                <a:spLocks noGrp="1" noRot="1" noChangeAspect="1" noMove="1" noResize="1" noEditPoints="1" noAdjustHandles="1" noChangeArrowheads="1" noChangeShapeType="1" noTextEdit="1"/>
              </p:cNvSpPr>
              <p:nvPr>
                <p:ph idx="1"/>
              </p:nvPr>
            </p:nvSpPr>
            <p:spPr>
              <a:blipFill>
                <a:blip r:embed="rId6"/>
                <a:stretch>
                  <a:fillRect l="-412" t="-1733"/>
                </a:stretch>
              </a:blipFill>
            </p:spPr>
            <p:txBody>
              <a:bodyPr/>
              <a:lstStyle/>
              <a:p>
                <a:r>
                  <a:rPr lang="en-GB">
                    <a:noFill/>
                  </a:rPr>
                  <a:t> </a:t>
                </a:r>
              </a:p>
            </p:txBody>
          </p:sp>
        </mc:Fallback>
      </mc:AlternateContent>
      <p:sp>
        <p:nvSpPr>
          <p:cNvPr id="4" name="Speech Bubble: Rectangle 3" descr="Callout with text &quot;Linearly independent means that no vector in the set can be written as a linear combination of the others&quot;">
            <a:extLst>
              <a:ext uri="{FF2B5EF4-FFF2-40B4-BE49-F238E27FC236}">
                <a16:creationId xmlns:a16="http://schemas.microsoft.com/office/drawing/2014/main" id="{58D9939C-8EF4-4034-9B27-2391C9FE4F57}"/>
              </a:ext>
            </a:extLst>
          </p:cNvPr>
          <p:cNvSpPr/>
          <p:nvPr/>
        </p:nvSpPr>
        <p:spPr>
          <a:xfrm>
            <a:off x="7867047" y="690612"/>
            <a:ext cx="3944203" cy="914400"/>
          </a:xfrm>
          <a:prstGeom prst="wedgeRectCallout">
            <a:avLst>
              <a:gd name="adj1" fmla="val -62252"/>
              <a:gd name="adj2" fmla="val 5945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b="1" dirty="0">
                <a:hlinkClick r:id="rId7"/>
              </a:rPr>
              <a:t>Linearly independent </a:t>
            </a:r>
            <a:r>
              <a:rPr lang="en-GB" dirty="0"/>
              <a:t>means that no vector in the set can be written as a linear combination of the others</a:t>
            </a:r>
          </a:p>
        </p:txBody>
      </p:sp>
      <p:sp>
        <p:nvSpPr>
          <p:cNvPr id="5" name="Speech Bubble: Rectangle 4">
            <a:extLst>
              <a:ext uri="{FF2B5EF4-FFF2-40B4-BE49-F238E27FC236}">
                <a16:creationId xmlns:a16="http://schemas.microsoft.com/office/drawing/2014/main" id="{AFB7EF44-C54E-48C6-9C56-B02581A1BE57}"/>
              </a:ext>
            </a:extLst>
          </p:cNvPr>
          <p:cNvSpPr/>
          <p:nvPr/>
        </p:nvSpPr>
        <p:spPr>
          <a:xfrm>
            <a:off x="8625840" y="4953000"/>
            <a:ext cx="2849880" cy="502920"/>
          </a:xfrm>
          <a:prstGeom prst="wedgeRectCallout">
            <a:avLst>
              <a:gd name="adj1" fmla="val -23507"/>
              <a:gd name="adj2" fmla="val 95833"/>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dirty="0"/>
              <a:t>i.e. mutually perpendicular</a:t>
            </a:r>
          </a:p>
        </p:txBody>
      </p:sp>
      <mc:AlternateContent xmlns:mc="http://schemas.openxmlformats.org/markup-compatibility/2006" xmlns:a14="http://schemas.microsoft.com/office/drawing/2010/main">
        <mc:Choice Requires="a14">
          <p:sp>
            <p:nvSpPr>
              <p:cNvPr id="6" name="Speech Bubble: Rectangle 5">
                <a:extLst>
                  <a:ext uri="{FF2B5EF4-FFF2-40B4-BE49-F238E27FC236}">
                    <a16:creationId xmlns:a16="http://schemas.microsoft.com/office/drawing/2014/main" id="{6D8C4D8A-D309-4893-BE66-FC384363F5BB}"/>
                  </a:ext>
                </a:extLst>
              </p:cNvPr>
              <p:cNvSpPr/>
              <p:nvPr/>
            </p:nvSpPr>
            <p:spPr>
              <a:xfrm>
                <a:off x="2468880" y="4953000"/>
                <a:ext cx="1402080" cy="502920"/>
              </a:xfrm>
              <a:prstGeom prst="wedgeRectCallout">
                <a:avLst>
                  <a:gd name="adj1" fmla="val 80841"/>
                  <a:gd name="adj2" fmla="val -73864"/>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dirty="0"/>
                  <a:t>AKA </a:t>
                </a:r>
                <a14:m>
                  <m:oMath xmlns:m="http://schemas.openxmlformats.org/officeDocument/2006/math">
                    <m:r>
                      <a:rPr lang="en-GB" b="1" i="0" smtClean="0">
                        <a:latin typeface="Cambria Math" panose="02040503050406030204" pitchFamily="18" charset="0"/>
                      </a:rPr>
                      <m:t>𝐢</m:t>
                    </m:r>
                  </m:oMath>
                </a14:m>
                <a:r>
                  <a:rPr lang="en-GB" b="1" dirty="0"/>
                  <a:t> </a:t>
                </a:r>
                <a:r>
                  <a:rPr lang="en-GB" dirty="0"/>
                  <a:t>and </a:t>
                </a:r>
                <a14:m>
                  <m:oMath xmlns:m="http://schemas.openxmlformats.org/officeDocument/2006/math">
                    <m:r>
                      <a:rPr lang="en-GB" b="1" i="0" smtClean="0">
                        <a:latin typeface="Cambria Math" panose="02040503050406030204" pitchFamily="18" charset="0"/>
                      </a:rPr>
                      <m:t>𝐣</m:t>
                    </m:r>
                  </m:oMath>
                </a14:m>
                <a:endParaRPr lang="en-GB" b="1" dirty="0"/>
              </a:p>
            </p:txBody>
          </p:sp>
        </mc:Choice>
        <mc:Fallback xmlns="">
          <p:sp>
            <p:nvSpPr>
              <p:cNvPr id="6" name="Speech Bubble: Rectangle 5">
                <a:extLst>
                  <a:ext uri="{FF2B5EF4-FFF2-40B4-BE49-F238E27FC236}">
                    <a16:creationId xmlns:a16="http://schemas.microsoft.com/office/drawing/2014/main" id="{6D8C4D8A-D309-4893-BE66-FC384363F5BB}"/>
                  </a:ext>
                </a:extLst>
              </p:cNvPr>
              <p:cNvSpPr>
                <a:spLocks noRot="1" noChangeAspect="1" noMove="1" noResize="1" noEditPoints="1" noAdjustHandles="1" noChangeArrowheads="1" noChangeShapeType="1" noTextEdit="1"/>
              </p:cNvSpPr>
              <p:nvPr/>
            </p:nvSpPr>
            <p:spPr>
              <a:xfrm>
                <a:off x="2468880" y="4953000"/>
                <a:ext cx="1402080" cy="502920"/>
              </a:xfrm>
              <a:prstGeom prst="wedgeRectCallout">
                <a:avLst>
                  <a:gd name="adj1" fmla="val 80841"/>
                  <a:gd name="adj2" fmla="val -73864"/>
                </a:avLst>
              </a:prstGeom>
              <a:blipFill>
                <a:blip r:embed="rId8"/>
                <a:stretch>
                  <a:fillRect l="-1290" b="-901"/>
                </a:stretch>
              </a:blipFill>
            </p:spPr>
            <p:txBody>
              <a:bodyPr/>
              <a:lstStyle/>
              <a:p>
                <a:r>
                  <a:rPr lang="en-GB">
                    <a:noFill/>
                  </a:rPr>
                  <a:t> </a:t>
                </a:r>
              </a:p>
            </p:txBody>
          </p:sp>
        </mc:Fallback>
      </mc:AlternateContent>
    </p:spTree>
    <p:extLst>
      <p:ext uri="{BB962C8B-B14F-4D97-AF65-F5344CB8AC3E}">
        <p14:creationId xmlns:p14="http://schemas.microsoft.com/office/powerpoint/2010/main" val="4698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0C6E-7D6F-4C56-BFB1-F60E7EED693B}"/>
              </a:ext>
            </a:extLst>
          </p:cNvPr>
          <p:cNvSpPr>
            <a:spLocks noGrp="1"/>
          </p:cNvSpPr>
          <p:nvPr>
            <p:ph type="title"/>
          </p:nvPr>
        </p:nvSpPr>
        <p:spPr/>
        <p:txBody>
          <a:bodyPr/>
          <a:lstStyle/>
          <a:p>
            <a:r>
              <a:rPr lang="en-GB" b="1" dirty="0"/>
              <a:t>Basis vectors and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E9E9E4-D60B-49C7-A907-B5A06EA987C3}"/>
                  </a:ext>
                </a:extLst>
              </p:cNvPr>
              <p:cNvSpPr>
                <a:spLocks noGrp="1"/>
              </p:cNvSpPr>
              <p:nvPr>
                <p:ph idx="1"/>
              </p:nvPr>
            </p:nvSpPr>
            <p:spPr/>
            <p:txBody>
              <a:bodyPr/>
              <a:lstStyle/>
              <a:p>
                <a:r>
                  <a:rPr lang="en-GB" sz="3200" i="0" dirty="0"/>
                  <a:t>The identity matrix is made of the basis vectors:</a:t>
                </a:r>
                <a:br>
                  <a:rPr lang="en-GB" sz="3200" dirty="0"/>
                </a:br>
                <a14:m>
                  <m:oMath xmlns:m="http://schemas.openxmlformats.org/officeDocument/2006/math">
                    <m:r>
                      <a:rPr lang="en-GB" sz="3200" b="1" i="0" smtClean="0">
                        <a:latin typeface="Cambria Math" panose="02040503050406030204" pitchFamily="18" charset="0"/>
                      </a:rPr>
                      <m:t>𝐈</m:t>
                    </m:r>
                    <m:r>
                      <a:rPr lang="en-GB" sz="3200" b="0" i="1" smtClean="0">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d>
                                <m:dPr>
                                  <m:begChr m:val="["/>
                                  <m:endChr m:val="]"/>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a:rPr lang="en-GB" sz="3200" b="0" i="1" smtClean="0">
                                            <a:latin typeface="Cambria Math" panose="02040503050406030204" pitchFamily="18" charset="0"/>
                                          </a:rPr>
                                          <m:t>1</m:t>
                                        </m:r>
                                      </m:e>
                                    </m:mr>
                                    <m:mr>
                                      <m:e>
                                        <m:r>
                                          <a:rPr lang="en-GB" sz="3200" b="0" i="1" smtClean="0">
                                            <a:latin typeface="Cambria Math" panose="02040503050406030204" pitchFamily="18" charset="0"/>
                                          </a:rPr>
                                          <m:t>0</m:t>
                                        </m:r>
                                      </m:e>
                                    </m:mr>
                                  </m:m>
                                </m:e>
                              </m:d>
                            </m:e>
                            <m:e>
                              <m:d>
                                <m:dPr>
                                  <m:begChr m:val="["/>
                                  <m:endChr m:val="]"/>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b="0" i="1" smtClean="0">
                                            <a:latin typeface="Cambria Math" panose="02040503050406030204" pitchFamily="18" charset="0"/>
                                          </a:rPr>
                                          <m:t>0</m:t>
                                        </m:r>
                                      </m:e>
                                    </m:mr>
                                    <m:mr>
                                      <m:e>
                                        <m:r>
                                          <a:rPr lang="en-GB" sz="3200" b="0" i="1" smtClean="0">
                                            <a:latin typeface="Cambria Math" panose="02040503050406030204" pitchFamily="18" charset="0"/>
                                          </a:rPr>
                                          <m:t>1</m:t>
                                        </m:r>
                                      </m:e>
                                    </m:mr>
                                  </m:m>
                                </m:e>
                              </m:d>
                            </m:e>
                          </m:mr>
                        </m:m>
                      </m:e>
                    </m:d>
                  </m:oMath>
                </a14:m>
                <a:endParaRPr lang="en-GB" dirty="0"/>
              </a:p>
              <a:p>
                <a:r>
                  <a:rPr lang="en-GB" dirty="0"/>
                  <a:t>Matrix multiplication is </a:t>
                </a:r>
                <a:r>
                  <a:rPr lang="en-GB" dirty="0">
                    <a:hlinkClick r:id="rId3"/>
                  </a:rPr>
                  <a:t>distributive</a:t>
                </a:r>
                <a:r>
                  <a:rPr lang="en-GB" dirty="0"/>
                  <a:t>, so</a:t>
                </a:r>
                <a:br>
                  <a:rPr lang="en-GB" dirty="0"/>
                </a:b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𝑥</m:t>
                              </m:r>
                            </m:e>
                          </m:mr>
                          <m:mr>
                            <m:e>
                              <m:r>
                                <a:rPr lang="en-GB" i="1">
                                  <a:latin typeface="Cambria Math" panose="02040503050406030204" pitchFamily="18" charset="0"/>
                                </a:rPr>
                                <m:t>𝑦</m:t>
                              </m:r>
                            </m:e>
                          </m:mr>
                        </m:m>
                      </m:e>
                    </m:d>
                    <m:r>
                      <a:rPr lang="en-GB">
                        <a:latin typeface="Cambria Math" panose="02040503050406030204" pitchFamily="18" charset="0"/>
                      </a:rPr>
                      <m:t>=</m:t>
                    </m:r>
                    <m:r>
                      <a:rPr lang="en-GB" i="1">
                        <a:latin typeface="Cambria Math" panose="02040503050406030204" pitchFamily="18" charset="0"/>
                      </a:rPr>
                      <m:t>𝑥</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
                      </m:e>
                    </m:d>
                  </m:oMath>
                </a14:m>
                <a:br>
                  <a:rPr lang="en-GB" dirty="0"/>
                </a:b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1" i="0" smtClean="0">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𝑥</m:t>
                              </m:r>
                            </m:e>
                          </m:mr>
                          <m:mr>
                            <m:e>
                              <m:r>
                                <a:rPr lang="en-GB" i="1">
                                  <a:latin typeface="Cambria Math" panose="02040503050406030204" pitchFamily="18" charset="0"/>
                                </a:rPr>
                                <m:t>𝑦</m:t>
                              </m:r>
                            </m:e>
                          </m:mr>
                        </m:m>
                      </m:e>
                    </m:d>
                    <m:r>
                      <a:rPr lang="en-GB">
                        <a:latin typeface="Cambria Math" panose="02040503050406030204" pitchFamily="18" charset="0"/>
                      </a:rPr>
                      <m:t>=</m:t>
                    </m:r>
                    <m:r>
                      <a:rPr lang="en-GB" b="1">
                        <a:latin typeface="Cambria Math" panose="02040503050406030204" pitchFamily="18" charset="0"/>
                        <a:ea typeface="Cambria Math" panose="02040503050406030204" pitchFamily="18" charset="0"/>
                      </a:rPr>
                      <m:t>𝐀</m:t>
                    </m:r>
                    <m:d>
                      <m:dPr>
                        <m:begChr m:val="["/>
                        <m:endChr m:val="]"/>
                        <m:ctrlPr>
                          <a:rPr lang="en-GB" i="1" smtClean="0">
                            <a:latin typeface="Cambria Math" panose="02040503050406030204" pitchFamily="18" charset="0"/>
                          </a:rPr>
                        </m:ctrlPr>
                      </m:dPr>
                      <m:e>
                        <m:r>
                          <a:rPr lang="en-GB" i="1">
                            <a:latin typeface="Cambria Math" panose="02040503050406030204" pitchFamily="18" charset="0"/>
                          </a:rPr>
                          <m:t>𝑥</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mr>
                              <m:mr>
                                <m:e>
                                  <m:r>
                                    <a:rPr lang="en-GB" i="1">
                                      <a:latin typeface="Cambria Math" panose="02040503050406030204" pitchFamily="18" charset="0"/>
                                    </a:rPr>
                                    <m:t>1</m:t>
                                  </m:r>
                                </m:e>
                              </m:mr>
                            </m:m>
                          </m:e>
                        </m:d>
                      </m:e>
                    </m:d>
                  </m:oMath>
                </a14:m>
                <a:br>
                  <a:rPr lang="en-GB" dirty="0"/>
                </a:b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d>
                      <m:dPr>
                        <m:begChr m:val="["/>
                        <m:endChr m:val="]"/>
                        <m:ctrlPr>
                          <a:rPr lang="en-GB" b="0" i="1" smtClean="0">
                            <a:latin typeface="Cambria Math" panose="02040503050406030204" pitchFamily="18" charset="0"/>
                          </a:rPr>
                        </m:ctrlPr>
                      </m:dPr>
                      <m:e>
                        <m:r>
                          <a:rPr lang="en-GB" b="1">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mr>
                              <m:mr>
                                <m:e>
                                  <m:r>
                                    <a:rPr lang="en-GB" i="1">
                                      <a:latin typeface="Cambria Math" panose="02040503050406030204" pitchFamily="18" charset="0"/>
                                    </a:rPr>
                                    <m:t>0</m:t>
                                  </m:r>
                                </m:e>
                              </m:mr>
                            </m:m>
                          </m:e>
                        </m:d>
                      </m:e>
                    </m:d>
                    <m:r>
                      <a:rPr lang="en-GB" b="0" i="1" smtClean="0">
                        <a:latin typeface="Cambria Math" panose="02040503050406030204" pitchFamily="18" charset="0"/>
                      </a:rPr>
                      <m:t>+</m:t>
                    </m:r>
                    <m:r>
                      <a:rPr lang="en-GB" b="0" i="1" smtClean="0">
                        <a:latin typeface="Cambria Math" panose="02040503050406030204" pitchFamily="18" charset="0"/>
                      </a:rPr>
                      <m:t>𝑦</m:t>
                    </m:r>
                    <m:d>
                      <m:dPr>
                        <m:begChr m:val="["/>
                        <m:endChr m:val="]"/>
                        <m:ctrlPr>
                          <a:rPr lang="en-GB" i="1">
                            <a:latin typeface="Cambria Math" panose="02040503050406030204" pitchFamily="18" charset="0"/>
                          </a:rPr>
                        </m:ctrlPr>
                      </m:dPr>
                      <m:e>
                        <m:r>
                          <a:rPr lang="en-GB" b="1">
                            <a:latin typeface="Cambria Math" panose="02040503050406030204" pitchFamily="18" charset="0"/>
                            <a:ea typeface="Cambria Math" panose="02040503050406030204" pitchFamily="18" charset="0"/>
                          </a:rPr>
                          <m:t>𝐀</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mr>
                              <m:mr>
                                <m:e>
                                  <m:r>
                                    <a:rPr lang="en-GB" b="0" i="1" smtClean="0">
                                      <a:latin typeface="Cambria Math" panose="02040503050406030204" pitchFamily="18" charset="0"/>
                                    </a:rPr>
                                    <m:t>1</m:t>
                                  </m:r>
                                </m:e>
                              </m:mr>
                            </m:m>
                          </m:e>
                        </m:d>
                      </m:e>
                    </m:d>
                  </m:oMath>
                </a14:m>
                <a:endParaRPr lang="en-GB" dirty="0"/>
              </a:p>
            </p:txBody>
          </p:sp>
        </mc:Choice>
        <mc:Fallback xmlns="">
          <p:sp>
            <p:nvSpPr>
              <p:cNvPr id="3" name="Content Placeholder 2">
                <a:extLst>
                  <a:ext uri="{FF2B5EF4-FFF2-40B4-BE49-F238E27FC236}">
                    <a16:creationId xmlns:a16="http://schemas.microsoft.com/office/drawing/2014/main" id="{31E9E9E4-D60B-49C7-A907-B5A06EA987C3}"/>
                  </a:ext>
                </a:extLst>
              </p:cNvPr>
              <p:cNvSpPr>
                <a:spLocks noGrp="1" noRot="1" noChangeAspect="1" noMove="1" noResize="1" noEditPoints="1" noAdjustHandles="1" noChangeArrowheads="1" noChangeShapeType="1" noTextEdit="1"/>
              </p:cNvSpPr>
              <p:nvPr>
                <p:ph idx="1"/>
              </p:nvPr>
            </p:nvSpPr>
            <p:spPr>
              <a:blipFill>
                <a:blip r:embed="rId4"/>
                <a:stretch>
                  <a:fillRect l="-529" t="-1733"/>
                </a:stretch>
              </a:blipFill>
            </p:spPr>
            <p:txBody>
              <a:bodyPr/>
              <a:lstStyle/>
              <a:p>
                <a:r>
                  <a:rPr lang="en-GB">
                    <a:noFill/>
                  </a:rPr>
                  <a:t> </a:t>
                </a:r>
              </a:p>
            </p:txBody>
          </p:sp>
        </mc:Fallback>
      </mc:AlternateContent>
    </p:spTree>
    <p:extLst>
      <p:ext uri="{BB962C8B-B14F-4D97-AF65-F5344CB8AC3E}">
        <p14:creationId xmlns:p14="http://schemas.microsoft.com/office/powerpoint/2010/main" val="333073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Objectives</a:t>
            </a:r>
          </a:p>
        </p:txBody>
      </p:sp>
      <p:sp>
        <p:nvSpPr>
          <p:cNvPr id="14" name="Content Placeholder 13"/>
          <p:cNvSpPr>
            <a:spLocks noGrp="1"/>
          </p:cNvSpPr>
          <p:nvPr>
            <p:ph idx="1"/>
          </p:nvPr>
        </p:nvSpPr>
        <p:spPr/>
        <p:txBody>
          <a:bodyPr/>
          <a:lstStyle/>
          <a:p>
            <a:pPr lvl="0"/>
            <a:r>
              <a:rPr lang="en-US" b="1" dirty="0">
                <a:solidFill>
                  <a:schemeClr val="accent4"/>
                </a:solidFill>
              </a:rPr>
              <a:t>Calculate </a:t>
            </a:r>
            <a:r>
              <a:rPr lang="en-US" dirty="0"/>
              <a:t>the result of applying successive transformation matrices using matrix multiplication</a:t>
            </a:r>
            <a:endParaRPr lang="en-US" b="1" dirty="0">
              <a:solidFill>
                <a:schemeClr val="accent4"/>
              </a:solidFill>
            </a:endParaRPr>
          </a:p>
          <a:p>
            <a:pPr lvl="0"/>
            <a:r>
              <a:rPr lang="en-US" b="1" dirty="0">
                <a:solidFill>
                  <a:schemeClr val="accent4"/>
                </a:solidFill>
              </a:rPr>
              <a:t>Recall </a:t>
            </a:r>
            <a:r>
              <a:rPr lang="en-US" dirty="0"/>
              <a:t>the concept of an </a:t>
            </a:r>
            <a:r>
              <a:rPr lang="en-US" dirty="0">
                <a:solidFill>
                  <a:schemeClr val="accent4"/>
                </a:solidFill>
              </a:rPr>
              <a:t>inverse</a:t>
            </a:r>
            <a:r>
              <a:rPr lang="en-US" dirty="0"/>
              <a:t> and </a:t>
            </a:r>
            <a:r>
              <a:rPr lang="en-US" b="1" dirty="0">
                <a:solidFill>
                  <a:schemeClr val="accent4"/>
                </a:solidFill>
              </a:rPr>
              <a:t>understand</a:t>
            </a:r>
            <a:r>
              <a:rPr lang="en-US" dirty="0"/>
              <a:t> how it relates to matrices</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58D3-9CA2-4779-A8AE-9DC9102F78AD}"/>
              </a:ext>
            </a:extLst>
          </p:cNvPr>
          <p:cNvSpPr>
            <a:spLocks noGrp="1"/>
          </p:cNvSpPr>
          <p:nvPr>
            <p:ph type="title"/>
          </p:nvPr>
        </p:nvSpPr>
        <p:spPr/>
        <p:txBody>
          <a:bodyPr/>
          <a:lstStyle/>
          <a:p>
            <a:r>
              <a:rPr lang="en-GB" b="1" dirty="0"/>
              <a:t>Recap: affine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C7DA60-71FE-4EF3-8E7E-EE9F7916FCF8}"/>
                  </a:ext>
                </a:extLst>
              </p:cNvPr>
              <p:cNvSpPr>
                <a:spLocks noGrp="1"/>
              </p:cNvSpPr>
              <p:nvPr>
                <p:ph idx="1"/>
              </p:nvPr>
            </p:nvSpPr>
            <p:spPr>
              <a:xfrm>
                <a:off x="1219200" y="1783560"/>
                <a:ext cx="10363200" cy="5074440"/>
              </a:xfrm>
            </p:spPr>
            <p:txBody>
              <a:bodyPr>
                <a:normAutofit fontScale="77500" lnSpcReduction="20000"/>
              </a:bodyPr>
              <a:lstStyle/>
              <a:p>
                <a:r>
                  <a:rPr lang="en-GB" dirty="0"/>
                  <a:t>Translation:</a:t>
                </a:r>
                <a:br>
                  <a:rPr lang="en-GB" dirty="0"/>
                </a:br>
                <a14:m>
                  <m:oMath xmlns:m="http://schemas.openxmlformats.org/officeDocument/2006/math">
                    <m:r>
                      <a:rPr lang="en-GB" b="1" i="0" smtClean="0">
                        <a:latin typeface="Cambria Math" panose="02040503050406030204" pitchFamily="18" charset="0"/>
                        <a:ea typeface="Cambria Math" panose="02040503050406030204" pitchFamily="18" charset="0"/>
                      </a:rPr>
                      <m:t>𝐓</m:t>
                    </m:r>
                    <m:r>
                      <a:rPr lang="en-GB" b="0" i="0" smtClean="0">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Rotation:</a:t>
                </a:r>
                <a:br>
                  <a:rPr lang="en-GB" dirty="0"/>
                </a:br>
                <a14:m>
                  <m:oMath xmlns:m="http://schemas.openxmlformats.org/officeDocument/2006/math">
                    <m:sSub>
                      <m:sSubPr>
                        <m:ctrlPr>
                          <a:rPr lang="en-GB" i="1" smtClean="0">
                            <a:solidFill>
                              <a:schemeClr val="tx1"/>
                            </a:solidFill>
                            <a:latin typeface="Cambria Math" panose="02040503050406030204" pitchFamily="18" charset="0"/>
                            <a:ea typeface="Cambria Math" panose="02040503050406030204" pitchFamily="18" charset="0"/>
                          </a:rPr>
                        </m:ctrlPr>
                      </m:sSubPr>
                      <m:e>
                        <m:r>
                          <a:rPr lang="en-GB" b="1">
                            <a:solidFill>
                              <a:schemeClr val="tx1"/>
                            </a:solidFill>
                            <a:latin typeface="Cambria Math" panose="02040503050406030204" pitchFamily="18" charset="0"/>
                            <a:ea typeface="Cambria Math" panose="02040503050406030204" pitchFamily="18" charset="0"/>
                          </a:rPr>
                          <m:t>𝐑</m:t>
                        </m:r>
                      </m:e>
                      <m:sub>
                        <m:r>
                          <a:rPr lang="en-GB" i="1">
                            <a:solidFill>
                              <a:schemeClr val="tx1"/>
                            </a:solidFill>
                            <a:latin typeface="Cambria Math" panose="02040503050406030204" pitchFamily="18" charset="0"/>
                            <a:ea typeface="Cambria Math" panose="02040503050406030204" pitchFamily="18" charset="0"/>
                          </a:rPr>
                          <m:t>𝜃</m:t>
                        </m:r>
                      </m:sub>
                    </m:sSub>
                    <m:r>
                      <a:rPr lang="en-GB" b="0" i="1" smtClean="0">
                        <a:solidFill>
                          <a:schemeClr val="tx1"/>
                        </a:solidFill>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func>
                                <m:funcPr>
                                  <m:ctrlPr>
                                    <a:rPr lang="en-GB" i="1" smtClean="0">
                                      <a:latin typeface="Cambria Math" panose="02040503050406030204" pitchFamily="18" charset="0"/>
                                      <a:ea typeface="Cambria Math" panose="02040503050406030204" pitchFamily="18" charset="0"/>
                                    </a:rPr>
                                  </m:ctrlPr>
                                </m:funcPr>
                                <m:fName>
                                  <m:r>
                                    <m:rPr>
                                      <m:sty m:val="p"/>
                                      <m:brk m:alnAt="7"/>
                                    </m:rPr>
                                    <a:rPr lang="en-GB" i="0" smtClean="0">
                                      <a:latin typeface="Cambria Math" panose="02040503050406030204" pitchFamily="18" charset="0"/>
                                      <a:ea typeface="Cambria Math" panose="02040503050406030204" pitchFamily="18" charset="0"/>
                                    </a:rPr>
                                    <m:t>c</m:t>
                                  </m:r>
                                  <m:r>
                                    <m:rPr>
                                      <m:sty m:val="p"/>
                                    </m:rPr>
                                    <a:rPr lang="en-GB" i="0" smtClean="0">
                                      <a:latin typeface="Cambria Math" panose="02040503050406030204" pitchFamily="18" charset="0"/>
                                      <a:ea typeface="Cambria Math" panose="02040503050406030204" pitchFamily="18" charset="0"/>
                                    </a:rPr>
                                    <m:t>os</m:t>
                                  </m:r>
                                </m:fName>
                                <m:e>
                                  <m:r>
                                    <a:rPr lang="en-GB" i="1" smtClean="0">
                                      <a:latin typeface="Cambria Math" panose="02040503050406030204" pitchFamily="18" charset="0"/>
                                      <a:ea typeface="Cambria Math" panose="02040503050406030204" pitchFamily="18" charset="0"/>
                                    </a:rPr>
                                    <m:t>𝜃</m:t>
                                  </m:r>
                                </m:e>
                              </m:func>
                            </m:e>
                            <m:e>
                              <m:r>
                                <a:rPr lang="en-GB" b="0" i="1" smtClean="0">
                                  <a:latin typeface="Cambria Math" panose="02040503050406030204" pitchFamily="18" charset="0"/>
                                  <a:ea typeface="Cambria Math" panose="02040503050406030204" pitchFamily="18" charset="0"/>
                                </a:rPr>
                                <m:t>−</m:t>
                              </m:r>
                              <m:func>
                                <m:funcPr>
                                  <m:ctrlPr>
                                    <a:rPr lang="en-GB" i="1" smtClean="0">
                                      <a:latin typeface="Cambria Math" panose="02040503050406030204" pitchFamily="18" charset="0"/>
                                      <a:ea typeface="Cambria Math" panose="02040503050406030204" pitchFamily="18" charset="0"/>
                                    </a:rPr>
                                  </m:ctrlPr>
                                </m:funcPr>
                                <m:fName>
                                  <m:r>
                                    <m:rPr>
                                      <m:sty m:val="p"/>
                                    </m:rPr>
                                    <a:rPr lang="en-GB" i="0" smtClean="0">
                                      <a:latin typeface="Cambria Math" panose="02040503050406030204" pitchFamily="18" charset="0"/>
                                      <a:ea typeface="Cambria Math" panose="02040503050406030204" pitchFamily="18" charset="0"/>
                                    </a:rPr>
                                    <m:t>sin</m:t>
                                  </m:r>
                                </m:fName>
                                <m:e>
                                  <m:r>
                                    <a:rPr lang="en-GB" i="1" smtClean="0">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0</m:t>
                              </m:r>
                            </m:e>
                          </m:mr>
                          <m:mr>
                            <m:e>
                              <m:func>
                                <m:funcPr>
                                  <m:ctrlPr>
                                    <a:rPr lang="en-GB" i="1" smtClean="0">
                                      <a:latin typeface="Cambria Math" panose="02040503050406030204" pitchFamily="18" charset="0"/>
                                      <a:ea typeface="Cambria Math" panose="02040503050406030204" pitchFamily="18" charset="0"/>
                                    </a:rPr>
                                  </m:ctrlPr>
                                </m:funcPr>
                                <m:fName>
                                  <m:r>
                                    <m:rPr>
                                      <m:sty m:val="p"/>
                                    </m:rPr>
                                    <a:rPr lang="en-GB" i="0" smtClean="0">
                                      <a:latin typeface="Cambria Math" panose="02040503050406030204" pitchFamily="18" charset="0"/>
                                      <a:ea typeface="Cambria Math" panose="02040503050406030204" pitchFamily="18" charset="0"/>
                                    </a:rPr>
                                    <m:t>sin</m:t>
                                  </m:r>
                                </m:fName>
                                <m:e>
                                  <m:r>
                                    <a:rPr lang="en-GB" i="1" smtClean="0">
                                      <a:latin typeface="Cambria Math" panose="02040503050406030204" pitchFamily="18" charset="0"/>
                                      <a:ea typeface="Cambria Math" panose="02040503050406030204" pitchFamily="18" charset="0"/>
                                    </a:rPr>
                                    <m:t>𝜃</m:t>
                                  </m:r>
                                </m:e>
                              </m:func>
                            </m:e>
                            <m:e>
                              <m:func>
                                <m:funcPr>
                                  <m:ctrlPr>
                                    <a:rPr lang="en-GB" i="1" smtClean="0">
                                      <a:latin typeface="Cambria Math" panose="02040503050406030204" pitchFamily="18" charset="0"/>
                                      <a:ea typeface="Cambria Math" panose="02040503050406030204" pitchFamily="18" charset="0"/>
                                    </a:rPr>
                                  </m:ctrlPr>
                                </m:funcPr>
                                <m:fName>
                                  <m:r>
                                    <m:rPr>
                                      <m:sty m:val="p"/>
                                    </m:rPr>
                                    <a:rPr lang="en-GB" i="0" smtClean="0">
                                      <a:latin typeface="Cambria Math" panose="02040503050406030204" pitchFamily="18" charset="0"/>
                                      <a:ea typeface="Cambria Math" panose="02040503050406030204" pitchFamily="18" charset="0"/>
                                    </a:rPr>
                                    <m:t>cos</m:t>
                                  </m:r>
                                </m:fName>
                                <m:e>
                                  <m:r>
                                    <a:rPr lang="en-GB" i="1" smtClean="0">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Scale:</a:t>
                </a:r>
                <a:br>
                  <a:rPr lang="en-GB" dirty="0"/>
                </a:br>
                <a14:m>
                  <m:oMath xmlns:m="http://schemas.openxmlformats.org/officeDocument/2006/math">
                    <m:r>
                      <a:rPr lang="en-GB" b="1" i="0" smtClean="0">
                        <a:latin typeface="Cambria Math" panose="02040503050406030204" pitchFamily="18" charset="0"/>
                        <a:ea typeface="Cambria Math" panose="02040503050406030204" pitchFamily="18" charset="0"/>
                      </a:rPr>
                      <m:t>𝐒</m:t>
                    </m:r>
                    <m:r>
                      <a:rPr lang="en-GB" b="0" i="0" smtClean="0">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𝑠</m:t>
                                  </m:r>
                                </m:e>
                                <m:sub>
                                  <m:r>
                                    <a:rPr lang="en-GB" b="0" i="1" smtClean="0">
                                      <a:latin typeface="Cambria Math" panose="02040503050406030204" pitchFamily="18" charset="0"/>
                                      <a:ea typeface="Cambria Math" panose="02040503050406030204" pitchFamily="18" charset="0"/>
                                    </a:rPr>
                                    <m:t>𝑥</m:t>
                                  </m:r>
                                </m:sub>
                              </m:sSub>
                            </m:e>
                            <m:e>
                              <m:r>
                                <a:rPr lang="en-GB" b="0" i="1" smtClean="0">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r>
                                <a:rPr lang="en-GB" b="0" i="1" smtClean="0">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𝑠</m:t>
                                  </m:r>
                                </m:e>
                                <m:sub>
                                  <m:r>
                                    <a:rPr lang="en-GB" b="0" i="1" smtClean="0">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Shear:</a:t>
                </a:r>
                <a:br>
                  <a:rPr lang="en-GB" dirty="0"/>
                </a:br>
                <a14:m>
                  <m:oMath xmlns:m="http://schemas.openxmlformats.org/officeDocument/2006/math">
                    <m:sSub>
                      <m:sSubPr>
                        <m:ctrlPr>
                          <a:rPr lang="en-GB" b="1" i="1" smtClean="0">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1" i="1" smtClean="0">
                            <a:latin typeface="Cambria Math" panose="02040503050406030204" pitchFamily="18" charset="0"/>
                            <a:ea typeface="Cambria Math" panose="02040503050406030204" pitchFamily="18" charset="0"/>
                          </a:rPr>
                          <m:t>𝒙</m:t>
                        </m:r>
                      </m:sub>
                    </m:sSub>
                    <m:r>
                      <a:rPr lang="en-GB" b="0" i="0" smtClean="0">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b="0" i="1" smtClean="0">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𝑥</m:t>
                                  </m:r>
                                </m:sub>
                              </m:sSub>
                            </m:e>
                            <m:e>
                              <m:r>
                                <a:rPr lang="en-GB" i="1">
                                  <a:latin typeface="Cambria Math" panose="02040503050406030204" pitchFamily="18" charset="0"/>
                                  <a:ea typeface="Cambria Math" panose="02040503050406030204" pitchFamily="18" charset="0"/>
                                </a:rPr>
                                <m:t>0</m:t>
                              </m:r>
                            </m:e>
                          </m:mr>
                          <m:mr>
                            <m:e>
                              <m:r>
                                <a:rPr lang="en-GB" b="0" i="1" smtClean="0">
                                  <a:latin typeface="Cambria Math" panose="02040503050406030204" pitchFamily="18" charset="0"/>
                                  <a:ea typeface="Cambria Math" panose="02040503050406030204" pitchFamily="18" charset="0"/>
                                </a:rPr>
                                <m:t>0</m:t>
                              </m:r>
                            </m:e>
                            <m:e>
                              <m:r>
                                <a:rPr lang="en-GB" b="0" i="1" smtClean="0">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r>
                      <a:rPr lang="en-GB" b="0" i="1" smtClean="0">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1" i="1" smtClean="0">
                            <a:latin typeface="Cambria Math" panose="02040503050406030204" pitchFamily="18" charset="0"/>
                            <a:ea typeface="Cambria Math" panose="02040503050406030204" pitchFamily="18" charset="0"/>
                          </a:rPr>
                          <m:t>𝒚</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b="0" i="1" smtClean="0">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sSub>
                                <m:sSubPr>
                                  <m:ctrlPr>
                                    <a:rPr lang="en-GB" i="1" smtClean="0">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𝜆</m:t>
                                  </m:r>
                                </m:e>
                                <m:sub>
                                  <m:r>
                                    <a:rPr lang="en-GB" sz="2800" b="0" i="1" smtClean="0">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p:txBody>
          </p:sp>
        </mc:Choice>
        <mc:Fallback xmlns="">
          <p:sp>
            <p:nvSpPr>
              <p:cNvPr id="3" name="Content Placeholder 2">
                <a:extLst>
                  <a:ext uri="{FF2B5EF4-FFF2-40B4-BE49-F238E27FC236}">
                    <a16:creationId xmlns:a16="http://schemas.microsoft.com/office/drawing/2014/main" id="{BDC7DA60-71FE-4EF3-8E7E-EE9F7916FCF8}"/>
                  </a:ext>
                </a:extLst>
              </p:cNvPr>
              <p:cNvSpPr>
                <a:spLocks noGrp="1" noRot="1" noChangeAspect="1" noMove="1" noResize="1" noEditPoints="1" noAdjustHandles="1" noChangeArrowheads="1" noChangeShapeType="1" noTextEdit="1"/>
              </p:cNvSpPr>
              <p:nvPr>
                <p:ph idx="1"/>
              </p:nvPr>
            </p:nvSpPr>
            <p:spPr>
              <a:xfrm>
                <a:off x="1219200" y="1783560"/>
                <a:ext cx="10363200" cy="5074440"/>
              </a:xfrm>
              <a:blipFill>
                <a:blip r:embed="rId3"/>
                <a:stretch>
                  <a:fillRect t="-2404"/>
                </a:stretch>
              </a:blipFill>
            </p:spPr>
            <p:txBody>
              <a:bodyPr/>
              <a:lstStyle/>
              <a:p>
                <a:r>
                  <a:rPr lang="en-GB">
                    <a:noFill/>
                  </a:rPr>
                  <a:t> </a:t>
                </a:r>
              </a:p>
            </p:txBody>
          </p:sp>
        </mc:Fallback>
      </mc:AlternateContent>
    </p:spTree>
    <p:extLst>
      <p:ext uri="{BB962C8B-B14F-4D97-AF65-F5344CB8AC3E}">
        <p14:creationId xmlns:p14="http://schemas.microsoft.com/office/powerpoint/2010/main" val="354113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9821-F9EC-49A1-A6E7-0420B3CDB0EC}"/>
              </a:ext>
            </a:extLst>
          </p:cNvPr>
          <p:cNvSpPr>
            <a:spLocks noGrp="1"/>
          </p:cNvSpPr>
          <p:nvPr>
            <p:ph type="title"/>
          </p:nvPr>
        </p:nvSpPr>
        <p:spPr/>
        <p:txBody>
          <a:bodyPr/>
          <a:lstStyle/>
          <a:p>
            <a:r>
              <a:rPr lang="en-GB" b="1" dirty="0"/>
              <a:t>Combining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1F1240-D8F3-4898-8986-4DEDA44D5EAD}"/>
                  </a:ext>
                </a:extLst>
              </p:cNvPr>
              <p:cNvSpPr>
                <a:spLocks noGrp="1"/>
              </p:cNvSpPr>
              <p:nvPr>
                <p:ph idx="1"/>
              </p:nvPr>
            </p:nvSpPr>
            <p:spPr/>
            <p:txBody>
              <a:bodyPr/>
              <a:lstStyle/>
              <a:p>
                <a:r>
                  <a:rPr lang="en-GB" dirty="0"/>
                  <a:t>Brute force: apply matrices to a vector in succession</a:t>
                </a:r>
              </a:p>
              <a:p>
                <a:pPr marL="68580" indent="0">
                  <a:buNone/>
                </a:pPr>
                <a14:m>
                  <m:oMathPara xmlns:m="http://schemas.openxmlformats.org/officeDocument/2006/math">
                    <m:oMathParaPr>
                      <m:jc m:val="centerGroup"/>
                    </m:oMathParaPr>
                    <m:oMath xmlns:m="http://schemas.openxmlformats.org/officeDocument/2006/math">
                      <m:d>
                        <m:dPr>
                          <m:ctrlPr>
                            <a:rPr lang="en-GB" sz="3200" i="1">
                              <a:latin typeface="Cambria Math" panose="02040503050406030204" pitchFamily="18" charset="0"/>
                            </a:rPr>
                          </m:ctrlPr>
                        </m:dPr>
                        <m:e>
                          <m:m>
                            <m:mPr>
                              <m:mcs>
                                <m:mc>
                                  <m:mcPr>
                                    <m:count m:val="2"/>
                                    <m:mcJc m:val="center"/>
                                  </m:mcPr>
                                </m:mc>
                              </m:mcs>
                              <m:ctrlPr>
                                <a:rPr lang="en-GB" sz="3200" i="1">
                                  <a:latin typeface="Cambria Math" panose="02040503050406030204" pitchFamily="18" charset="0"/>
                                </a:rPr>
                              </m:ctrlPr>
                            </m:mPr>
                            <m:m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m:rPr>
                                        <m:brk m:alnAt="7"/>
                                      </m:rPr>
                                      <a:rPr lang="en-GB" sz="3200" i="1">
                                        <a:latin typeface="Cambria Math" panose="02040503050406030204" pitchFamily="18" charset="0"/>
                                      </a:rPr>
                                      <m:t>1</m:t>
                                    </m:r>
                                    <m:r>
                                      <a:rPr lang="en-GB" sz="3200" i="1">
                                        <a:latin typeface="Cambria Math" panose="02040503050406030204" pitchFamily="18" charset="0"/>
                                      </a:rPr>
                                      <m:t>1</m:t>
                                    </m:r>
                                  </m:sub>
                                </m:sSub>
                              </m:e>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a:rPr lang="en-GB" sz="3200" i="1">
                                        <a:latin typeface="Cambria Math" panose="02040503050406030204" pitchFamily="18" charset="0"/>
                                      </a:rPr>
                                      <m:t>12</m:t>
                                    </m:r>
                                  </m:sub>
                                </m:sSub>
                              </m:e>
                            </m:mr>
                            <m:mr>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a:rPr lang="en-GB" sz="3200" i="1">
                                        <a:latin typeface="Cambria Math" panose="02040503050406030204" pitchFamily="18" charset="0"/>
                                      </a:rPr>
                                      <m:t>21</m:t>
                                    </m:r>
                                  </m:sub>
                                </m:sSub>
                              </m:e>
                              <m:e>
                                <m:sSub>
                                  <m:sSubPr>
                                    <m:ctrlPr>
                                      <a:rPr lang="en-GB" sz="3200" i="1">
                                        <a:latin typeface="Cambria Math" panose="02040503050406030204" pitchFamily="18" charset="0"/>
                                      </a:rPr>
                                    </m:ctrlPr>
                                  </m:sSubPr>
                                  <m:e>
                                    <m:r>
                                      <a:rPr lang="en-GB" sz="3200" b="0" i="1" smtClean="0">
                                        <a:latin typeface="Cambria Math" panose="02040503050406030204" pitchFamily="18" charset="0"/>
                                      </a:rPr>
                                      <m:t>𝑏</m:t>
                                    </m:r>
                                  </m:e>
                                  <m:sub>
                                    <m:r>
                                      <a:rPr lang="en-GB" sz="3200" i="1">
                                        <a:latin typeface="Cambria Math" panose="02040503050406030204" pitchFamily="18" charset="0"/>
                                      </a:rPr>
                                      <m:t>22</m:t>
                                    </m:r>
                                  </m:sub>
                                </m:sSub>
                              </m:e>
                            </m:mr>
                          </m:m>
                        </m:e>
                      </m:d>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
                        </m:e>
                      </m:d>
                      <m:r>
                        <a:rPr lang="en-GB" sz="3200" i="1">
                          <a:latin typeface="Cambria Math" panose="02040503050406030204" pitchFamily="18" charset="0"/>
                        </a:rPr>
                        <m:t>=</m:t>
                      </m:r>
                      <m:d>
                        <m:dPr>
                          <m:ctrlPr>
                            <a:rPr lang="en-GB" sz="3200" i="1" smtClean="0">
                              <a:solidFill>
                                <a:schemeClr val="accent4">
                                  <a:lumMod val="60000"/>
                                  <a:lumOff val="40000"/>
                                </a:schemeClr>
                              </a:solidFill>
                              <a:latin typeface="Cambria Math" panose="02040503050406030204" pitchFamily="18" charset="0"/>
                            </a:rPr>
                          </m:ctrlPr>
                        </m:dPr>
                        <m:e>
                          <m:m>
                            <m:mPr>
                              <m:mcs>
                                <m:mc>
                                  <m:mcPr>
                                    <m:count m:val="1"/>
                                    <m:mcJc m:val="center"/>
                                  </m:mcPr>
                                </m:mc>
                              </m:mcs>
                              <m:ctrlPr>
                                <a:rPr lang="en-GB" sz="3200" i="1">
                                  <a:solidFill>
                                    <a:schemeClr val="accent4">
                                      <a:lumMod val="60000"/>
                                      <a:lumOff val="40000"/>
                                    </a:schemeClr>
                                  </a:solidFill>
                                  <a:latin typeface="Cambria Math" panose="02040503050406030204" pitchFamily="18" charset="0"/>
                                </a:rPr>
                              </m:ctrlPr>
                            </m:mP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m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mr>
                          </m:m>
                        </m:e>
                      </m:d>
                    </m:oMath>
                  </m:oMathPara>
                </a14:m>
                <a:endParaRPr lang="en-GB" sz="3200" dirty="0"/>
              </a:p>
              <a:p>
                <a:pPr marL="68580" indent="0">
                  <a:buNone/>
                </a:pPr>
                <a:endParaRPr lang="en-GB" dirty="0"/>
              </a:p>
              <a:p>
                <a:pPr marL="68580" indent="0">
                  <a:buNone/>
                </a:pPr>
                <a14:m>
                  <m:oMathPara xmlns:m="http://schemas.openxmlformats.org/officeDocument/2006/math">
                    <m:oMathParaPr>
                      <m:jc m:val="centerGroup"/>
                    </m:oMathParaPr>
                    <m:oMath xmlns:m="http://schemas.openxmlformats.org/officeDocument/2006/math">
                      <m:d>
                        <m:dPr>
                          <m:ctrlPr>
                            <a:rPr lang="en-GB" sz="3200" i="1" smtClean="0">
                              <a:solidFill>
                                <a:schemeClr val="accent5">
                                  <a:lumMod val="60000"/>
                                  <a:lumOff val="40000"/>
                                </a:schemeClr>
                              </a:solidFill>
                              <a:latin typeface="Cambria Math" panose="02040503050406030204" pitchFamily="18" charset="0"/>
                            </a:rPr>
                          </m:ctrlPr>
                        </m:dPr>
                        <m:e>
                          <m:m>
                            <m:mPr>
                              <m:mcs>
                                <m:mc>
                                  <m:mcPr>
                                    <m:count m:val="2"/>
                                    <m:mcJc m:val="center"/>
                                  </m:mcPr>
                                </m:mc>
                              </m:mcs>
                              <m:ctrlPr>
                                <a:rPr lang="en-GB" sz="3200" i="1">
                                  <a:solidFill>
                                    <a:schemeClr val="accent5">
                                      <a:lumMod val="60000"/>
                                      <a:lumOff val="40000"/>
                                    </a:schemeClr>
                                  </a:solidFill>
                                  <a:latin typeface="Cambria Math" panose="02040503050406030204" pitchFamily="18" charset="0"/>
                                </a:rPr>
                              </m:ctrlPr>
                            </m:mP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m:rPr>
                                        <m:brk m:alnAt="7"/>
                                      </m:rPr>
                                      <a:rPr lang="en-GB" sz="3200" i="1">
                                        <a:solidFill>
                                          <a:schemeClr val="accent5">
                                            <a:lumMod val="60000"/>
                                            <a:lumOff val="40000"/>
                                          </a:schemeClr>
                                        </a:solidFill>
                                        <a:latin typeface="Cambria Math" panose="02040503050406030204" pitchFamily="18" charset="0"/>
                                      </a:rPr>
                                      <m:t>1</m:t>
                                    </m:r>
                                    <m:r>
                                      <a:rPr lang="en-GB" sz="3200" i="1">
                                        <a:solidFill>
                                          <a:schemeClr val="accent5">
                                            <a:lumMod val="60000"/>
                                            <a:lumOff val="40000"/>
                                          </a:schemeClr>
                                        </a:solidFill>
                                        <a:latin typeface="Cambria Math" panose="02040503050406030204" pitchFamily="18" charset="0"/>
                                      </a:rPr>
                                      <m:t>1</m:t>
                                    </m:r>
                                  </m:sub>
                                </m:sSub>
                              </m:e>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12</m:t>
                                    </m:r>
                                  </m:sub>
                                </m:sSub>
                              </m:e>
                            </m:m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21</m:t>
                                    </m:r>
                                  </m:sub>
                                </m:sSub>
                              </m:e>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22</m:t>
                                    </m:r>
                                  </m:sub>
                                </m:sSub>
                              </m:e>
                            </m:mr>
                          </m:m>
                        </m:e>
                      </m:d>
                      <m:d>
                        <m:dPr>
                          <m:ctrlPr>
                            <a:rPr lang="en-GB" sz="3200" i="1" smtClean="0">
                              <a:solidFill>
                                <a:schemeClr val="accent4">
                                  <a:lumMod val="60000"/>
                                  <a:lumOff val="40000"/>
                                </a:schemeClr>
                              </a:solidFill>
                              <a:latin typeface="Cambria Math" panose="02040503050406030204" pitchFamily="18" charset="0"/>
                            </a:rPr>
                          </m:ctrlPr>
                        </m:dPr>
                        <m:e>
                          <m:m>
                            <m:mPr>
                              <m:mcs>
                                <m:mc>
                                  <m:mcPr>
                                    <m:count m:val="1"/>
                                    <m:mcJc m:val="center"/>
                                  </m:mcPr>
                                </m:mc>
                              </m:mcs>
                              <m:ctrlPr>
                                <a:rPr lang="en-GB" sz="3200" i="1">
                                  <a:solidFill>
                                    <a:schemeClr val="accent4">
                                      <a:lumMod val="60000"/>
                                      <a:lumOff val="40000"/>
                                    </a:schemeClr>
                                  </a:solidFill>
                                  <a:latin typeface="Cambria Math" panose="02040503050406030204" pitchFamily="18" charset="0"/>
                                </a:rPr>
                              </m:ctrlPr>
                            </m:mP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mr>
                            <m:m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mr>
                          </m:m>
                        </m:e>
                      </m:d>
                    </m:oMath>
                  </m:oMathPara>
                </a14:m>
                <a:endParaRPr lang="en-GB" dirty="0"/>
              </a:p>
              <a:p>
                <a:pPr marL="6858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m:rPr>
                                        <m:brk m:alnAt="7"/>
                                      </m:rPr>
                                      <a:rPr lang="en-GB" sz="3200" i="1">
                                        <a:solidFill>
                                          <a:schemeClr val="accent5">
                                            <a:lumMod val="60000"/>
                                            <a:lumOff val="40000"/>
                                          </a:schemeClr>
                                        </a:solidFill>
                                        <a:latin typeface="Cambria Math" panose="02040503050406030204" pitchFamily="18" charset="0"/>
                                      </a:rPr>
                                      <m:t>1</m:t>
                                    </m:r>
                                    <m:r>
                                      <a:rPr lang="en-GB" sz="3200" i="1">
                                        <a:solidFill>
                                          <a:schemeClr val="accent5">
                                            <a:lumMod val="60000"/>
                                            <a:lumOff val="40000"/>
                                          </a:schemeClr>
                                        </a:solidFill>
                                        <a:latin typeface="Cambria Math" panose="02040503050406030204" pitchFamily="18" charset="0"/>
                                      </a:rPr>
                                      <m:t>1</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d>
                                <m:r>
                                  <m:rPr>
                                    <m:brk m:alnAt="7"/>
                                  </m:rPr>
                                  <a:rPr lang="en-GB" sz="3200" i="1">
                                    <a:latin typeface="Cambria Math" panose="02040503050406030204" pitchFamily="18" charset="0"/>
                                  </a:rPr>
                                  <m:t>+</m:t>
                                </m:r>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i="1">
                                        <a:solidFill>
                                          <a:schemeClr val="accent5">
                                            <a:lumMod val="60000"/>
                                            <a:lumOff val="40000"/>
                                          </a:schemeClr>
                                        </a:solidFill>
                                        <a:latin typeface="Cambria Math" panose="02040503050406030204" pitchFamily="18" charset="0"/>
                                      </a:rPr>
                                      <m:t>12</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d>
                              </m:e>
                            </m:mr>
                            <m:mr>
                              <m:e>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b="0" i="1" smtClean="0">
                                        <a:solidFill>
                                          <a:schemeClr val="accent5">
                                            <a:lumMod val="60000"/>
                                            <a:lumOff val="40000"/>
                                          </a:schemeClr>
                                        </a:solidFill>
                                        <a:latin typeface="Cambria Math" panose="02040503050406030204" pitchFamily="18" charset="0"/>
                                      </a:rPr>
                                      <m:t>2</m:t>
                                    </m:r>
                                    <m:r>
                                      <a:rPr lang="en-GB" sz="3200" i="1">
                                        <a:solidFill>
                                          <a:schemeClr val="accent5">
                                            <a:lumMod val="60000"/>
                                            <a:lumOff val="40000"/>
                                          </a:schemeClr>
                                        </a:solidFill>
                                        <a:latin typeface="Cambria Math" panose="02040503050406030204" pitchFamily="18" charset="0"/>
                                      </a:rPr>
                                      <m:t>1</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1</m:t>
                                        </m:r>
                                      </m:sub>
                                    </m:sSub>
                                    <m:r>
                                      <m:rPr>
                                        <m:brk m:alnAt="7"/>
                                      </m:rP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m:rPr>
                                            <m:brk m:alnAt="7"/>
                                          </m:rPr>
                                          <a:rPr lang="en-GB" sz="3200" i="1">
                                            <a:solidFill>
                                              <a:schemeClr val="accent4">
                                                <a:lumMod val="60000"/>
                                                <a:lumOff val="40000"/>
                                              </a:schemeClr>
                                            </a:solidFill>
                                            <a:latin typeface="Cambria Math" panose="02040503050406030204" pitchFamily="18" charset="0"/>
                                          </a:rPr>
                                          <m:t>1</m:t>
                                        </m:r>
                                        <m:r>
                                          <a:rPr lang="en-GB" sz="3200" i="1">
                                            <a:solidFill>
                                              <a:schemeClr val="accent4">
                                                <a:lumMod val="60000"/>
                                                <a:lumOff val="40000"/>
                                              </a:schemeClr>
                                            </a:solidFill>
                                            <a:latin typeface="Cambria Math" panose="02040503050406030204" pitchFamily="18" charset="0"/>
                                          </a:rPr>
                                          <m:t>2</m:t>
                                        </m:r>
                                      </m:sub>
                                    </m:sSub>
                                    <m:r>
                                      <m:rPr>
                                        <m:brk m:alnAt="7"/>
                                      </m:rPr>
                                      <a:rPr lang="en-GB" sz="3200" i="1">
                                        <a:solidFill>
                                          <a:schemeClr val="accent4">
                                            <a:lumMod val="60000"/>
                                            <a:lumOff val="40000"/>
                                          </a:schemeClr>
                                        </a:solidFill>
                                        <a:latin typeface="Cambria Math" panose="02040503050406030204" pitchFamily="18" charset="0"/>
                                      </a:rPr>
                                      <m:t>𝑦</m:t>
                                    </m:r>
                                  </m:e>
                                </m:d>
                                <m:r>
                                  <m:rPr>
                                    <m:brk m:alnAt="7"/>
                                  </m:rPr>
                                  <a:rPr lang="en-GB" sz="3200" i="1">
                                    <a:latin typeface="Cambria Math" panose="02040503050406030204" pitchFamily="18" charset="0"/>
                                  </a:rPr>
                                  <m:t>+</m:t>
                                </m:r>
                                <m:sSub>
                                  <m:sSubPr>
                                    <m:ctrlPr>
                                      <a:rPr lang="en-GB" sz="3200" i="1">
                                        <a:solidFill>
                                          <a:schemeClr val="accent5">
                                            <a:lumMod val="60000"/>
                                            <a:lumOff val="40000"/>
                                          </a:schemeClr>
                                        </a:solidFill>
                                        <a:latin typeface="Cambria Math" panose="02040503050406030204" pitchFamily="18" charset="0"/>
                                      </a:rPr>
                                    </m:ctrlPr>
                                  </m:sSubPr>
                                  <m:e>
                                    <m:r>
                                      <a:rPr lang="en-GB" sz="3200" b="0" i="1" smtClean="0">
                                        <a:solidFill>
                                          <a:schemeClr val="accent5">
                                            <a:lumMod val="60000"/>
                                            <a:lumOff val="40000"/>
                                          </a:schemeClr>
                                        </a:solidFill>
                                        <a:latin typeface="Cambria Math" panose="02040503050406030204" pitchFamily="18" charset="0"/>
                                      </a:rPr>
                                      <m:t>𝑎</m:t>
                                    </m:r>
                                  </m:e>
                                  <m:sub>
                                    <m:r>
                                      <a:rPr lang="en-GB" sz="3200" b="0" i="1" smtClean="0">
                                        <a:solidFill>
                                          <a:schemeClr val="accent5">
                                            <a:lumMod val="60000"/>
                                            <a:lumOff val="40000"/>
                                          </a:schemeClr>
                                        </a:solidFill>
                                        <a:latin typeface="Cambria Math" panose="02040503050406030204" pitchFamily="18" charset="0"/>
                                      </a:rPr>
                                      <m:t>2</m:t>
                                    </m:r>
                                    <m:r>
                                      <a:rPr lang="en-GB" sz="3200" i="1">
                                        <a:solidFill>
                                          <a:schemeClr val="accent5">
                                            <a:lumMod val="60000"/>
                                            <a:lumOff val="40000"/>
                                          </a:schemeClr>
                                        </a:solidFill>
                                        <a:latin typeface="Cambria Math" panose="02040503050406030204" pitchFamily="18" charset="0"/>
                                      </a:rPr>
                                      <m:t>2</m:t>
                                    </m:r>
                                  </m:sub>
                                </m:sSub>
                                <m:d>
                                  <m:dPr>
                                    <m:ctrlPr>
                                      <a:rPr lang="en-GB" sz="3200" i="1">
                                        <a:latin typeface="Cambria Math" panose="02040503050406030204" pitchFamily="18" charset="0"/>
                                      </a:rPr>
                                    </m:ctrlPr>
                                  </m:dPr>
                                  <m:e>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21</m:t>
                                        </m:r>
                                      </m:sub>
                                    </m:sSub>
                                    <m:r>
                                      <a:rPr lang="en-GB" sz="3200" i="1">
                                        <a:solidFill>
                                          <a:schemeClr val="accent4">
                                            <a:lumMod val="60000"/>
                                            <a:lumOff val="40000"/>
                                          </a:schemeClr>
                                        </a:solidFill>
                                        <a:latin typeface="Cambria Math" panose="02040503050406030204" pitchFamily="18" charset="0"/>
                                      </a:rPr>
                                      <m:t>𝑥</m:t>
                                    </m:r>
                                    <m:r>
                                      <a:rPr lang="en-GB" sz="3200" i="1">
                                        <a:solidFill>
                                          <a:schemeClr val="accent4">
                                            <a:lumMod val="60000"/>
                                            <a:lumOff val="40000"/>
                                          </a:schemeClr>
                                        </a:solidFill>
                                        <a:latin typeface="Cambria Math" panose="02040503050406030204" pitchFamily="18" charset="0"/>
                                      </a:rPr>
                                      <m:t>+</m:t>
                                    </m:r>
                                    <m:sSub>
                                      <m:sSubPr>
                                        <m:ctrlPr>
                                          <a:rPr lang="en-GB" sz="3200" i="1">
                                            <a:solidFill>
                                              <a:schemeClr val="accent4">
                                                <a:lumMod val="60000"/>
                                                <a:lumOff val="40000"/>
                                              </a:schemeClr>
                                            </a:solidFill>
                                            <a:latin typeface="Cambria Math" panose="02040503050406030204" pitchFamily="18" charset="0"/>
                                          </a:rPr>
                                        </m:ctrlPr>
                                      </m:sSubPr>
                                      <m:e>
                                        <m:r>
                                          <a:rPr lang="en-GB" sz="3200" b="0" i="1" smtClean="0">
                                            <a:solidFill>
                                              <a:schemeClr val="accent4">
                                                <a:lumMod val="60000"/>
                                                <a:lumOff val="40000"/>
                                              </a:schemeClr>
                                            </a:solidFill>
                                            <a:latin typeface="Cambria Math" panose="02040503050406030204" pitchFamily="18" charset="0"/>
                                          </a:rPr>
                                          <m:t>𝑏</m:t>
                                        </m:r>
                                      </m:e>
                                      <m:sub>
                                        <m:r>
                                          <a:rPr lang="en-GB" sz="3200" i="1">
                                            <a:solidFill>
                                              <a:schemeClr val="accent4">
                                                <a:lumMod val="60000"/>
                                                <a:lumOff val="40000"/>
                                              </a:schemeClr>
                                            </a:solidFill>
                                            <a:latin typeface="Cambria Math" panose="02040503050406030204" pitchFamily="18" charset="0"/>
                                          </a:rPr>
                                          <m:t>22</m:t>
                                        </m:r>
                                      </m:sub>
                                    </m:sSub>
                                    <m:r>
                                      <a:rPr lang="en-GB" sz="3200" i="1">
                                        <a:solidFill>
                                          <a:schemeClr val="accent4">
                                            <a:lumMod val="60000"/>
                                            <a:lumOff val="40000"/>
                                          </a:schemeClr>
                                        </a:solidFill>
                                        <a:latin typeface="Cambria Math" panose="02040503050406030204" pitchFamily="18" charset="0"/>
                                      </a:rPr>
                                      <m:t>𝑦</m:t>
                                    </m:r>
                                  </m:e>
                                </m:d>
                              </m:e>
                            </m:mr>
                          </m:m>
                        </m:e>
                      </m:d>
                    </m:oMath>
                  </m:oMathPara>
                </a14:m>
                <a:br>
                  <a:rPr lang="en-GB" dirty="0"/>
                </a:br>
                <a:endParaRPr lang="en-GB" dirty="0"/>
              </a:p>
            </p:txBody>
          </p:sp>
        </mc:Choice>
        <mc:Fallback xmlns="">
          <p:sp>
            <p:nvSpPr>
              <p:cNvPr id="3" name="Content Placeholder 2">
                <a:extLst>
                  <a:ext uri="{FF2B5EF4-FFF2-40B4-BE49-F238E27FC236}">
                    <a16:creationId xmlns:a16="http://schemas.microsoft.com/office/drawing/2014/main" id="{DD1F1240-D8F3-4898-8986-4DEDA44D5EAD}"/>
                  </a:ext>
                </a:extLst>
              </p:cNvPr>
              <p:cNvSpPr>
                <a:spLocks noGrp="1" noRot="1" noChangeAspect="1" noMove="1" noResize="1" noEditPoints="1" noAdjustHandles="1" noChangeArrowheads="1" noChangeShapeType="1" noTextEdit="1"/>
              </p:cNvSpPr>
              <p:nvPr>
                <p:ph idx="1"/>
              </p:nvPr>
            </p:nvSpPr>
            <p:spPr>
              <a:blipFill>
                <a:blip r:embed="rId3"/>
                <a:stretch>
                  <a:fillRect l="-412" t="-1733"/>
                </a:stretch>
              </a:blipFill>
            </p:spPr>
            <p:txBody>
              <a:bodyPr/>
              <a:lstStyle/>
              <a:p>
                <a:r>
                  <a:rPr lang="en-GB">
                    <a:noFill/>
                  </a:rPr>
                  <a:t> </a:t>
                </a:r>
              </a:p>
            </p:txBody>
          </p:sp>
        </mc:Fallback>
      </mc:AlternateContent>
    </p:spTree>
    <p:extLst>
      <p:ext uri="{BB962C8B-B14F-4D97-AF65-F5344CB8AC3E}">
        <p14:creationId xmlns:p14="http://schemas.microsoft.com/office/powerpoint/2010/main" val="28232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D9D2-2ECF-4562-9A88-66BEE5B09B80}"/>
              </a:ext>
            </a:extLst>
          </p:cNvPr>
          <p:cNvSpPr>
            <a:spLocks noGrp="1"/>
          </p:cNvSpPr>
          <p:nvPr>
            <p:ph type="title"/>
          </p:nvPr>
        </p:nvSpPr>
        <p:spPr/>
        <p:txBody>
          <a:bodyPr/>
          <a:lstStyle/>
          <a:p>
            <a:r>
              <a:rPr lang="en-GB" b="1" dirty="0"/>
              <a:t>Matrix multiplication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AE0644-AF81-43FF-A44B-B20B11B27575}"/>
                  </a:ext>
                </a:extLst>
              </p:cNvPr>
              <p:cNvSpPr>
                <a:spLocks noGrp="1"/>
              </p:cNvSpPr>
              <p:nvPr>
                <p:ph idx="1"/>
              </p:nvPr>
            </p:nvSpPr>
            <p:spPr/>
            <p:txBody>
              <a:bodyPr/>
              <a:lstStyle/>
              <a:p>
                <a:r>
                  <a:rPr lang="en-GB" dirty="0"/>
                  <a:t>2×2 matrices:</a:t>
                </a:r>
                <a:br>
                  <a:rPr lang="en-GB" dirty="0"/>
                </a:br>
                <a14:m>
                  <m:oMath xmlns:m="http://schemas.openxmlformats.org/officeDocument/2006/math">
                    <m:d>
                      <m:dPr>
                        <m:ctrlPr>
                          <a:rPr lang="en-GB" sz="3200" i="1" smtClean="0">
                            <a:solidFill>
                              <a:schemeClr val="accent5"/>
                            </a:solidFill>
                            <a:latin typeface="Cambria Math" panose="02040503050406030204" pitchFamily="18" charset="0"/>
                          </a:rPr>
                        </m:ctrlPr>
                      </m:dPr>
                      <m:e>
                        <m:m>
                          <m:mPr>
                            <m:mcs>
                              <m:mc>
                                <m:mcPr>
                                  <m:count m:val="2"/>
                                  <m:mcJc m:val="center"/>
                                </m:mcPr>
                              </m:mc>
                            </m:mcs>
                            <m:ctrlPr>
                              <a:rPr lang="en-GB" sz="3200" i="1">
                                <a:solidFill>
                                  <a:schemeClr val="accent5"/>
                                </a:solidFill>
                                <a:latin typeface="Cambria Math" panose="02040503050406030204" pitchFamily="18" charset="0"/>
                              </a:rPr>
                            </m:ctrlPr>
                          </m:mPr>
                          <m:mr>
                            <m:e>
                              <m:sSub>
                                <m:sSubPr>
                                  <m:ctrlPr>
                                    <a:rPr lang="en-GB" sz="3200" i="1">
                                      <a:solidFill>
                                        <a:schemeClr val="accent5"/>
                                      </a:solidFill>
                                      <a:latin typeface="Cambria Math" panose="02040503050406030204" pitchFamily="18" charset="0"/>
                                    </a:rPr>
                                  </m:ctrlPr>
                                </m:sSubPr>
                                <m:e>
                                  <m:r>
                                    <m:rPr>
                                      <m:brk m:alnAt="7"/>
                                    </m:rPr>
                                    <a:rPr lang="en-GB" sz="3200" i="1">
                                      <a:solidFill>
                                        <a:schemeClr val="accent5"/>
                                      </a:solidFill>
                                      <a:latin typeface="Cambria Math" panose="02040503050406030204" pitchFamily="18" charset="0"/>
                                    </a:rPr>
                                    <m:t>𝑎</m:t>
                                  </m:r>
                                </m:e>
                                <m:sub>
                                  <m:r>
                                    <m:rPr>
                                      <m:brk m:alnAt="7"/>
                                    </m:rPr>
                                    <a:rPr lang="en-GB" sz="3200" i="1">
                                      <a:solidFill>
                                        <a:schemeClr val="accent5"/>
                                      </a:solidFill>
                                      <a:latin typeface="Cambria Math" panose="02040503050406030204" pitchFamily="18" charset="0"/>
                                    </a:rPr>
                                    <m:t>1</m:t>
                                  </m:r>
                                  <m:r>
                                    <a:rPr lang="en-GB" sz="3200" i="1">
                                      <a:solidFill>
                                        <a:schemeClr val="accent5"/>
                                      </a:solidFill>
                                      <a:latin typeface="Cambria Math" panose="02040503050406030204" pitchFamily="18" charset="0"/>
                                    </a:rPr>
                                    <m:t>1</m:t>
                                  </m:r>
                                </m:sub>
                              </m:sSub>
                            </m:e>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12</m:t>
                                  </m:r>
                                </m:sub>
                              </m:sSub>
                            </m:e>
                          </m:mr>
                          <m:mr>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21</m:t>
                                  </m:r>
                                </m:sub>
                              </m:sSub>
                            </m:e>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22</m:t>
                                  </m:r>
                                </m:sub>
                              </m:sSub>
                            </m:e>
                          </m:mr>
                        </m:m>
                      </m:e>
                    </m:d>
                    <m:d>
                      <m:dPr>
                        <m:ctrlPr>
                          <a:rPr lang="en-GB" sz="3200" i="1" smtClean="0">
                            <a:solidFill>
                              <a:schemeClr val="accent4"/>
                            </a:solidFill>
                            <a:latin typeface="Cambria Math" panose="02040503050406030204" pitchFamily="18" charset="0"/>
                          </a:rPr>
                        </m:ctrlPr>
                      </m:dPr>
                      <m:e>
                        <m:m>
                          <m:mPr>
                            <m:mcs>
                              <m:mc>
                                <m:mcPr>
                                  <m:count m:val="2"/>
                                  <m:mcJc m:val="center"/>
                                </m:mcPr>
                              </m:mc>
                            </m:mcs>
                            <m:ctrlPr>
                              <a:rPr lang="en-GB" sz="3200" i="1">
                                <a:solidFill>
                                  <a:schemeClr val="accent4"/>
                                </a:solidFill>
                                <a:latin typeface="Cambria Math" panose="02040503050406030204" pitchFamily="18" charset="0"/>
                              </a:rPr>
                            </m:ctrlPr>
                          </m:mPr>
                          <m:mr>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m:rPr>
                                      <m:brk m:alnAt="7"/>
                                    </m:rPr>
                                    <a:rPr lang="en-GB" sz="3200" i="1">
                                      <a:solidFill>
                                        <a:schemeClr val="accent4"/>
                                      </a:solidFill>
                                      <a:latin typeface="Cambria Math" panose="02040503050406030204" pitchFamily="18" charset="0"/>
                                    </a:rPr>
                                    <m:t>1</m:t>
                                  </m:r>
                                  <m:r>
                                    <a:rPr lang="en-GB" sz="3200" i="1">
                                      <a:solidFill>
                                        <a:schemeClr val="accent4"/>
                                      </a:solidFill>
                                      <a:latin typeface="Cambria Math" panose="02040503050406030204" pitchFamily="18" charset="0"/>
                                    </a:rPr>
                                    <m:t>1</m:t>
                                  </m:r>
                                </m:sub>
                              </m:sSub>
                            </m:e>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12</m:t>
                                  </m:r>
                                </m:sub>
                              </m:sSub>
                            </m:e>
                          </m:mr>
                          <m:mr>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21</m:t>
                                  </m:r>
                                </m:sub>
                              </m:sSub>
                            </m:e>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22</m:t>
                                  </m:r>
                                </m:sub>
                              </m:sSub>
                            </m:e>
                          </m:mr>
                        </m:m>
                      </m:e>
                    </m:d>
                  </m:oMath>
                </a14:m>
                <a:endParaRPr lang="en-GB" sz="3200" dirty="0"/>
              </a:p>
              <a:p>
                <a:pPr marL="68580" indent="0">
                  <a:buNone/>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2"/>
                                    <m:mcJc m:val="center"/>
                                  </m:mcPr>
                                </m:mc>
                              </m:mcs>
                              <m:ctrlPr>
                                <a:rPr lang="en-GB" sz="3200" i="1" smtClean="0">
                                  <a:solidFill>
                                    <a:schemeClr val="tx1">
                                      <a:lumMod val="50000"/>
                                    </a:schemeClr>
                                  </a:solidFill>
                                  <a:latin typeface="Cambria Math" panose="02040503050406030204" pitchFamily="18" charset="0"/>
                                </a:rPr>
                              </m:ctrlPr>
                            </m:mPr>
                            <m:mr>
                              <m:e>
                                <m:sSub>
                                  <m:sSubPr>
                                    <m:ctrlPr>
                                      <a:rPr lang="en-GB" sz="3200" i="1" smtClean="0">
                                        <a:solidFill>
                                          <a:schemeClr val="tx1">
                                            <a:lumMod val="50000"/>
                                          </a:schemeClr>
                                        </a:solidFill>
                                        <a:latin typeface="Cambria Math" panose="02040503050406030204" pitchFamily="18" charset="0"/>
                                      </a:rPr>
                                    </m:ctrlPr>
                                  </m:sSubPr>
                                  <m:e>
                                    <m:r>
                                      <m:rPr>
                                        <m:brk m:alnAt="7"/>
                                      </m:rPr>
                                      <a:rPr lang="en-GB" sz="3200" i="1">
                                        <a:solidFill>
                                          <a:schemeClr val="tx1">
                                            <a:lumMod val="50000"/>
                                          </a:schemeClr>
                                        </a:solidFill>
                                        <a:latin typeface="Cambria Math" panose="02040503050406030204" pitchFamily="18" charset="0"/>
                                      </a:rPr>
                                      <m:t>𝑎</m:t>
                                    </m:r>
                                  </m:e>
                                  <m:sub>
                                    <m:r>
                                      <m:rPr>
                                        <m:brk m:alnAt="7"/>
                                      </m:rPr>
                                      <a:rPr lang="en-GB" sz="3200" i="1">
                                        <a:solidFill>
                                          <a:schemeClr val="tx1">
                                            <a:lumMod val="50000"/>
                                          </a:schemeClr>
                                        </a:solidFill>
                                        <a:latin typeface="Cambria Math" panose="02040503050406030204" pitchFamily="18" charset="0"/>
                                      </a:rPr>
                                      <m:t>1</m:t>
                                    </m:r>
                                    <m:r>
                                      <a:rPr lang="en-GB" sz="3200" i="1">
                                        <a:solidFill>
                                          <a:schemeClr val="tx1">
                                            <a:lumMod val="50000"/>
                                          </a:schemeClr>
                                        </a:solidFill>
                                        <a:latin typeface="Cambria Math" panose="02040503050406030204" pitchFamily="18" charset="0"/>
                                      </a:rPr>
                                      <m:t>1</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11</m:t>
                                    </m:r>
                                  </m:sub>
                                </m:sSub>
                                <m:r>
                                  <a:rPr lang="en-GB" sz="3200" i="1">
                                    <a:solidFill>
                                      <a:schemeClr val="tx1">
                                        <a:lumMod val="50000"/>
                                      </a:schemeClr>
                                    </a:solidFill>
                                    <a:latin typeface="Cambria Math" panose="02040503050406030204" pitchFamily="18" charset="0"/>
                                  </a:rPr>
                                  <m:t>+</m:t>
                                </m:r>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12</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21</m:t>
                                    </m:r>
                                  </m:sub>
                                </m:sSub>
                              </m:e>
                              <m:e>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11</m:t>
                                    </m:r>
                                  </m:sub>
                                </m:sSub>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12</m:t>
                                    </m:r>
                                  </m:sub>
                                </m:sSub>
                                <m:r>
                                  <a:rPr lang="en-GB" sz="3200" i="1">
                                    <a:solidFill>
                                      <a:schemeClr val="tx1">
                                        <a:lumMod val="50000"/>
                                      </a:schemeClr>
                                    </a:solidFill>
                                    <a:latin typeface="Cambria Math" panose="02040503050406030204" pitchFamily="18" charset="0"/>
                                  </a:rPr>
                                  <m:t>+</m:t>
                                </m:r>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12</m:t>
                                    </m:r>
                                  </m:sub>
                                </m:sSub>
                                <m:sSub>
                                  <m:sSubPr>
                                    <m:ctrlPr>
                                      <a:rPr lang="en-GB" sz="3200" i="1">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22</m:t>
                                    </m:r>
                                  </m:sub>
                                </m:sSub>
                              </m:e>
                            </m:mr>
                            <m:mr>
                              <m:e>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21</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11</m:t>
                                    </m:r>
                                  </m:sub>
                                </m:sSub>
                                <m:r>
                                  <a:rPr lang="en-GB" sz="3200" i="1">
                                    <a:solidFill>
                                      <a:schemeClr val="tx1">
                                        <a:lumMod val="50000"/>
                                      </a:schemeClr>
                                    </a:solidFill>
                                    <a:latin typeface="Cambria Math" panose="02040503050406030204" pitchFamily="18" charset="0"/>
                                  </a:rPr>
                                  <m:t>+</m:t>
                                </m:r>
                                <m:sSub>
                                  <m:sSubPr>
                                    <m:ctrlPr>
                                      <a:rPr lang="en-GB" sz="3200" i="1">
                                        <a:solidFill>
                                          <a:schemeClr val="tx1">
                                            <a:lumMod val="50000"/>
                                          </a:schemeClr>
                                        </a:solidFill>
                                        <a:latin typeface="Cambria Math" panose="02040503050406030204" pitchFamily="18" charset="0"/>
                                      </a:rPr>
                                    </m:ctrlPr>
                                  </m:sSubPr>
                                  <m:e>
                                    <m:r>
                                      <a:rPr lang="en-GB" sz="3200" i="1" smtClean="0">
                                        <a:solidFill>
                                          <a:schemeClr val="tx1">
                                            <a:lumMod val="50000"/>
                                          </a:schemeClr>
                                        </a:solidFill>
                                        <a:latin typeface="Cambria Math" panose="02040503050406030204" pitchFamily="18" charset="0"/>
                                      </a:rPr>
                                      <m:t>𝑎</m:t>
                                    </m:r>
                                  </m:e>
                                  <m:sub>
                                    <m:r>
                                      <a:rPr lang="en-GB" sz="3200" i="1" smtClean="0">
                                        <a:solidFill>
                                          <a:schemeClr val="tx1">
                                            <a:lumMod val="50000"/>
                                          </a:schemeClr>
                                        </a:solidFill>
                                        <a:latin typeface="Cambria Math" panose="02040503050406030204" pitchFamily="18" charset="0"/>
                                      </a:rPr>
                                      <m:t>22</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21</m:t>
                                    </m:r>
                                  </m:sub>
                                </m:sSub>
                              </m:e>
                              <m:e>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21</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12</m:t>
                                    </m:r>
                                  </m:sub>
                                </m:sSub>
                                <m:r>
                                  <a:rPr lang="en-GB" sz="3200" i="1">
                                    <a:solidFill>
                                      <a:schemeClr val="tx1">
                                        <a:lumMod val="50000"/>
                                      </a:schemeClr>
                                    </a:solidFill>
                                    <a:latin typeface="Cambria Math" panose="02040503050406030204" pitchFamily="18" charset="0"/>
                                  </a:rPr>
                                  <m:t>+</m:t>
                                </m:r>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𝑎</m:t>
                                    </m:r>
                                  </m:e>
                                  <m:sub>
                                    <m:r>
                                      <a:rPr lang="en-GB" sz="3200" i="1">
                                        <a:solidFill>
                                          <a:schemeClr val="tx1">
                                            <a:lumMod val="50000"/>
                                          </a:schemeClr>
                                        </a:solidFill>
                                        <a:latin typeface="Cambria Math" panose="02040503050406030204" pitchFamily="18" charset="0"/>
                                      </a:rPr>
                                      <m:t>22</m:t>
                                    </m:r>
                                  </m:sub>
                                </m:sSub>
                                <m:sSub>
                                  <m:sSubPr>
                                    <m:ctrlPr>
                                      <a:rPr lang="en-GB" sz="3200" i="1" smtClean="0">
                                        <a:solidFill>
                                          <a:schemeClr val="tx1">
                                            <a:lumMod val="50000"/>
                                          </a:schemeClr>
                                        </a:solidFill>
                                        <a:latin typeface="Cambria Math" panose="02040503050406030204" pitchFamily="18" charset="0"/>
                                      </a:rPr>
                                    </m:ctrlPr>
                                  </m:sSubPr>
                                  <m:e>
                                    <m:r>
                                      <a:rPr lang="en-GB" sz="3200" i="1">
                                        <a:solidFill>
                                          <a:schemeClr val="tx1">
                                            <a:lumMod val="50000"/>
                                          </a:schemeClr>
                                        </a:solidFill>
                                        <a:latin typeface="Cambria Math" panose="02040503050406030204" pitchFamily="18" charset="0"/>
                                      </a:rPr>
                                      <m:t>𝑏</m:t>
                                    </m:r>
                                  </m:e>
                                  <m:sub>
                                    <m:r>
                                      <a:rPr lang="en-GB" sz="3200" i="1">
                                        <a:solidFill>
                                          <a:schemeClr val="tx1">
                                            <a:lumMod val="50000"/>
                                          </a:schemeClr>
                                        </a:solidFill>
                                        <a:latin typeface="Cambria Math" panose="02040503050406030204" pitchFamily="18" charset="0"/>
                                      </a:rPr>
                                      <m:t>22</m:t>
                                    </m:r>
                                  </m:sub>
                                </m:sSub>
                              </m:e>
                            </m:mr>
                          </m:m>
                        </m:e>
                      </m:d>
                    </m:oMath>
                  </m:oMathPara>
                </a14:m>
                <a:endParaRPr lang="en-GB" sz="3200" dirty="0"/>
              </a:p>
              <a:p>
                <a:r>
                  <a:rPr lang="en-GB" sz="3200" dirty="0"/>
                  <a:t>Note that matrix multiplication is </a:t>
                </a:r>
                <a:r>
                  <a:rPr lang="en-GB" sz="3200" dirty="0">
                    <a:solidFill>
                      <a:schemeClr val="accent4"/>
                    </a:solidFill>
                  </a:rPr>
                  <a:t>not commutative</a:t>
                </a:r>
                <a:r>
                  <a:rPr lang="en-GB" sz="3200" dirty="0"/>
                  <a:t>:</a:t>
                </a:r>
                <a:br>
                  <a:rPr lang="en-GB" sz="3200" dirty="0"/>
                </a:br>
                <a:r>
                  <a:rPr lang="en-GB" sz="3200" dirty="0"/>
                  <a:t>in general </a:t>
                </a:r>
                <a14:m>
                  <m:oMath xmlns:m="http://schemas.openxmlformats.org/officeDocument/2006/math">
                    <m:r>
                      <a:rPr lang="en-GB" sz="3200" b="1" i="0">
                        <a:latin typeface="Cambria Math" panose="02040503050406030204" pitchFamily="18" charset="0"/>
                      </a:rPr>
                      <m:t>𝐀𝐁</m:t>
                    </m:r>
                    <m:r>
                      <a:rPr lang="en-GB" sz="3200" i="1">
                        <a:latin typeface="Cambria Math" panose="02040503050406030204" pitchFamily="18" charset="0"/>
                      </a:rPr>
                      <m:t>≠</m:t>
                    </m:r>
                    <m:r>
                      <a:rPr lang="en-GB" sz="3200" b="1" i="0">
                        <a:latin typeface="Cambria Math" panose="02040503050406030204" pitchFamily="18" charset="0"/>
                      </a:rPr>
                      <m:t>𝐁𝐀</m:t>
                    </m:r>
                  </m:oMath>
                </a14:m>
                <a:endParaRPr lang="en-GB" sz="3200" b="1" dirty="0"/>
              </a:p>
              <a:p>
                <a:r>
                  <a:rPr lang="en-GB" sz="3200" dirty="0"/>
                  <a:t>Transform order goes from </a:t>
                </a:r>
                <a:r>
                  <a:rPr lang="en-GB" sz="3200" dirty="0">
                    <a:solidFill>
                      <a:schemeClr val="accent4"/>
                    </a:solidFill>
                  </a:rPr>
                  <a:t>right</a:t>
                </a:r>
                <a:r>
                  <a:rPr lang="en-GB" sz="3200" dirty="0"/>
                  <a:t> to </a:t>
                </a:r>
                <a:r>
                  <a:rPr lang="en-GB" sz="3200" dirty="0">
                    <a:solidFill>
                      <a:schemeClr val="accent4"/>
                    </a:solidFill>
                  </a:rPr>
                  <a:t>left</a:t>
                </a:r>
                <a:r>
                  <a:rPr lang="en-GB" sz="3200" dirty="0"/>
                  <a:t>:</a:t>
                </a:r>
                <a:br>
                  <a:rPr lang="en-GB" sz="3200" dirty="0"/>
                </a:br>
                <a14:m>
                  <m:oMath xmlns:m="http://schemas.openxmlformats.org/officeDocument/2006/math">
                    <m:r>
                      <a:rPr lang="en-GB" sz="3200" b="1" i="0" smtClean="0">
                        <a:latin typeface="Cambria Math" panose="02040503050406030204" pitchFamily="18" charset="0"/>
                      </a:rPr>
                      <m:t>𝐀𝐁</m:t>
                    </m:r>
                  </m:oMath>
                </a14:m>
                <a:r>
                  <a:rPr lang="en-GB" sz="3200" dirty="0"/>
                  <a:t> represents doing </a:t>
                </a:r>
                <a14:m>
                  <m:oMath xmlns:m="http://schemas.openxmlformats.org/officeDocument/2006/math">
                    <m:r>
                      <a:rPr lang="en-GB" sz="3200" b="1" i="0">
                        <a:latin typeface="Cambria Math" panose="02040503050406030204" pitchFamily="18" charset="0"/>
                      </a:rPr>
                      <m:t>𝐁</m:t>
                    </m:r>
                  </m:oMath>
                </a14:m>
                <a:r>
                  <a:rPr lang="en-GB" sz="3200" dirty="0"/>
                  <a:t> </a:t>
                </a:r>
                <a:r>
                  <a:rPr lang="en-GB" sz="3200" dirty="0">
                    <a:solidFill>
                      <a:schemeClr val="accent4"/>
                    </a:solidFill>
                  </a:rPr>
                  <a:t>followed by</a:t>
                </a:r>
                <a:r>
                  <a:rPr lang="en-GB" sz="3200" dirty="0"/>
                  <a:t> </a:t>
                </a:r>
                <a14:m>
                  <m:oMath xmlns:m="http://schemas.openxmlformats.org/officeDocument/2006/math">
                    <m:r>
                      <a:rPr lang="en-GB" sz="3200" b="1" i="0">
                        <a:latin typeface="Cambria Math" panose="02040503050406030204" pitchFamily="18" charset="0"/>
                      </a:rPr>
                      <m:t>𝐀</m:t>
                    </m:r>
                  </m:oMath>
                </a14:m>
                <a:endParaRPr lang="en-GB" sz="3200" b="1" dirty="0"/>
              </a:p>
              <a:p>
                <a:endParaRPr lang="en-GB" sz="3200" dirty="0"/>
              </a:p>
              <a:p>
                <a:endParaRPr lang="en-GB" sz="3200" dirty="0"/>
              </a:p>
            </p:txBody>
          </p:sp>
        </mc:Choice>
        <mc:Fallback>
          <p:sp>
            <p:nvSpPr>
              <p:cNvPr id="3" name="Content Placeholder 2">
                <a:extLst>
                  <a:ext uri="{FF2B5EF4-FFF2-40B4-BE49-F238E27FC236}">
                    <a16:creationId xmlns:a16="http://schemas.microsoft.com/office/drawing/2014/main" id="{DBAE0644-AF81-43FF-A44B-B20B11B27575}"/>
                  </a:ext>
                </a:extLst>
              </p:cNvPr>
              <p:cNvSpPr>
                <a:spLocks noGrp="1" noRot="1" noChangeAspect="1" noMove="1" noResize="1" noEditPoints="1" noAdjustHandles="1" noChangeArrowheads="1" noChangeShapeType="1" noTextEdit="1"/>
              </p:cNvSpPr>
              <p:nvPr>
                <p:ph idx="1"/>
              </p:nvPr>
            </p:nvSpPr>
            <p:spPr>
              <a:blipFill>
                <a:blip r:embed="rId3"/>
                <a:stretch>
                  <a:fillRect l="-529" t="-1733" b="-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D3306DE-578C-47CE-BD6F-BED6363BB894}"/>
                  </a:ext>
                </a:extLst>
              </p:cNvPr>
              <p:cNvSpPr/>
              <p:nvPr/>
            </p:nvSpPr>
            <p:spPr>
              <a:xfrm>
                <a:off x="6328013" y="2187976"/>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m:rPr>
                              <m:brk m:alnAt="7"/>
                            </m:rPr>
                            <a:rPr lang="en-GB" sz="3200" i="1">
                              <a:solidFill>
                                <a:schemeClr val="accent4"/>
                              </a:solidFill>
                              <a:latin typeface="Cambria Math" panose="02040503050406030204" pitchFamily="18" charset="0"/>
                            </a:rPr>
                            <m:t>1</m:t>
                          </m:r>
                          <m:r>
                            <a:rPr lang="en-GB" sz="3200" i="1">
                              <a:solidFill>
                                <a:schemeClr val="accent4"/>
                              </a:solidFill>
                              <a:latin typeface="Cambria Math" panose="02040503050406030204" pitchFamily="18" charset="0"/>
                            </a:rPr>
                            <m:t>1</m:t>
                          </m:r>
                        </m:sub>
                      </m:sSub>
                    </m:oMath>
                  </m:oMathPara>
                </a14:m>
                <a:endParaRPr lang="en-GB" sz="3200" dirty="0"/>
              </a:p>
            </p:txBody>
          </p:sp>
        </mc:Choice>
        <mc:Fallback xmlns="">
          <p:sp>
            <p:nvSpPr>
              <p:cNvPr id="4" name="Rectangle 3">
                <a:extLst>
                  <a:ext uri="{FF2B5EF4-FFF2-40B4-BE49-F238E27FC236}">
                    <a16:creationId xmlns:a16="http://schemas.microsoft.com/office/drawing/2014/main" id="{FD3306DE-578C-47CE-BD6F-BED6363BB894}"/>
                  </a:ext>
                </a:extLst>
              </p:cNvPr>
              <p:cNvSpPr>
                <a:spLocks noRot="1" noChangeAspect="1" noMove="1" noResize="1" noEditPoints="1" noAdjustHandles="1" noChangeArrowheads="1" noChangeShapeType="1" noTextEdit="1"/>
              </p:cNvSpPr>
              <p:nvPr/>
            </p:nvSpPr>
            <p:spPr>
              <a:xfrm>
                <a:off x="6328013" y="2187976"/>
                <a:ext cx="783963" cy="58477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2DFE00-F765-4CFB-9301-C26EBFFBEC18}"/>
                  </a:ext>
                </a:extLst>
              </p:cNvPr>
              <p:cNvSpPr/>
              <p:nvPr/>
            </p:nvSpPr>
            <p:spPr>
              <a:xfrm>
                <a:off x="6328012" y="2686433"/>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b="0" i="1" smtClean="0">
                              <a:solidFill>
                                <a:schemeClr val="accent4"/>
                              </a:solidFill>
                              <a:latin typeface="Cambria Math" panose="02040503050406030204" pitchFamily="18" charset="0"/>
                            </a:rPr>
                            <m:t>2</m:t>
                          </m:r>
                          <m:r>
                            <a:rPr lang="en-GB" sz="3200" i="1">
                              <a:solidFill>
                                <a:schemeClr val="accent4"/>
                              </a:solidFill>
                              <a:latin typeface="Cambria Math" panose="02040503050406030204" pitchFamily="18" charset="0"/>
                            </a:rPr>
                            <m:t>1</m:t>
                          </m:r>
                        </m:sub>
                      </m:sSub>
                    </m:oMath>
                  </m:oMathPara>
                </a14:m>
                <a:endParaRPr lang="en-GB" sz="3200" dirty="0"/>
              </a:p>
            </p:txBody>
          </p:sp>
        </mc:Choice>
        <mc:Fallback xmlns="">
          <p:sp>
            <p:nvSpPr>
              <p:cNvPr id="6" name="Rectangle 5">
                <a:extLst>
                  <a:ext uri="{FF2B5EF4-FFF2-40B4-BE49-F238E27FC236}">
                    <a16:creationId xmlns:a16="http://schemas.microsoft.com/office/drawing/2014/main" id="{C22DFE00-F765-4CFB-9301-C26EBFFBEC18}"/>
                  </a:ext>
                </a:extLst>
              </p:cNvPr>
              <p:cNvSpPr>
                <a:spLocks noRot="1" noChangeAspect="1" noMove="1" noResize="1" noEditPoints="1" noAdjustHandles="1" noChangeArrowheads="1" noChangeShapeType="1" noTextEdit="1"/>
              </p:cNvSpPr>
              <p:nvPr/>
            </p:nvSpPr>
            <p:spPr>
              <a:xfrm>
                <a:off x="6328012" y="2686433"/>
                <a:ext cx="783963" cy="5847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301344F-83A0-4A8D-8F5A-87AB41870FDE}"/>
                  </a:ext>
                </a:extLst>
              </p:cNvPr>
              <p:cNvSpPr/>
              <p:nvPr/>
            </p:nvSpPr>
            <p:spPr>
              <a:xfrm>
                <a:off x="3431747" y="3106089"/>
                <a:ext cx="308501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m:rPr>
                              <m:brk m:alnAt="7"/>
                            </m:rPr>
                            <a:rPr lang="en-GB" sz="3200" i="1">
                              <a:solidFill>
                                <a:schemeClr val="accent5"/>
                              </a:solidFill>
                              <a:latin typeface="Cambria Math" panose="02040503050406030204" pitchFamily="18" charset="0"/>
                            </a:rPr>
                            <m:t>𝑎</m:t>
                          </m:r>
                        </m:e>
                        <m:sub>
                          <m:r>
                            <m:rPr>
                              <m:brk m:alnAt="7"/>
                            </m:rPr>
                            <a:rPr lang="en-GB" sz="3200" i="1">
                              <a:solidFill>
                                <a:schemeClr val="accent5"/>
                              </a:solidFill>
                              <a:latin typeface="Cambria Math" panose="02040503050406030204" pitchFamily="18" charset="0"/>
                            </a:rPr>
                            <m:t>1</m:t>
                          </m:r>
                          <m:r>
                            <a:rPr lang="en-GB" sz="3200" i="1">
                              <a:solidFill>
                                <a:schemeClr val="accent5"/>
                              </a:solidFill>
                              <a:latin typeface="Cambria Math" panose="02040503050406030204" pitchFamily="18" charset="0"/>
                            </a:rPr>
                            <m:t>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11</m:t>
                          </m:r>
                        </m:sub>
                      </m:sSub>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21</m:t>
                          </m:r>
                        </m:sub>
                      </m:sSub>
                    </m:oMath>
                  </m:oMathPara>
                </a14:m>
                <a:endParaRPr lang="en-GB" dirty="0"/>
              </a:p>
            </p:txBody>
          </p:sp>
        </mc:Choice>
        <mc:Fallback xmlns="">
          <p:sp>
            <p:nvSpPr>
              <p:cNvPr id="7" name="Rectangle 6">
                <a:extLst>
                  <a:ext uri="{FF2B5EF4-FFF2-40B4-BE49-F238E27FC236}">
                    <a16:creationId xmlns:a16="http://schemas.microsoft.com/office/drawing/2014/main" id="{6301344F-83A0-4A8D-8F5A-87AB41870FDE}"/>
                  </a:ext>
                </a:extLst>
              </p:cNvPr>
              <p:cNvSpPr>
                <a:spLocks noRot="1" noChangeAspect="1" noMove="1" noResize="1" noEditPoints="1" noAdjustHandles="1" noChangeArrowheads="1" noChangeShapeType="1" noTextEdit="1"/>
              </p:cNvSpPr>
              <p:nvPr/>
            </p:nvSpPr>
            <p:spPr>
              <a:xfrm>
                <a:off x="3431747" y="3106089"/>
                <a:ext cx="3085012" cy="58477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B4F147E-1A5C-4DA4-B920-68A62134C861}"/>
                  </a:ext>
                </a:extLst>
              </p:cNvPr>
              <p:cNvSpPr/>
              <p:nvPr/>
            </p:nvSpPr>
            <p:spPr>
              <a:xfrm>
                <a:off x="6588746" y="3106089"/>
                <a:ext cx="315978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12</m:t>
                          </m:r>
                        </m:sub>
                      </m:sSub>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12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22</m:t>
                          </m:r>
                        </m:sub>
                      </m:sSub>
                    </m:oMath>
                  </m:oMathPara>
                </a14:m>
                <a:endParaRPr lang="en-GB" sz="3200" dirty="0"/>
              </a:p>
            </p:txBody>
          </p:sp>
        </mc:Choice>
        <mc:Fallback xmlns="">
          <p:sp>
            <p:nvSpPr>
              <p:cNvPr id="8" name="Rectangle 7">
                <a:extLst>
                  <a:ext uri="{FF2B5EF4-FFF2-40B4-BE49-F238E27FC236}">
                    <a16:creationId xmlns:a16="http://schemas.microsoft.com/office/drawing/2014/main" id="{EB4F147E-1A5C-4DA4-B920-68A62134C861}"/>
                  </a:ext>
                </a:extLst>
              </p:cNvPr>
              <p:cNvSpPr>
                <a:spLocks noRot="1" noChangeAspect="1" noMove="1" noResize="1" noEditPoints="1" noAdjustHandles="1" noChangeArrowheads="1" noChangeShapeType="1" noTextEdit="1"/>
              </p:cNvSpPr>
              <p:nvPr/>
            </p:nvSpPr>
            <p:spPr>
              <a:xfrm>
                <a:off x="6588746" y="3106089"/>
                <a:ext cx="3159785" cy="58477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40B162F-A673-45A7-B4FF-94081A77ABBD}"/>
                  </a:ext>
                </a:extLst>
              </p:cNvPr>
              <p:cNvSpPr/>
              <p:nvPr/>
            </p:nvSpPr>
            <p:spPr>
              <a:xfrm>
                <a:off x="3433144" y="3602033"/>
                <a:ext cx="3085012"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11</m:t>
                          </m:r>
                        </m:sub>
                      </m:sSub>
                      <m:r>
                        <a:rPr lang="en-GB" sz="3200" i="1">
                          <a:latin typeface="Cambria Math" panose="02040503050406030204" pitchFamily="18" charset="0"/>
                        </a:rPr>
                        <m:t>+</m:t>
                      </m:r>
                      <m:sSub>
                        <m:sSubPr>
                          <m:ctrlPr>
                            <a:rPr lang="en-GB" sz="3200" i="1">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21</m:t>
                          </m:r>
                        </m:sub>
                      </m:sSub>
                    </m:oMath>
                  </m:oMathPara>
                </a14:m>
                <a:endParaRPr lang="en-GB" sz="3200" dirty="0"/>
              </a:p>
            </p:txBody>
          </p:sp>
        </mc:Choice>
        <mc:Fallback xmlns="">
          <p:sp>
            <p:nvSpPr>
              <p:cNvPr id="9" name="Rectangle 8">
                <a:extLst>
                  <a:ext uri="{FF2B5EF4-FFF2-40B4-BE49-F238E27FC236}">
                    <a16:creationId xmlns:a16="http://schemas.microsoft.com/office/drawing/2014/main" id="{740B162F-A673-45A7-B4FF-94081A77ABBD}"/>
                  </a:ext>
                </a:extLst>
              </p:cNvPr>
              <p:cNvSpPr>
                <a:spLocks noRot="1" noChangeAspect="1" noMove="1" noResize="1" noEditPoints="1" noAdjustHandles="1" noChangeArrowheads="1" noChangeShapeType="1" noTextEdit="1"/>
              </p:cNvSpPr>
              <p:nvPr/>
            </p:nvSpPr>
            <p:spPr>
              <a:xfrm>
                <a:off x="3433144" y="3602033"/>
                <a:ext cx="3085012" cy="58477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684607B-8F45-4261-8C13-04166023D75F}"/>
                  </a:ext>
                </a:extLst>
              </p:cNvPr>
              <p:cNvSpPr/>
              <p:nvPr/>
            </p:nvSpPr>
            <p:spPr>
              <a:xfrm>
                <a:off x="6682738" y="3591973"/>
                <a:ext cx="297180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21</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12</m:t>
                          </m:r>
                        </m:sub>
                      </m:sSub>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𝑎</m:t>
                          </m:r>
                        </m:e>
                        <m:sub>
                          <m:r>
                            <a:rPr lang="en-GB" sz="3200" i="1">
                              <a:solidFill>
                                <a:schemeClr val="accent5"/>
                              </a:solidFill>
                              <a:latin typeface="Cambria Math" panose="02040503050406030204" pitchFamily="18" charset="0"/>
                            </a:rPr>
                            <m:t>22</m:t>
                          </m:r>
                        </m:sub>
                      </m:sSub>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i="1">
                              <a:solidFill>
                                <a:schemeClr val="accent4"/>
                              </a:solidFill>
                              <a:latin typeface="Cambria Math" panose="02040503050406030204" pitchFamily="18" charset="0"/>
                            </a:rPr>
                            <m:t>22</m:t>
                          </m:r>
                        </m:sub>
                      </m:sSub>
                    </m:oMath>
                  </m:oMathPara>
                </a14:m>
                <a:endParaRPr lang="en-GB" sz="3200" dirty="0"/>
              </a:p>
            </p:txBody>
          </p:sp>
        </mc:Choice>
        <mc:Fallback xmlns="">
          <p:sp>
            <p:nvSpPr>
              <p:cNvPr id="10" name="Rectangle 9">
                <a:extLst>
                  <a:ext uri="{FF2B5EF4-FFF2-40B4-BE49-F238E27FC236}">
                    <a16:creationId xmlns:a16="http://schemas.microsoft.com/office/drawing/2014/main" id="{5684607B-8F45-4261-8C13-04166023D75F}"/>
                  </a:ext>
                </a:extLst>
              </p:cNvPr>
              <p:cNvSpPr>
                <a:spLocks noRot="1" noChangeAspect="1" noMove="1" noResize="1" noEditPoints="1" noAdjustHandles="1" noChangeArrowheads="1" noChangeShapeType="1" noTextEdit="1"/>
              </p:cNvSpPr>
              <p:nvPr/>
            </p:nvSpPr>
            <p:spPr>
              <a:xfrm>
                <a:off x="6682738" y="3591973"/>
                <a:ext cx="2971800" cy="5847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D6939A6-CAB1-4D77-B882-D1CD8D730673}"/>
                  </a:ext>
                </a:extLst>
              </p:cNvPr>
              <p:cNvSpPr/>
              <p:nvPr/>
            </p:nvSpPr>
            <p:spPr>
              <a:xfrm>
                <a:off x="7298564" y="2187976"/>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m:rPr>
                              <m:brk m:alnAt="7"/>
                            </m:rPr>
                            <a:rPr lang="en-GB" sz="3200" i="1">
                              <a:solidFill>
                                <a:schemeClr val="accent4"/>
                              </a:solidFill>
                              <a:latin typeface="Cambria Math" panose="02040503050406030204" pitchFamily="18" charset="0"/>
                            </a:rPr>
                            <m:t>1</m:t>
                          </m:r>
                          <m:r>
                            <a:rPr lang="en-GB" sz="3200" b="0" i="1" smtClean="0">
                              <a:solidFill>
                                <a:schemeClr val="accent4"/>
                              </a:solidFill>
                              <a:latin typeface="Cambria Math" panose="02040503050406030204" pitchFamily="18" charset="0"/>
                            </a:rPr>
                            <m:t>2</m:t>
                          </m:r>
                        </m:sub>
                      </m:sSub>
                    </m:oMath>
                  </m:oMathPara>
                </a14:m>
                <a:endParaRPr lang="en-GB" sz="3200" dirty="0"/>
              </a:p>
            </p:txBody>
          </p:sp>
        </mc:Choice>
        <mc:Fallback xmlns="">
          <p:sp>
            <p:nvSpPr>
              <p:cNvPr id="11" name="Rectangle 10">
                <a:extLst>
                  <a:ext uri="{FF2B5EF4-FFF2-40B4-BE49-F238E27FC236}">
                    <a16:creationId xmlns:a16="http://schemas.microsoft.com/office/drawing/2014/main" id="{9D6939A6-CAB1-4D77-B882-D1CD8D730673}"/>
                  </a:ext>
                </a:extLst>
              </p:cNvPr>
              <p:cNvSpPr>
                <a:spLocks noRot="1" noChangeAspect="1" noMove="1" noResize="1" noEditPoints="1" noAdjustHandles="1" noChangeArrowheads="1" noChangeShapeType="1" noTextEdit="1"/>
              </p:cNvSpPr>
              <p:nvPr/>
            </p:nvSpPr>
            <p:spPr>
              <a:xfrm>
                <a:off x="7298564" y="2187976"/>
                <a:ext cx="783963" cy="58477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3DA1506-1B62-4E43-915C-59430F08D647}"/>
                  </a:ext>
                </a:extLst>
              </p:cNvPr>
              <p:cNvSpPr/>
              <p:nvPr/>
            </p:nvSpPr>
            <p:spPr>
              <a:xfrm>
                <a:off x="7298564" y="2686433"/>
                <a:ext cx="783963"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𝑏</m:t>
                          </m:r>
                        </m:e>
                        <m:sub>
                          <m:r>
                            <a:rPr lang="en-GB" sz="3200" b="0" i="1" smtClean="0">
                              <a:solidFill>
                                <a:schemeClr val="accent4"/>
                              </a:solidFill>
                              <a:latin typeface="Cambria Math" panose="02040503050406030204" pitchFamily="18" charset="0"/>
                            </a:rPr>
                            <m:t>22</m:t>
                          </m:r>
                        </m:sub>
                      </m:sSub>
                    </m:oMath>
                  </m:oMathPara>
                </a14:m>
                <a:endParaRPr lang="en-GB" sz="3200" dirty="0"/>
              </a:p>
            </p:txBody>
          </p:sp>
        </mc:Choice>
        <mc:Fallback xmlns="">
          <p:sp>
            <p:nvSpPr>
              <p:cNvPr id="12" name="Rectangle 11">
                <a:extLst>
                  <a:ext uri="{FF2B5EF4-FFF2-40B4-BE49-F238E27FC236}">
                    <a16:creationId xmlns:a16="http://schemas.microsoft.com/office/drawing/2014/main" id="{03DA1506-1B62-4E43-915C-59430F08D647}"/>
                  </a:ext>
                </a:extLst>
              </p:cNvPr>
              <p:cNvSpPr>
                <a:spLocks noRot="1" noChangeAspect="1" noMove="1" noResize="1" noEditPoints="1" noAdjustHandles="1" noChangeArrowheads="1" noChangeShapeType="1" noTextEdit="1"/>
              </p:cNvSpPr>
              <p:nvPr/>
            </p:nvSpPr>
            <p:spPr>
              <a:xfrm>
                <a:off x="7298564" y="2686433"/>
                <a:ext cx="783963" cy="584775"/>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87491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500"/>
                            </p:stCondLst>
                            <p:childTnLst>
                              <p:par>
                                <p:cTn id="20" presetID="57" presetClass="path" presetSubtype="0" accel="50000" decel="50000" fill="hold" grpId="1" nodeType="afterEffect">
                                  <p:stCondLst>
                                    <p:cond delay="0"/>
                                  </p:stCondLst>
                                  <p:childTnLst>
                                    <p:animMotion origin="layout" path="M 0.003 -0.00023 L 0.003 -0.05231 C -0.01484 -0.0574 -0.11224 -0.09444 -0.1401 -0.08611 C -0.1681 -0.07801 -0.15443 -0.00787 -0.16445 -0.00324 " pathEditMode="relative" rAng="0" ptsTypes="AAAA">
                                      <p:cBhvr>
                                        <p:cTn id="21" dur="2000" fill="hold"/>
                                        <p:tgtEl>
                                          <p:spTgt spid="4"/>
                                        </p:tgtEl>
                                        <p:attrNameLst>
                                          <p:attrName>ppt_x</p:attrName>
                                          <p:attrName>ppt_y</p:attrName>
                                        </p:attrNameLst>
                                      </p:cBhvr>
                                      <p:rCtr x="-8372" y="-4375"/>
                                    </p:animMotion>
                                  </p:childTnLst>
                                </p:cTn>
                              </p:par>
                              <p:par>
                                <p:cTn id="22" presetID="57" presetClass="path" presetSubtype="0" accel="50000" decel="50000" fill="hold" grpId="1" nodeType="withEffect">
                                  <p:stCondLst>
                                    <p:cond delay="0"/>
                                  </p:stCondLst>
                                  <p:childTnLst>
                                    <p:animMotion origin="layout" path="M -1.875E-6 -0.0007 L -1.875E-6 -0.10857 C -0.00755 -0.12454 -0.05208 -0.14074 -0.06614 -0.13472 C -0.08021 -0.12847 -0.07409 -0.07593 -0.08047 -0.07176 " pathEditMode="relative" rAng="0" ptsTypes="AAAA">
                                      <p:cBhvr>
                                        <p:cTn id="23" dur="2000" fill="hold"/>
                                        <p:tgtEl>
                                          <p:spTgt spid="6"/>
                                        </p:tgtEl>
                                        <p:attrNameLst>
                                          <p:attrName>ppt_x</p:attrName>
                                          <p:attrName>ppt_y</p:attrName>
                                        </p:attrNameLst>
                                      </p:cBhvr>
                                      <p:rCtr x="-4023" y="-6782"/>
                                    </p:animMotion>
                                  </p:childTnLst>
                                </p:cTn>
                              </p:par>
                            </p:childTnLst>
                          </p:cTn>
                        </p:par>
                        <p:par>
                          <p:cTn id="24" fill="hold">
                            <p:stCondLst>
                              <p:cond delay="2500"/>
                            </p:stCondLst>
                            <p:childTnLst>
                              <p:par>
                                <p:cTn id="25" presetID="10" presetClass="exit" presetSubtype="0" fill="hold" grpId="2" nodeType="after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2"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3000"/>
                            </p:stCondLst>
                            <p:childTnLst>
                              <p:par>
                                <p:cTn id="35" presetID="10" presetClass="entr" presetSubtype="0" fill="hold" grpId="3"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3"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par>
                          <p:cTn id="41" fill="hold">
                            <p:stCondLst>
                              <p:cond delay="3500"/>
                            </p:stCondLst>
                            <p:childTnLst>
                              <p:par>
                                <p:cTn id="42" presetID="42" presetClass="path" presetSubtype="0" accel="50000" decel="50000" fill="hold" grpId="4" nodeType="afterEffect">
                                  <p:stCondLst>
                                    <p:cond delay="0"/>
                                  </p:stCondLst>
                                  <p:childTnLst>
                                    <p:animMotion origin="layout" path="M -0.15807 -0.00324 L -0.16614 0.06505 " pathEditMode="relative" rAng="0" ptsTypes="AA">
                                      <p:cBhvr>
                                        <p:cTn id="43" dur="500" fill="hold"/>
                                        <p:tgtEl>
                                          <p:spTgt spid="4"/>
                                        </p:tgtEl>
                                        <p:attrNameLst>
                                          <p:attrName>ppt_x</p:attrName>
                                          <p:attrName>ppt_y</p:attrName>
                                        </p:attrNameLst>
                                      </p:cBhvr>
                                      <p:rCtr x="-404" y="3403"/>
                                    </p:animMotion>
                                  </p:childTnLst>
                                </p:cTn>
                              </p:par>
                              <p:par>
                                <p:cTn id="44" presetID="42" presetClass="path" presetSubtype="0" accel="50000" decel="50000" fill="hold" grpId="4" nodeType="withEffect">
                                  <p:stCondLst>
                                    <p:cond delay="0"/>
                                  </p:stCondLst>
                                  <p:childTnLst>
                                    <p:animMotion origin="layout" path="M -0.08047 -0.07176 L -0.08372 -0.00532 " pathEditMode="relative" rAng="0" ptsTypes="AA">
                                      <p:cBhvr>
                                        <p:cTn id="45" dur="500" fill="hold"/>
                                        <p:tgtEl>
                                          <p:spTgt spid="6"/>
                                        </p:tgtEl>
                                        <p:attrNameLst>
                                          <p:attrName>ppt_x</p:attrName>
                                          <p:attrName>ppt_y</p:attrName>
                                        </p:attrNameLst>
                                      </p:cBhvr>
                                      <p:rCtr x="-169" y="3310"/>
                                    </p:animMotion>
                                  </p:childTnLst>
                                </p:cTn>
                              </p:par>
                            </p:childTnLst>
                          </p:cTn>
                        </p:par>
                        <p:par>
                          <p:cTn id="46" fill="hold">
                            <p:stCondLst>
                              <p:cond delay="4000"/>
                            </p:stCondLst>
                            <p:childTnLst>
                              <p:par>
                                <p:cTn id="47" presetID="10" presetClass="exit" presetSubtype="0" fill="hold" grpId="5" nodeType="afterEffect">
                                  <p:stCondLst>
                                    <p:cond delay="0"/>
                                  </p:stCondLst>
                                  <p:childTnLst>
                                    <p:animEffect transition="out" filter="fade">
                                      <p:cBhvr>
                                        <p:cTn id="48" dur="500"/>
                                        <p:tgtEl>
                                          <p:spTgt spid="4"/>
                                        </p:tgtEl>
                                      </p:cBhvr>
                                    </p:animEffect>
                                    <p:set>
                                      <p:cBhvr>
                                        <p:cTn id="49" dur="1" fill="hold">
                                          <p:stCondLst>
                                            <p:cond delay="499"/>
                                          </p:stCondLst>
                                        </p:cTn>
                                        <p:tgtEl>
                                          <p:spTgt spid="4"/>
                                        </p:tgtEl>
                                        <p:attrNameLst>
                                          <p:attrName>style.visibility</p:attrName>
                                        </p:attrNameLst>
                                      </p:cBhvr>
                                      <p:to>
                                        <p:strVal val="hidden"/>
                                      </p:to>
                                    </p:set>
                                  </p:childTnLst>
                                </p:cTn>
                              </p:par>
                              <p:par>
                                <p:cTn id="50" presetID="10" presetClass="exit" presetSubtype="0" fill="hold" grpId="5"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par>
                          <p:cTn id="56" fill="hold">
                            <p:stCondLst>
                              <p:cond delay="450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par>
                          <p:cTn id="63" fill="hold">
                            <p:stCondLst>
                              <p:cond delay="5000"/>
                            </p:stCondLst>
                            <p:childTnLst>
                              <p:par>
                                <p:cTn id="64" presetID="57" presetClass="path" presetSubtype="0" accel="50000" decel="50000" fill="hold" grpId="1" nodeType="afterEffect">
                                  <p:stCondLst>
                                    <p:cond delay="0"/>
                                  </p:stCondLst>
                                  <p:childTnLst>
                                    <p:animMotion origin="layout" path="M 0.0056 -0.00023 L 0.0056 -0.05116 C -0.02057 -0.05625 -0.16224 -0.09236 -0.2026 -0.08426 C -0.24336 -0.07616 -0.22344 -0.00787 -0.23763 -0.00324 " pathEditMode="relative" rAng="0" ptsTypes="AAAA">
                                      <p:cBhvr>
                                        <p:cTn id="65" dur="2000" fill="hold"/>
                                        <p:tgtEl>
                                          <p:spTgt spid="11"/>
                                        </p:tgtEl>
                                        <p:attrNameLst>
                                          <p:attrName>ppt_x</p:attrName>
                                          <p:attrName>ppt_y</p:attrName>
                                        </p:attrNameLst>
                                      </p:cBhvr>
                                      <p:rCtr x="-12161" y="-4259"/>
                                    </p:animMotion>
                                  </p:childTnLst>
                                </p:cTn>
                              </p:par>
                              <p:par>
                                <p:cTn id="66" presetID="57" presetClass="path" presetSubtype="0" accel="50000" decel="50000" fill="hold" grpId="1" nodeType="withEffect">
                                  <p:stCondLst>
                                    <p:cond delay="0"/>
                                  </p:stCondLst>
                                  <p:childTnLst>
                                    <p:animMotion origin="layout" path="M 0.0082 -0.00069 L 0.0082 -0.10856 C -0.00769 -0.12453 -0.10092 -0.14074 -0.13034 -0.13472 C -0.15964 -0.12847 -0.14675 -0.07592 -0.16003 -0.07176 " pathEditMode="relative" rAng="0" ptsTypes="AAAA">
                                      <p:cBhvr>
                                        <p:cTn id="67" dur="2000" fill="hold"/>
                                        <p:tgtEl>
                                          <p:spTgt spid="12"/>
                                        </p:tgtEl>
                                        <p:attrNameLst>
                                          <p:attrName>ppt_x</p:attrName>
                                          <p:attrName>ppt_y</p:attrName>
                                        </p:attrNameLst>
                                      </p:cBhvr>
                                      <p:rCtr x="-8411" y="-6782"/>
                                    </p:animMotion>
                                  </p:childTnLst>
                                </p:cTn>
                              </p:par>
                            </p:childTnLst>
                          </p:cTn>
                        </p:par>
                        <p:par>
                          <p:cTn id="68" fill="hold">
                            <p:stCondLst>
                              <p:cond delay="7000"/>
                            </p:stCondLst>
                            <p:childTnLst>
                              <p:par>
                                <p:cTn id="69" presetID="10" presetClass="exit" presetSubtype="0" fill="hold" grpId="2" nodeType="after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par>
                          <p:cTn id="78" fill="hold">
                            <p:stCondLst>
                              <p:cond delay="7500"/>
                            </p:stCondLst>
                            <p:childTnLst>
                              <p:par>
                                <p:cTn id="79" presetID="10" presetClass="entr" presetSubtype="0" fill="hold" grpId="3"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fade">
                                      <p:cBhvr>
                                        <p:cTn id="81" dur="500"/>
                                        <p:tgtEl>
                                          <p:spTgt spid="11"/>
                                        </p:tgtEl>
                                      </p:cBhvr>
                                    </p:animEffect>
                                  </p:childTnLst>
                                </p:cTn>
                              </p:par>
                              <p:par>
                                <p:cTn id="82" presetID="10" presetClass="entr" presetSubtype="0" fill="hold" grpId="3" nodeType="with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500"/>
                                        <p:tgtEl>
                                          <p:spTgt spid="12"/>
                                        </p:tgtEl>
                                      </p:cBhvr>
                                    </p:animEffect>
                                  </p:childTnLst>
                                </p:cTn>
                              </p:par>
                            </p:childTnLst>
                          </p:cTn>
                        </p:par>
                        <p:par>
                          <p:cTn id="85" fill="hold">
                            <p:stCondLst>
                              <p:cond delay="8000"/>
                            </p:stCondLst>
                            <p:childTnLst>
                              <p:par>
                                <p:cTn id="86" presetID="42" presetClass="path" presetSubtype="0" accel="50000" decel="50000" fill="hold" grpId="4" nodeType="afterEffect">
                                  <p:stCondLst>
                                    <p:cond delay="0"/>
                                  </p:stCondLst>
                                  <p:childTnLst>
                                    <p:animMotion origin="layout" path="M -0.24401 -0.00324 L -0.24831 0.09144 " pathEditMode="relative" rAng="0" ptsTypes="AA">
                                      <p:cBhvr>
                                        <p:cTn id="87" dur="500" fill="hold"/>
                                        <p:tgtEl>
                                          <p:spTgt spid="11"/>
                                        </p:tgtEl>
                                        <p:attrNameLst>
                                          <p:attrName>ppt_x</p:attrName>
                                          <p:attrName>ppt_y</p:attrName>
                                        </p:attrNameLst>
                                      </p:cBhvr>
                                      <p:rCtr x="-221" y="4722"/>
                                    </p:animMotion>
                                  </p:childTnLst>
                                </p:cTn>
                              </p:par>
                              <p:par>
                                <p:cTn id="88" presetID="42" presetClass="path" presetSubtype="0" accel="50000" decel="50000" fill="hold" grpId="4" nodeType="withEffect">
                                  <p:stCondLst>
                                    <p:cond delay="0"/>
                                  </p:stCondLst>
                                  <p:childTnLst>
                                    <p:animMotion origin="layout" path="M -0.16003 -0.07176 L -0.16875 0.04051 " pathEditMode="relative" rAng="0" ptsTypes="AA">
                                      <p:cBhvr>
                                        <p:cTn id="89" dur="500" fill="hold"/>
                                        <p:tgtEl>
                                          <p:spTgt spid="12"/>
                                        </p:tgtEl>
                                        <p:attrNameLst>
                                          <p:attrName>ppt_x</p:attrName>
                                          <p:attrName>ppt_y</p:attrName>
                                        </p:attrNameLst>
                                      </p:cBhvr>
                                      <p:rCtr x="-443" y="5602"/>
                                    </p:animMotion>
                                  </p:childTnLst>
                                </p:cTn>
                              </p:par>
                            </p:childTnLst>
                          </p:cTn>
                        </p:par>
                        <p:par>
                          <p:cTn id="90" fill="hold">
                            <p:stCondLst>
                              <p:cond delay="8500"/>
                            </p:stCondLst>
                            <p:childTnLst>
                              <p:par>
                                <p:cTn id="91" presetID="10" presetClass="exit" presetSubtype="0" fill="hold" grpId="5" nodeType="afterEffect">
                                  <p:stCondLst>
                                    <p:cond delay="0"/>
                                  </p:stCondLst>
                                  <p:childTnLst>
                                    <p:animEffect transition="out" filter="fade">
                                      <p:cBhvr>
                                        <p:cTn id="92" dur="500"/>
                                        <p:tgtEl>
                                          <p:spTgt spid="11"/>
                                        </p:tgtEl>
                                      </p:cBhvr>
                                    </p:animEffect>
                                    <p:set>
                                      <p:cBhvr>
                                        <p:cTn id="93" dur="1" fill="hold">
                                          <p:stCondLst>
                                            <p:cond delay="499"/>
                                          </p:stCondLst>
                                        </p:cTn>
                                        <p:tgtEl>
                                          <p:spTgt spid="11"/>
                                        </p:tgtEl>
                                        <p:attrNameLst>
                                          <p:attrName>style.visibility</p:attrName>
                                        </p:attrNameLst>
                                      </p:cBhvr>
                                      <p:to>
                                        <p:strVal val="hidden"/>
                                      </p:to>
                                    </p:set>
                                  </p:childTnLst>
                                </p:cTn>
                              </p:par>
                              <p:par>
                                <p:cTn id="94" presetID="10" presetClass="exit" presetSubtype="0" fill="hold" grpId="5" nodeType="withEffect">
                                  <p:stCondLst>
                                    <p:cond delay="0"/>
                                  </p:stCondLst>
                                  <p:childTnLst>
                                    <p:animEffect transition="out" filter="fade">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500"/>
                                        <p:tgtEl>
                                          <p:spTgt spid="1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
                                            <p:txEl>
                                              <p:pRg st="2" end="2"/>
                                            </p:txEl>
                                          </p:spTgt>
                                        </p:tgtEl>
                                        <p:attrNameLst>
                                          <p:attrName>style.visibility</p:attrName>
                                        </p:attrNameLst>
                                      </p:cBhvr>
                                      <p:to>
                                        <p:strVal val="visible"/>
                                      </p:to>
                                    </p:set>
                                    <p:animEffect transition="in" filter="fade">
                                      <p:cBhvr>
                                        <p:cTn id="104" dur="500"/>
                                        <p:tgtEl>
                                          <p:spTgt spid="3">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3" end="3"/>
                                            </p:txEl>
                                          </p:spTgt>
                                        </p:tgtEl>
                                        <p:attrNameLst>
                                          <p:attrName>style.visibility</p:attrName>
                                        </p:attrNameLst>
                                      </p:cBhvr>
                                      <p:to>
                                        <p:strVal val="visible"/>
                                      </p:to>
                                    </p:set>
                                    <p:animEffect transition="in" filter="fade">
                                      <p:cBhvr>
                                        <p:cTn id="10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4" grpId="2"/>
      <p:bldP spid="4" grpId="3"/>
      <p:bldP spid="4" grpId="4"/>
      <p:bldP spid="4" grpId="5"/>
      <p:bldP spid="6" grpId="0"/>
      <p:bldP spid="6" grpId="1"/>
      <p:bldP spid="6" grpId="2"/>
      <p:bldP spid="6" grpId="3"/>
      <p:bldP spid="6" grpId="4"/>
      <p:bldP spid="6" grpId="5"/>
      <p:bldP spid="7" grpId="0"/>
      <p:bldP spid="8" grpId="0"/>
      <p:bldP spid="9" grpId="0"/>
      <p:bldP spid="10" grpId="0"/>
      <p:bldP spid="11" grpId="0"/>
      <p:bldP spid="11" grpId="1"/>
      <p:bldP spid="11" grpId="2"/>
      <p:bldP spid="11" grpId="3"/>
      <p:bldP spid="11" grpId="4"/>
      <p:bldP spid="11" grpId="5"/>
      <p:bldP spid="12" grpId="0"/>
      <p:bldP spid="12" grpId="1"/>
      <p:bldP spid="12" grpId="2"/>
      <p:bldP spid="12" grpId="3"/>
      <p:bldP spid="12" grpId="4"/>
      <p:bldP spid="12" grpId="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F2E1-8A67-4118-B86F-26BDC4BD31B6}"/>
              </a:ext>
            </a:extLst>
          </p:cNvPr>
          <p:cNvSpPr>
            <a:spLocks noGrp="1"/>
          </p:cNvSpPr>
          <p:nvPr>
            <p:ph type="title"/>
          </p:nvPr>
        </p:nvSpPr>
        <p:spPr/>
        <p:txBody>
          <a:bodyPr/>
          <a:lstStyle/>
          <a:p>
            <a:r>
              <a:rPr lang="en-GB" b="1" dirty="0"/>
              <a:t>Transformation order</a:t>
            </a:r>
          </a:p>
        </p:txBody>
      </p:sp>
      <p:grpSp>
        <p:nvGrpSpPr>
          <p:cNvPr id="29" name="Group 28">
            <a:extLst>
              <a:ext uri="{FF2B5EF4-FFF2-40B4-BE49-F238E27FC236}">
                <a16:creationId xmlns:a16="http://schemas.microsoft.com/office/drawing/2014/main" id="{F08BCD26-ED99-460F-9B9B-A5F26C4DF24D}"/>
              </a:ext>
            </a:extLst>
          </p:cNvPr>
          <p:cNvGrpSpPr/>
          <p:nvPr/>
        </p:nvGrpSpPr>
        <p:grpSpPr>
          <a:xfrm>
            <a:off x="1309684" y="1572336"/>
            <a:ext cx="2133600" cy="1532467"/>
            <a:chOff x="982133" y="2197100"/>
            <a:chExt cx="2133600" cy="1532467"/>
          </a:xfrm>
        </p:grpSpPr>
        <p:pic>
          <p:nvPicPr>
            <p:cNvPr id="3" name="Picture 2" descr="Image result for sheep">
              <a:extLst>
                <a:ext uri="{FF2B5EF4-FFF2-40B4-BE49-F238E27FC236}">
                  <a16:creationId xmlns:a16="http://schemas.microsoft.com/office/drawing/2014/main" id="{46EA2650-4032-4291-A222-411C83717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110" y="2582339"/>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D4A4370-06AC-4BE4-A068-C51CEDB12C41}"/>
                </a:ext>
              </a:extLst>
            </p:cNvPr>
            <p:cNvCxnSpPr/>
            <p:nvPr/>
          </p:nvCxnSpPr>
          <p:spPr>
            <a:xfrm>
              <a:off x="2065229" y="2197100"/>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FFAB05A-C755-434D-B848-E76C8B0D064C}"/>
                </a:ext>
              </a:extLst>
            </p:cNvPr>
            <p:cNvCxnSpPr/>
            <p:nvPr/>
          </p:nvCxnSpPr>
          <p:spPr>
            <a:xfrm>
              <a:off x="982133" y="2976033"/>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FED9699E-459D-40F7-AE95-517773EF41FD}"/>
              </a:ext>
            </a:extLst>
          </p:cNvPr>
          <p:cNvGrpSpPr/>
          <p:nvPr/>
        </p:nvGrpSpPr>
        <p:grpSpPr>
          <a:xfrm>
            <a:off x="1318753" y="3564543"/>
            <a:ext cx="2133600" cy="1532467"/>
            <a:chOff x="991202" y="4189307"/>
            <a:chExt cx="2133600" cy="1532467"/>
          </a:xfrm>
        </p:grpSpPr>
        <p:pic>
          <p:nvPicPr>
            <p:cNvPr id="12" name="Picture 2" descr="Image result for sheep">
              <a:extLst>
                <a:ext uri="{FF2B5EF4-FFF2-40B4-BE49-F238E27FC236}">
                  <a16:creationId xmlns:a16="http://schemas.microsoft.com/office/drawing/2014/main" id="{2154597A-DE7B-4B22-9D66-3B9193C51C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4179" y="4574546"/>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08547D2-E421-4B4D-A752-4FB9A5C13BF2}"/>
                </a:ext>
              </a:extLst>
            </p:cNvPr>
            <p:cNvCxnSpPr/>
            <p:nvPr/>
          </p:nvCxnSpPr>
          <p:spPr>
            <a:xfrm>
              <a:off x="2074298" y="4189307"/>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426286-77FC-4C81-9952-35A973ECD4A0}"/>
                </a:ext>
              </a:extLst>
            </p:cNvPr>
            <p:cNvCxnSpPr/>
            <p:nvPr/>
          </p:nvCxnSpPr>
          <p:spPr>
            <a:xfrm>
              <a:off x="991202" y="496824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FE69FE7-92D9-4695-98B7-CBE83F906318}"/>
              </a:ext>
            </a:extLst>
          </p:cNvPr>
          <p:cNvGrpSpPr/>
          <p:nvPr/>
        </p:nvGrpSpPr>
        <p:grpSpPr>
          <a:xfrm>
            <a:off x="3629551" y="1572336"/>
            <a:ext cx="3445933" cy="1532467"/>
            <a:chOff x="3302000" y="2197100"/>
            <a:chExt cx="3445933" cy="1532467"/>
          </a:xfrm>
        </p:grpSpPr>
        <p:pic>
          <p:nvPicPr>
            <p:cNvPr id="6" name="Picture 2" descr="Image result for sheep">
              <a:extLst>
                <a:ext uri="{FF2B5EF4-FFF2-40B4-BE49-F238E27FC236}">
                  <a16:creationId xmlns:a16="http://schemas.microsoft.com/office/drawing/2014/main" id="{6960D3FD-C184-4AC4-AAC9-63ACB471B4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00000">
              <a:off x="5107310" y="2582339"/>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59B2CCEF-7A5D-4A54-A585-5F408F9BA1A9}"/>
                </a:ext>
              </a:extLst>
            </p:cNvPr>
            <p:cNvCxnSpPr/>
            <p:nvPr/>
          </p:nvCxnSpPr>
          <p:spPr>
            <a:xfrm>
              <a:off x="5697429" y="2197100"/>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8C4D2F6-754A-4725-B460-7C0C7E304995}"/>
                </a:ext>
              </a:extLst>
            </p:cNvPr>
            <p:cNvCxnSpPr/>
            <p:nvPr/>
          </p:nvCxnSpPr>
          <p:spPr>
            <a:xfrm>
              <a:off x="4614333" y="2976033"/>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14E273-1729-400A-9FF9-B09F2CD9EF2B}"/>
                </a:ext>
              </a:extLst>
            </p:cNvPr>
            <p:cNvCxnSpPr/>
            <p:nvPr/>
          </p:nvCxnSpPr>
          <p:spPr>
            <a:xfrm>
              <a:off x="3302000" y="2963333"/>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0C7F09-09EA-4052-814F-7C5683E96CA8}"/>
                </a:ext>
              </a:extLst>
            </p:cNvPr>
            <p:cNvSpPr txBox="1"/>
            <p:nvPr/>
          </p:nvSpPr>
          <p:spPr>
            <a:xfrm>
              <a:off x="3472297" y="2601955"/>
              <a:ext cx="799258" cy="369332"/>
            </a:xfrm>
            <a:prstGeom prst="rect">
              <a:avLst/>
            </a:prstGeom>
            <a:noFill/>
          </p:spPr>
          <p:txBody>
            <a:bodyPr wrap="none" rtlCol="0">
              <a:spAutoFit/>
            </a:bodyPr>
            <a:lstStyle/>
            <a:p>
              <a:r>
                <a:rPr lang="en-GB" dirty="0"/>
                <a:t>Rotate</a:t>
              </a:r>
            </a:p>
          </p:txBody>
        </p:sp>
      </p:grpSp>
      <p:grpSp>
        <p:nvGrpSpPr>
          <p:cNvPr id="31" name="Group 30">
            <a:extLst>
              <a:ext uri="{FF2B5EF4-FFF2-40B4-BE49-F238E27FC236}">
                <a16:creationId xmlns:a16="http://schemas.microsoft.com/office/drawing/2014/main" id="{0DE07684-C437-4E12-B688-9B3C9F65EEF4}"/>
              </a:ext>
            </a:extLst>
          </p:cNvPr>
          <p:cNvGrpSpPr/>
          <p:nvPr/>
        </p:nvGrpSpPr>
        <p:grpSpPr>
          <a:xfrm>
            <a:off x="7229871" y="1572337"/>
            <a:ext cx="3477812" cy="1532467"/>
            <a:chOff x="6902320" y="2197101"/>
            <a:chExt cx="3477812" cy="1532467"/>
          </a:xfrm>
        </p:grpSpPr>
        <p:pic>
          <p:nvPicPr>
            <p:cNvPr id="9" name="Picture 2" descr="Image result for sheep">
              <a:extLst>
                <a:ext uri="{FF2B5EF4-FFF2-40B4-BE49-F238E27FC236}">
                  <a16:creationId xmlns:a16="http://schemas.microsoft.com/office/drawing/2014/main" id="{F26AF260-B442-4325-A29A-DA6F0C5C4B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00000">
              <a:off x="9199895" y="2582340"/>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857AF33F-5CFC-49CF-BF47-6A6132732792}"/>
                </a:ext>
              </a:extLst>
            </p:cNvPr>
            <p:cNvCxnSpPr/>
            <p:nvPr/>
          </p:nvCxnSpPr>
          <p:spPr>
            <a:xfrm>
              <a:off x="9236496" y="2197101"/>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A2251A-BFC8-4A19-9EE9-028B6C7977B3}"/>
                </a:ext>
              </a:extLst>
            </p:cNvPr>
            <p:cNvCxnSpPr/>
            <p:nvPr/>
          </p:nvCxnSpPr>
          <p:spPr>
            <a:xfrm>
              <a:off x="8153400" y="2976034"/>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F454FD-A800-485C-81A6-D5873574D444}"/>
                </a:ext>
              </a:extLst>
            </p:cNvPr>
            <p:cNvCxnSpPr/>
            <p:nvPr/>
          </p:nvCxnSpPr>
          <p:spPr>
            <a:xfrm>
              <a:off x="6902320" y="2971287"/>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B8D5D7A-6DCC-44CD-81B5-23977F3BF859}"/>
                </a:ext>
              </a:extLst>
            </p:cNvPr>
            <p:cNvSpPr txBox="1"/>
            <p:nvPr/>
          </p:nvSpPr>
          <p:spPr>
            <a:xfrm>
              <a:off x="6964926" y="2601955"/>
              <a:ext cx="1031436" cy="369332"/>
            </a:xfrm>
            <a:prstGeom prst="rect">
              <a:avLst/>
            </a:prstGeom>
            <a:noFill/>
          </p:spPr>
          <p:txBody>
            <a:bodyPr wrap="none" rtlCol="0">
              <a:spAutoFit/>
            </a:bodyPr>
            <a:lstStyle/>
            <a:p>
              <a:r>
                <a:rPr lang="en-GB" dirty="0"/>
                <a:t>Translate</a:t>
              </a:r>
            </a:p>
          </p:txBody>
        </p:sp>
      </p:grpSp>
      <p:grpSp>
        <p:nvGrpSpPr>
          <p:cNvPr id="35" name="Group 34">
            <a:extLst>
              <a:ext uri="{FF2B5EF4-FFF2-40B4-BE49-F238E27FC236}">
                <a16:creationId xmlns:a16="http://schemas.microsoft.com/office/drawing/2014/main" id="{8FB7826A-608F-4F36-B2D5-5621CF7119DC}"/>
              </a:ext>
            </a:extLst>
          </p:cNvPr>
          <p:cNvGrpSpPr/>
          <p:nvPr/>
        </p:nvGrpSpPr>
        <p:grpSpPr>
          <a:xfrm>
            <a:off x="7260906" y="3564543"/>
            <a:ext cx="3374206" cy="1532467"/>
            <a:chOff x="6933355" y="4189307"/>
            <a:chExt cx="3374206" cy="1532467"/>
          </a:xfrm>
        </p:grpSpPr>
        <p:pic>
          <p:nvPicPr>
            <p:cNvPr id="18" name="Picture 2" descr="Image result for sheep">
              <a:extLst>
                <a:ext uri="{FF2B5EF4-FFF2-40B4-BE49-F238E27FC236}">
                  <a16:creationId xmlns:a16="http://schemas.microsoft.com/office/drawing/2014/main" id="{1CE0B551-0301-4A28-A2BF-3FBEA7416B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800000">
              <a:off x="9127324" y="4273980"/>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49543287-80DD-4196-92ED-D192366EA761}"/>
                </a:ext>
              </a:extLst>
            </p:cNvPr>
            <p:cNvCxnSpPr/>
            <p:nvPr/>
          </p:nvCxnSpPr>
          <p:spPr>
            <a:xfrm>
              <a:off x="9228288" y="4189307"/>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52B2E9-9A21-46AC-808E-2A2C1DC541EB}"/>
                </a:ext>
              </a:extLst>
            </p:cNvPr>
            <p:cNvCxnSpPr/>
            <p:nvPr/>
          </p:nvCxnSpPr>
          <p:spPr>
            <a:xfrm>
              <a:off x="8145192" y="496824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449F688-BC01-498A-8A29-69A054DC7BE4}"/>
                </a:ext>
              </a:extLst>
            </p:cNvPr>
            <p:cNvCxnSpPr/>
            <p:nvPr/>
          </p:nvCxnSpPr>
          <p:spPr>
            <a:xfrm>
              <a:off x="6933355" y="4960286"/>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3F4B4F8-6765-4640-9563-BF2A5BBBB5C9}"/>
                </a:ext>
              </a:extLst>
            </p:cNvPr>
            <p:cNvSpPr txBox="1"/>
            <p:nvPr/>
          </p:nvSpPr>
          <p:spPr>
            <a:xfrm>
              <a:off x="7103652" y="4598908"/>
              <a:ext cx="799258" cy="369332"/>
            </a:xfrm>
            <a:prstGeom prst="rect">
              <a:avLst/>
            </a:prstGeom>
            <a:noFill/>
          </p:spPr>
          <p:txBody>
            <a:bodyPr wrap="none" rtlCol="0">
              <a:spAutoFit/>
            </a:bodyPr>
            <a:lstStyle/>
            <a:p>
              <a:r>
                <a:rPr lang="en-GB" dirty="0"/>
                <a:t>Rotate</a:t>
              </a:r>
            </a:p>
          </p:txBody>
        </p:sp>
      </p:grpSp>
      <p:grpSp>
        <p:nvGrpSpPr>
          <p:cNvPr id="34" name="Group 33">
            <a:extLst>
              <a:ext uri="{FF2B5EF4-FFF2-40B4-BE49-F238E27FC236}">
                <a16:creationId xmlns:a16="http://schemas.microsoft.com/office/drawing/2014/main" id="{99B795A0-DFDF-44B6-A15A-8F8780472B3A}"/>
              </a:ext>
            </a:extLst>
          </p:cNvPr>
          <p:cNvGrpSpPr/>
          <p:nvPr/>
        </p:nvGrpSpPr>
        <p:grpSpPr>
          <a:xfrm>
            <a:off x="3588955" y="3564543"/>
            <a:ext cx="3599966" cy="1532467"/>
            <a:chOff x="3261404" y="4189307"/>
            <a:chExt cx="3599966" cy="1532467"/>
          </a:xfrm>
        </p:grpSpPr>
        <p:cxnSp>
          <p:nvCxnSpPr>
            <p:cNvPr id="27" name="Straight Arrow Connector 26">
              <a:extLst>
                <a:ext uri="{FF2B5EF4-FFF2-40B4-BE49-F238E27FC236}">
                  <a16:creationId xmlns:a16="http://schemas.microsoft.com/office/drawing/2014/main" id="{2115F9C2-44BC-482D-8213-9B0339793EC9}"/>
                </a:ext>
              </a:extLst>
            </p:cNvPr>
            <p:cNvCxnSpPr/>
            <p:nvPr/>
          </p:nvCxnSpPr>
          <p:spPr>
            <a:xfrm>
              <a:off x="3261404" y="4968240"/>
              <a:ext cx="1168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E554322-DA9D-4EA6-B9F6-E2FC92B0D145}"/>
                </a:ext>
              </a:extLst>
            </p:cNvPr>
            <p:cNvGrpSpPr/>
            <p:nvPr/>
          </p:nvGrpSpPr>
          <p:grpSpPr>
            <a:xfrm>
              <a:off x="3324010" y="4189307"/>
              <a:ext cx="3537360" cy="1532467"/>
              <a:chOff x="3324010" y="4189307"/>
              <a:chExt cx="3537360" cy="1532467"/>
            </a:xfrm>
          </p:grpSpPr>
          <p:pic>
            <p:nvPicPr>
              <p:cNvPr id="15" name="Picture 2" descr="Image result for sheep">
                <a:extLst>
                  <a:ext uri="{FF2B5EF4-FFF2-40B4-BE49-F238E27FC236}">
                    <a16:creationId xmlns:a16="http://schemas.microsoft.com/office/drawing/2014/main" id="{4A4462E5-EFA7-40D0-A2DF-ED9297E9B5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1133" y="4574546"/>
                <a:ext cx="1180237" cy="787387"/>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0606592A-6501-458E-87C8-A62D46E5E0A1}"/>
                  </a:ext>
                </a:extLst>
              </p:cNvPr>
              <p:cNvCxnSpPr/>
              <p:nvPr/>
            </p:nvCxnSpPr>
            <p:spPr>
              <a:xfrm>
                <a:off x="5697429" y="4189307"/>
                <a:ext cx="0" cy="1532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419EE1D-08E6-4344-B46E-3A57812792A4}"/>
                  </a:ext>
                </a:extLst>
              </p:cNvPr>
              <p:cNvCxnSpPr/>
              <p:nvPr/>
            </p:nvCxnSpPr>
            <p:spPr>
              <a:xfrm>
                <a:off x="4614333" y="4968240"/>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FE54A03-FDC8-4CF8-8739-93830C393506}"/>
                  </a:ext>
                </a:extLst>
              </p:cNvPr>
              <p:cNvSpPr txBox="1"/>
              <p:nvPr/>
            </p:nvSpPr>
            <p:spPr>
              <a:xfrm>
                <a:off x="3324010" y="4598908"/>
                <a:ext cx="1031436" cy="369332"/>
              </a:xfrm>
              <a:prstGeom prst="rect">
                <a:avLst/>
              </a:prstGeom>
              <a:noFill/>
            </p:spPr>
            <p:txBody>
              <a:bodyPr wrap="none" rtlCol="0">
                <a:spAutoFit/>
              </a:bodyPr>
              <a:lstStyle/>
              <a:p>
                <a:r>
                  <a:rPr lang="en-GB" dirty="0"/>
                  <a:t>Translate</a:t>
                </a:r>
              </a:p>
            </p:txBody>
          </p:sp>
        </p:grpSp>
      </p:grpSp>
    </p:spTree>
    <p:extLst>
      <p:ext uri="{BB962C8B-B14F-4D97-AF65-F5344CB8AC3E}">
        <p14:creationId xmlns:p14="http://schemas.microsoft.com/office/powerpoint/2010/main" val="29439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D494-4389-4AA1-882D-6F343517DED9}"/>
              </a:ext>
            </a:extLst>
          </p:cNvPr>
          <p:cNvSpPr>
            <a:spLocks noGrp="1"/>
          </p:cNvSpPr>
          <p:nvPr>
            <p:ph type="title"/>
          </p:nvPr>
        </p:nvSpPr>
        <p:spPr/>
        <p:txBody>
          <a:bodyPr/>
          <a:lstStyle/>
          <a:p>
            <a:r>
              <a:rPr lang="en-GB" b="1" dirty="0"/>
              <a:t>Local coordinates</a:t>
            </a:r>
          </a:p>
        </p:txBody>
      </p:sp>
      <p:pic>
        <p:nvPicPr>
          <p:cNvPr id="5" name="Picture 4" descr="Image result for sheep">
            <a:extLst>
              <a:ext uri="{FF2B5EF4-FFF2-40B4-BE49-F238E27FC236}">
                <a16:creationId xmlns:a16="http://schemas.microsoft.com/office/drawing/2014/main" id="{5CFD976F-692C-443C-94F2-1FA79BD445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7122383">
            <a:off x="9520866" y="2876857"/>
            <a:ext cx="1180237" cy="78738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5B31214A-5F94-4236-90E1-78E86D7F0DE1}"/>
              </a:ext>
            </a:extLst>
          </p:cNvPr>
          <p:cNvGrpSpPr/>
          <p:nvPr/>
        </p:nvGrpSpPr>
        <p:grpSpPr>
          <a:xfrm rot="17122383">
            <a:off x="9027889" y="2506132"/>
            <a:ext cx="2133600" cy="1532467"/>
            <a:chOff x="2383741" y="1896533"/>
            <a:chExt cx="2133600" cy="1532467"/>
          </a:xfrm>
        </p:grpSpPr>
        <p:cxnSp>
          <p:nvCxnSpPr>
            <p:cNvPr id="6" name="Straight Connector 5">
              <a:extLst>
                <a:ext uri="{FF2B5EF4-FFF2-40B4-BE49-F238E27FC236}">
                  <a16:creationId xmlns:a16="http://schemas.microsoft.com/office/drawing/2014/main" id="{3747152D-FD50-48C2-AC90-9331CB5FA620}"/>
                </a:ext>
              </a:extLst>
            </p:cNvPr>
            <p:cNvCxnSpPr/>
            <p:nvPr/>
          </p:nvCxnSpPr>
          <p:spPr>
            <a:xfrm>
              <a:off x="3466837" y="1896533"/>
              <a:ext cx="0" cy="153246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AF5447-7977-4CF9-ABB2-E8E4C6BD9A7B}"/>
                </a:ext>
              </a:extLst>
            </p:cNvPr>
            <p:cNvCxnSpPr/>
            <p:nvPr/>
          </p:nvCxnSpPr>
          <p:spPr>
            <a:xfrm>
              <a:off x="2383741" y="2675466"/>
              <a:ext cx="21336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99A14F38-1BEF-4A30-8A96-21E9EE275804}"/>
              </a:ext>
            </a:extLst>
          </p:cNvPr>
          <p:cNvGrpSpPr/>
          <p:nvPr/>
        </p:nvGrpSpPr>
        <p:grpSpPr>
          <a:xfrm>
            <a:off x="8435694" y="2600848"/>
            <a:ext cx="2133600" cy="2039716"/>
            <a:chOff x="627005" y="2165420"/>
            <a:chExt cx="2133600" cy="2039716"/>
          </a:xfrm>
        </p:grpSpPr>
        <p:cxnSp>
          <p:nvCxnSpPr>
            <p:cNvPr id="9" name="Straight Connector 8">
              <a:extLst>
                <a:ext uri="{FF2B5EF4-FFF2-40B4-BE49-F238E27FC236}">
                  <a16:creationId xmlns:a16="http://schemas.microsoft.com/office/drawing/2014/main" id="{997CC46E-431B-4D82-823A-20A192423951}"/>
                </a:ext>
              </a:extLst>
            </p:cNvPr>
            <p:cNvCxnSpPr/>
            <p:nvPr/>
          </p:nvCxnSpPr>
          <p:spPr>
            <a:xfrm>
              <a:off x="824730" y="2165420"/>
              <a:ext cx="0" cy="2039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7F5F7AB-A2C2-4049-9FDF-ADF683F3D7B4}"/>
                </a:ext>
              </a:extLst>
            </p:cNvPr>
            <p:cNvCxnSpPr/>
            <p:nvPr/>
          </p:nvCxnSpPr>
          <p:spPr>
            <a:xfrm>
              <a:off x="627005" y="3955145"/>
              <a:ext cx="2133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B4046EA-14B9-49C6-98B5-2D8521A69F67}"/>
                </a:ext>
              </a:extLst>
            </p:cNvPr>
            <p:cNvCxnSpPr/>
            <p:nvPr/>
          </p:nvCxnSpPr>
          <p:spPr>
            <a:xfrm flipV="1">
              <a:off x="824730" y="2820609"/>
              <a:ext cx="1477566" cy="113453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Arc 13">
            <a:extLst>
              <a:ext uri="{FF2B5EF4-FFF2-40B4-BE49-F238E27FC236}">
                <a16:creationId xmlns:a16="http://schemas.microsoft.com/office/drawing/2014/main" id="{B62F36C2-5978-4F9E-894E-42346FEF2AFF}"/>
              </a:ext>
            </a:extLst>
          </p:cNvPr>
          <p:cNvSpPr/>
          <p:nvPr/>
        </p:nvSpPr>
        <p:spPr>
          <a:xfrm>
            <a:off x="9569005" y="2677288"/>
            <a:ext cx="1132098" cy="1132098"/>
          </a:xfrm>
          <a:prstGeom prst="arc">
            <a:avLst>
              <a:gd name="adj1" fmla="val 17066862"/>
              <a:gd name="adj2" fmla="val 0"/>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CBDEE895-ACBC-4784-9F28-0112F6462E0D}"/>
                  </a:ext>
                </a:extLst>
              </p:cNvPr>
              <p:cNvSpPr>
                <a:spLocks noGrp="1"/>
              </p:cNvSpPr>
              <p:nvPr>
                <p:ph idx="1"/>
              </p:nvPr>
            </p:nvSpPr>
            <p:spPr>
              <a:xfrm>
                <a:off x="1219200" y="1783560"/>
                <a:ext cx="7414218" cy="4572000"/>
              </a:xfrm>
            </p:spPr>
            <p:txBody>
              <a:bodyPr/>
              <a:lstStyle/>
              <a:p>
                <a:r>
                  <a:rPr lang="en-GB" dirty="0"/>
                  <a:t>Define a set of axes relative to the object</a:t>
                </a:r>
              </a:p>
              <a:p>
                <a:pPr lvl="1"/>
                <a:r>
                  <a:rPr lang="en-GB" dirty="0"/>
                  <a:t>Object position = translation of local origin relative to scene origin</a:t>
                </a:r>
              </a:p>
              <a:p>
                <a:pPr lvl="1"/>
                <a:r>
                  <a:rPr lang="en-GB" dirty="0"/>
                  <a:t>Object rotation = angle between local and scene </a:t>
                </a:r>
                <a14:m>
                  <m:oMath xmlns:m="http://schemas.openxmlformats.org/officeDocument/2006/math">
                    <m:r>
                      <a:rPr lang="en-GB" b="0" i="1" smtClean="0">
                        <a:latin typeface="Cambria Math" panose="02040503050406030204" pitchFamily="18" charset="0"/>
                      </a:rPr>
                      <m:t>𝑥</m:t>
                    </m:r>
                  </m:oMath>
                </a14:m>
                <a:r>
                  <a:rPr lang="en-GB" dirty="0"/>
                  <a:t>-axes</a:t>
                </a:r>
              </a:p>
              <a:p>
                <a:r>
                  <a:rPr lang="en-GB" b="1" dirty="0"/>
                  <a:t>Question</a:t>
                </a:r>
                <a:r>
                  <a:rPr lang="en-GB" dirty="0"/>
                  <a:t>: How can we rotate an</a:t>
                </a:r>
                <a:br>
                  <a:rPr lang="en-GB" dirty="0"/>
                </a:br>
                <a:r>
                  <a:rPr lang="en-GB" dirty="0"/>
                  <a:t>object about its own centre if it’s</a:t>
                </a:r>
                <a:br>
                  <a:rPr lang="en-GB" dirty="0"/>
                </a:br>
                <a:r>
                  <a:rPr lang="en-GB" dirty="0"/>
                  <a:t>not located at the origin?</a:t>
                </a:r>
              </a:p>
              <a:p>
                <a:endParaRPr lang="en-GB" dirty="0"/>
              </a:p>
              <a:p>
                <a:endParaRPr lang="en-GB" dirty="0"/>
              </a:p>
            </p:txBody>
          </p:sp>
        </mc:Choice>
        <mc:Fallback xmlns="">
          <p:sp>
            <p:nvSpPr>
              <p:cNvPr id="15" name="Content Placeholder 2">
                <a:extLst>
                  <a:ext uri="{FF2B5EF4-FFF2-40B4-BE49-F238E27FC236}">
                    <a16:creationId xmlns:a16="http://schemas.microsoft.com/office/drawing/2014/main" id="{CBDEE895-ACBC-4784-9F28-0112F6462E0D}"/>
                  </a:ext>
                </a:extLst>
              </p:cNvPr>
              <p:cNvSpPr>
                <a:spLocks noGrp="1" noRot="1" noChangeAspect="1" noMove="1" noResize="1" noEditPoints="1" noAdjustHandles="1" noChangeArrowheads="1" noChangeShapeType="1" noTextEdit="1"/>
              </p:cNvSpPr>
              <p:nvPr>
                <p:ph idx="1"/>
              </p:nvPr>
            </p:nvSpPr>
            <p:spPr>
              <a:xfrm>
                <a:off x="1219200" y="1783560"/>
                <a:ext cx="7414218" cy="4572000"/>
              </a:xfrm>
              <a:blipFill>
                <a:blip r:embed="rId4"/>
                <a:stretch>
                  <a:fillRect l="-576" t="-1733" r="-1727"/>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030561AE-85DF-4663-8EAC-623A7A71F36F}"/>
              </a:ext>
            </a:extLst>
          </p:cNvPr>
          <p:cNvGrpSpPr/>
          <p:nvPr/>
        </p:nvGrpSpPr>
        <p:grpSpPr>
          <a:xfrm>
            <a:off x="7552105" y="3621189"/>
            <a:ext cx="2133600" cy="1532467"/>
            <a:chOff x="7552105" y="3621189"/>
            <a:chExt cx="2133600" cy="1532467"/>
          </a:xfrm>
        </p:grpSpPr>
        <p:pic>
          <p:nvPicPr>
            <p:cNvPr id="16" name="Picture 15" descr="Image result for sheep">
              <a:extLst>
                <a:ext uri="{FF2B5EF4-FFF2-40B4-BE49-F238E27FC236}">
                  <a16:creationId xmlns:a16="http://schemas.microsoft.com/office/drawing/2014/main" id="{69D4FA49-B44B-44AE-AA8D-8D894E818A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5082" y="4006428"/>
              <a:ext cx="1180237" cy="78738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64818CCB-FA98-4589-BFA5-6CAA88BD8123}"/>
                </a:ext>
              </a:extLst>
            </p:cNvPr>
            <p:cNvGrpSpPr/>
            <p:nvPr/>
          </p:nvGrpSpPr>
          <p:grpSpPr>
            <a:xfrm>
              <a:off x="7552105" y="3621189"/>
              <a:ext cx="2133600" cy="1532467"/>
              <a:chOff x="2383741" y="1896533"/>
              <a:chExt cx="2133600" cy="1532467"/>
            </a:xfrm>
          </p:grpSpPr>
          <p:cxnSp>
            <p:nvCxnSpPr>
              <p:cNvPr id="18" name="Straight Connector 17">
                <a:extLst>
                  <a:ext uri="{FF2B5EF4-FFF2-40B4-BE49-F238E27FC236}">
                    <a16:creationId xmlns:a16="http://schemas.microsoft.com/office/drawing/2014/main" id="{437E2FA1-3B5B-490B-AC11-168AF7A7D24F}"/>
                  </a:ext>
                </a:extLst>
              </p:cNvPr>
              <p:cNvCxnSpPr/>
              <p:nvPr/>
            </p:nvCxnSpPr>
            <p:spPr>
              <a:xfrm>
                <a:off x="3466837" y="1896533"/>
                <a:ext cx="0" cy="1532467"/>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68A883-C117-456C-AD3C-8D12951A3439}"/>
                  </a:ext>
                </a:extLst>
              </p:cNvPr>
              <p:cNvCxnSpPr/>
              <p:nvPr/>
            </p:nvCxnSpPr>
            <p:spPr>
              <a:xfrm>
                <a:off x="2383741" y="2675466"/>
                <a:ext cx="21336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a:extLst>
              <a:ext uri="{FF2B5EF4-FFF2-40B4-BE49-F238E27FC236}">
                <a16:creationId xmlns:a16="http://schemas.microsoft.com/office/drawing/2014/main" id="{B6B711F0-D9A3-4DC3-9325-34FD7CF96EE0}"/>
              </a:ext>
            </a:extLst>
          </p:cNvPr>
          <p:cNvCxnSpPr/>
          <p:nvPr/>
        </p:nvCxnSpPr>
        <p:spPr>
          <a:xfrm>
            <a:off x="10115758" y="3256039"/>
            <a:ext cx="90485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16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xEl>
                                              <p:pRg st="2" end="2"/>
                                            </p:txEl>
                                          </p:spTgt>
                                        </p:tgtEl>
                                        <p:attrNameLst>
                                          <p:attrName>style.visibility</p:attrName>
                                        </p:attrNameLst>
                                      </p:cBhvr>
                                      <p:to>
                                        <p:strVal val="visible"/>
                                      </p:to>
                                    </p:set>
                                    <p:animEffect transition="in" filter="fade">
                                      <p:cBhvr>
                                        <p:cTn id="23" dur="500"/>
                                        <p:tgtEl>
                                          <p:spTgt spid="15">
                                            <p:txEl>
                                              <p:pRg st="2" end="2"/>
                                            </p:txEl>
                                          </p:spTgt>
                                        </p:tgtEl>
                                      </p:cBhvr>
                                    </p:animEffect>
                                  </p:childTnLst>
                                </p:cTn>
                              </p:par>
                              <p:par>
                                <p:cTn id="24" presetID="42"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250"/>
                                        <p:tgtEl>
                                          <p:spTgt spid="21"/>
                                        </p:tgtEl>
                                      </p:cBhvr>
                                    </p:animEffect>
                                    <p:anim calcmode="lin" valueType="num">
                                      <p:cBhvr>
                                        <p:cTn id="27" dur="250" fill="hold"/>
                                        <p:tgtEl>
                                          <p:spTgt spid="21"/>
                                        </p:tgtEl>
                                        <p:attrNameLst>
                                          <p:attrName>ppt_x</p:attrName>
                                        </p:attrNameLst>
                                      </p:cBhvr>
                                      <p:tavLst>
                                        <p:tav tm="0">
                                          <p:val>
                                            <p:strVal val="#ppt_x"/>
                                          </p:val>
                                        </p:tav>
                                        <p:tav tm="100000">
                                          <p:val>
                                            <p:strVal val="#ppt_x"/>
                                          </p:val>
                                        </p:tav>
                                      </p:tavLst>
                                    </p:anim>
                                    <p:anim calcmode="lin" valueType="num">
                                      <p:cBhvr>
                                        <p:cTn id="28" dur="25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250"/>
                                        <p:tgtEl>
                                          <p:spTgt spid="20"/>
                                        </p:tgtEl>
                                      </p:cBhvr>
                                    </p:animEffect>
                                  </p:childTnLst>
                                </p:cTn>
                              </p:par>
                            </p:childTnLst>
                          </p:cTn>
                        </p:par>
                        <p:par>
                          <p:cTn id="38" fill="hold">
                            <p:stCondLst>
                              <p:cond delay="250"/>
                            </p:stCondLst>
                            <p:childTnLst>
                              <p:par>
                                <p:cTn id="39" presetID="6" presetClass="emph" presetSubtype="0" fill="hold" nodeType="afterEffect">
                                  <p:stCondLst>
                                    <p:cond delay="0"/>
                                  </p:stCondLst>
                                  <p:childTnLst>
                                    <p:animScale>
                                      <p:cBhvr>
                                        <p:cTn id="40" dur="500" fill="hold"/>
                                        <p:tgtEl>
                                          <p:spTgt spid="20"/>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5">
                                            <p:txEl>
                                              <p:pRg st="3" end="3"/>
                                            </p:txEl>
                                          </p:spTgt>
                                        </p:tgtEl>
                                        <p:attrNameLst>
                                          <p:attrName>style.visibility</p:attrName>
                                        </p:attrNameLst>
                                      </p:cBhvr>
                                      <p:to>
                                        <p:strVal val="visible"/>
                                      </p:to>
                                    </p:set>
                                    <p:animEffect transition="in" filter="fade">
                                      <p:cBhvr>
                                        <p:cTn id="45"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B43A-FD36-4018-B0B9-D0282295DAD0}"/>
              </a:ext>
            </a:extLst>
          </p:cNvPr>
          <p:cNvSpPr>
            <a:spLocks noGrp="1"/>
          </p:cNvSpPr>
          <p:nvPr>
            <p:ph type="title"/>
          </p:nvPr>
        </p:nvSpPr>
        <p:spPr/>
        <p:txBody>
          <a:bodyPr/>
          <a:lstStyle/>
          <a:p>
            <a:r>
              <a:rPr lang="en-GB" b="1" dirty="0"/>
              <a:t>Matrix multiplication: general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DD3F1-5DE1-4DF3-9CEC-52832E919663}"/>
                  </a:ext>
                </a:extLst>
              </p:cNvPr>
              <p:cNvSpPr>
                <a:spLocks noGrp="1"/>
              </p:cNvSpPr>
              <p:nvPr>
                <p:ph idx="1"/>
              </p:nvPr>
            </p:nvSpPr>
            <p:spPr>
              <a:xfrm>
                <a:off x="1219200" y="1783560"/>
                <a:ext cx="10363200" cy="5074440"/>
              </a:xfrm>
            </p:spPr>
            <p:txBody>
              <a:bodyPr>
                <a:normAutofit/>
              </a:bodyPr>
              <a:lstStyle/>
              <a:p>
                <a:pPr marL="457200" indent="-457200"/>
                <a:r>
                  <a:rPr lang="en-GB" dirty="0"/>
                  <a:t>In order to multiply two matrices, </a:t>
                </a:r>
                <a14:m>
                  <m:oMath xmlns:m="http://schemas.openxmlformats.org/officeDocument/2006/math">
                    <m:r>
                      <a:rPr lang="en-GB" b="1" dirty="0">
                        <a:latin typeface="Cambria Math" panose="02040503050406030204" pitchFamily="18" charset="0"/>
                      </a:rPr>
                      <m:t>𝐀</m:t>
                    </m:r>
                  </m:oMath>
                </a14:m>
                <a:r>
                  <a:rPr lang="en-GB" dirty="0"/>
                  <a:t> and </a:t>
                </a:r>
                <a14:m>
                  <m:oMath xmlns:m="http://schemas.openxmlformats.org/officeDocument/2006/math">
                    <m:r>
                      <a:rPr lang="en-GB" b="1" i="0" smtClean="0">
                        <a:latin typeface="Cambria Math" panose="02040503050406030204" pitchFamily="18" charset="0"/>
                      </a:rPr>
                      <m:t>𝐁</m:t>
                    </m:r>
                  </m:oMath>
                </a14:m>
                <a:r>
                  <a:rPr lang="en-GB" dirty="0"/>
                  <a:t>, the </a:t>
                </a:r>
                <a:r>
                  <a:rPr lang="en-GB" dirty="0">
                    <a:solidFill>
                      <a:schemeClr val="accent4"/>
                    </a:solidFill>
                  </a:rPr>
                  <a:t>number of columns </a:t>
                </a:r>
                <a:r>
                  <a:rPr lang="en-GB" dirty="0"/>
                  <a:t>in </a:t>
                </a:r>
                <a14:m>
                  <m:oMath xmlns:m="http://schemas.openxmlformats.org/officeDocument/2006/math">
                    <m:r>
                      <a:rPr lang="en-GB" b="1" dirty="0">
                        <a:latin typeface="Cambria Math" panose="02040503050406030204" pitchFamily="18" charset="0"/>
                      </a:rPr>
                      <m:t>𝐀</m:t>
                    </m:r>
                  </m:oMath>
                </a14:m>
                <a:r>
                  <a:rPr lang="en-GB" b="1" dirty="0"/>
                  <a:t> </a:t>
                </a:r>
                <a:r>
                  <a:rPr lang="en-GB" dirty="0">
                    <a:solidFill>
                      <a:schemeClr val="accent5"/>
                    </a:solidFill>
                  </a:rPr>
                  <a:t>must equal </a:t>
                </a:r>
                <a:r>
                  <a:rPr lang="en-GB" dirty="0"/>
                  <a:t>the </a:t>
                </a:r>
                <a:r>
                  <a:rPr lang="en-GB" dirty="0">
                    <a:solidFill>
                      <a:schemeClr val="accent4"/>
                    </a:solidFill>
                  </a:rPr>
                  <a:t>number of rows </a:t>
                </a:r>
                <a:r>
                  <a:rPr lang="en-GB" dirty="0"/>
                  <a:t>in </a:t>
                </a:r>
                <a14:m>
                  <m:oMath xmlns:m="http://schemas.openxmlformats.org/officeDocument/2006/math">
                    <m:r>
                      <a:rPr lang="en-GB" b="1" dirty="0">
                        <a:latin typeface="Cambria Math" panose="02040503050406030204" pitchFamily="18" charset="0"/>
                      </a:rPr>
                      <m:t>𝐁</m:t>
                    </m:r>
                  </m:oMath>
                </a14:m>
                <a:endParaRPr lang="en-GB" dirty="0"/>
              </a:p>
              <a:p>
                <a:pPr marL="457200" indent="-457200"/>
                <a:r>
                  <a:rPr lang="en-GB" dirty="0"/>
                  <a:t>If </a:t>
                </a:r>
                <a14:m>
                  <m:oMath xmlns:m="http://schemas.openxmlformats.org/officeDocument/2006/math">
                    <m:r>
                      <a:rPr lang="en-GB" b="1" dirty="0">
                        <a:latin typeface="Cambria Math" panose="02040503050406030204" pitchFamily="18" charset="0"/>
                      </a:rPr>
                      <m:t>𝐀</m:t>
                    </m:r>
                  </m:oMath>
                </a14:m>
                <a:r>
                  <a:rPr lang="en-GB" dirty="0"/>
                  <a:t> is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and </a:t>
                </a:r>
                <a14:m>
                  <m:oMath xmlns:m="http://schemas.openxmlformats.org/officeDocument/2006/math">
                    <m:r>
                      <a:rPr lang="en-GB" b="1" i="0" dirty="0" smtClean="0">
                        <a:latin typeface="Cambria Math" panose="02040503050406030204" pitchFamily="18" charset="0"/>
                      </a:rPr>
                      <m:t>𝐁</m:t>
                    </m:r>
                  </m:oMath>
                </a14:m>
                <a:r>
                  <a:rPr lang="en-GB" dirty="0"/>
                  <a:t> is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𝑝</m:t>
                    </m:r>
                  </m:oMath>
                </a14:m>
                <a:r>
                  <a:rPr lang="en-GB" dirty="0"/>
                  <a:t>, </a:t>
                </a:r>
                <a14:m>
                  <m:oMath xmlns:m="http://schemas.openxmlformats.org/officeDocument/2006/math">
                    <m:r>
                      <a:rPr lang="en-GB" b="1" dirty="0">
                        <a:latin typeface="Cambria Math" panose="02040503050406030204" pitchFamily="18" charset="0"/>
                      </a:rPr>
                      <m:t>𝐀𝐁</m:t>
                    </m:r>
                    <m:r>
                      <a:rPr lang="en-GB" b="1" i="1" dirty="0">
                        <a:latin typeface="Cambria Math" panose="02040503050406030204" pitchFamily="18" charset="0"/>
                      </a:rPr>
                      <m:t> </m:t>
                    </m:r>
                  </m:oMath>
                </a14:m>
                <a:r>
                  <a:rPr lang="en-GB" dirty="0"/>
                  <a:t>is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𝑝</m:t>
                    </m:r>
                  </m:oMath>
                </a14:m>
                <a:r>
                  <a:rPr lang="en-GB" dirty="0"/>
                  <a:t> matrix</a:t>
                </a:r>
              </a:p>
              <a:p>
                <a:pPr marL="457200" indent="-457200"/>
                <a:r>
                  <a:rPr lang="en-GB" dirty="0"/>
                  <a:t>Square matrices are </a:t>
                </a:r>
                <a:r>
                  <a:rPr lang="en-GB" b="1" dirty="0">
                    <a:solidFill>
                      <a:schemeClr val="accent4"/>
                    </a:solidFill>
                    <a:hlinkClick r:id="rId3"/>
                  </a:rPr>
                  <a:t>closed</a:t>
                </a:r>
                <a:r>
                  <a:rPr lang="en-GB" dirty="0">
                    <a:solidFill>
                      <a:schemeClr val="accent4"/>
                    </a:solidFill>
                  </a:rPr>
                  <a:t> under multiplication</a:t>
                </a:r>
                <a:r>
                  <a:rPr lang="en-GB" dirty="0"/>
                  <a:t>:</a:t>
                </a:r>
                <a:br>
                  <a:rPr lang="en-GB" dirty="0"/>
                </a:br>
                <a:r>
                  <a:rPr lang="en-GB" dirty="0"/>
                  <a:t>if we multiply 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oMath>
                </a14:m>
                <a:r>
                  <a:rPr lang="en-GB" dirty="0"/>
                  <a:t> matrix by 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oMath>
                </a14:m>
                <a:r>
                  <a:rPr lang="en-GB" dirty="0"/>
                  <a:t> matrix, we get an </a:t>
                </a:r>
                <a14:m>
                  <m:oMath xmlns:m="http://schemas.openxmlformats.org/officeDocument/2006/math">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rPr>
                      <m:t>𝑛</m:t>
                    </m:r>
                  </m:oMath>
                </a14:m>
                <a:r>
                  <a:rPr lang="en-GB" dirty="0"/>
                  <a:t> matrix</a:t>
                </a:r>
              </a:p>
              <a:p>
                <a:r>
                  <a:rPr lang="en-GB" dirty="0"/>
                  <a:t>Multiplying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matrix by a vector in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ℝ</m:t>
                        </m:r>
                      </m:e>
                      <m:sup>
                        <m:r>
                          <a:rPr lang="en-GB" i="1">
                            <a:latin typeface="Cambria Math" panose="02040503050406030204" pitchFamily="18" charset="0"/>
                          </a:rPr>
                          <m:t>𝑛</m:t>
                        </m:r>
                      </m:sup>
                    </m:sSup>
                  </m:oMath>
                </a14:m>
                <a:r>
                  <a:rPr lang="en-GB" dirty="0"/>
                  <a:t> is equivalent to multiplying an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oMath>
                </a14:m>
                <a:r>
                  <a:rPr lang="en-GB" dirty="0"/>
                  <a:t> matrix with an </a:t>
                </a:r>
                <a14:m>
                  <m:oMath xmlns:m="http://schemas.openxmlformats.org/officeDocument/2006/math">
                    <m:r>
                      <a:rPr lang="en-GB" b="0" i="1" smtClean="0">
                        <a:latin typeface="Cambria Math" panose="02040503050406030204" pitchFamily="18" charset="0"/>
                      </a:rPr>
                      <m:t>𝑛</m:t>
                    </m:r>
                    <m:r>
                      <a:rPr lang="en-GB" i="1">
                        <a:latin typeface="Cambria Math" panose="02040503050406030204" pitchFamily="18" charset="0"/>
                      </a:rPr>
                      <m:t>×</m:t>
                    </m:r>
                    <m:r>
                      <a:rPr lang="en-GB" b="0" i="1" smtClean="0">
                        <a:latin typeface="Cambria Math" panose="02040503050406030204" pitchFamily="18" charset="0"/>
                      </a:rPr>
                      <m:t>1</m:t>
                    </m:r>
                  </m:oMath>
                </a14:m>
                <a:r>
                  <a:rPr lang="en-GB" dirty="0"/>
                  <a:t> ‘matrix’</a:t>
                </a:r>
              </a:p>
              <a:p>
                <a:pPr lvl="1"/>
                <a:r>
                  <a:rPr lang="en-GB" dirty="0"/>
                  <a:t>The result is a </a:t>
                </a:r>
                <a14:m>
                  <m:oMath xmlns:m="http://schemas.openxmlformats.org/officeDocument/2006/math">
                    <m:r>
                      <a:rPr lang="en-GB" i="1">
                        <a:latin typeface="Cambria Math" panose="02040503050406030204" pitchFamily="18" charset="0"/>
                      </a:rPr>
                      <m:t>𝑚</m:t>
                    </m:r>
                    <m:r>
                      <a:rPr lang="en-GB" i="1">
                        <a:latin typeface="Cambria Math" panose="02040503050406030204" pitchFamily="18" charset="0"/>
                      </a:rPr>
                      <m:t>×1</m:t>
                    </m:r>
                  </m:oMath>
                </a14:m>
                <a:r>
                  <a:rPr lang="en-GB" dirty="0"/>
                  <a:t> ‘matrix’, i.e. a vector in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ℝ</m:t>
                        </m:r>
                      </m:e>
                      <m:sup>
                        <m:r>
                          <a:rPr lang="en-GB" i="1">
                            <a:latin typeface="Cambria Math" panose="02040503050406030204" pitchFamily="18" charset="0"/>
                          </a:rPr>
                          <m:t>𝑚</m:t>
                        </m:r>
                      </m:sup>
                    </m:sSup>
                  </m:oMath>
                </a14:m>
                <a:endParaRPr lang="en-GB" dirty="0"/>
              </a:p>
            </p:txBody>
          </p:sp>
        </mc:Choice>
        <mc:Fallback xmlns="">
          <p:sp>
            <p:nvSpPr>
              <p:cNvPr id="3" name="Content Placeholder 2">
                <a:extLst>
                  <a:ext uri="{FF2B5EF4-FFF2-40B4-BE49-F238E27FC236}">
                    <a16:creationId xmlns:a16="http://schemas.microsoft.com/office/drawing/2014/main" id="{1C5DD3F1-5DE1-4DF3-9CEC-52832E919663}"/>
                  </a:ext>
                </a:extLst>
              </p:cNvPr>
              <p:cNvSpPr>
                <a:spLocks noGrp="1" noRot="1" noChangeAspect="1" noMove="1" noResize="1" noEditPoints="1" noAdjustHandles="1" noChangeArrowheads="1" noChangeShapeType="1" noTextEdit="1"/>
              </p:cNvSpPr>
              <p:nvPr>
                <p:ph idx="1"/>
              </p:nvPr>
            </p:nvSpPr>
            <p:spPr>
              <a:xfrm>
                <a:off x="1219200" y="1783560"/>
                <a:ext cx="10363200" cy="5074440"/>
              </a:xfrm>
              <a:blipFill>
                <a:blip r:embed="rId4"/>
                <a:stretch>
                  <a:fillRect l="-1059" t="-1563" r="-2000"/>
                </a:stretch>
              </a:blipFill>
            </p:spPr>
            <p:txBody>
              <a:bodyPr/>
              <a:lstStyle/>
              <a:p>
                <a:r>
                  <a:rPr lang="en-GB">
                    <a:noFill/>
                  </a:rPr>
                  <a:t> </a:t>
                </a:r>
              </a:p>
            </p:txBody>
          </p:sp>
        </mc:Fallback>
      </mc:AlternateContent>
      <p:sp>
        <p:nvSpPr>
          <p:cNvPr id="4" name="Speech Bubble: Rectangle 3" descr="Callout with text &quot;Get the same type of object out as we put in.&quot;">
            <a:extLst>
              <a:ext uri="{FF2B5EF4-FFF2-40B4-BE49-F238E27FC236}">
                <a16:creationId xmlns:a16="http://schemas.microsoft.com/office/drawing/2014/main" id="{95209AA9-A71D-4808-A18F-299AAB22CDDF}"/>
              </a:ext>
            </a:extLst>
          </p:cNvPr>
          <p:cNvSpPr/>
          <p:nvPr/>
        </p:nvSpPr>
        <p:spPr>
          <a:xfrm>
            <a:off x="4753970" y="4352397"/>
            <a:ext cx="6218830" cy="514293"/>
          </a:xfrm>
          <a:prstGeom prst="wedgeRectCallout">
            <a:avLst>
              <a:gd name="adj1" fmla="val -26482"/>
              <a:gd name="adj2" fmla="val -141856"/>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t>Get the same type of object out as we put in.</a:t>
            </a:r>
          </a:p>
        </p:txBody>
      </p:sp>
    </p:spTree>
    <p:extLst>
      <p:ext uri="{BB962C8B-B14F-4D97-AF65-F5344CB8AC3E}">
        <p14:creationId xmlns:p14="http://schemas.microsoft.com/office/powerpoint/2010/main" val="36101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1024-4AF7-4EF3-BD69-44FD4F08B5BD}"/>
              </a:ext>
            </a:extLst>
          </p:cNvPr>
          <p:cNvSpPr>
            <a:spLocks noGrp="1"/>
          </p:cNvSpPr>
          <p:nvPr>
            <p:ph type="title"/>
          </p:nvPr>
        </p:nvSpPr>
        <p:spPr/>
        <p:txBody>
          <a:bodyPr/>
          <a:lstStyle/>
          <a:p>
            <a:r>
              <a:rPr lang="en-GB" b="1" dirty="0"/>
              <a:t>Matrix multiplication and the dot product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E3181A-8520-48AD-9867-D4220E3A8D47}"/>
                  </a:ext>
                </a:extLst>
              </p:cNvPr>
              <p:cNvSpPr>
                <a:spLocks noGrp="1"/>
              </p:cNvSpPr>
              <p:nvPr>
                <p:ph idx="1"/>
              </p:nvPr>
            </p:nvSpPr>
            <p:spPr/>
            <p:txBody>
              <a:bodyPr/>
              <a:lstStyle/>
              <a:p>
                <a:r>
                  <a:rPr lang="en-GB" dirty="0"/>
                  <a:t>If </a:t>
                </a:r>
                <a14:m>
                  <m:oMath xmlns:m="http://schemas.openxmlformats.org/officeDocument/2006/math">
                    <m:r>
                      <a:rPr lang="en-GB" b="1" i="0" dirty="0">
                        <a:latin typeface="Cambria Math" panose="02040503050406030204" pitchFamily="18" charset="0"/>
                      </a:rPr>
                      <m:t>𝐀</m:t>
                    </m:r>
                  </m:oMath>
                </a14:m>
                <a:r>
                  <a:rPr lang="en-GB" dirty="0"/>
                  <a:t> and </a:t>
                </a:r>
                <a14:m>
                  <m:oMath xmlns:m="http://schemas.openxmlformats.org/officeDocument/2006/math">
                    <m:r>
                      <a:rPr lang="en-GB" b="1" i="0" dirty="0">
                        <a:latin typeface="Cambria Math" panose="02040503050406030204" pitchFamily="18" charset="0"/>
                      </a:rPr>
                      <m:t>𝐁</m:t>
                    </m:r>
                  </m:oMath>
                </a14:m>
                <a:r>
                  <a:rPr lang="en-GB" dirty="0"/>
                  <a:t> are matrices, then the element at row </a:t>
                </a:r>
                <a14:m>
                  <m:oMath xmlns:m="http://schemas.openxmlformats.org/officeDocument/2006/math">
                    <m:r>
                      <a:rPr lang="en-GB" i="1" dirty="0">
                        <a:latin typeface="Cambria Math" panose="02040503050406030204" pitchFamily="18" charset="0"/>
                      </a:rPr>
                      <m:t>𝑖</m:t>
                    </m:r>
                  </m:oMath>
                </a14:m>
                <a:r>
                  <a:rPr lang="en-GB" dirty="0"/>
                  <a:t> column </a:t>
                </a:r>
                <a14:m>
                  <m:oMath xmlns:m="http://schemas.openxmlformats.org/officeDocument/2006/math">
                    <m:r>
                      <a:rPr lang="en-GB" i="1" dirty="0">
                        <a:latin typeface="Cambria Math" panose="02040503050406030204" pitchFamily="18" charset="0"/>
                      </a:rPr>
                      <m:t>𝑗</m:t>
                    </m:r>
                  </m:oMath>
                </a14:m>
                <a:r>
                  <a:rPr lang="en-GB" dirty="0"/>
                  <a:t> of </a:t>
                </a:r>
                <a14:m>
                  <m:oMath xmlns:m="http://schemas.openxmlformats.org/officeDocument/2006/math">
                    <m:r>
                      <a:rPr lang="en-GB" b="1" i="0" dirty="0">
                        <a:latin typeface="Cambria Math" panose="02040503050406030204" pitchFamily="18" charset="0"/>
                      </a:rPr>
                      <m:t>𝐀𝐁</m:t>
                    </m:r>
                  </m:oMath>
                </a14:m>
                <a:r>
                  <a:rPr lang="en-GB" dirty="0"/>
                  <a:t> is the </a:t>
                </a:r>
                <a:r>
                  <a:rPr lang="en-GB" dirty="0">
                    <a:solidFill>
                      <a:schemeClr val="accent4"/>
                    </a:solidFill>
                  </a:rPr>
                  <a:t>dot product </a:t>
                </a:r>
                <a:r>
                  <a:rPr lang="en-GB" dirty="0"/>
                  <a:t>of row </a:t>
                </a:r>
                <a14:m>
                  <m:oMath xmlns:m="http://schemas.openxmlformats.org/officeDocument/2006/math">
                    <m:r>
                      <a:rPr lang="en-GB" i="1" dirty="0">
                        <a:latin typeface="Cambria Math" panose="02040503050406030204" pitchFamily="18" charset="0"/>
                      </a:rPr>
                      <m:t>𝑖</m:t>
                    </m:r>
                  </m:oMath>
                </a14:m>
                <a:r>
                  <a:rPr lang="en-GB" dirty="0"/>
                  <a:t> of </a:t>
                </a:r>
                <a14:m>
                  <m:oMath xmlns:m="http://schemas.openxmlformats.org/officeDocument/2006/math">
                    <m:r>
                      <a:rPr lang="en-GB" b="1" i="0" dirty="0">
                        <a:latin typeface="Cambria Math" panose="02040503050406030204" pitchFamily="18" charset="0"/>
                      </a:rPr>
                      <m:t>𝐀</m:t>
                    </m:r>
                  </m:oMath>
                </a14:m>
                <a:r>
                  <a:rPr lang="en-GB" dirty="0"/>
                  <a:t> with column </a:t>
                </a:r>
                <a14:m>
                  <m:oMath xmlns:m="http://schemas.openxmlformats.org/officeDocument/2006/math">
                    <m:r>
                      <a:rPr lang="en-GB" i="1" dirty="0">
                        <a:latin typeface="Cambria Math" panose="02040503050406030204" pitchFamily="18" charset="0"/>
                      </a:rPr>
                      <m:t>𝑗</m:t>
                    </m:r>
                  </m:oMath>
                </a14:m>
                <a:r>
                  <a:rPr lang="en-GB" dirty="0"/>
                  <a:t> of </a:t>
                </a:r>
                <a14:m>
                  <m:oMath xmlns:m="http://schemas.openxmlformats.org/officeDocument/2006/math">
                    <m:r>
                      <a:rPr lang="en-GB" b="1" i="0" dirty="0" smtClean="0">
                        <a:latin typeface="Cambria Math" panose="02040503050406030204" pitchFamily="18" charset="0"/>
                      </a:rPr>
                      <m:t>𝐁</m:t>
                    </m:r>
                  </m:oMath>
                </a14:m>
                <a:br>
                  <a:rPr lang="en-GB" b="1" dirty="0"/>
                </a:br>
                <a:endParaRPr lang="en-GB" b="1" dirty="0"/>
              </a:p>
              <a:p>
                <a:pPr marL="68580" indent="0">
                  <a:buNone/>
                </a:pPr>
                <a14:m>
                  <m:oMathPara xmlns:m="http://schemas.openxmlformats.org/officeDocument/2006/math">
                    <m:oMathParaPr>
                      <m:jc m:val="centerGroup"/>
                    </m:oMathParaPr>
                    <m:oMath xmlns:m="http://schemas.openxmlformats.org/officeDocument/2006/math">
                      <m:d>
                        <m:dPr>
                          <m:ctrlPr>
                            <a:rPr lang="en-GB" sz="2800" i="1" smtClean="0">
                              <a:solidFill>
                                <a:schemeClr val="tx1"/>
                              </a:solidFill>
                              <a:latin typeface="Cambria Math" panose="02040503050406030204" pitchFamily="18" charset="0"/>
                            </a:rPr>
                          </m:ctrlPr>
                        </m:dPr>
                        <m:e>
                          <m:m>
                            <m:mPr>
                              <m:mcs>
                                <m:mc>
                                  <m:mcPr>
                                    <m:count m:val="1"/>
                                    <m:mcJc m:val="center"/>
                                  </m:mcPr>
                                </m:mc>
                              </m:mcs>
                              <m:ctrlPr>
                                <a:rPr lang="en-GB" sz="2800" i="1" smtClean="0">
                                  <a:solidFill>
                                    <a:schemeClr val="tx1"/>
                                  </a:solidFill>
                                  <a:latin typeface="Cambria Math" panose="02040503050406030204" pitchFamily="18" charset="0"/>
                                </a:rPr>
                              </m:ctrlPr>
                            </m:mPr>
                            <m:mr>
                              <m:e>
                                <m:d>
                                  <m:dPr>
                                    <m:begChr m:val="["/>
                                    <m:endChr m:val="]"/>
                                    <m:ctrlPr>
                                      <a:rPr lang="en-GB" sz="2800" i="1" smtClean="0">
                                        <a:solidFill>
                                          <a:schemeClr val="tx1"/>
                                        </a:solidFill>
                                        <a:latin typeface="Cambria Math" panose="02040503050406030204" pitchFamily="18" charset="0"/>
                                      </a:rPr>
                                    </m:ctrlPr>
                                  </m:dPr>
                                  <m:e>
                                    <m:m>
                                      <m:mPr>
                                        <m:mcs>
                                          <m:mc>
                                            <m:mcPr>
                                              <m:count m:val="2"/>
                                              <m:mcJc m:val="center"/>
                                            </m:mcPr>
                                          </m:mc>
                                        </m:mcs>
                                        <m:ctrlPr>
                                          <a:rPr lang="en-GB" sz="2800" i="1" smtClean="0">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m:rPr>
                                                  <m:brk m:alnAt="7"/>
                                                </m:rPr>
                                                <a:rPr lang="en-GB" sz="2800" i="1">
                                                  <a:solidFill>
                                                    <a:schemeClr val="tx1"/>
                                                  </a:solidFill>
                                                  <a:latin typeface="Cambria Math" panose="02040503050406030204" pitchFamily="18" charset="0"/>
                                                </a:rPr>
                                                <m:t>𝑎</m:t>
                                              </m:r>
                                            </m:e>
                                            <m:sub>
                                              <m:r>
                                                <m:rPr>
                                                  <m:brk m:alnAt="7"/>
                                                </m:rPr>
                                                <a:rPr lang="en-GB" sz="2800" i="1">
                                                  <a:solidFill>
                                                    <a:schemeClr val="tx1"/>
                                                  </a:solidFill>
                                                  <a:latin typeface="Cambria Math" panose="02040503050406030204" pitchFamily="18" charset="0"/>
                                                </a:rPr>
                                                <m:t>1</m:t>
                                              </m:r>
                                              <m:r>
                                                <a:rPr lang="en-GB" sz="2800" i="1">
                                                  <a:solidFill>
                                                    <a:schemeClr val="tx1"/>
                                                  </a:solidFill>
                                                  <a:latin typeface="Cambria Math" panose="02040503050406030204" pitchFamily="18" charset="0"/>
                                                </a:rPr>
                                                <m:t>1</m:t>
                                              </m:r>
                                            </m:sub>
                                          </m:sSub>
                                        </m:e>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𝑎</m:t>
                                              </m:r>
                                            </m:e>
                                            <m:sub>
                                              <m:r>
                                                <a:rPr lang="en-GB" sz="2800" i="1">
                                                  <a:solidFill>
                                                    <a:schemeClr val="tx1"/>
                                                  </a:solidFill>
                                                  <a:latin typeface="Cambria Math" panose="02040503050406030204" pitchFamily="18" charset="0"/>
                                                </a:rPr>
                                                <m:t>12</m:t>
                                              </m:r>
                                            </m:sub>
                                          </m:sSub>
                                        </m:e>
                                      </m:mr>
                                    </m:m>
                                  </m:e>
                                </m:d>
                              </m:e>
                            </m:mr>
                            <m:mr>
                              <m:e>
                                <m:d>
                                  <m:dPr>
                                    <m:begChr m:val="["/>
                                    <m:endChr m:val="]"/>
                                    <m:ctrlPr>
                                      <a:rPr lang="en-GB" sz="2800" i="1">
                                        <a:solidFill>
                                          <a:schemeClr val="tx1"/>
                                        </a:solidFill>
                                        <a:latin typeface="Cambria Math" panose="02040503050406030204" pitchFamily="18" charset="0"/>
                                      </a:rPr>
                                    </m:ctrlPr>
                                  </m:dPr>
                                  <m:e>
                                    <m:m>
                                      <m:mPr>
                                        <m:mcs>
                                          <m:mc>
                                            <m:mcPr>
                                              <m:count m:val="2"/>
                                              <m:mcJc m:val="center"/>
                                            </m:mcPr>
                                          </m:mc>
                                        </m:mcs>
                                        <m:ctrlPr>
                                          <a:rPr lang="en-GB" sz="2800" i="1">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𝑎</m:t>
                                              </m:r>
                                            </m:e>
                                            <m:sub>
                                              <m:r>
                                                <a:rPr lang="en-GB" sz="2800" i="1">
                                                  <a:solidFill>
                                                    <a:schemeClr val="tx1"/>
                                                  </a:solidFill>
                                                  <a:latin typeface="Cambria Math" panose="02040503050406030204" pitchFamily="18" charset="0"/>
                                                </a:rPr>
                                                <m:t>21</m:t>
                                              </m:r>
                                            </m:sub>
                                          </m:sSub>
                                        </m:e>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𝑎</m:t>
                                              </m:r>
                                            </m:e>
                                            <m:sub>
                                              <m:r>
                                                <a:rPr lang="en-GB" sz="2800" i="1">
                                                  <a:solidFill>
                                                    <a:schemeClr val="tx1"/>
                                                  </a:solidFill>
                                                  <a:latin typeface="Cambria Math" panose="02040503050406030204" pitchFamily="18" charset="0"/>
                                                </a:rPr>
                                                <m:t>22</m:t>
                                              </m:r>
                                            </m:sub>
                                          </m:sSub>
                                        </m:e>
                                      </m:mr>
                                    </m:m>
                                  </m:e>
                                </m:d>
                              </m:e>
                            </m:mr>
                          </m:m>
                        </m:e>
                      </m:d>
                      <m:d>
                        <m:dPr>
                          <m:ctrlPr>
                            <a:rPr lang="en-GB" sz="2800" i="1" smtClean="0">
                              <a:solidFill>
                                <a:schemeClr val="tx1"/>
                              </a:solidFill>
                              <a:latin typeface="Cambria Math" panose="02040503050406030204" pitchFamily="18" charset="0"/>
                            </a:rPr>
                          </m:ctrlPr>
                        </m:dPr>
                        <m:e>
                          <m:m>
                            <m:mPr>
                              <m:mcs>
                                <m:mc>
                                  <m:mcPr>
                                    <m:count m:val="2"/>
                                    <m:mcJc m:val="center"/>
                                  </m:mcPr>
                                </m:mc>
                              </m:mcs>
                              <m:ctrlPr>
                                <a:rPr lang="en-GB" sz="2800" i="1" smtClean="0">
                                  <a:solidFill>
                                    <a:schemeClr val="tx1"/>
                                  </a:solidFill>
                                  <a:latin typeface="Cambria Math" panose="02040503050406030204" pitchFamily="18" charset="0"/>
                                </a:rPr>
                              </m:ctrlPr>
                            </m:mPr>
                            <m:mr>
                              <m:e>
                                <m:d>
                                  <m:dPr>
                                    <m:begChr m:val="["/>
                                    <m:endChr m:val="]"/>
                                    <m:ctrlPr>
                                      <a:rPr lang="en-GB" sz="2800" i="1" smtClean="0">
                                        <a:solidFill>
                                          <a:schemeClr val="tx1"/>
                                        </a:solidFill>
                                        <a:latin typeface="Cambria Math" panose="02040503050406030204" pitchFamily="18" charset="0"/>
                                      </a:rPr>
                                    </m:ctrlPr>
                                  </m:dPr>
                                  <m:e>
                                    <m:m>
                                      <m:mPr>
                                        <m:mcs>
                                          <m:mc>
                                            <m:mcPr>
                                              <m:count m:val="1"/>
                                              <m:mcJc m:val="center"/>
                                            </m:mcPr>
                                          </m:mc>
                                        </m:mcs>
                                        <m:ctrlPr>
                                          <a:rPr lang="en-GB" sz="2800" i="1" smtClean="0">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m:rPr>
                                                  <m:brk m:alnAt="7"/>
                                                </m:rPr>
                                                <a:rPr lang="en-GB" sz="2800" i="1">
                                                  <a:solidFill>
                                                    <a:schemeClr val="tx1"/>
                                                  </a:solidFill>
                                                  <a:latin typeface="Cambria Math" panose="02040503050406030204" pitchFamily="18" charset="0"/>
                                                </a:rPr>
                                                <m:t>1</m:t>
                                              </m:r>
                                              <m:r>
                                                <a:rPr lang="en-GB" sz="2800" i="1">
                                                  <a:solidFill>
                                                    <a:schemeClr val="tx1"/>
                                                  </a:solidFill>
                                                  <a:latin typeface="Cambria Math" panose="02040503050406030204" pitchFamily="18" charset="0"/>
                                                </a:rPr>
                                                <m:t>1</m:t>
                                              </m:r>
                                            </m:sub>
                                          </m:sSub>
                                        </m:e>
                                      </m:m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i="1">
                                                  <a:solidFill>
                                                    <a:schemeClr val="tx1"/>
                                                  </a:solidFill>
                                                  <a:latin typeface="Cambria Math" panose="02040503050406030204" pitchFamily="18" charset="0"/>
                                                </a:rPr>
                                                <m:t>21</m:t>
                                              </m:r>
                                            </m:sub>
                                          </m:sSub>
                                        </m:e>
                                      </m:mr>
                                    </m:m>
                                  </m:e>
                                </m:d>
                              </m:e>
                              <m:e>
                                <m:d>
                                  <m:dPr>
                                    <m:begChr m:val="["/>
                                    <m:endChr m:val="]"/>
                                    <m:ctrlPr>
                                      <a:rPr lang="en-GB" sz="2800" i="1" smtClean="0">
                                        <a:solidFill>
                                          <a:schemeClr val="tx1"/>
                                        </a:solidFill>
                                        <a:latin typeface="Cambria Math" panose="02040503050406030204" pitchFamily="18" charset="0"/>
                                      </a:rPr>
                                    </m:ctrlPr>
                                  </m:dPr>
                                  <m:e>
                                    <m:m>
                                      <m:mPr>
                                        <m:mcs>
                                          <m:mc>
                                            <m:mcPr>
                                              <m:count m:val="1"/>
                                              <m:mcJc m:val="center"/>
                                            </m:mcPr>
                                          </m:mc>
                                        </m:mcs>
                                        <m:ctrlPr>
                                          <a:rPr lang="en-GB" sz="2800" i="1" smtClean="0">
                                            <a:solidFill>
                                              <a:schemeClr val="tx1"/>
                                            </a:solidFill>
                                            <a:latin typeface="Cambria Math" panose="02040503050406030204" pitchFamily="18" charset="0"/>
                                          </a:rPr>
                                        </m:ctrlPr>
                                      </m:mP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i="1">
                                                  <a:solidFill>
                                                    <a:schemeClr val="tx1"/>
                                                  </a:solidFill>
                                                  <a:latin typeface="Cambria Math" panose="02040503050406030204" pitchFamily="18" charset="0"/>
                                                </a:rPr>
                                                <m:t>12</m:t>
                                              </m:r>
                                            </m:sub>
                                          </m:sSub>
                                        </m:e>
                                      </m:mr>
                                      <m:mr>
                                        <m:e>
                                          <m:sSub>
                                            <m:sSubPr>
                                              <m:ctrlPr>
                                                <a:rPr lang="en-GB" sz="2800" i="1">
                                                  <a:solidFill>
                                                    <a:schemeClr val="tx1"/>
                                                  </a:solidFill>
                                                  <a:latin typeface="Cambria Math" panose="02040503050406030204" pitchFamily="18" charset="0"/>
                                                </a:rPr>
                                              </m:ctrlPr>
                                            </m:sSubPr>
                                            <m:e>
                                              <m:r>
                                                <a:rPr lang="en-GB" sz="2800" i="1">
                                                  <a:solidFill>
                                                    <a:schemeClr val="tx1"/>
                                                  </a:solidFill>
                                                  <a:latin typeface="Cambria Math" panose="02040503050406030204" pitchFamily="18" charset="0"/>
                                                </a:rPr>
                                                <m:t>𝑏</m:t>
                                              </m:r>
                                            </m:e>
                                            <m:sub>
                                              <m:r>
                                                <a:rPr lang="en-GB" sz="2800" i="1">
                                                  <a:solidFill>
                                                    <a:schemeClr val="tx1"/>
                                                  </a:solidFill>
                                                  <a:latin typeface="Cambria Math" panose="02040503050406030204" pitchFamily="18" charset="0"/>
                                                </a:rPr>
                                                <m:t>22</m:t>
                                              </m:r>
                                            </m:sub>
                                          </m:sSub>
                                        </m:e>
                                      </m:mr>
                                    </m:m>
                                  </m:e>
                                </m:d>
                              </m:e>
                            </m:mr>
                          </m:m>
                        </m:e>
                      </m:d>
                    </m:oMath>
                  </m:oMathPara>
                </a14:m>
                <a:endParaRPr lang="en-GB" sz="2800" i="1" dirty="0">
                  <a:solidFill>
                    <a:schemeClr val="accent5"/>
                  </a:solidFill>
                  <a:latin typeface="Cambria Math" panose="02040503050406030204" pitchFamily="18" charset="0"/>
                </a:endParaRPr>
              </a:p>
              <a:p>
                <a:pPr marL="6858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d>
                        <m:dPr>
                          <m:ctrlPr>
                            <a:rPr lang="en-GB" b="1" i="1" smtClean="0">
                              <a:latin typeface="Cambria Math" panose="02040503050406030204" pitchFamily="18" charset="0"/>
                            </a:rPr>
                          </m:ctrlPr>
                        </m:dPr>
                        <m:e>
                          <m:m>
                            <m:mPr>
                              <m:mcs>
                                <m:mc>
                                  <m:mcPr>
                                    <m:count m:val="1"/>
                                    <m:mcJc m:val="center"/>
                                  </m:mcPr>
                                </m:mc>
                              </m:mcs>
                              <m:ctrlPr>
                                <a:rPr lang="en-GB" b="1" i="1" smtClean="0">
                                  <a:latin typeface="Cambria Math" panose="02040503050406030204" pitchFamily="18" charset="0"/>
                                </a:rPr>
                              </m:ctrlPr>
                            </m:mPr>
                            <m:mr>
                              <m:e>
                                <m:sSub>
                                  <m:sSubPr>
                                    <m:ctrlPr>
                                      <a:rPr lang="en-GB" b="1" i="1" smtClean="0">
                                        <a:latin typeface="Cambria Math" panose="02040503050406030204" pitchFamily="18" charset="0"/>
                                      </a:rPr>
                                    </m:ctrlPr>
                                  </m:sSubPr>
                                  <m:e>
                                    <m:r>
                                      <a:rPr lang="en-GB" b="1" i="0" smtClean="0">
                                        <a:latin typeface="Cambria Math" panose="02040503050406030204" pitchFamily="18" charset="0"/>
                                      </a:rPr>
                                      <m:t>𝐚</m:t>
                                    </m:r>
                                  </m:e>
                                  <m:sub>
                                    <m:r>
                                      <a:rPr lang="en-GB" b="0" i="0" smtClean="0">
                                        <a:latin typeface="Cambria Math" panose="02040503050406030204" pitchFamily="18" charset="0"/>
                                      </a:rPr>
                                      <m:t>1</m:t>
                                    </m:r>
                                  </m:sub>
                                </m:sSub>
                              </m:e>
                            </m:mr>
                            <m:mr>
                              <m:e>
                                <m:sSub>
                                  <m:sSubPr>
                                    <m:ctrlPr>
                                      <a:rPr lang="en-GB" b="1" i="1">
                                        <a:latin typeface="Cambria Math" panose="02040503050406030204" pitchFamily="18" charset="0"/>
                                      </a:rPr>
                                    </m:ctrlPr>
                                  </m:sSubPr>
                                  <m:e>
                                    <m:r>
                                      <a:rPr lang="en-GB" b="1">
                                        <a:latin typeface="Cambria Math" panose="02040503050406030204" pitchFamily="18" charset="0"/>
                                      </a:rPr>
                                      <m:t>𝐚</m:t>
                                    </m:r>
                                  </m:e>
                                  <m:sub>
                                    <m:r>
                                      <a:rPr lang="en-GB" b="0" i="1" smtClean="0">
                                        <a:latin typeface="Cambria Math" panose="02040503050406030204" pitchFamily="18" charset="0"/>
                                      </a:rPr>
                                      <m:t>2</m:t>
                                    </m:r>
                                  </m:sub>
                                </m:sSub>
                              </m:e>
                            </m:mr>
                          </m:m>
                        </m:e>
                      </m:d>
                      <m:d>
                        <m:dPr>
                          <m:ctrlPr>
                            <a:rPr lang="en-GB" b="1" i="1" smtClean="0">
                              <a:latin typeface="Cambria Math" panose="02040503050406030204" pitchFamily="18" charset="0"/>
                            </a:rPr>
                          </m:ctrlPr>
                        </m:dPr>
                        <m:e>
                          <m:m>
                            <m:mPr>
                              <m:mcs>
                                <m:mc>
                                  <m:mcPr>
                                    <m:count m:val="2"/>
                                    <m:mcJc m:val="center"/>
                                  </m:mcPr>
                                </m:mc>
                              </m:mcs>
                              <m:ctrlPr>
                                <a:rPr lang="en-GB" b="1" i="1" smtClean="0">
                                  <a:latin typeface="Cambria Math" panose="02040503050406030204" pitchFamily="18" charset="0"/>
                                </a:rPr>
                              </m:ctrlPr>
                            </m:mPr>
                            <m:mr>
                              <m:e>
                                <m:sSub>
                                  <m:sSubPr>
                                    <m:ctrlPr>
                                      <a:rPr lang="en-GB" b="1" i="1">
                                        <a:latin typeface="Cambria Math" panose="02040503050406030204" pitchFamily="18" charset="0"/>
                                      </a:rPr>
                                    </m:ctrlPr>
                                  </m:sSubPr>
                                  <m:e>
                                    <m:r>
                                      <a:rPr lang="en-GB" b="1" i="0" smtClean="0">
                                        <a:latin typeface="Cambria Math" panose="02040503050406030204" pitchFamily="18" charset="0"/>
                                      </a:rPr>
                                      <m:t>𝐛</m:t>
                                    </m:r>
                                  </m:e>
                                  <m:sub>
                                    <m:r>
                                      <a:rPr lang="en-GB">
                                        <a:latin typeface="Cambria Math" panose="02040503050406030204" pitchFamily="18" charset="0"/>
                                      </a:rPr>
                                      <m:t>1</m:t>
                                    </m:r>
                                  </m:sub>
                                </m:sSub>
                              </m:e>
                              <m:e>
                                <m:sSub>
                                  <m:sSubPr>
                                    <m:ctrlPr>
                                      <a:rPr lang="en-GB" b="1" i="1">
                                        <a:latin typeface="Cambria Math" panose="02040503050406030204" pitchFamily="18" charset="0"/>
                                      </a:rPr>
                                    </m:ctrlPr>
                                  </m:sSubPr>
                                  <m:e>
                                    <m:r>
                                      <a:rPr lang="en-GB" b="1" i="0" smtClean="0">
                                        <a:latin typeface="Cambria Math" panose="02040503050406030204" pitchFamily="18" charset="0"/>
                                      </a:rPr>
                                      <m:t>𝐛</m:t>
                                    </m:r>
                                  </m:e>
                                  <m:sub>
                                    <m:r>
                                      <a:rPr lang="en-GB" b="1" i="1" smtClean="0">
                                        <a:latin typeface="Cambria Math" panose="02040503050406030204" pitchFamily="18" charset="0"/>
                                      </a:rPr>
                                      <m:t>𝟐</m:t>
                                    </m:r>
                                  </m:sub>
                                </m:sSub>
                              </m:e>
                            </m:mr>
                          </m:m>
                        </m:e>
                      </m:d>
                    </m:oMath>
                  </m:oMathPara>
                </a14:m>
                <a:endParaRPr lang="en-GB" b="1" dirty="0"/>
              </a:p>
              <a:p>
                <a:pPr marL="6858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d>
                        <m:dPr>
                          <m:ctrlPr>
                            <a:rPr lang="en-GB" b="1" i="1" smtClean="0">
                              <a:latin typeface="Cambria Math" panose="02040503050406030204" pitchFamily="18" charset="0"/>
                            </a:rPr>
                          </m:ctrlPr>
                        </m:dPr>
                        <m:e>
                          <m:m>
                            <m:mPr>
                              <m:mcs>
                                <m:mc>
                                  <m:mcPr>
                                    <m:count m:val="1"/>
                                    <m:mcJc m:val="center"/>
                                  </m:mcPr>
                                </m:mc>
                              </m:mcs>
                              <m:ctrlPr>
                                <a:rPr lang="en-GB" b="1" i="1">
                                  <a:latin typeface="Cambria Math" panose="02040503050406030204" pitchFamily="18" charset="0"/>
                                </a:rPr>
                              </m:ctrlPr>
                            </m:mPr>
                            <m:mr>
                              <m:e>
                                <m:sSub>
                                  <m:sSubPr>
                                    <m:ctrlPr>
                                      <a:rPr lang="en-GB" b="1" i="1">
                                        <a:latin typeface="Cambria Math" panose="02040503050406030204" pitchFamily="18" charset="0"/>
                                      </a:rPr>
                                    </m:ctrlPr>
                                  </m:sSubPr>
                                  <m:e>
                                    <m:r>
                                      <a:rPr lang="en-GB" b="1">
                                        <a:latin typeface="Cambria Math" panose="02040503050406030204" pitchFamily="18" charset="0"/>
                                      </a:rPr>
                                      <m:t>𝐚</m:t>
                                    </m:r>
                                  </m:e>
                                  <m:sub>
                                    <m:r>
                                      <a:rPr lang="en-GB">
                                        <a:latin typeface="Cambria Math" panose="02040503050406030204" pitchFamily="18" charset="0"/>
                                      </a:rPr>
                                      <m:t>1</m:t>
                                    </m:r>
                                  </m:sub>
                                </m:sSub>
                                <m:r>
                                  <a:rPr lang="en-GB" b="1" i="1" smtClean="0">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𝐛</m:t>
                                    </m:r>
                                  </m:e>
                                  <m:sub>
                                    <m:r>
                                      <a:rPr lang="en-GB">
                                        <a:latin typeface="Cambria Math" panose="02040503050406030204" pitchFamily="18" charset="0"/>
                                      </a:rPr>
                                      <m:t>1</m:t>
                                    </m:r>
                                  </m:sub>
                                </m:sSub>
                              </m:e>
                            </m:mr>
                            <m:mr>
                              <m:e>
                                <m:sSub>
                                  <m:sSubPr>
                                    <m:ctrlPr>
                                      <a:rPr lang="en-GB" b="1" i="1">
                                        <a:latin typeface="Cambria Math" panose="02040503050406030204" pitchFamily="18" charset="0"/>
                                      </a:rPr>
                                    </m:ctrlPr>
                                  </m:sSubPr>
                                  <m:e>
                                    <m:r>
                                      <a:rPr lang="en-GB" b="1">
                                        <a:latin typeface="Cambria Math" panose="02040503050406030204" pitchFamily="18" charset="0"/>
                                      </a:rPr>
                                      <m:t>𝐚</m:t>
                                    </m:r>
                                  </m:e>
                                  <m:sub>
                                    <m:r>
                                      <a:rPr lang="en-GB" i="1">
                                        <a:latin typeface="Cambria Math" panose="02040503050406030204" pitchFamily="18" charset="0"/>
                                      </a:rPr>
                                      <m:t>2</m:t>
                                    </m:r>
                                  </m:sub>
                                </m:sSub>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𝐛</m:t>
                                    </m:r>
                                  </m:e>
                                  <m:sub>
                                    <m:r>
                                      <a:rPr lang="en-GB" b="0" i="0" smtClean="0">
                                        <a:latin typeface="Cambria Math" panose="02040503050406030204" pitchFamily="18" charset="0"/>
                                      </a:rPr>
                                      <m:t>2</m:t>
                                    </m:r>
                                  </m:sub>
                                </m:sSub>
                              </m:e>
                            </m:mr>
                          </m:m>
                        </m:e>
                      </m:d>
                    </m:oMath>
                  </m:oMathPara>
                </a14:m>
                <a:endParaRPr lang="en-GB" b="1" dirty="0"/>
              </a:p>
            </p:txBody>
          </p:sp>
        </mc:Choice>
        <mc:Fallback>
          <p:sp>
            <p:nvSpPr>
              <p:cNvPr id="3" name="Content Placeholder 2">
                <a:extLst>
                  <a:ext uri="{FF2B5EF4-FFF2-40B4-BE49-F238E27FC236}">
                    <a16:creationId xmlns:a16="http://schemas.microsoft.com/office/drawing/2014/main" id="{26E3181A-8520-48AD-9867-D4220E3A8D47}"/>
                  </a:ext>
                </a:extLst>
              </p:cNvPr>
              <p:cNvSpPr>
                <a:spLocks noGrp="1" noRot="1" noChangeAspect="1" noMove="1" noResize="1" noEditPoints="1" noAdjustHandles="1" noChangeArrowheads="1" noChangeShapeType="1" noTextEdit="1"/>
              </p:cNvSpPr>
              <p:nvPr>
                <p:ph idx="1"/>
              </p:nvPr>
            </p:nvSpPr>
            <p:spPr>
              <a:blipFill>
                <a:blip r:embed="rId3"/>
                <a:stretch>
                  <a:fillRect l="-412" t="-1733" r="-647"/>
                </a:stretch>
              </a:blipFill>
            </p:spPr>
            <p:txBody>
              <a:bodyPr/>
              <a:lstStyle/>
              <a:p>
                <a:r>
                  <a:rPr lang="en-GB">
                    <a:noFill/>
                  </a:rPr>
                  <a:t> </a:t>
                </a:r>
              </a:p>
            </p:txBody>
          </p:sp>
        </mc:Fallback>
      </mc:AlternateContent>
    </p:spTree>
    <p:extLst>
      <p:ext uri="{BB962C8B-B14F-4D97-AF65-F5344CB8AC3E}">
        <p14:creationId xmlns:p14="http://schemas.microsoft.com/office/powerpoint/2010/main" val="37434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l">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1875</TotalTime>
  <Words>2923</Words>
  <Application>Microsoft Office PowerPoint</Application>
  <PresentationFormat>Widescreen</PresentationFormat>
  <Paragraphs>243</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Nova</vt:lpstr>
      <vt:lpstr>Arial Nova Light</vt:lpstr>
      <vt:lpstr>Cambria Math</vt:lpstr>
      <vt:lpstr>Wingdings</vt:lpstr>
      <vt:lpstr>Wingdings 2</vt:lpstr>
      <vt:lpstr>Wingdings 3</vt:lpstr>
      <vt:lpstr>Nightfall design template</vt:lpstr>
      <vt:lpstr>Week 3: Geometry II Part 4: Combining Transformations</vt:lpstr>
      <vt:lpstr>Objectives</vt:lpstr>
      <vt:lpstr>Recap: affine transformations</vt:lpstr>
      <vt:lpstr>Combining transformations</vt:lpstr>
      <vt:lpstr>Matrix multiplication</vt:lpstr>
      <vt:lpstr>Transformation order</vt:lpstr>
      <vt:lpstr>Local coordinates</vt:lpstr>
      <vt:lpstr>Matrix multiplication: general case</vt:lpstr>
      <vt:lpstr>Matrix multiplication and the dot product</vt:lpstr>
      <vt:lpstr>Identity matrix</vt:lpstr>
      <vt:lpstr>Matrix inverse</vt:lpstr>
      <vt:lpstr>Inverse transformations</vt:lpstr>
      <vt:lpstr>Rotating about the origin</vt:lpstr>
      <vt:lpstr>Basis vectors</vt:lpstr>
      <vt:lpstr>Basis vectors and matrices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Geometry II Part 4</dc:title>
  <dc:creator>Bergel, Kate</dc:creator>
  <cp:lastModifiedBy>Bergel, Kate</cp:lastModifiedBy>
  <cp:revision>138</cp:revision>
  <dcterms:created xsi:type="dcterms:W3CDTF">2020-08-25T17:40:40Z</dcterms:created>
  <dcterms:modified xsi:type="dcterms:W3CDTF">2020-09-05T11:29:11Z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