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305" r:id="rId3"/>
    <p:sldId id="258" r:id="rId4"/>
    <p:sldId id="259" r:id="rId5"/>
    <p:sldId id="303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6" r:id="rId25"/>
    <p:sldId id="325" r:id="rId26"/>
    <p:sldId id="317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305"/>
            <p14:sldId id="258"/>
            <p14:sldId id="259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5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3/16/2020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unity.com/tutorial/fixing-performance-problem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unity3d.com/Unity-UI-optimization-tips" TargetMode="External"/><Relationship Id="rId2" Type="http://schemas.openxmlformats.org/officeDocument/2006/relationships/hyperlink" Target="https://docs.unity3d.com/Manual/BestPracticeUnderstandingPerformanceInUnit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8: Performance and </a:t>
            </a:r>
            <a:r>
              <a:rPr lang="en-US" sz="36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Optimisation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556792"/>
            <a:ext cx="8075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class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 ;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 ;</a:t>
            </a:r>
          </a:p>
          <a:p>
            <a:pPr lvl="1"/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health=100;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strength =10;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health+=h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h drops out of scope here</a:t>
            </a:r>
          </a:p>
          <a:p>
            <a:pPr lvl="1"/>
            <a:endParaRPr lang="en-GB" sz="1200" dirty="0">
              <a:solidFill>
                <a:srgbClr val="80FF00"/>
              </a:solidFill>
              <a:latin typeface="NimbusMonL-ReguObli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strength+=s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s drops out of scope here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endParaRPr lang="en-GB" sz="12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Start( )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//Create an instance of the class on the Heap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stats=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(10)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(-2) ;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487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Data Types and Memory in C#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effectLst/>
              </a:rPr>
              <a:t>Values types </a:t>
            </a:r>
            <a:r>
              <a:rPr lang="en-GB" sz="3600" dirty="0">
                <a:effectLst/>
              </a:rPr>
              <a:t>such as int, float, etc are allocated on the stack</a:t>
            </a:r>
          </a:p>
          <a:p>
            <a:r>
              <a:rPr lang="en-GB" sz="3600" b="1" dirty="0" err="1"/>
              <a:t>struct’</a:t>
            </a:r>
            <a:r>
              <a:rPr lang="en-GB" sz="3600" dirty="0" err="1"/>
              <a:t>s</a:t>
            </a:r>
            <a:r>
              <a:rPr lang="en-GB" sz="3600" dirty="0"/>
              <a:t> are custom </a:t>
            </a:r>
            <a:r>
              <a:rPr lang="en-GB" sz="3600" b="1" dirty="0"/>
              <a:t>values types </a:t>
            </a:r>
            <a:r>
              <a:rPr lang="en-GB" sz="3600" dirty="0"/>
              <a:t>so are allocated on the stack (except on a few cases)</a:t>
            </a:r>
          </a:p>
          <a:p>
            <a:r>
              <a:rPr lang="en-GB" sz="3600" dirty="0"/>
              <a:t>Reference Types are allocated on the Heap and include </a:t>
            </a:r>
            <a:r>
              <a:rPr lang="en-GB" sz="3600" b="1" dirty="0"/>
              <a:t>class</a:t>
            </a:r>
            <a:r>
              <a:rPr lang="en-GB" sz="3600" dirty="0"/>
              <a:t>, </a:t>
            </a:r>
            <a:r>
              <a:rPr lang="en-GB" sz="3600" b="1" dirty="0"/>
              <a:t>interface</a:t>
            </a:r>
            <a:r>
              <a:rPr lang="en-GB" sz="3600" dirty="0"/>
              <a:t> and </a:t>
            </a:r>
            <a:r>
              <a:rPr lang="en-GB" sz="3600" b="1" dirty="0"/>
              <a:t>delegate </a:t>
            </a:r>
            <a:r>
              <a:rPr lang="en-GB" sz="3600" dirty="0"/>
              <a:t>types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705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82" y="3088481"/>
            <a:ext cx="2124236" cy="681038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72331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Strings act and look like value types are actually reference types</a:t>
            </a:r>
          </a:p>
          <a:p>
            <a:r>
              <a:rPr lang="en-GB" sz="3600" dirty="0"/>
              <a:t>This means we need to be careful in allocating new strings</a:t>
            </a:r>
          </a:p>
          <a:p>
            <a:r>
              <a:rPr lang="en-GB" sz="3600" b="1" dirty="0">
                <a:effectLst/>
              </a:rPr>
              <a:t>And </a:t>
            </a:r>
            <a:r>
              <a:rPr lang="en-GB" sz="3600" dirty="0">
                <a:effectLst/>
              </a:rPr>
              <a:t>each t</a:t>
            </a:r>
            <a:r>
              <a:rPr lang="en-GB" sz="3600" dirty="0"/>
              <a:t>ime we create a new string using concatenation (+)</a:t>
            </a:r>
          </a:p>
          <a:p>
            <a:r>
              <a:rPr lang="en-GB" sz="3600" dirty="0"/>
              <a:t>If we are creating lots of new strings we should use the </a:t>
            </a:r>
            <a:r>
              <a:rPr lang="en-GB" sz="3600" b="1" dirty="0"/>
              <a:t>StringBuilder </a:t>
            </a:r>
            <a:r>
              <a:rPr lang="en-GB" sz="3600" dirty="0"/>
              <a:t>class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309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String Builder Examples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//We need to use the namespace -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System.Text</a:t>
            </a:r>
            <a:endParaRPr lang="en-GB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using namespace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System.Text</a:t>
            </a:r>
            <a:endParaRPr lang="en-GB" dirty="0">
              <a:solidFill>
                <a:srgbClr val="FFFFFF"/>
              </a:solidFill>
              <a:latin typeface="NimbusMonL-Regu"/>
            </a:endParaRP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//Create the string builder with a capacity of </a:t>
            </a:r>
            <a:r>
              <a:rPr lang="en-GB" dirty="0">
                <a:solidFill>
                  <a:srgbClr val="808080"/>
                </a:solidFill>
                <a:latin typeface="CMSY9"/>
              </a:rPr>
              <a:t> </a:t>
            </a:r>
            <a:r>
              <a:rPr lang="en-GB" dirty="0">
                <a:solidFill>
                  <a:srgbClr val="808080"/>
                </a:solidFill>
                <a:latin typeface="CMMI9"/>
              </a:rPr>
              <a:t>-</a:t>
            </a: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1024 and max capacity of 1024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StringBuilder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=</a:t>
            </a:r>
            <a:r>
              <a:rPr lang="en-GB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StringBuilder(1024,1024);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//Append some text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"Name: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"Brian"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 Health: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(100);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//Get the String from the String Builder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 s=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sb.ToString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68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760640" cy="681038"/>
          </a:xfrm>
        </p:spPr>
        <p:txBody>
          <a:bodyPr/>
          <a:lstStyle/>
          <a:p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8706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/>
              <a:t>C# uses garbage collection to clean up deallocated objects that have been allocated on the heap</a:t>
            </a:r>
          </a:p>
          <a:p>
            <a:r>
              <a:rPr lang="en-GB" sz="3600" dirty="0"/>
              <a:t>This is an automatic process and has been tuned for maximum performance</a:t>
            </a:r>
          </a:p>
          <a:p>
            <a:r>
              <a:rPr lang="en-GB" sz="3600" b="1" dirty="0"/>
              <a:t>However</a:t>
            </a:r>
            <a:r>
              <a:rPr lang="en-GB" sz="3600" dirty="0"/>
              <a:t> you should understand how this process works and create code which ensures that garbage collection only runs when needed</a:t>
            </a:r>
            <a:endParaRPr lang="en-GB" sz="3600" b="1" dirty="0"/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63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Cache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Cache, if you call functions which allocated memory on the heap (</a:t>
            </a:r>
            <a:r>
              <a:rPr lang="en-GB" sz="3600" b="1" dirty="0"/>
              <a:t>Find</a:t>
            </a:r>
            <a:r>
              <a:rPr lang="en-GB" sz="3600" dirty="0"/>
              <a:t>, </a:t>
            </a:r>
            <a:r>
              <a:rPr lang="en-GB" sz="3600" b="1" dirty="0" err="1"/>
              <a:t>GetComponent</a:t>
            </a:r>
            <a:r>
              <a:rPr lang="en-GB" sz="3600" dirty="0"/>
              <a:t> etc)</a:t>
            </a:r>
          </a:p>
          <a:p>
            <a:r>
              <a:rPr lang="en-GB" sz="3600" dirty="0"/>
              <a:t>Consider moving these out of </a:t>
            </a:r>
            <a:r>
              <a:rPr lang="en-GB" sz="3600" b="1" dirty="0"/>
              <a:t>Update</a:t>
            </a:r>
            <a:r>
              <a:rPr lang="en-GB" sz="3600" dirty="0"/>
              <a:t> functions and retrieve in the </a:t>
            </a:r>
            <a:r>
              <a:rPr lang="en-GB" sz="3600" b="1" dirty="0"/>
              <a:t>Start</a:t>
            </a:r>
            <a:r>
              <a:rPr lang="en-GB" sz="3600" dirty="0"/>
              <a:t> function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7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//Get Health Component and check health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</a:p>
          <a:p>
            <a:pPr lvl="1"/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</a:p>
          <a:p>
            <a:pPr lvl="1"/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40B88-3851-42D2-9F0A-1E1ADE91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512169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The above code allocates on the heap and gets deallocated every update</a:t>
            </a:r>
          </a:p>
          <a:p>
            <a:r>
              <a:rPr lang="en-GB" sz="2400" dirty="0"/>
              <a:t>Casing not only unnecessary allocation but deallocation via the Garbage Collector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18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 - Fixed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private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;</a:t>
            </a:r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412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Assignment Roadmap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Assignment 1</a:t>
            </a:r>
          </a:p>
          <a:p>
            <a:pPr lvl="1"/>
            <a:r>
              <a:rPr lang="en-GB" sz="2000" dirty="0"/>
              <a:t>Week 9 – Peer review of game and controller</a:t>
            </a:r>
          </a:p>
          <a:p>
            <a:r>
              <a:rPr lang="en-GB" sz="2400" b="1" dirty="0"/>
              <a:t>Assignment 2</a:t>
            </a:r>
          </a:p>
          <a:p>
            <a:pPr lvl="1"/>
            <a:r>
              <a:rPr lang="en-GB" sz="2000" dirty="0"/>
              <a:t>Week 8 – Draft Poster presentation</a:t>
            </a:r>
          </a:p>
          <a:p>
            <a:pPr lvl="1"/>
            <a:r>
              <a:rPr lang="en-GB" sz="2000" dirty="0"/>
              <a:t>Week 10 – Report Peer Review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b="1" dirty="0"/>
              <a:t>Next up: WEEK 8 – Draft Poster Presentation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Allocation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Don’t allocate on the heap in Update functions (use </a:t>
            </a:r>
            <a:r>
              <a:rPr lang="en-GB" sz="3600" b="1" dirty="0"/>
              <a:t>caching</a:t>
            </a:r>
            <a:r>
              <a:rPr lang="en-GB" sz="3600" dirty="0"/>
              <a:t>)</a:t>
            </a:r>
          </a:p>
          <a:p>
            <a:r>
              <a:rPr lang="en-GB" sz="3600" dirty="0"/>
              <a:t>Also consider calling function on a timer if you need to allocate frequently, this will reduce the amount of allocations in update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739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Reuse Collections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effectLst/>
              </a:rPr>
              <a:t>Don’t initialise collections </a:t>
            </a:r>
            <a:r>
              <a:rPr lang="en-GB" dirty="0"/>
              <a:t>using the </a:t>
            </a:r>
            <a:r>
              <a:rPr lang="en-GB" b="1" dirty="0"/>
              <a:t>new</a:t>
            </a:r>
            <a:r>
              <a:rPr lang="en-GB" dirty="0"/>
              <a:t> keyword in the </a:t>
            </a:r>
            <a:r>
              <a:rPr lang="en-GB" b="1" dirty="0"/>
              <a:t>Update</a:t>
            </a:r>
            <a:r>
              <a:rPr lang="en-GB" dirty="0"/>
              <a:t> function</a:t>
            </a:r>
          </a:p>
          <a:p>
            <a:r>
              <a:rPr lang="en-GB" dirty="0"/>
              <a:t>Initialise on the </a:t>
            </a:r>
            <a:r>
              <a:rPr lang="en-GB" b="1" dirty="0"/>
              <a:t>Start</a:t>
            </a:r>
            <a:r>
              <a:rPr lang="en-GB" dirty="0"/>
              <a:t> function and call the  </a:t>
            </a:r>
            <a:r>
              <a:rPr lang="en-GB" b="1" dirty="0"/>
              <a:t>Clear</a:t>
            </a:r>
            <a:r>
              <a:rPr lang="en-GB" dirty="0"/>
              <a:t> function of the collection if you need to fill with new data</a:t>
            </a:r>
          </a:p>
          <a:p>
            <a:r>
              <a:rPr lang="en-GB" dirty="0"/>
              <a:t>This all holds true for some Unity functions that return arrays such as </a:t>
            </a:r>
            <a:r>
              <a:rPr lang="en-GB" b="1" dirty="0" err="1"/>
              <a:t>FindGameObjectsWithTag</a:t>
            </a:r>
            <a:endParaRPr lang="en-GB" b="1" dirty="0"/>
          </a:p>
          <a:p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851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More Garbage Collection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https://learn.unity.com/tutorial/fixing-performance-problems#</a:t>
            </a:r>
            <a:r>
              <a:rPr lang="en-GB" dirty="0"/>
              <a:t>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53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976664" cy="681038"/>
          </a:xfrm>
        </p:spPr>
        <p:txBody>
          <a:bodyPr/>
          <a:lstStyle/>
          <a:p>
            <a:r>
              <a:rPr lang="en-GB" dirty="0"/>
              <a:t>Unity Performance Tips</a:t>
            </a:r>
          </a:p>
        </p:txBody>
      </p:sp>
    </p:spTree>
    <p:extLst>
      <p:ext uri="{BB962C8B-B14F-4D97-AF65-F5344CB8AC3E}">
        <p14:creationId xmlns:p14="http://schemas.microsoft.com/office/powerpoint/2010/main" val="379333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More Garbage Collection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/>
              <a:t>Optimisation in Unity - </a:t>
            </a:r>
            <a:r>
              <a:rPr lang="en-GB" dirty="0">
                <a:hlinkClick r:id="rId2"/>
              </a:rPr>
              <a:t>https://docs.unity3d.com/Manual/BestPracticeUnderstandingPerformanceInUnity.html</a:t>
            </a:r>
            <a:endParaRPr lang="en-GB" dirty="0"/>
          </a:p>
          <a:p>
            <a:r>
              <a:rPr lang="en-GB" dirty="0"/>
              <a:t>UI - </a:t>
            </a:r>
            <a:r>
              <a:rPr lang="en-GB" dirty="0">
                <a:hlinkClick r:id="rId3"/>
              </a:rPr>
              <a:t>https://create.unity3d.com/Unity-UI-optimization-tips</a:t>
            </a:r>
            <a:endParaRPr lang="en-GB" dirty="0"/>
          </a:p>
          <a:p>
            <a:r>
              <a:rPr lang="en-GB" dirty="0">
                <a:effectLst/>
              </a:rPr>
              <a:t>Optimising Graphics – </a:t>
            </a:r>
            <a:r>
              <a:rPr lang="en-GB" dirty="0">
                <a:hlinkClick r:id="rId3"/>
              </a:rPr>
              <a:t>https://create.unity3d.com/Unity-UI-optimization-tips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472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/>
              <a:t>C# uses garbage collection to clean up deallocated objects that have been allocated on the heap</a:t>
            </a:r>
          </a:p>
          <a:p>
            <a:r>
              <a:rPr lang="en-GB" sz="3600" dirty="0"/>
              <a:t>This is an automatic process and has been tuned for maximum performance</a:t>
            </a:r>
          </a:p>
          <a:p>
            <a:r>
              <a:rPr lang="en-GB" sz="3600" b="1" dirty="0"/>
              <a:t>However</a:t>
            </a:r>
            <a:r>
              <a:rPr lang="en-GB" sz="3600" dirty="0"/>
              <a:t> you should understand how this process works and create code which ensures that garbage collection only runs when needed</a:t>
            </a:r>
            <a:endParaRPr lang="en-GB" sz="3600" b="1" dirty="0"/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10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3088481"/>
            <a:ext cx="4752528" cy="681038"/>
          </a:xfrm>
        </p:spPr>
        <p:txBody>
          <a:bodyPr/>
          <a:lstStyle/>
          <a:p>
            <a:r>
              <a:rPr lang="en-GB" dirty="0"/>
              <a:t>Profiler Live Demo</a:t>
            </a:r>
          </a:p>
        </p:txBody>
      </p:sp>
    </p:spTree>
    <p:extLst>
      <p:ext uri="{BB962C8B-B14F-4D97-AF65-F5344CB8AC3E}">
        <p14:creationId xmlns:p14="http://schemas.microsoft.com/office/powerpoint/2010/main" val="29795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rationale behind UML</a:t>
            </a:r>
          </a:p>
          <a:p>
            <a:r>
              <a:rPr lang="en-GB" sz="2400" b="1" dirty="0"/>
              <a:t>Understand </a:t>
            </a:r>
            <a:r>
              <a:rPr lang="en-GB" sz="2400" dirty="0"/>
              <a:t>a subset of UML Diagrams useful for game development</a:t>
            </a:r>
          </a:p>
          <a:p>
            <a:r>
              <a:rPr lang="en-GB" sz="2400" b="1" dirty="0"/>
              <a:t>Develop </a:t>
            </a:r>
            <a:r>
              <a:rPr lang="en-GB" sz="2400" dirty="0"/>
              <a:t>some UML Diagrams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3600" dirty="0">
                <a:effectLst/>
              </a:rPr>
              <a:t>One of the important aspect of Game Programming is optimising for performance</a:t>
            </a:r>
          </a:p>
          <a:p>
            <a:r>
              <a:rPr lang="en-GB" sz="3600" dirty="0"/>
              <a:t>We need to understand the hardware our games will be deployed onto</a:t>
            </a:r>
          </a:p>
          <a:p>
            <a:r>
              <a:rPr lang="en-GB" sz="3600" dirty="0">
                <a:effectLst/>
              </a:rPr>
              <a:t>We need to understand the programming languages we use</a:t>
            </a:r>
          </a:p>
          <a:p>
            <a:r>
              <a:rPr lang="en-GB" sz="3600" dirty="0">
                <a:effectLst/>
              </a:rPr>
              <a:t>We need to understand the Game Engine we develop on</a:t>
            </a:r>
          </a:p>
          <a:p>
            <a:r>
              <a:rPr lang="en-GB" sz="3600" dirty="0"/>
              <a:t>And finally we need to understand the tools we can use to tune performance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868" y="3088481"/>
            <a:ext cx="2376264" cy="681038"/>
          </a:xfrm>
        </p:spPr>
        <p:txBody>
          <a:bodyPr/>
          <a:lstStyle/>
          <a:p>
            <a:r>
              <a:rPr lang="en-GB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77503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Memory in most modern programming languages are allocated in two spaces</a:t>
            </a:r>
          </a:p>
          <a:p>
            <a:pPr lvl="1"/>
            <a:r>
              <a:rPr lang="en-GB" dirty="0"/>
              <a:t>Dynamic Memory (allocated with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Heap</a:t>
            </a:r>
            <a:r>
              <a:rPr lang="en-GB" dirty="0"/>
              <a:t> and will </a:t>
            </a:r>
            <a:r>
              <a:rPr lang="en-GB" b="1" dirty="0"/>
              <a:t>grow</a:t>
            </a:r>
            <a:r>
              <a:rPr lang="en-GB" dirty="0"/>
              <a:t> in size</a:t>
            </a:r>
          </a:p>
          <a:p>
            <a:pPr lvl="1"/>
            <a:r>
              <a:rPr lang="en-GB" dirty="0">
                <a:effectLst/>
              </a:rPr>
              <a:t>Stack memory</a:t>
            </a:r>
            <a:r>
              <a:rPr lang="en-GB" dirty="0"/>
              <a:t> (everything that doesn’t use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Stack</a:t>
            </a:r>
            <a:r>
              <a:rPr lang="en-GB" dirty="0"/>
              <a:t> and is </a:t>
            </a:r>
            <a:r>
              <a:rPr lang="en-GB" b="1" dirty="0"/>
              <a:t>fixed</a:t>
            </a:r>
            <a:r>
              <a:rPr lang="en-GB" dirty="0"/>
              <a:t> size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57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/>
          </a:bodyPr>
          <a:lstStyle/>
          <a:p>
            <a:r>
              <a:rPr lang="en-GB" sz="3600" dirty="0">
                <a:effectLst/>
              </a:rPr>
              <a:t>When you allocated values types (int, float, bool, short, char etc), these allocated on the stack</a:t>
            </a:r>
          </a:p>
          <a:p>
            <a:r>
              <a:rPr lang="en-GB" sz="3600" dirty="0"/>
              <a:t>Values allocated on the stack are local, these are deallocated when they drop out of scope</a:t>
            </a:r>
          </a:p>
          <a:p>
            <a:r>
              <a:rPr lang="en-GB" sz="3600" dirty="0"/>
              <a:t>Values passed into functions are copied onto the stack</a:t>
            </a:r>
          </a:p>
          <a:p>
            <a:r>
              <a:rPr lang="en-GB" sz="3600" dirty="0">
                <a:effectLst/>
              </a:rPr>
              <a:t>The stack is of fixed size</a:t>
            </a:r>
            <a:endParaRPr lang="en-GB" sz="3600" dirty="0"/>
          </a:p>
          <a:p>
            <a:pPr lvl="1"/>
            <a:r>
              <a:rPr lang="en-GB" sz="3200" dirty="0">
                <a:effectLst/>
              </a:rPr>
              <a:t>1MB for C#</a:t>
            </a:r>
          </a:p>
        </p:txBody>
      </p:sp>
    </p:spTree>
    <p:extLst>
      <p:ext uri="{BB962C8B-B14F-4D97-AF65-F5344CB8AC3E}">
        <p14:creationId xmlns:p14="http://schemas.microsoft.com/office/powerpoint/2010/main" val="263963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611560" y="2852936"/>
            <a:ext cx="807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Update()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{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x=10;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y=10;</a:t>
            </a:r>
          </a:p>
          <a:p>
            <a:pPr lvl="1"/>
            <a:r>
              <a:rPr lang="es-ES" dirty="0">
                <a:solidFill>
                  <a:srgbClr val="FFFFFF"/>
                </a:solidFill>
                <a:latin typeface="NimbusMonL-Regu"/>
              </a:rPr>
              <a:t>Vector2 </a:t>
            </a:r>
            <a:r>
              <a:rPr lang="es-ES" dirty="0" err="1">
                <a:solidFill>
                  <a:srgbClr val="FFFFFF"/>
                </a:solidFill>
                <a:latin typeface="NimbusMonL-Regu"/>
              </a:rPr>
              <a:t>pos</a:t>
            </a:r>
            <a:r>
              <a:rPr lang="es-ES" dirty="0">
                <a:solidFill>
                  <a:srgbClr val="FFFFFF"/>
                </a:solidFill>
                <a:latin typeface="NimbusMonL-Regu"/>
              </a:rPr>
              <a:t>=Vector2(x, y);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} 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//&lt;-- x, y and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pos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 drop out of scope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02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Heap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>
                <a:effectLst/>
              </a:rPr>
              <a:t>Heap memory is allocated dynamically</a:t>
            </a:r>
          </a:p>
          <a:p>
            <a:r>
              <a:rPr lang="en-GB" sz="3600" dirty="0"/>
              <a:t>Any type allocated using the </a:t>
            </a:r>
            <a:r>
              <a:rPr lang="en-GB" sz="3600" b="1" dirty="0"/>
              <a:t>new</a:t>
            </a:r>
            <a:r>
              <a:rPr lang="en-GB" sz="3600" dirty="0"/>
              <a:t> keyword are allocated on the heap</a:t>
            </a:r>
          </a:p>
          <a:p>
            <a:r>
              <a:rPr lang="en-GB" sz="3600" dirty="0"/>
              <a:t>We as programmers have responsibility for allocating on the heap</a:t>
            </a:r>
          </a:p>
          <a:p>
            <a:r>
              <a:rPr lang="en-GB" sz="3600" dirty="0"/>
              <a:t>But … in C# the Heap Memory is managed by the Garbage Collector</a:t>
            </a:r>
          </a:p>
          <a:p>
            <a:pPr lvl="1"/>
            <a:r>
              <a:rPr lang="en-GB" sz="3200" b="1" dirty="0"/>
              <a:t>In C++ we have to allocate and deallocate on the Heap!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91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13277</TotalTime>
  <Words>1022</Words>
  <Application>Microsoft Office PowerPoint</Application>
  <PresentationFormat>On-screen Show (4:3)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CMMI9</vt:lpstr>
      <vt:lpstr>CMSY6</vt:lpstr>
      <vt:lpstr>CMSY9</vt:lpstr>
      <vt:lpstr>NimbusMonL-Bold</vt:lpstr>
      <vt:lpstr>NimbusMonL-Regu</vt:lpstr>
      <vt:lpstr>NimbusMonL-ReguObli</vt:lpstr>
      <vt:lpstr>URWGothicL</vt:lpstr>
      <vt:lpstr>URWGothicL-Book</vt:lpstr>
      <vt:lpstr>Office Theme</vt:lpstr>
      <vt:lpstr>PowerPoint Presentation</vt:lpstr>
      <vt:lpstr>Assignment Roadmap</vt:lpstr>
      <vt:lpstr>Learning outcomes </vt:lpstr>
      <vt:lpstr>Introduction</vt:lpstr>
      <vt:lpstr>Memory</vt:lpstr>
      <vt:lpstr>Introduction</vt:lpstr>
      <vt:lpstr>Stack Memory</vt:lpstr>
      <vt:lpstr>Stack Memory Example</vt:lpstr>
      <vt:lpstr>Heap Memory</vt:lpstr>
      <vt:lpstr>Stack Memory Example</vt:lpstr>
      <vt:lpstr>Data Types and Memory in C#</vt:lpstr>
      <vt:lpstr>Strings</vt:lpstr>
      <vt:lpstr>Introduction</vt:lpstr>
      <vt:lpstr>String Builder Examples</vt:lpstr>
      <vt:lpstr>Memory Management</vt:lpstr>
      <vt:lpstr>Garbage Collection</vt:lpstr>
      <vt:lpstr>Garbage Collection Tips – Cache</vt:lpstr>
      <vt:lpstr>Caching Example</vt:lpstr>
      <vt:lpstr>Caching Example - Fixed</vt:lpstr>
      <vt:lpstr>Garbage Collection Tips – Allocation</vt:lpstr>
      <vt:lpstr>Garbage Collection Tips – Reuse Collections</vt:lpstr>
      <vt:lpstr>More Garbage Collection Tips</vt:lpstr>
      <vt:lpstr>Unity Performance Tips</vt:lpstr>
      <vt:lpstr>More Garbage Collection Tips</vt:lpstr>
      <vt:lpstr>Garbage Collection</vt:lpstr>
      <vt:lpstr>Profiler Live Demo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780</cp:revision>
  <dcterms:created xsi:type="dcterms:W3CDTF">2008-11-22T10:38:31Z</dcterms:created>
  <dcterms:modified xsi:type="dcterms:W3CDTF">2020-03-16T07:17:00Z</dcterms:modified>
</cp:coreProperties>
</file>