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258" r:id="rId3"/>
    <p:sldId id="333" r:id="rId4"/>
    <p:sldId id="334" r:id="rId5"/>
    <p:sldId id="332" r:id="rId6"/>
    <p:sldId id="335" r:id="rId7"/>
    <p:sldId id="410" r:id="rId8"/>
    <p:sldId id="682" r:id="rId9"/>
    <p:sldId id="411" r:id="rId10"/>
    <p:sldId id="632" r:id="rId11"/>
    <p:sldId id="641" r:id="rId12"/>
    <p:sldId id="642" r:id="rId13"/>
    <p:sldId id="640" r:id="rId14"/>
    <p:sldId id="633" r:id="rId15"/>
    <p:sldId id="634" r:id="rId16"/>
    <p:sldId id="635" r:id="rId17"/>
    <p:sldId id="636" r:id="rId18"/>
    <p:sldId id="643" r:id="rId19"/>
    <p:sldId id="650" r:id="rId20"/>
    <p:sldId id="675" r:id="rId21"/>
    <p:sldId id="651" r:id="rId22"/>
    <p:sldId id="652" r:id="rId23"/>
    <p:sldId id="653" r:id="rId24"/>
    <p:sldId id="674" r:id="rId25"/>
    <p:sldId id="654" r:id="rId26"/>
    <p:sldId id="655" r:id="rId27"/>
    <p:sldId id="678" r:id="rId28"/>
    <p:sldId id="679" r:id="rId29"/>
    <p:sldId id="680" r:id="rId30"/>
    <p:sldId id="676" r:id="rId31"/>
    <p:sldId id="677" r:id="rId32"/>
    <p:sldId id="681" r:id="rId33"/>
    <p:sldId id="684" r:id="rId34"/>
    <p:sldId id="683" r:id="rId35"/>
    <p:sldId id="409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DEB-9ECF-474F-8641-C8D9886C5626}" v="50" dt="2019-01-27T11:31:0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4" autoAdjust="0"/>
    <p:restoredTop sz="97475" autoAdjust="0"/>
  </p:normalViewPr>
  <p:slideViewPr>
    <p:cSldViewPr>
      <p:cViewPr varScale="1">
        <p:scale>
          <a:sx n="80" d="100"/>
          <a:sy n="80" d="100"/>
        </p:scale>
        <p:origin x="6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27T11:31:10.056" v="4346" actId="478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8:48.739" v="3828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27T11:08:48.739" v="3828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Lewis, Gareth" userId="0ca0577c-2ada-4abb-9a17-e7a804bbaaa5" providerId="ADAL" clId="{8D276DEB-9ECF-474F-8641-C8D9886C5626}" dt="2019-01-27T11:03:21.100" v="3731" actId="20577"/>
        <pc:sldMkLst>
          <pc:docMk/>
          <pc:sldMk cId="0" sldId="332"/>
        </pc:sldMkLst>
        <pc:graphicFrameChg chg="modGraphic">
          <ac:chgData name="Lewis, Gareth" userId="0ca0577c-2ada-4abb-9a17-e7a804bbaaa5" providerId="ADAL" clId="{8D276DEB-9ECF-474F-8641-C8D9886C5626}" dt="2019-01-27T11:03:21.100" v="3731" actId="20577"/>
          <ac:graphicFrameMkLst>
            <pc:docMk/>
            <pc:sldMk cId="0" sldId="332"/>
            <ac:graphicFrameMk id="6" creationId="{00000000-0000-0000-0000-000000000000}"/>
          </ac:graphicFrameMkLst>
        </pc:graphicFrameChg>
        <pc:graphicFrameChg chg="add mod modGraphic">
          <ac:chgData name="Lewis, Gareth" userId="0ca0577c-2ada-4abb-9a17-e7a804bbaaa5" providerId="ADAL" clId="{8D276DEB-9ECF-474F-8641-C8D9886C5626}" dt="2019-01-12T14:27:52.855" v="223" actId="20577"/>
          <ac:graphicFrameMkLst>
            <pc:docMk/>
            <pc:sldMk cId="0" sldId="332"/>
            <ac:graphicFrameMk id="7" creationId="{1FDBB499-B236-453B-BFE1-0247D66A5A2D}"/>
          </ac:graphicFrameMkLst>
        </pc:graphicFrameChg>
        <pc:graphicFrameChg chg="modGraphic">
          <ac:chgData name="Lewis, Gareth" userId="0ca0577c-2ada-4abb-9a17-e7a804bbaaa5" providerId="ADAL" clId="{8D276DEB-9ECF-474F-8641-C8D9886C5626}" dt="2019-01-12T14:29:24.436" v="303" actId="207"/>
          <ac:graphicFrameMkLst>
            <pc:docMk/>
            <pc:sldMk cId="0" sldId="332"/>
            <ac:graphicFrameMk id="10" creationId="{00000000-0000-0000-0000-000000000000}"/>
          </ac:graphicFrameMkLst>
        </pc:graphicFrameChg>
      </pc:sldChg>
      <pc:sldChg chg="modSp">
        <pc:chgData name="Lewis, Gareth" userId="0ca0577c-2ada-4abb-9a17-e7a804bbaaa5" providerId="ADAL" clId="{8D276DEB-9ECF-474F-8641-C8D9886C5626}" dt="2019-01-27T11:03:04.244" v="3728" actId="20577"/>
        <pc:sldMkLst>
          <pc:docMk/>
          <pc:sldMk cId="0" sldId="334"/>
        </pc:sldMkLst>
        <pc:spChg chg="mod">
          <ac:chgData name="Lewis, Gareth" userId="0ca0577c-2ada-4abb-9a17-e7a804bbaaa5" providerId="ADAL" clId="{8D276DEB-9ECF-474F-8641-C8D9886C5626}" dt="2019-01-27T11:03:04.244" v="3728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9:08.371" v="3835" actId="20577"/>
        <pc:sldMkLst>
          <pc:docMk/>
          <pc:sldMk cId="0" sldId="335"/>
        </pc:sldMkLst>
        <pc:spChg chg="mod">
          <ac:chgData name="Lewis, Gareth" userId="0ca0577c-2ada-4abb-9a17-e7a804bbaaa5" providerId="ADAL" clId="{8D276DEB-9ECF-474F-8641-C8D9886C5626}" dt="2019-01-27T11:09:08.371" v="3835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3T14:45:47.631" v="3562" actId="20577"/>
        <pc:sldMkLst>
          <pc:docMk/>
          <pc:sldMk cId="0" sldId="409"/>
        </pc:sldMkLst>
        <pc:spChg chg="mod">
          <ac:chgData name="Lewis, Gareth" userId="0ca0577c-2ada-4abb-9a17-e7a804bbaaa5" providerId="ADAL" clId="{8D276DEB-9ECF-474F-8641-C8D9886C5626}" dt="2019-01-13T14:45:47.631" v="3562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6:55.362" v="1111" actId="20577"/>
        <pc:sldMkLst>
          <pc:docMk/>
          <pc:sldMk cId="3854234756" sldId="410"/>
        </pc:sldMkLst>
        <pc:spChg chg="mod">
          <ac:chgData name="Lewis, Gareth" userId="0ca0577c-2ada-4abb-9a17-e7a804bbaaa5" providerId="ADAL" clId="{8D276DEB-9ECF-474F-8641-C8D9886C5626}" dt="2019-01-12T14:36:55.362" v="1111" actId="20577"/>
          <ac:spMkLst>
            <pc:docMk/>
            <pc:sldMk cId="3854234756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7:28.237" v="1174" actId="20577"/>
        <pc:sldMkLst>
          <pc:docMk/>
          <pc:sldMk cId="1133406884" sldId="411"/>
        </pc:sldMkLst>
        <pc:spChg chg="mod">
          <ac:chgData name="Lewis, Gareth" userId="0ca0577c-2ada-4abb-9a17-e7a804bbaaa5" providerId="ADAL" clId="{8D276DEB-9ECF-474F-8641-C8D9886C5626}" dt="2019-01-12T14:37:28.237" v="1174" actId="20577"/>
          <ac:spMkLst>
            <pc:docMk/>
            <pc:sldMk cId="1133406884" sldId="411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2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3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4"/>
        </pc:sldMkLst>
      </pc:sldChg>
      <pc:sldChg chg="modSp add">
        <pc:chgData name="Lewis, Gareth" userId="0ca0577c-2ada-4abb-9a17-e7a804bbaaa5" providerId="ADAL" clId="{8D276DEB-9ECF-474F-8641-C8D9886C5626}" dt="2019-01-27T11:10:39.201" v="3882" actId="20577"/>
        <pc:sldMkLst>
          <pc:docMk/>
          <pc:sldMk cId="0" sldId="635"/>
        </pc:sldMkLst>
        <pc:spChg chg="mod">
          <ac:chgData name="Lewis, Gareth" userId="0ca0577c-2ada-4abb-9a17-e7a804bbaaa5" providerId="ADAL" clId="{8D276DEB-9ECF-474F-8641-C8D9886C5626}" dt="2019-01-27T11:10:39.201" v="3882" actId="20577"/>
          <ac:spMkLst>
            <pc:docMk/>
            <pc:sldMk cId="0" sldId="635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40"/>
        </pc:sldMkLst>
      </pc:sldChg>
      <pc:sldChg chg="addSp modSp add">
        <pc:chgData name="Lewis, Gareth" userId="0ca0577c-2ada-4abb-9a17-e7a804bbaaa5" providerId="ADAL" clId="{8D276DEB-9ECF-474F-8641-C8D9886C5626}" dt="2019-01-12T14:49:30.107" v="1413" actId="20577"/>
        <pc:sldMkLst>
          <pc:docMk/>
          <pc:sldMk cId="1186911255" sldId="641"/>
        </pc:sldMkLst>
        <pc:spChg chg="mod">
          <ac:chgData name="Lewis, Gareth" userId="0ca0577c-2ada-4abb-9a17-e7a804bbaaa5" providerId="ADAL" clId="{8D276DEB-9ECF-474F-8641-C8D9886C5626}" dt="2019-01-12T14:49:30.107" v="1413" actId="20577"/>
          <ac:spMkLst>
            <pc:docMk/>
            <pc:sldMk cId="1186911255" sldId="641"/>
            <ac:spMk id="3" creationId="{00000000-0000-0000-0000-000000000000}"/>
          </ac:spMkLst>
        </pc:spChg>
        <pc:picChg chg="add mod">
          <ac:chgData name="Lewis, Gareth" userId="0ca0577c-2ada-4abb-9a17-e7a804bbaaa5" providerId="ADAL" clId="{8D276DEB-9ECF-474F-8641-C8D9886C5626}" dt="2019-01-12T14:48:50.790" v="1274" actId="1076"/>
          <ac:picMkLst>
            <pc:docMk/>
            <pc:sldMk cId="1186911255" sldId="641"/>
            <ac:picMk id="1026" creationId="{94C1F2A2-BA1D-405A-8746-01B8D514957C}"/>
          </ac:picMkLst>
        </pc:picChg>
        <pc:picChg chg="add mod">
          <ac:chgData name="Lewis, Gareth" userId="0ca0577c-2ada-4abb-9a17-e7a804bbaaa5" providerId="ADAL" clId="{8D276DEB-9ECF-474F-8641-C8D9886C5626}" dt="2019-01-12T14:48:48.582" v="1273" actId="14100"/>
          <ac:picMkLst>
            <pc:docMk/>
            <pc:sldMk cId="1186911255" sldId="641"/>
            <ac:picMk id="1028" creationId="{00208F58-A430-45DF-94A6-F3A8BC9615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2:32.624" v="1814" actId="20577"/>
        <pc:sldMkLst>
          <pc:docMk/>
          <pc:sldMk cId="1378757881" sldId="642"/>
        </pc:sldMkLst>
        <pc:spChg chg="mod">
          <ac:chgData name="Lewis, Gareth" userId="0ca0577c-2ada-4abb-9a17-e7a804bbaaa5" providerId="ADAL" clId="{8D276DEB-9ECF-474F-8641-C8D9886C5626}" dt="2019-01-12T14:52:32.624" v="1814" actId="20577"/>
          <ac:spMkLst>
            <pc:docMk/>
            <pc:sldMk cId="1378757881" sldId="642"/>
            <ac:spMk id="3" creationId="{00000000-0000-0000-0000-000000000000}"/>
          </ac:spMkLst>
        </pc:spChg>
        <pc:picChg chg="del">
          <ac:chgData name="Lewis, Gareth" userId="0ca0577c-2ada-4abb-9a17-e7a804bbaaa5" providerId="ADAL" clId="{8D276DEB-9ECF-474F-8641-C8D9886C5626}" dt="2019-01-12T14:49:45.145" v="1415" actId="478"/>
          <ac:picMkLst>
            <pc:docMk/>
            <pc:sldMk cId="1378757881" sldId="642"/>
            <ac:picMk id="1026" creationId="{94C1F2A2-BA1D-405A-8746-01B8D514957C}"/>
          </ac:picMkLst>
        </pc:picChg>
        <pc:picChg chg="del">
          <ac:chgData name="Lewis, Gareth" userId="0ca0577c-2ada-4abb-9a17-e7a804bbaaa5" providerId="ADAL" clId="{8D276DEB-9ECF-474F-8641-C8D9886C5626}" dt="2019-01-12T14:49:45.952" v="1416" actId="478"/>
          <ac:picMkLst>
            <pc:docMk/>
            <pc:sldMk cId="1378757881" sldId="642"/>
            <ac:picMk id="1028" creationId="{00208F58-A430-45DF-94A6-F3A8BC961500}"/>
          </ac:picMkLst>
        </pc:picChg>
      </pc:sldChg>
      <pc:sldChg chg="addSp delSp modSp add">
        <pc:chgData name="Lewis, Gareth" userId="0ca0577c-2ada-4abb-9a17-e7a804bbaaa5" providerId="ADAL" clId="{8D276DEB-9ECF-474F-8641-C8D9886C5626}" dt="2019-01-12T14:54:31.923" v="1852" actId="207"/>
        <pc:sldMkLst>
          <pc:docMk/>
          <pc:sldMk cId="2520008228" sldId="643"/>
        </pc:sldMkLst>
        <pc:spChg chg="mod">
          <ac:chgData name="Lewis, Gareth" userId="0ca0577c-2ada-4abb-9a17-e7a804bbaaa5" providerId="ADAL" clId="{8D276DEB-9ECF-474F-8641-C8D9886C5626}" dt="2019-01-12T14:53:49.299" v="1840" actId="6549"/>
          <ac:spMkLst>
            <pc:docMk/>
            <pc:sldMk cId="252000822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8D276DEB-9ECF-474F-8641-C8D9886C5626}" dt="2019-01-12T14:53:52.297" v="1842" actId="478"/>
          <ac:spMkLst>
            <pc:docMk/>
            <pc:sldMk cId="2520008228" sldId="643"/>
            <ac:spMk id="4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12T14:54:31.923" v="1852" actId="207"/>
          <ac:grpSpMkLst>
            <pc:docMk/>
            <pc:sldMk cId="2520008228" sldId="643"/>
            <ac:grpSpMk id="5" creationId="{A22A2F09-ED0C-4FA7-8E33-F43E8BF5128A}"/>
          </ac:grpSpMkLst>
        </pc:grpChg>
        <pc:picChg chg="del">
          <ac:chgData name="Lewis, Gareth" userId="0ca0577c-2ada-4abb-9a17-e7a804bbaaa5" providerId="ADAL" clId="{8D276DEB-9ECF-474F-8641-C8D9886C5626}" dt="2019-01-12T14:53:37.673" v="1816" actId="478"/>
          <ac:picMkLst>
            <pc:docMk/>
            <pc:sldMk cId="2520008228" sldId="643"/>
            <ac:picMk id="65538" creationId="{00000000-0000-0000-0000-0000000000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0" sldId="650"/>
            <ac:spMk id="4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1"/>
        </pc:sldMkLst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2"/>
        </pc:sldMkLst>
      </pc:sldChg>
      <pc:sldChg chg="modSp add">
        <pc:chgData name="Lewis, Gareth" userId="0ca0577c-2ada-4abb-9a17-e7a804bbaaa5" providerId="ADAL" clId="{8D276DEB-9ECF-474F-8641-C8D9886C5626}" dt="2019-01-12T14:56:59.098" v="1874" actId="20577"/>
        <pc:sldMkLst>
          <pc:docMk/>
          <pc:sldMk cId="0" sldId="653"/>
        </pc:sldMkLst>
        <pc:spChg chg="mod">
          <ac:chgData name="Lewis, Gareth" userId="0ca0577c-2ada-4abb-9a17-e7a804bbaaa5" providerId="ADAL" clId="{8D276DEB-9ECF-474F-8641-C8D9886C5626}" dt="2019-01-12T14:56:59.098" v="1874" actId="20577"/>
          <ac:spMkLst>
            <pc:docMk/>
            <pc:sldMk cId="0" sldId="65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8D276DEB-9ECF-474F-8641-C8D9886C5626}" dt="2019-01-27T11:31:10.056" v="4346" actId="478"/>
        <pc:sldMkLst>
          <pc:docMk/>
          <pc:sldMk cId="0" sldId="654"/>
        </pc:sldMkLst>
        <pc:spChg chg="mod">
          <ac:chgData name="Lewis, Gareth" userId="0ca0577c-2ada-4abb-9a17-e7a804bbaaa5" providerId="ADAL" clId="{8D276DEB-9ECF-474F-8641-C8D9886C5626}" dt="2019-01-12T14:59:31.970" v="1955" actId="20577"/>
          <ac:spMkLst>
            <pc:docMk/>
            <pc:sldMk cId="0" sldId="65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8.340" v="1946" actId="1035"/>
          <ac:spMkLst>
            <pc:docMk/>
            <pc:sldMk cId="0" sldId="654"/>
            <ac:spMk id="6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3.909" v="1936" actId="1036"/>
          <ac:spMkLst>
            <pc:docMk/>
            <pc:sldMk cId="0" sldId="654"/>
            <ac:spMk id="9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29.291" v="1895" actId="1035"/>
          <ac:spMkLst>
            <pc:docMk/>
            <pc:sldMk cId="0" sldId="654"/>
            <ac:spMk id="11" creationId="{00000000-0000-0000-0000-000000000000}"/>
          </ac:spMkLst>
        </pc:spChg>
        <pc:grpChg chg="mod">
          <ac:chgData name="Lewis, Gareth" userId="0ca0577c-2ada-4abb-9a17-e7a804bbaaa5" providerId="ADAL" clId="{8D276DEB-9ECF-474F-8641-C8D9886C5626}" dt="2019-01-14T16:28:18.816" v="3563" actId="207"/>
          <ac:grpSpMkLst>
            <pc:docMk/>
            <pc:sldMk cId="0" sldId="654"/>
            <ac:grpSpMk id="52" creationId="{00000000-0000-0000-0000-000000000000}"/>
          </ac:grpSpMkLst>
        </pc:grpChg>
        <pc:picChg chg="add del">
          <ac:chgData name="Lewis, Gareth" userId="0ca0577c-2ada-4abb-9a17-e7a804bbaaa5" providerId="ADAL" clId="{8D276DEB-9ECF-474F-8641-C8D9886C5626}" dt="2019-01-27T11:31:10.056" v="4346" actId="478"/>
          <ac:picMkLst>
            <pc:docMk/>
            <pc:sldMk cId="0" sldId="654"/>
            <ac:picMk id="2" creationId="{3D132A7C-559C-4BE1-864B-D50C6E33A4CF}"/>
          </ac:picMkLst>
        </pc:pic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14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1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19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2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2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32" creationId="{00000000-0000-0000-0000-000000000000}"/>
          </ac:cxnSpMkLst>
        </pc:cxnChg>
      </pc:sldChg>
      <pc:sldChg chg="modSp add">
        <pc:chgData name="Lewis, Gareth" userId="0ca0577c-2ada-4abb-9a17-e7a804bbaaa5" providerId="ADAL" clId="{8D276DEB-9ECF-474F-8641-C8D9886C5626}" dt="2019-01-27T11:12:18.412" v="3883" actId="6549"/>
        <pc:sldMkLst>
          <pc:docMk/>
          <pc:sldMk cId="0" sldId="655"/>
        </pc:sldMkLst>
        <pc:spChg chg="mod">
          <ac:chgData name="Lewis, Gareth" userId="0ca0577c-2ada-4abb-9a17-e7a804bbaaa5" providerId="ADAL" clId="{8D276DEB-9ECF-474F-8641-C8D9886C5626}" dt="2019-01-27T11:12:18.412" v="3883" actId="6549"/>
          <ac:spMkLst>
            <pc:docMk/>
            <pc:sldMk cId="0" sldId="65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8D276DEB-9ECF-474F-8641-C8D9886C5626}" dt="2019-01-27T11:28:25.328" v="4344" actId="164"/>
        <pc:sldMkLst>
          <pc:docMk/>
          <pc:sldMk cId="0" sldId="674"/>
        </pc:sldMkLst>
        <pc:spChg chg="mod">
          <ac:chgData name="Lewis, Gareth" userId="0ca0577c-2ada-4abb-9a17-e7a804bbaaa5" providerId="ADAL" clId="{8D276DEB-9ECF-474F-8641-C8D9886C5626}" dt="2019-01-12T14:57:06.452" v="1875"/>
          <ac:spMkLst>
            <pc:docMk/>
            <pc:sldMk cId="0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6:39.756" v="1859" actId="6549"/>
          <ac:spMkLst>
            <pc:docMk/>
            <pc:sldMk cId="0" sldId="674"/>
            <ac:spMk id="15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2" creationId="{3E0163F3-BCD6-4844-BFFC-CACB8A626BDC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4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6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7" creationId="{00000000-0000-0000-0000-000000000000}"/>
          </ac:grpSpMkLst>
        </pc:grp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10" creationId="{00000000-0000-0000-0000-000000000000}"/>
          </ac:cxnSpMkLst>
        </pc:cxnChg>
      </pc:sldChg>
      <pc:sldChg chg="add">
        <pc:chgData name="Lewis, Gareth" userId="0ca0577c-2ada-4abb-9a17-e7a804bbaaa5" providerId="ADAL" clId="{8D276DEB-9ECF-474F-8641-C8D9886C5626}" dt="2019-01-12T14:56:05.994" v="1854"/>
        <pc:sldMkLst>
          <pc:docMk/>
          <pc:sldMk cId="950631406" sldId="675"/>
        </pc:sldMkLst>
      </pc:sldChg>
      <pc:sldChg chg="modSp add">
        <pc:chgData name="Lewis, Gareth" userId="0ca0577c-2ada-4abb-9a17-e7a804bbaaa5" providerId="ADAL" clId="{8D276DEB-9ECF-474F-8641-C8D9886C5626}" dt="2019-01-27T11:13:01.606" v="3886" actId="20577"/>
        <pc:sldMkLst>
          <pc:docMk/>
          <pc:sldMk cId="136285698" sldId="676"/>
        </pc:sldMkLst>
        <pc:spChg chg="mod">
          <ac:chgData name="Lewis, Gareth" userId="0ca0577c-2ada-4abb-9a17-e7a804bbaaa5" providerId="ADAL" clId="{8D276DEB-9ECF-474F-8641-C8D9886C5626}" dt="2019-01-27T11:13:01.606" v="3886" actId="20577"/>
          <ac:spMkLst>
            <pc:docMk/>
            <pc:sldMk cId="136285698" sldId="6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9:05.723" v="4343" actId="15"/>
        <pc:sldMkLst>
          <pc:docMk/>
          <pc:sldMk cId="2688635824" sldId="677"/>
        </pc:sldMkLst>
        <pc:spChg chg="mod">
          <ac:chgData name="Lewis, Gareth" userId="0ca0577c-2ada-4abb-9a17-e7a804bbaaa5" providerId="ADAL" clId="{8D276DEB-9ECF-474F-8641-C8D9886C5626}" dt="2019-01-27T11:19:05.723" v="4343" actId="15"/>
          <ac:spMkLst>
            <pc:docMk/>
            <pc:sldMk cId="2688635824" sldId="677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8D276DEB-9ECF-474F-8641-C8D9886C5626}" dt="2019-01-12T15:05:55.641" v="2160" actId="6549"/>
        <pc:sldMkLst>
          <pc:docMk/>
          <pc:sldMk cId="689368450" sldId="678"/>
        </pc:sldMkLst>
        <pc:spChg chg="mod">
          <ac:chgData name="Lewis, Gareth" userId="0ca0577c-2ada-4abb-9a17-e7a804bbaaa5" providerId="ADAL" clId="{8D276DEB-9ECF-474F-8641-C8D9886C5626}" dt="2019-01-12T15:05:55.641" v="2160" actId="6549"/>
          <ac:spMkLst>
            <pc:docMk/>
            <pc:sldMk cId="689368450" sldId="678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7:17.762" v="2410" actId="20577"/>
        <pc:sldMkLst>
          <pc:docMk/>
          <pc:sldMk cId="262335432" sldId="679"/>
        </pc:sldMkLst>
        <pc:spChg chg="mod">
          <ac:chgData name="Lewis, Gareth" userId="0ca0577c-2ada-4abb-9a17-e7a804bbaaa5" providerId="ADAL" clId="{8D276DEB-9ECF-474F-8641-C8D9886C5626}" dt="2019-01-12T15:07:17.762" v="2410" actId="20577"/>
          <ac:spMkLst>
            <pc:docMk/>
            <pc:sldMk cId="262335432" sldId="67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8:24.422" v="2514" actId="20577"/>
        <pc:sldMkLst>
          <pc:docMk/>
          <pc:sldMk cId="1883771542" sldId="680"/>
        </pc:sldMkLst>
        <pc:spChg chg="mod">
          <ac:chgData name="Lewis, Gareth" userId="0ca0577c-2ada-4abb-9a17-e7a804bbaaa5" providerId="ADAL" clId="{8D276DEB-9ECF-474F-8641-C8D9886C5626}" dt="2019-01-12T15:08:24.422" v="2514" actId="20577"/>
          <ac:spMkLst>
            <pc:docMk/>
            <pc:sldMk cId="1883771542" sldId="68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5:01.299" v="3941" actId="20577"/>
        <pc:sldMkLst>
          <pc:docMk/>
          <pc:sldMk cId="2824904003" sldId="681"/>
        </pc:sldMkLst>
        <pc:spChg chg="mod">
          <ac:chgData name="Lewis, Gareth" userId="0ca0577c-2ada-4abb-9a17-e7a804bbaaa5" providerId="ADAL" clId="{8D276DEB-9ECF-474F-8641-C8D9886C5626}" dt="2019-01-27T11:15:01.299" v="3941" actId="20577"/>
          <ac:spMkLst>
            <pc:docMk/>
            <pc:sldMk cId="2824904003" sldId="68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08:25.406" v="3826" actId="6549"/>
        <pc:sldMkLst>
          <pc:docMk/>
          <pc:sldMk cId="2578447533" sldId="682"/>
        </pc:sldMkLst>
        <pc:spChg chg="mod">
          <ac:chgData name="Lewis, Gareth" userId="0ca0577c-2ada-4abb-9a17-e7a804bbaaa5" providerId="ADAL" clId="{8D276DEB-9ECF-474F-8641-C8D9886C5626}" dt="2019-01-27T11:08:25.406" v="3826" actId="6549"/>
          <ac:spMkLst>
            <pc:docMk/>
            <pc:sldMk cId="2578447533" sldId="68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3:55.453" v="3908" actId="20577"/>
        <pc:sldMkLst>
          <pc:docMk/>
          <pc:sldMk cId="1395622730" sldId="683"/>
        </pc:sldMkLst>
        <pc:spChg chg="mod">
          <ac:chgData name="Lewis, Gareth" userId="0ca0577c-2ada-4abb-9a17-e7a804bbaaa5" providerId="ADAL" clId="{8D276DEB-9ECF-474F-8641-C8D9886C5626}" dt="2019-01-27T11:13:55.453" v="3908" actId="20577"/>
          <ac:spMkLst>
            <pc:docMk/>
            <pc:sldMk cId="1395622730" sldId="68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6:57.127" v="4145" actId="20577"/>
        <pc:sldMkLst>
          <pc:docMk/>
          <pc:sldMk cId="1144748300" sldId="684"/>
        </pc:sldMkLst>
        <pc:spChg chg="mod">
          <ac:chgData name="Lewis, Gareth" userId="0ca0577c-2ada-4abb-9a17-e7a804bbaaa5" providerId="ADAL" clId="{8D276DEB-9ECF-474F-8641-C8D9886C5626}" dt="2019-01-27T11:16:57.127" v="4145" actId="20577"/>
          <ac:spMkLst>
            <pc:docMk/>
            <pc:sldMk cId="1144748300" sldId="684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8D276DEB-9ECF-474F-8641-C8D9886C5626}" dt="2019-01-12T15:07:46.816" v="2422" actId="207"/>
          <pc:sldLayoutMkLst>
            <pc:docMk/>
            <pc:sldMasterMk cId="0" sldId="2147483648"/>
            <pc:sldLayoutMk cId="4274630231" sldId="2147483672"/>
          </pc:sldLayoutMkLst>
          <pc:spChg chg="mod">
            <ac:chgData name="Lewis, Gareth" userId="0ca0577c-2ada-4abb-9a17-e7a804bbaaa5" providerId="ADAL" clId="{8D276DEB-9ECF-474F-8641-C8D9886C5626}" dt="2019-01-12T15:07:46.816" v="2422" actId="207"/>
            <ac:spMkLst>
              <pc:docMk/>
              <pc:sldMasterMk cId="0" sldId="2147483648"/>
              <pc:sldLayoutMk cId="4274630231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1/27/2019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43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28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29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53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61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65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43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8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50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72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497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71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Ddd</a:t>
            </a:r>
            <a:endParaRPr lang="en-US" dirty="0"/>
          </a:p>
          <a:p>
            <a:pPr lvl="6"/>
            <a:r>
              <a:rPr lang="en-US" dirty="0" err="1"/>
              <a:t>fff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3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PyQt" TargetMode="External"/><Relationship Id="rId2" Type="http://schemas.openxmlformats.org/officeDocument/2006/relationships/hyperlink" Target="https://www.pluralsight.com/courses/python-getting-starte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pidbi.com/action-learning-sets/" TargetMode="External"/><Relationship Id="rId4" Type="http://schemas.openxmlformats.org/officeDocument/2006/relationships/hyperlink" Target="https://app.pluralsight.com/library/courses/c-sharp-fundamentals-with-visual-studio-201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COMP260: Distributed Systems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BSc (Hons) Computing for Games</a:t>
            </a: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1: Introduction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MUDs</a:t>
            </a:r>
          </a:p>
          <a:p>
            <a:pPr lvl="1"/>
            <a:r>
              <a:rPr lang="en-GB" dirty="0"/>
              <a:t>We are in the 1970s, first thing to consider is that this if </a:t>
            </a:r>
            <a:r>
              <a:rPr lang="en-GB" b="1" dirty="0"/>
              <a:t>before</a:t>
            </a:r>
            <a:r>
              <a:rPr lang="en-GB" dirty="0"/>
              <a:t> the home computer revolution of the early 1980s</a:t>
            </a:r>
          </a:p>
          <a:p>
            <a:pPr lvl="2"/>
            <a:r>
              <a:rPr lang="en-GB" dirty="0"/>
              <a:t>So, no </a:t>
            </a:r>
          </a:p>
          <a:p>
            <a:pPr lvl="3"/>
            <a:r>
              <a:rPr lang="en-GB" dirty="0"/>
              <a:t>smart phones</a:t>
            </a:r>
          </a:p>
          <a:p>
            <a:pPr lvl="3"/>
            <a:r>
              <a:rPr lang="en-GB" dirty="0"/>
              <a:t>Laptops</a:t>
            </a:r>
          </a:p>
          <a:p>
            <a:pPr lvl="3"/>
            <a:r>
              <a:rPr lang="en-GB" dirty="0" err="1"/>
              <a:t>Ipads</a:t>
            </a:r>
            <a:r>
              <a:rPr lang="en-GB" dirty="0"/>
              <a:t> / tablets</a:t>
            </a:r>
          </a:p>
          <a:p>
            <a:pPr lvl="3"/>
            <a:r>
              <a:rPr lang="en-GB" dirty="0"/>
              <a:t>PCs / </a:t>
            </a:r>
            <a:r>
              <a:rPr lang="en-GB" dirty="0" err="1"/>
              <a:t>macs</a:t>
            </a:r>
            <a:r>
              <a:rPr lang="en-GB" dirty="0"/>
              <a:t> and so on</a:t>
            </a:r>
          </a:p>
          <a:p>
            <a:pPr lvl="2"/>
            <a:r>
              <a:rPr lang="en-GB" dirty="0"/>
              <a:t>No internet as we know it</a:t>
            </a:r>
          </a:p>
          <a:p>
            <a:pPr lvl="1"/>
            <a:r>
              <a:rPr lang="en-GB" dirty="0"/>
              <a:t>Early personal computers:</a:t>
            </a:r>
          </a:p>
          <a:p>
            <a:pPr lvl="2"/>
            <a:r>
              <a:rPr lang="en-GB" dirty="0"/>
              <a:t>1977 Apple II ($1300 -&gt;$5k in today’s money)</a:t>
            </a:r>
          </a:p>
          <a:p>
            <a:pPr lvl="2"/>
            <a:r>
              <a:rPr lang="en-GB" dirty="0"/>
              <a:t>1981 ZX81 (£100 -&gt; £250)</a:t>
            </a:r>
          </a:p>
          <a:p>
            <a:pPr lvl="2"/>
            <a:r>
              <a:rPr lang="en-GB" dirty="0"/>
              <a:t>1981 BBC Model B (£350 -&gt; £875)</a:t>
            </a:r>
          </a:p>
          <a:p>
            <a:pPr lvl="2"/>
            <a:r>
              <a:rPr lang="en-GB" dirty="0"/>
              <a:t>1982 C64 ($600 -&gt; £1500)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/>
          </a:bodyPr>
          <a:lstStyle/>
          <a:p>
            <a:r>
              <a:rPr lang="en-GB" dirty="0"/>
              <a:t>MUDs</a:t>
            </a:r>
          </a:p>
          <a:p>
            <a:pPr lvl="1"/>
            <a:r>
              <a:rPr lang="en-GB" dirty="0"/>
              <a:t>University computer facilities were mainframes and minicomputers with dumb terminals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r>
              <a:rPr lang="en-GB" dirty="0"/>
              <a:t>All processing occurred in the mainframe, terminals just took input &amp; displayed responses</a:t>
            </a:r>
          </a:p>
        </p:txBody>
      </p:sp>
      <p:pic>
        <p:nvPicPr>
          <p:cNvPr id="1026" name="Picture 2" descr="Image result for university computer lab 1970s">
            <a:extLst>
              <a:ext uri="{FF2B5EF4-FFF2-40B4-BE49-F238E27FC236}">
                <a16:creationId xmlns:a16="http://schemas.microsoft.com/office/drawing/2014/main" id="{94C1F2A2-BA1D-405A-8746-01B8D5149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333686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0208F58-A430-45DF-94A6-F3A8BC961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522" y="2623592"/>
            <a:ext cx="4163458" cy="260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91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/>
          </a:bodyPr>
          <a:lstStyle/>
          <a:p>
            <a:r>
              <a:rPr lang="en-GB" dirty="0"/>
              <a:t>MUDs</a:t>
            </a:r>
          </a:p>
          <a:p>
            <a:pPr lvl="1"/>
            <a:r>
              <a:rPr lang="en-GB" dirty="0"/>
              <a:t>University computer facilities were mainframes and minicomputers with dumb terminals</a:t>
            </a:r>
          </a:p>
          <a:p>
            <a:pPr lvl="2"/>
            <a:r>
              <a:rPr lang="en-GB" dirty="0"/>
              <a:t>Early form of the MVC (model, view, controller) pattern</a:t>
            </a:r>
          </a:p>
          <a:p>
            <a:pPr lvl="3"/>
            <a:r>
              <a:rPr lang="en-GB" dirty="0"/>
              <a:t>Mainframe had the ‘model’ as working memory or disk storage or relational database</a:t>
            </a:r>
          </a:p>
          <a:p>
            <a:pPr lvl="3"/>
            <a:r>
              <a:rPr lang="en-GB" dirty="0"/>
              <a:t>Mainframe processed model with controller application (ASM, C, COBOL etc)</a:t>
            </a:r>
          </a:p>
          <a:p>
            <a:pPr lvl="3"/>
            <a:r>
              <a:rPr lang="en-GB" dirty="0"/>
              <a:t>Dumb terminals allowed users to send commands to mainframe app and receive results as a view.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Just like modern cloud computing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757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MUDs</a:t>
            </a:r>
          </a:p>
          <a:p>
            <a:pPr lvl="1"/>
            <a:r>
              <a:rPr lang="en-GB" dirty="0"/>
              <a:t>Multi-user dungeons first became popular in academic environments in the mid-1970s</a:t>
            </a:r>
          </a:p>
          <a:p>
            <a:pPr lvl="2"/>
            <a:r>
              <a:rPr lang="en-GB" dirty="0"/>
              <a:t>1975 University of Illinois</a:t>
            </a:r>
          </a:p>
          <a:p>
            <a:pPr lvl="2"/>
            <a:r>
              <a:rPr lang="en-GB" dirty="0"/>
              <a:t>1978 Essex University ‘MUD’</a:t>
            </a:r>
          </a:p>
          <a:p>
            <a:pPr lvl="1"/>
            <a:r>
              <a:rPr lang="en-GB" dirty="0"/>
              <a:t>Created by students rather than staff</a:t>
            </a:r>
          </a:p>
          <a:p>
            <a:pPr lvl="2"/>
            <a:r>
              <a:rPr lang="en-GB" dirty="0"/>
              <a:t>Relied on university mini computers (DECs running Unix)</a:t>
            </a:r>
          </a:p>
          <a:p>
            <a:pPr lvl="2"/>
            <a:r>
              <a:rPr lang="en-GB" dirty="0"/>
              <a:t>And academic networks (JANET, PLATO) to link players to MUDs</a:t>
            </a:r>
          </a:p>
          <a:p>
            <a:pPr lvl="3"/>
            <a:r>
              <a:rPr lang="en-GB" dirty="0"/>
              <a:t>Often full of very sardonic humour based on campus experiences / staff / students</a:t>
            </a:r>
          </a:p>
          <a:p>
            <a:pPr lvl="2"/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MUDs</a:t>
            </a:r>
          </a:p>
          <a:p>
            <a:pPr lvl="1"/>
            <a:r>
              <a:rPr lang="en-GB" dirty="0"/>
              <a:t>What is a MUD?</a:t>
            </a:r>
          </a:p>
          <a:p>
            <a:pPr lvl="2"/>
            <a:r>
              <a:rPr lang="en-GB" dirty="0"/>
              <a:t>Simplest definition, it’s digital ’Dungeons and Dragons’ type role playing</a:t>
            </a:r>
          </a:p>
          <a:p>
            <a:pPr lvl="2"/>
            <a:r>
              <a:rPr lang="en-GB" dirty="0"/>
              <a:t>Game consists of (simplest form):</a:t>
            </a:r>
          </a:p>
          <a:p>
            <a:pPr lvl="3"/>
            <a:r>
              <a:rPr lang="en-GB" dirty="0"/>
              <a:t>A dungeon of inter-connected rooms</a:t>
            </a:r>
          </a:p>
          <a:p>
            <a:pPr lvl="3"/>
            <a:r>
              <a:rPr lang="en-GB" dirty="0"/>
              <a:t>Human players</a:t>
            </a:r>
          </a:p>
          <a:p>
            <a:pPr lvl="3"/>
            <a:r>
              <a:rPr lang="en-GB" dirty="0"/>
              <a:t>Text-based interactions</a:t>
            </a:r>
          </a:p>
          <a:p>
            <a:pPr lvl="2"/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MUDs</a:t>
            </a:r>
          </a:p>
          <a:p>
            <a:pPr lvl="1"/>
            <a:r>
              <a:rPr lang="en-GB" dirty="0"/>
              <a:t>What is a MUD?</a:t>
            </a:r>
          </a:p>
        </p:txBody>
      </p:sp>
      <p:pic>
        <p:nvPicPr>
          <p:cNvPr id="67588" name="Picture 4" descr="http://1.bp.blogspot.com/_XH32YBYh3II/TCEEQB3tHxI/AAAAAAAAAFI/KvvMBRDHDkY/s400/mud+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88840"/>
            <a:ext cx="7200800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MUDs</a:t>
            </a:r>
          </a:p>
          <a:p>
            <a:pPr lvl="1"/>
            <a:r>
              <a:rPr lang="en-GB" dirty="0"/>
              <a:t>What is a MUD?</a:t>
            </a:r>
          </a:p>
          <a:p>
            <a:pPr lvl="2"/>
            <a:r>
              <a:rPr lang="en-GB" dirty="0"/>
              <a:t>Simplest definition, it’s digital ’Dungeons and Dragons’ type role playing</a:t>
            </a:r>
          </a:p>
          <a:p>
            <a:pPr lvl="2"/>
            <a:r>
              <a:rPr lang="en-GB" dirty="0"/>
              <a:t>Scope for:</a:t>
            </a:r>
          </a:p>
          <a:p>
            <a:pPr lvl="3"/>
            <a:r>
              <a:rPr lang="en-GB" dirty="0"/>
              <a:t>A defined, connected and explorable world</a:t>
            </a:r>
          </a:p>
          <a:p>
            <a:pPr lvl="3"/>
            <a:r>
              <a:rPr lang="en-GB" dirty="0"/>
              <a:t>Dungeon-based narrative / plot</a:t>
            </a:r>
          </a:p>
          <a:p>
            <a:pPr lvl="3"/>
            <a:r>
              <a:rPr lang="en-GB" dirty="0"/>
              <a:t>Collectable game objects</a:t>
            </a:r>
          </a:p>
          <a:p>
            <a:pPr lvl="3"/>
            <a:r>
              <a:rPr lang="en-GB" dirty="0"/>
              <a:t>Object/action challenges</a:t>
            </a:r>
          </a:p>
          <a:p>
            <a:pPr lvl="3"/>
            <a:r>
              <a:rPr lang="en-GB" dirty="0"/>
              <a:t>NPCs to drive plot</a:t>
            </a:r>
          </a:p>
          <a:p>
            <a:pPr lvl="3"/>
            <a:r>
              <a:rPr lang="en-GB" dirty="0"/>
              <a:t>Player interactions (chat / give objects / perform magic)</a:t>
            </a:r>
          </a:p>
          <a:p>
            <a:pPr lvl="3"/>
            <a:r>
              <a:rPr lang="en-GB" dirty="0" err="1"/>
              <a:t>PvNPC</a:t>
            </a:r>
            <a:r>
              <a:rPr lang="en-GB" dirty="0"/>
              <a:t> combat</a:t>
            </a:r>
          </a:p>
          <a:p>
            <a:pPr lvl="3"/>
            <a:r>
              <a:rPr lang="en-GB" dirty="0" err="1"/>
              <a:t>PvP</a:t>
            </a:r>
            <a:r>
              <a:rPr lang="en-GB" dirty="0"/>
              <a:t> combat</a:t>
            </a:r>
          </a:p>
          <a:p>
            <a:pPr lvl="3"/>
            <a:r>
              <a:rPr lang="en-GB" dirty="0"/>
              <a:t>2D/3D </a:t>
            </a:r>
            <a:r>
              <a:rPr lang="en-GB" dirty="0" err="1"/>
              <a:t>gfx</a:t>
            </a:r>
            <a:endParaRPr lang="en-GB" dirty="0"/>
          </a:p>
          <a:p>
            <a:pPr lvl="2"/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GB" dirty="0"/>
              <a:t>MUDs</a:t>
            </a:r>
          </a:p>
          <a:p>
            <a:pPr lvl="1"/>
            <a:r>
              <a:rPr lang="en-GB" dirty="0"/>
              <a:t>What is a MUD?</a:t>
            </a:r>
          </a:p>
          <a:p>
            <a:pPr lvl="2"/>
            <a:r>
              <a:rPr lang="en-GB" dirty="0"/>
              <a:t>Bartle’s player Types</a:t>
            </a:r>
          </a:p>
        </p:txBody>
      </p:sp>
      <p:pic>
        <p:nvPicPr>
          <p:cNvPr id="65538" name="Picture 2" descr="richard bartle player typ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564904"/>
            <a:ext cx="5715000" cy="2981326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043608" y="5939988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https://repignite.com/2014/07/richard-bartle-player-types/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GB" dirty="0"/>
              <a:t>MUDs</a:t>
            </a:r>
          </a:p>
          <a:p>
            <a:pPr lvl="1"/>
            <a:r>
              <a:rPr lang="en-GB" dirty="0"/>
              <a:t>Why are they pivotal?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2A2F09-ED0C-4FA7-8E33-F43E8BF5128A}"/>
              </a:ext>
            </a:extLst>
          </p:cNvPr>
          <p:cNvGrpSpPr/>
          <p:nvPr/>
        </p:nvGrpSpPr>
        <p:grpSpPr>
          <a:xfrm>
            <a:off x="1115616" y="2060848"/>
            <a:ext cx="6624736" cy="4464496"/>
            <a:chOff x="755576" y="1916832"/>
            <a:chExt cx="7344816" cy="4968552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7D18C0-CF6F-449F-B0D2-25401B75F6C6}"/>
                </a:ext>
              </a:extLst>
            </p:cNvPr>
            <p:cNvGrpSpPr/>
            <p:nvPr/>
          </p:nvGrpSpPr>
          <p:grpSpPr>
            <a:xfrm>
              <a:off x="755576" y="2852936"/>
              <a:ext cx="7344816" cy="3168352"/>
              <a:chOff x="539552" y="2132856"/>
              <a:chExt cx="7344816" cy="3168352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8FBD16B-FCF2-41FF-AB85-39041FB6FB7C}"/>
                  </a:ext>
                </a:extLst>
              </p:cNvPr>
              <p:cNvSpPr/>
              <p:nvPr/>
            </p:nvSpPr>
            <p:spPr>
              <a:xfrm>
                <a:off x="3275856" y="3212976"/>
                <a:ext cx="1728192" cy="9144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MUD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4B3982F-6C0B-46C3-BAF3-0C7E33B8ED57}"/>
                  </a:ext>
                </a:extLst>
              </p:cNvPr>
              <p:cNvSpPr/>
              <p:nvPr/>
            </p:nvSpPr>
            <p:spPr>
              <a:xfrm>
                <a:off x="539552" y="2132856"/>
                <a:ext cx="1728192" cy="9144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Table-top </a:t>
                </a:r>
              </a:p>
              <a:p>
                <a:pPr algn="ctr"/>
                <a:r>
                  <a:rPr lang="en-GB" dirty="0"/>
                  <a:t>role playing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4B66422-A953-4DDB-BCA5-68FFFE669D9A}"/>
                  </a:ext>
                </a:extLst>
              </p:cNvPr>
              <p:cNvSpPr/>
              <p:nvPr/>
            </p:nvSpPr>
            <p:spPr>
              <a:xfrm>
                <a:off x="539552" y="4386808"/>
                <a:ext cx="1728192" cy="9144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Adventure games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1724B41-72CC-436F-AD19-C68850D65EDB}"/>
                  </a:ext>
                </a:extLst>
              </p:cNvPr>
              <p:cNvSpPr/>
              <p:nvPr/>
            </p:nvSpPr>
            <p:spPr>
              <a:xfrm>
                <a:off x="6156176" y="2204864"/>
                <a:ext cx="1728192" cy="9144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MMOs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EF6087-F42E-42E5-B6F4-6FAAC658C9C5}"/>
                  </a:ext>
                </a:extLst>
              </p:cNvPr>
              <p:cNvSpPr/>
              <p:nvPr/>
            </p:nvSpPr>
            <p:spPr>
              <a:xfrm>
                <a:off x="6156176" y="3212976"/>
                <a:ext cx="1728192" cy="9144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Social </a:t>
                </a:r>
              </a:p>
              <a:p>
                <a:pPr algn="ctr"/>
                <a:r>
                  <a:rPr lang="en-GB" dirty="0"/>
                  <a:t>networks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65B5FD-F885-43B2-A5F7-CE7AEAC81D87}"/>
                  </a:ext>
                </a:extLst>
              </p:cNvPr>
              <p:cNvSpPr/>
              <p:nvPr/>
            </p:nvSpPr>
            <p:spPr>
              <a:xfrm>
                <a:off x="6156176" y="4221088"/>
                <a:ext cx="1728192" cy="9144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Narrative gaming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7FEA677-EDA4-4EB9-910C-41B3DFD5C42F}"/>
                  </a:ext>
                </a:extLst>
              </p:cNvPr>
              <p:cNvCxnSpPr>
                <a:stCxn id="10" idx="3"/>
                <a:endCxn id="9" idx="1"/>
              </p:cNvCxnSpPr>
              <p:nvPr/>
            </p:nvCxnSpPr>
            <p:spPr>
              <a:xfrm>
                <a:off x="2267744" y="2590056"/>
                <a:ext cx="1008112" cy="1080120"/>
              </a:xfrm>
              <a:prstGeom prst="straightConnector1">
                <a:avLst/>
              </a:prstGeom>
              <a:grpFill/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201D7F7-F289-4663-B8FD-6C900BEEDC96}"/>
                  </a:ext>
                </a:extLst>
              </p:cNvPr>
              <p:cNvCxnSpPr>
                <a:stCxn id="11" idx="3"/>
                <a:endCxn id="9" idx="1"/>
              </p:cNvCxnSpPr>
              <p:nvPr/>
            </p:nvCxnSpPr>
            <p:spPr>
              <a:xfrm flipV="1">
                <a:off x="2267744" y="3670176"/>
                <a:ext cx="1008112" cy="1173832"/>
              </a:xfrm>
              <a:prstGeom prst="straightConnector1">
                <a:avLst/>
              </a:prstGeom>
              <a:grpFill/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A15BD54-5848-47C5-9C31-602DF4B26843}"/>
                  </a:ext>
                </a:extLst>
              </p:cNvPr>
              <p:cNvCxnSpPr>
                <a:stCxn id="9" idx="3"/>
                <a:endCxn id="12" idx="1"/>
              </p:cNvCxnSpPr>
              <p:nvPr/>
            </p:nvCxnSpPr>
            <p:spPr>
              <a:xfrm flipV="1">
                <a:off x="5004048" y="2662064"/>
                <a:ext cx="1152128" cy="1008112"/>
              </a:xfrm>
              <a:prstGeom prst="straightConnector1">
                <a:avLst/>
              </a:prstGeom>
              <a:grpFill/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93567B6-A5A6-40A2-BAFC-F56E19B2AA7C}"/>
                  </a:ext>
                </a:extLst>
              </p:cNvPr>
              <p:cNvCxnSpPr>
                <a:stCxn id="9" idx="3"/>
                <a:endCxn id="13" idx="1"/>
              </p:cNvCxnSpPr>
              <p:nvPr/>
            </p:nvCxnSpPr>
            <p:spPr>
              <a:xfrm>
                <a:off x="5004048" y="3670176"/>
                <a:ext cx="1152128" cy="0"/>
              </a:xfrm>
              <a:prstGeom prst="straightConnector1">
                <a:avLst/>
              </a:prstGeom>
              <a:grpFill/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D9D4CBD-40EA-4FF2-A983-E50203A8F227}"/>
                  </a:ext>
                </a:extLst>
              </p:cNvPr>
              <p:cNvCxnSpPr>
                <a:stCxn id="9" idx="3"/>
                <a:endCxn id="14" idx="1"/>
              </p:cNvCxnSpPr>
              <p:nvPr/>
            </p:nvCxnSpPr>
            <p:spPr>
              <a:xfrm>
                <a:off x="5004048" y="3670176"/>
                <a:ext cx="1152128" cy="1008112"/>
              </a:xfrm>
              <a:prstGeom prst="straightConnector1">
                <a:avLst/>
              </a:prstGeom>
              <a:grpFill/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BC584A-5B55-4D4A-B5C2-B65A175F83F4}"/>
                </a:ext>
              </a:extLst>
            </p:cNvPr>
            <p:cNvSpPr/>
            <p:nvPr/>
          </p:nvSpPr>
          <p:spPr>
            <a:xfrm>
              <a:off x="6372200" y="5970984"/>
              <a:ext cx="1728192" cy="9144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Video Adventure games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EB35FA-26B8-4CA4-AFE5-A0402C36F046}"/>
                </a:ext>
              </a:extLst>
            </p:cNvPr>
            <p:cNvSpPr/>
            <p:nvPr/>
          </p:nvSpPr>
          <p:spPr>
            <a:xfrm>
              <a:off x="6372200" y="1916832"/>
              <a:ext cx="1728192" cy="9144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Fighting fantasy novels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0008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GB" dirty="0"/>
              <a:t>Making a Single-user Dungeon</a:t>
            </a:r>
          </a:p>
          <a:p>
            <a:pPr marL="457200" lvl="1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Today’s session:</a:t>
            </a:r>
          </a:p>
          <a:p>
            <a:pPr lvl="1"/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MUD and their pivotal role in the development of video games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GB" dirty="0"/>
              <a:t>Making a Single-user Dungeon</a:t>
            </a:r>
          </a:p>
          <a:p>
            <a:pPr lvl="1"/>
            <a:r>
              <a:rPr lang="en-GB" dirty="0"/>
              <a:t>To make a SUD, we need to start off with some creative design that we can build our app from.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707173"/>
            <a:ext cx="8280920" cy="31700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The SUD is a collection of rooms that are laid out on one level (there are no up or down exits). Rooms can be joined by north, south, east or west connections. A room does not have to have connections in all directions and it may not have more than one connection per direction and the connections do not have to be bidirectional.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When the player enters a room, they will be presented with a textual description of the room along with a list of exits they can take from that room. Typing help will give the player all of the text commands. Entering a command incorrectly will result in an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950631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GB" dirty="0"/>
              <a:t>Making a Single-user Dungeon</a:t>
            </a:r>
          </a:p>
          <a:p>
            <a:pPr lvl="1"/>
            <a:r>
              <a:rPr lang="en-GB" dirty="0"/>
              <a:t>To make a SUD, we need to start off with some creative design that we can build our app from.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691680" y="2996952"/>
            <a:ext cx="5544616" cy="3456384"/>
            <a:chOff x="1691680" y="3284984"/>
            <a:chExt cx="5544616" cy="3456384"/>
          </a:xfrm>
        </p:grpSpPr>
        <p:sp>
          <p:nvSpPr>
            <p:cNvPr id="5" name="Rectangle 4"/>
            <p:cNvSpPr/>
            <p:nvPr/>
          </p:nvSpPr>
          <p:spPr>
            <a:xfrm>
              <a:off x="1691680" y="3284984"/>
              <a:ext cx="1008112" cy="8640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Room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03848" y="3284984"/>
              <a:ext cx="1008112" cy="8640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Room</a:t>
              </a:r>
            </a:p>
          </p:txBody>
        </p:sp>
        <p:cxnSp>
          <p:nvCxnSpPr>
            <p:cNvPr id="8" name="Straight Arrow Connector 7"/>
            <p:cNvCxnSpPr>
              <a:stCxn id="5" idx="3"/>
              <a:endCxn id="6" idx="1"/>
            </p:cNvCxnSpPr>
            <p:nvPr/>
          </p:nvCxnSpPr>
          <p:spPr>
            <a:xfrm>
              <a:off x="2699792" y="3717032"/>
              <a:ext cx="50405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203848" y="4581128"/>
              <a:ext cx="1008112" cy="8640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Room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6" idx="2"/>
            </p:cNvCxnSpPr>
            <p:nvPr/>
          </p:nvCxnSpPr>
          <p:spPr>
            <a:xfrm flipV="1">
              <a:off x="3707904" y="4149080"/>
              <a:ext cx="0" cy="43204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203848" y="5877272"/>
              <a:ext cx="1008112" cy="8640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Room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V="1">
              <a:off x="3707904" y="5445224"/>
              <a:ext cx="0" cy="43204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716016" y="4581128"/>
              <a:ext cx="1008112" cy="8640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Room</a:t>
              </a:r>
            </a:p>
          </p:txBody>
        </p:sp>
        <p:cxnSp>
          <p:nvCxnSpPr>
            <p:cNvPr id="16" name="Straight Arrow Connector 15"/>
            <p:cNvCxnSpPr>
              <a:endCxn id="15" idx="1"/>
            </p:cNvCxnSpPr>
            <p:nvPr/>
          </p:nvCxnSpPr>
          <p:spPr>
            <a:xfrm>
              <a:off x="4211960" y="5013176"/>
              <a:ext cx="50405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228184" y="4581128"/>
              <a:ext cx="1008112" cy="8640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Room</a:t>
              </a:r>
            </a:p>
          </p:txBody>
        </p:sp>
        <p:cxnSp>
          <p:nvCxnSpPr>
            <p:cNvPr id="18" name="Straight Arrow Connector 17"/>
            <p:cNvCxnSpPr>
              <a:endCxn id="17" idx="1"/>
            </p:cNvCxnSpPr>
            <p:nvPr/>
          </p:nvCxnSpPr>
          <p:spPr>
            <a:xfrm>
              <a:off x="5724128" y="5013176"/>
              <a:ext cx="50405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691680" y="4581128"/>
              <a:ext cx="1008112" cy="8640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Room</a:t>
              </a:r>
            </a:p>
          </p:txBody>
        </p:sp>
        <p:cxnSp>
          <p:nvCxnSpPr>
            <p:cNvPr id="20" name="Straight Arrow Connector 19"/>
            <p:cNvCxnSpPr>
              <a:stCxn id="19" idx="0"/>
            </p:cNvCxnSpPr>
            <p:nvPr/>
          </p:nvCxnSpPr>
          <p:spPr>
            <a:xfrm flipV="1">
              <a:off x="2195736" y="4149080"/>
              <a:ext cx="0" cy="43204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699792" y="5013176"/>
              <a:ext cx="50405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686800" cy="5616624"/>
          </a:xfrm>
        </p:spPr>
        <p:txBody>
          <a:bodyPr>
            <a:normAutofit/>
          </a:bodyPr>
          <a:lstStyle/>
          <a:p>
            <a:r>
              <a:rPr lang="en-GB" dirty="0"/>
              <a:t>Making a Single-user Dungeon</a:t>
            </a:r>
          </a:p>
          <a:p>
            <a:pPr lvl="1"/>
            <a:r>
              <a:rPr lang="en-GB" dirty="0"/>
              <a:t>Do a linguistic breakdown of the design,</a:t>
            </a:r>
          </a:p>
          <a:p>
            <a:pPr lvl="2"/>
            <a:r>
              <a:rPr lang="en-GB" dirty="0">
                <a:solidFill>
                  <a:srgbClr val="FF0000"/>
                </a:solidFill>
              </a:rPr>
              <a:t>Objects (nouns)</a:t>
            </a:r>
            <a:r>
              <a:rPr lang="en-GB" dirty="0"/>
              <a:t>, </a:t>
            </a:r>
            <a:r>
              <a:rPr lang="en-GB" dirty="0">
                <a:solidFill>
                  <a:srgbClr val="00B0F0"/>
                </a:solidFill>
              </a:rPr>
              <a:t>methods (verbs) </a:t>
            </a:r>
            <a:r>
              <a:rPr lang="en-GB" dirty="0"/>
              <a:t>, </a:t>
            </a:r>
            <a:r>
              <a:rPr lang="en-GB" dirty="0">
                <a:solidFill>
                  <a:srgbClr val="92D050"/>
                </a:solidFill>
              </a:rPr>
              <a:t>attributes (adjectives)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707173"/>
            <a:ext cx="8280920" cy="31700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The </a:t>
            </a:r>
            <a:r>
              <a:rPr lang="en-GB" sz="2000" dirty="0">
                <a:solidFill>
                  <a:srgbClr val="FF0000"/>
                </a:solidFill>
              </a:rPr>
              <a:t>SUD</a:t>
            </a:r>
            <a:r>
              <a:rPr lang="en-GB" sz="2000" dirty="0">
                <a:solidFill>
                  <a:schemeClr val="bg1"/>
                </a:solidFill>
              </a:rPr>
              <a:t> is a collection of </a:t>
            </a:r>
            <a:r>
              <a:rPr lang="en-GB" sz="2000" dirty="0">
                <a:solidFill>
                  <a:srgbClr val="FF0000"/>
                </a:solidFill>
              </a:rPr>
              <a:t>rooms</a:t>
            </a:r>
            <a:r>
              <a:rPr lang="en-GB" sz="2000" dirty="0">
                <a:solidFill>
                  <a:schemeClr val="bg1"/>
                </a:solidFill>
              </a:rPr>
              <a:t> that are laid out on one </a:t>
            </a:r>
            <a:r>
              <a:rPr lang="en-GB" sz="2000" dirty="0">
                <a:solidFill>
                  <a:srgbClr val="92D050"/>
                </a:solidFill>
              </a:rPr>
              <a:t>level</a:t>
            </a:r>
            <a:r>
              <a:rPr lang="en-GB" sz="2000" dirty="0">
                <a:solidFill>
                  <a:schemeClr val="bg1"/>
                </a:solidFill>
              </a:rPr>
              <a:t> (there are no up or down exits). </a:t>
            </a:r>
            <a:r>
              <a:rPr lang="en-GB" sz="2000" dirty="0">
                <a:solidFill>
                  <a:srgbClr val="FF0000"/>
                </a:solidFill>
              </a:rPr>
              <a:t>Rooms</a:t>
            </a:r>
            <a:r>
              <a:rPr lang="en-GB" sz="2000" dirty="0">
                <a:solidFill>
                  <a:schemeClr val="bg1"/>
                </a:solidFill>
              </a:rPr>
              <a:t> can be joined by </a:t>
            </a:r>
            <a:r>
              <a:rPr lang="en-GB" sz="2000" dirty="0">
                <a:solidFill>
                  <a:srgbClr val="92D050"/>
                </a:solidFill>
              </a:rPr>
              <a:t>north</a:t>
            </a:r>
            <a:r>
              <a:rPr lang="en-GB" sz="2000" dirty="0">
                <a:solidFill>
                  <a:schemeClr val="bg1"/>
                </a:solidFill>
              </a:rPr>
              <a:t>, </a:t>
            </a:r>
            <a:r>
              <a:rPr lang="en-GB" sz="2000" dirty="0">
                <a:solidFill>
                  <a:srgbClr val="92D050"/>
                </a:solidFill>
              </a:rPr>
              <a:t>south</a:t>
            </a:r>
            <a:r>
              <a:rPr lang="en-GB" sz="2000" dirty="0">
                <a:solidFill>
                  <a:schemeClr val="bg1"/>
                </a:solidFill>
              </a:rPr>
              <a:t>, </a:t>
            </a:r>
            <a:r>
              <a:rPr lang="en-GB" sz="2000" dirty="0">
                <a:solidFill>
                  <a:srgbClr val="92D050"/>
                </a:solidFill>
              </a:rPr>
              <a:t>east</a:t>
            </a:r>
            <a:r>
              <a:rPr lang="en-GB" sz="2000" dirty="0">
                <a:solidFill>
                  <a:schemeClr val="bg1"/>
                </a:solidFill>
              </a:rPr>
              <a:t> or </a:t>
            </a:r>
            <a:r>
              <a:rPr lang="en-GB" sz="2000" dirty="0">
                <a:solidFill>
                  <a:srgbClr val="92D050"/>
                </a:solidFill>
              </a:rPr>
              <a:t>west</a:t>
            </a:r>
            <a:r>
              <a:rPr lang="en-GB" sz="2000" dirty="0">
                <a:solidFill>
                  <a:schemeClr val="bg1"/>
                </a:solidFill>
              </a:rPr>
              <a:t> connections. A </a:t>
            </a:r>
            <a:r>
              <a:rPr lang="en-GB" sz="2000" dirty="0">
                <a:solidFill>
                  <a:srgbClr val="FF0000"/>
                </a:solidFill>
              </a:rPr>
              <a:t>room</a:t>
            </a:r>
            <a:r>
              <a:rPr lang="en-GB" sz="2000" dirty="0">
                <a:solidFill>
                  <a:schemeClr val="bg1"/>
                </a:solidFill>
              </a:rPr>
              <a:t> does not have to have </a:t>
            </a:r>
            <a:r>
              <a:rPr lang="en-GB" sz="2000" dirty="0">
                <a:solidFill>
                  <a:srgbClr val="92D050"/>
                </a:solidFill>
              </a:rPr>
              <a:t>connections</a:t>
            </a:r>
            <a:r>
              <a:rPr lang="en-GB" sz="2000" dirty="0">
                <a:solidFill>
                  <a:schemeClr val="bg1"/>
                </a:solidFill>
              </a:rPr>
              <a:t> in all directions and it may not have more than one connection per direction and the connections do not have to be </a:t>
            </a:r>
            <a:r>
              <a:rPr lang="en-GB" sz="2000" dirty="0">
                <a:solidFill>
                  <a:srgbClr val="92D050"/>
                </a:solidFill>
              </a:rPr>
              <a:t>bidirectional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When the </a:t>
            </a:r>
            <a:r>
              <a:rPr lang="en-GB" sz="2000" dirty="0">
                <a:solidFill>
                  <a:srgbClr val="FF0000"/>
                </a:solidFill>
              </a:rPr>
              <a:t>player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rgbClr val="00B0F0"/>
                </a:solidFill>
              </a:rPr>
              <a:t>enters</a:t>
            </a:r>
            <a:r>
              <a:rPr lang="en-GB" sz="2000" dirty="0">
                <a:solidFill>
                  <a:schemeClr val="bg1"/>
                </a:solidFill>
              </a:rPr>
              <a:t> a </a:t>
            </a:r>
            <a:r>
              <a:rPr lang="en-GB" sz="2000" dirty="0">
                <a:solidFill>
                  <a:srgbClr val="FF0000"/>
                </a:solidFill>
              </a:rPr>
              <a:t>room</a:t>
            </a:r>
            <a:r>
              <a:rPr lang="en-GB" sz="2000" dirty="0">
                <a:solidFill>
                  <a:schemeClr val="bg1"/>
                </a:solidFill>
              </a:rPr>
              <a:t>, they will be presented with a </a:t>
            </a:r>
            <a:r>
              <a:rPr lang="en-GB" sz="2000" dirty="0">
                <a:solidFill>
                  <a:srgbClr val="92D050"/>
                </a:solidFill>
              </a:rPr>
              <a:t>textual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rgbClr val="92D050"/>
                </a:solidFill>
              </a:rPr>
              <a:t>description</a:t>
            </a:r>
            <a:r>
              <a:rPr lang="en-GB" sz="2000" dirty="0">
                <a:solidFill>
                  <a:schemeClr val="bg1"/>
                </a:solidFill>
              </a:rPr>
              <a:t> of the </a:t>
            </a:r>
            <a:r>
              <a:rPr lang="en-GB" sz="2000" dirty="0">
                <a:solidFill>
                  <a:srgbClr val="FF0000"/>
                </a:solidFill>
              </a:rPr>
              <a:t>room</a:t>
            </a:r>
            <a:r>
              <a:rPr lang="en-GB" sz="2000" dirty="0">
                <a:solidFill>
                  <a:schemeClr val="bg1"/>
                </a:solidFill>
              </a:rPr>
              <a:t> along with a list of </a:t>
            </a:r>
            <a:r>
              <a:rPr lang="en-GB" sz="2000" dirty="0">
                <a:solidFill>
                  <a:srgbClr val="FF0000"/>
                </a:solidFill>
              </a:rPr>
              <a:t>exits</a:t>
            </a:r>
            <a:r>
              <a:rPr lang="en-GB" sz="2000" dirty="0">
                <a:solidFill>
                  <a:schemeClr val="bg1"/>
                </a:solidFill>
              </a:rPr>
              <a:t> they can take from that </a:t>
            </a:r>
            <a:r>
              <a:rPr lang="en-GB" sz="2000" dirty="0">
                <a:solidFill>
                  <a:srgbClr val="FF0000"/>
                </a:solidFill>
              </a:rPr>
              <a:t>room</a:t>
            </a:r>
            <a:r>
              <a:rPr lang="en-GB" sz="2000" dirty="0">
                <a:solidFill>
                  <a:schemeClr val="bg1"/>
                </a:solidFill>
              </a:rPr>
              <a:t>. </a:t>
            </a:r>
            <a:r>
              <a:rPr lang="en-GB" sz="2000" dirty="0">
                <a:solidFill>
                  <a:srgbClr val="00B0F0"/>
                </a:solidFill>
              </a:rPr>
              <a:t>Typing</a:t>
            </a:r>
            <a:r>
              <a:rPr lang="en-GB" sz="2000" dirty="0">
                <a:solidFill>
                  <a:schemeClr val="bg1"/>
                </a:solidFill>
              </a:rPr>
              <a:t> help will give the </a:t>
            </a:r>
            <a:r>
              <a:rPr lang="en-GB" sz="2000" dirty="0">
                <a:solidFill>
                  <a:srgbClr val="FF0000"/>
                </a:solidFill>
              </a:rPr>
              <a:t>player</a:t>
            </a:r>
            <a:r>
              <a:rPr lang="en-GB" sz="2000" dirty="0">
                <a:solidFill>
                  <a:schemeClr val="bg1"/>
                </a:solidFill>
              </a:rPr>
              <a:t> all of the text </a:t>
            </a:r>
            <a:r>
              <a:rPr lang="en-GB" sz="2000" dirty="0">
                <a:solidFill>
                  <a:srgbClr val="00B0F0"/>
                </a:solidFill>
              </a:rPr>
              <a:t>commands</a:t>
            </a:r>
            <a:r>
              <a:rPr lang="en-GB" sz="2000" dirty="0">
                <a:solidFill>
                  <a:schemeClr val="bg1"/>
                </a:solidFill>
              </a:rPr>
              <a:t>. Entering a command </a:t>
            </a:r>
            <a:r>
              <a:rPr lang="en-GB" sz="2000" dirty="0">
                <a:solidFill>
                  <a:srgbClr val="92D050"/>
                </a:solidFill>
              </a:rPr>
              <a:t>incorrectly</a:t>
            </a:r>
            <a:r>
              <a:rPr lang="en-GB" sz="2000" dirty="0">
                <a:solidFill>
                  <a:schemeClr val="bg1"/>
                </a:solidFill>
              </a:rPr>
              <a:t> will result in an error message.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GB" dirty="0"/>
              <a:t>Making a Single-user Dungeon</a:t>
            </a:r>
          </a:p>
          <a:p>
            <a:pPr lvl="1"/>
            <a:r>
              <a:rPr lang="en-GB" dirty="0"/>
              <a:t>Create a 1</a:t>
            </a:r>
            <a:r>
              <a:rPr lang="en-GB" baseline="30000" dirty="0"/>
              <a:t>st</a:t>
            </a:r>
            <a:r>
              <a:rPr lang="en-GB" dirty="0"/>
              <a:t> pass class hierarchy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537" y="2348880"/>
          <a:ext cx="8136903" cy="4032448"/>
        </p:xfrm>
        <a:graphic>
          <a:graphicData uri="http://schemas.openxmlformats.org/drawingml/2006/table">
            <a:tbl>
              <a:tblPr/>
              <a:tblGrid>
                <a:gridCol w="2712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2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3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Method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Attributes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4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SUD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Player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Collection&lt;Room&gt;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7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Player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Typing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GO &lt;direction&gt;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HELP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Error</a:t>
                      </a:r>
                      <a:r>
                        <a:rPr lang="en-GB" sz="1800" baseline="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 message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Room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Incorrect typing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33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Room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Connections (north, south, east, west)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GB" dirty="0"/>
              <a:t>Making a Single-user Dungeon</a:t>
            </a:r>
          </a:p>
          <a:p>
            <a:pPr lvl="1"/>
            <a:r>
              <a:rPr lang="en-GB" dirty="0"/>
              <a:t>Create a 1</a:t>
            </a:r>
            <a:r>
              <a:rPr lang="en-GB" baseline="30000" dirty="0"/>
              <a:t>st</a:t>
            </a:r>
            <a:r>
              <a:rPr lang="en-GB" dirty="0"/>
              <a:t> pass class hierarchy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0163F3-BCD6-4844-BFFC-CACB8A626BDC}"/>
              </a:ext>
            </a:extLst>
          </p:cNvPr>
          <p:cNvGrpSpPr/>
          <p:nvPr/>
        </p:nvGrpSpPr>
        <p:grpSpPr>
          <a:xfrm>
            <a:off x="642910" y="2071678"/>
            <a:ext cx="5715040" cy="4500594"/>
            <a:chOff x="642910" y="2071678"/>
            <a:chExt cx="5715040" cy="4500594"/>
          </a:xfrm>
        </p:grpSpPr>
        <p:grpSp>
          <p:nvGrpSpPr>
            <p:cNvPr id="4" name="Group 7"/>
            <p:cNvGrpSpPr/>
            <p:nvPr/>
          </p:nvGrpSpPr>
          <p:grpSpPr>
            <a:xfrm>
              <a:off x="642910" y="3136470"/>
              <a:ext cx="1928826" cy="1015663"/>
              <a:chOff x="-857288" y="1273718"/>
              <a:chExt cx="4572000" cy="1015663"/>
            </a:xfrm>
          </p:grpSpPr>
          <p:sp>
            <p:nvSpPr>
              <p:cNvPr id="15" name="Rectangle 4"/>
              <p:cNvSpPr/>
              <p:nvPr/>
            </p:nvSpPr>
            <p:spPr>
              <a:xfrm>
                <a:off x="-857288" y="1643050"/>
                <a:ext cx="4572000" cy="64633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r>
                  <a:rPr lang="en-GB" dirty="0"/>
                  <a:t>Player</a:t>
                </a:r>
              </a:p>
              <a:p>
                <a:r>
                  <a:rPr lang="en-GB" dirty="0"/>
                  <a:t>Collection&lt;Room&gt;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-857288" y="1273718"/>
                <a:ext cx="4562508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SUD</a:t>
                </a:r>
              </a:p>
            </p:txBody>
          </p:sp>
        </p:grpSp>
        <p:grpSp>
          <p:nvGrpSpPr>
            <p:cNvPr id="6" name="Group 11"/>
            <p:cNvGrpSpPr/>
            <p:nvPr/>
          </p:nvGrpSpPr>
          <p:grpSpPr>
            <a:xfrm>
              <a:off x="4429124" y="4855135"/>
              <a:ext cx="1928826" cy="1717137"/>
              <a:chOff x="-857288" y="1273718"/>
              <a:chExt cx="4572000" cy="171713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-857288" y="1643050"/>
                <a:ext cx="4572000" cy="134780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dirty="0">
                    <a:ea typeface="Calibri"/>
                    <a:cs typeface="Times New Roman"/>
                  </a:rPr>
                  <a:t>Connections (north, south, east, west)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ea typeface="Calibri"/>
                    <a:cs typeface="Times New Roman"/>
                  </a:rPr>
                  <a:t>Description</a:t>
                </a:r>
                <a:endParaRPr lang="en-GB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-857288" y="1273718"/>
                <a:ext cx="4562508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Room</a:t>
                </a:r>
              </a:p>
            </p:txBody>
          </p:sp>
        </p:grpSp>
        <p:cxnSp>
          <p:nvCxnSpPr>
            <p:cNvPr id="8" name="Elbow Connector 7"/>
            <p:cNvCxnSpPr>
              <a:stCxn id="15" idx="3"/>
              <a:endCxn id="13" idx="1"/>
            </p:cNvCxnSpPr>
            <p:nvPr/>
          </p:nvCxnSpPr>
          <p:spPr>
            <a:xfrm>
              <a:off x="2571736" y="3828968"/>
              <a:ext cx="1857388" cy="206940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1"/>
            <p:cNvGrpSpPr/>
            <p:nvPr/>
          </p:nvGrpSpPr>
          <p:grpSpPr>
            <a:xfrm>
              <a:off x="4429124" y="2071678"/>
              <a:ext cx="1928826" cy="2566857"/>
              <a:chOff x="-857288" y="1273718"/>
              <a:chExt cx="4572000" cy="256685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-857288" y="1643050"/>
                <a:ext cx="4572000" cy="219752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GB" dirty="0">
                    <a:ea typeface="Calibri"/>
                    <a:cs typeface="Times New Roman"/>
                  </a:rPr>
                  <a:t>Typing()</a:t>
                </a: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GB" dirty="0">
                    <a:ea typeface="Calibri"/>
                    <a:cs typeface="Times New Roman"/>
                  </a:rPr>
                  <a:t>GO &lt;direction&gt;()</a:t>
                </a: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GB" dirty="0">
                    <a:ea typeface="Calibri"/>
                    <a:cs typeface="Times New Roman"/>
                  </a:rPr>
                  <a:t>HELP()</a:t>
                </a: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GB" dirty="0">
                    <a:ea typeface="Calibri"/>
                    <a:cs typeface="Times New Roman"/>
                  </a:rPr>
                  <a:t>Error message()</a:t>
                </a:r>
                <a:endParaRPr lang="en-US" dirty="0">
                  <a:ea typeface="Calibri"/>
                  <a:cs typeface="Times New Roman"/>
                </a:endParaRPr>
              </a:p>
              <a:p>
                <a:endParaRPr lang="en-GB" dirty="0"/>
              </a:p>
              <a:p>
                <a:r>
                  <a:rPr lang="en-GB" dirty="0"/>
                  <a:t>Room</a:t>
                </a:r>
              </a:p>
              <a:p>
                <a:r>
                  <a:rPr lang="en-GB" dirty="0"/>
                  <a:t>Incorrect  Typing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-857288" y="1273718"/>
                <a:ext cx="4562508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Player</a:t>
                </a:r>
              </a:p>
            </p:txBody>
          </p:sp>
        </p:grpSp>
        <p:cxnSp>
          <p:nvCxnSpPr>
            <p:cNvPr id="10" name="Elbow Connector 9"/>
            <p:cNvCxnSpPr>
              <a:stCxn id="15" idx="3"/>
              <a:endCxn id="11" idx="1"/>
            </p:cNvCxnSpPr>
            <p:nvPr/>
          </p:nvCxnSpPr>
          <p:spPr>
            <a:xfrm flipV="1">
              <a:off x="2571736" y="3539773"/>
              <a:ext cx="1857388" cy="28919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GB" dirty="0"/>
              <a:t>Making a Single-user Dungeon</a:t>
            </a:r>
          </a:p>
          <a:p>
            <a:pPr lvl="1"/>
            <a:r>
              <a:rPr lang="en-GB" dirty="0"/>
              <a:t>Create a 1</a:t>
            </a:r>
            <a:r>
              <a:rPr lang="en-GB" baseline="30000" dirty="0"/>
              <a:t>st</a:t>
            </a:r>
            <a:r>
              <a:rPr lang="en-GB" dirty="0"/>
              <a:t> pass state diagram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39552" y="2204864"/>
            <a:ext cx="8064896" cy="4370784"/>
            <a:chOff x="395536" y="2060848"/>
            <a:chExt cx="8064896" cy="437078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395536" y="3666728"/>
              <a:ext cx="1512168" cy="9144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Player:Idle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11960" y="2624708"/>
              <a:ext cx="1512168" cy="9144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GO &lt;direction&gt;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300192" y="2060848"/>
              <a:ext cx="1512168" cy="9144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Invalid for room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00192" y="3234680"/>
              <a:ext cx="1512168" cy="9144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Valid for room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9952" y="4383008"/>
              <a:ext cx="1512168" cy="9144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HELP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00192" y="4386808"/>
              <a:ext cx="1512168" cy="9144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Display Help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39952" y="5516076"/>
              <a:ext cx="1512168" cy="9144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Syntax error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00192" y="5517232"/>
              <a:ext cx="1512168" cy="9144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Display Error</a:t>
              </a:r>
            </a:p>
          </p:txBody>
        </p:sp>
        <p:cxnSp>
          <p:nvCxnSpPr>
            <p:cNvPr id="14" name="Straight Arrow Connector 13"/>
            <p:cNvCxnSpPr>
              <a:stCxn id="4" idx="3"/>
              <a:endCxn id="6" idx="1"/>
            </p:cNvCxnSpPr>
            <p:nvPr/>
          </p:nvCxnSpPr>
          <p:spPr>
            <a:xfrm flipV="1">
              <a:off x="1907704" y="3081908"/>
              <a:ext cx="2304256" cy="104202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4" idx="3"/>
              <a:endCxn id="9" idx="1"/>
            </p:cNvCxnSpPr>
            <p:nvPr/>
          </p:nvCxnSpPr>
          <p:spPr>
            <a:xfrm>
              <a:off x="1907704" y="4123928"/>
              <a:ext cx="2232248" cy="71628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3"/>
              <a:endCxn id="11" idx="1"/>
            </p:cNvCxnSpPr>
            <p:nvPr/>
          </p:nvCxnSpPr>
          <p:spPr>
            <a:xfrm>
              <a:off x="1907704" y="4123928"/>
              <a:ext cx="2232248" cy="1849348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7" idx="1"/>
            </p:cNvCxnSpPr>
            <p:nvPr/>
          </p:nvCxnSpPr>
          <p:spPr>
            <a:xfrm flipV="1">
              <a:off x="5724128" y="2518048"/>
              <a:ext cx="576064" cy="56386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3"/>
              <a:endCxn id="8" idx="1"/>
            </p:cNvCxnSpPr>
            <p:nvPr/>
          </p:nvCxnSpPr>
          <p:spPr>
            <a:xfrm>
              <a:off x="5724128" y="3081908"/>
              <a:ext cx="576064" cy="609972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3"/>
              <a:endCxn id="10" idx="1"/>
            </p:cNvCxnSpPr>
            <p:nvPr/>
          </p:nvCxnSpPr>
          <p:spPr>
            <a:xfrm>
              <a:off x="5652120" y="4840208"/>
              <a:ext cx="648072" cy="38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3"/>
              <a:endCxn id="12" idx="1"/>
            </p:cNvCxnSpPr>
            <p:nvPr/>
          </p:nvCxnSpPr>
          <p:spPr>
            <a:xfrm>
              <a:off x="5652120" y="5973276"/>
              <a:ext cx="648072" cy="1156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35"/>
            <p:cNvCxnSpPr>
              <a:endCxn id="4" idx="0"/>
            </p:cNvCxnSpPr>
            <p:nvPr/>
          </p:nvCxnSpPr>
          <p:spPr>
            <a:xfrm rot="10800000">
              <a:off x="1151620" y="3666728"/>
              <a:ext cx="7308812" cy="2282552"/>
            </a:xfrm>
            <a:prstGeom prst="bentConnector4">
              <a:avLst>
                <a:gd name="adj1" fmla="val -3"/>
                <a:gd name="adj2" fmla="val 176226"/>
              </a:avLst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2" idx="3"/>
            </p:cNvCxnSpPr>
            <p:nvPr/>
          </p:nvCxnSpPr>
          <p:spPr>
            <a:xfrm flipV="1">
              <a:off x="7812360" y="5949280"/>
              <a:ext cx="648072" cy="25152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7812360" y="4797152"/>
              <a:ext cx="648072" cy="25152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7812360" y="3717032"/>
              <a:ext cx="648072" cy="25152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812360" y="2492896"/>
              <a:ext cx="648072" cy="25152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GB" dirty="0"/>
              <a:t>Making a Single-user Dungeon</a:t>
            </a:r>
          </a:p>
          <a:p>
            <a:pPr lvl="1"/>
            <a:r>
              <a:rPr lang="en-GB" dirty="0"/>
              <a:t>What are the open issues to address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How to store dungeon and room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How to make a text-driven interface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How to process user input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GB" dirty="0"/>
              <a:t>Making a Single-user Dungeon</a:t>
            </a:r>
          </a:p>
          <a:p>
            <a:pPr lvl="1"/>
            <a:r>
              <a:rPr lang="en-GB" dirty="0"/>
              <a:t>1.How to store dungeon and room data</a:t>
            </a:r>
          </a:p>
          <a:p>
            <a:pPr lvl="2"/>
            <a:r>
              <a:rPr lang="en-GB" dirty="0"/>
              <a:t>From the class hierarchy:</a:t>
            </a:r>
          </a:p>
          <a:p>
            <a:pPr lvl="3"/>
            <a:r>
              <a:rPr lang="en-GB" dirty="0"/>
              <a:t>The dungeon will be collection of rooms</a:t>
            </a:r>
          </a:p>
          <a:p>
            <a:pPr lvl="3"/>
            <a:r>
              <a:rPr lang="en-GB" dirty="0"/>
              <a:t>Each room will contain a description and links to other rooms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What containers make sense for this?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368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GB" dirty="0"/>
              <a:t>Making a Single-user Dungeon</a:t>
            </a:r>
          </a:p>
          <a:p>
            <a:pPr lvl="1"/>
            <a:r>
              <a:rPr lang="en-GB" dirty="0"/>
              <a:t>1.How to store dungeon and room data</a:t>
            </a:r>
          </a:p>
          <a:p>
            <a:pPr lvl="2"/>
            <a:r>
              <a:rPr lang="en-GB" dirty="0"/>
              <a:t>From the class hierarchy:</a:t>
            </a:r>
          </a:p>
          <a:p>
            <a:pPr lvl="3"/>
            <a:r>
              <a:rPr lang="en-GB" dirty="0"/>
              <a:t>The dungeon will be collection of rooms</a:t>
            </a:r>
          </a:p>
          <a:p>
            <a:pPr lvl="3"/>
            <a:r>
              <a:rPr lang="en-GB" dirty="0"/>
              <a:t>Each room will contain a description and links to other rooms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What containers make sense for this?</a:t>
            </a:r>
          </a:p>
          <a:p>
            <a:pPr lvl="3"/>
            <a:r>
              <a:rPr lang="en-GB" dirty="0"/>
              <a:t>Could use an array</a:t>
            </a:r>
          </a:p>
          <a:p>
            <a:pPr lvl="4"/>
            <a:r>
              <a:rPr lang="en-GB" dirty="0"/>
              <a:t>Does it make sense to index rooms from 0</a:t>
            </a:r>
          </a:p>
          <a:p>
            <a:pPr lvl="5"/>
            <a:r>
              <a:rPr lang="en-GB" dirty="0"/>
              <a:t>Will this cause issues for our designers?</a:t>
            </a:r>
          </a:p>
          <a:p>
            <a:pPr lvl="3"/>
            <a:r>
              <a:rPr lang="en-GB" dirty="0"/>
              <a:t>Could use a list</a:t>
            </a:r>
          </a:p>
          <a:p>
            <a:pPr lvl="4"/>
            <a:r>
              <a:rPr lang="en-GB" dirty="0"/>
              <a:t>Put room name into each room</a:t>
            </a:r>
          </a:p>
          <a:p>
            <a:pPr lvl="4"/>
            <a:r>
              <a:rPr lang="en-GB" dirty="0"/>
              <a:t>But that will give us an O(n/2) look up, do we want that?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35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GB" dirty="0"/>
              <a:t>Making a Single-user Dungeon</a:t>
            </a:r>
          </a:p>
          <a:p>
            <a:pPr lvl="1"/>
            <a:r>
              <a:rPr lang="en-GB" dirty="0"/>
              <a:t>1.How to store dungeon and room data</a:t>
            </a:r>
          </a:p>
          <a:p>
            <a:pPr lvl="2"/>
            <a:r>
              <a:rPr lang="en-GB" dirty="0"/>
              <a:t>From the class hierarchy:</a:t>
            </a:r>
          </a:p>
          <a:p>
            <a:pPr lvl="3"/>
            <a:r>
              <a:rPr lang="en-GB" dirty="0"/>
              <a:t>The dungeon will be collection of rooms</a:t>
            </a:r>
          </a:p>
          <a:p>
            <a:pPr lvl="3"/>
            <a:r>
              <a:rPr lang="en-GB" dirty="0"/>
              <a:t>Each room will contain a description and links to other rooms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What containers make sense for this?</a:t>
            </a:r>
          </a:p>
          <a:p>
            <a:pPr lvl="3"/>
            <a:r>
              <a:rPr lang="en-GB" dirty="0"/>
              <a:t>Could use a dictionary of &lt;string, room&gt;</a:t>
            </a:r>
          </a:p>
          <a:p>
            <a:pPr lvl="4"/>
            <a:r>
              <a:rPr lang="en-GB" dirty="0"/>
              <a:t>Means we can use the name of the room as a key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77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GB" dirty="0"/>
              <a:t>Making a Single-user Dungeon</a:t>
            </a:r>
          </a:p>
          <a:p>
            <a:pPr lvl="1"/>
            <a:r>
              <a:rPr lang="en-GB" dirty="0"/>
              <a:t>2.How to make a crappy text-driven interface</a:t>
            </a:r>
          </a:p>
          <a:p>
            <a:pPr lvl="2"/>
            <a:r>
              <a:rPr lang="en-GB" dirty="0"/>
              <a:t>For prototyping, command line applications can be very useful</a:t>
            </a:r>
          </a:p>
          <a:p>
            <a:pPr lvl="3"/>
            <a:r>
              <a:rPr lang="en-GB" dirty="0"/>
              <a:t>Just need to work out how to read text &amp; display it</a:t>
            </a:r>
          </a:p>
          <a:p>
            <a:pPr lvl="3"/>
            <a:endParaRPr lang="en-GB" dirty="0"/>
          </a:p>
          <a:p>
            <a:pPr lvl="3"/>
            <a:r>
              <a:rPr lang="en-GB" dirty="0"/>
              <a:t>In Python:</a:t>
            </a:r>
          </a:p>
          <a:p>
            <a:pPr lvl="4"/>
            <a:r>
              <a:rPr lang="en-GB" dirty="0"/>
              <a:t>input()</a:t>
            </a:r>
          </a:p>
        </p:txBody>
      </p:sp>
    </p:spTree>
    <p:extLst>
      <p:ext uri="{BB962C8B-B14F-4D97-AF65-F5344CB8AC3E}">
        <p14:creationId xmlns:p14="http://schemas.microsoft.com/office/powerpoint/2010/main" val="136285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GB" dirty="0"/>
              <a:t>Making a Single-user Dungeon</a:t>
            </a:r>
          </a:p>
          <a:p>
            <a:pPr lvl="1"/>
            <a:r>
              <a:rPr lang="en-GB" dirty="0"/>
              <a:t>3.How to process user input</a:t>
            </a:r>
          </a:p>
          <a:p>
            <a:pPr lvl="2"/>
            <a:r>
              <a:rPr lang="en-GB" dirty="0"/>
              <a:t>User input will be a string of characters</a:t>
            </a:r>
          </a:p>
          <a:p>
            <a:pPr lvl="3"/>
            <a:r>
              <a:rPr lang="en-GB" dirty="0"/>
              <a:t>Maybe one word: HELP</a:t>
            </a:r>
          </a:p>
          <a:p>
            <a:pPr lvl="3"/>
            <a:r>
              <a:rPr lang="en-GB" dirty="0"/>
              <a:t>Maybe two words: GO &lt;direction&gt;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Need to be able to process these strings to see what they contain and if they are valid commands</a:t>
            </a:r>
          </a:p>
          <a:p>
            <a:pPr lvl="3"/>
            <a:r>
              <a:rPr lang="en-GB" dirty="0"/>
              <a:t>Split string using spaces into an array of strings</a:t>
            </a:r>
          </a:p>
          <a:p>
            <a:pPr lvl="3"/>
            <a:r>
              <a:rPr lang="en-GB" dirty="0"/>
              <a:t> 	In python</a:t>
            </a:r>
          </a:p>
          <a:p>
            <a:pPr lvl="4"/>
            <a:r>
              <a:rPr lang="en-GB" dirty="0" err="1"/>
              <a:t>string.split</a:t>
            </a:r>
            <a:r>
              <a:rPr lang="en-GB" dirty="0"/>
              <a:t>(‘ ‘) # split string into an array using ‘ ‘ as a separator</a:t>
            </a:r>
          </a:p>
          <a:p>
            <a:pPr lvl="5"/>
            <a:r>
              <a:rPr lang="en-GB" dirty="0"/>
              <a:t>Remember to remove any empty string from the array, if the user types lots of spaces</a:t>
            </a:r>
          </a:p>
        </p:txBody>
      </p:sp>
    </p:spTree>
    <p:extLst>
      <p:ext uri="{BB962C8B-B14F-4D97-AF65-F5344CB8AC3E}">
        <p14:creationId xmlns:p14="http://schemas.microsoft.com/office/powerpoint/2010/main" val="2688635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GB" dirty="0"/>
              <a:t>Making a Single-user Dungeon</a:t>
            </a:r>
          </a:p>
          <a:p>
            <a:pPr lvl="1"/>
            <a:r>
              <a:rPr lang="en-GB" dirty="0"/>
              <a:t>3.How to process user input</a:t>
            </a:r>
          </a:p>
          <a:p>
            <a:pPr lvl="2"/>
            <a:r>
              <a:rPr lang="en-GB" dirty="0"/>
              <a:t>Is input valid?</a:t>
            </a:r>
          </a:p>
          <a:p>
            <a:pPr lvl="3"/>
            <a:r>
              <a:rPr lang="en-GB" dirty="0"/>
              <a:t>As a developer, you know what the command formats should be, so test accordingly</a:t>
            </a:r>
          </a:p>
          <a:p>
            <a:pPr lvl="3"/>
            <a:r>
              <a:rPr lang="en-GB" dirty="0"/>
              <a:t>Converting input to lower case makes it easier to do comparisons ;)</a:t>
            </a:r>
          </a:p>
          <a:p>
            <a:pPr lvl="3"/>
            <a:r>
              <a:rPr lang="en-GB" dirty="0"/>
              <a:t>In Python</a:t>
            </a:r>
          </a:p>
          <a:p>
            <a:pPr lvl="4"/>
            <a:r>
              <a:rPr lang="en-GB" dirty="0" err="1"/>
              <a:t>string.lower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2490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GB" dirty="0"/>
              <a:t>Making a Single-user Dungeon</a:t>
            </a:r>
          </a:p>
          <a:p>
            <a:pPr lvl="1"/>
            <a:r>
              <a:rPr lang="en-GB" dirty="0"/>
              <a:t>3.How to process user input</a:t>
            </a:r>
          </a:p>
          <a:p>
            <a:pPr lvl="2"/>
            <a:r>
              <a:rPr lang="en-GB" dirty="0"/>
              <a:t>Process input</a:t>
            </a:r>
          </a:p>
          <a:p>
            <a:pPr lvl="3"/>
            <a:r>
              <a:rPr lang="en-GB" dirty="0"/>
              <a:t>In Python</a:t>
            </a:r>
          </a:p>
          <a:p>
            <a:pPr lvl="4"/>
            <a:r>
              <a:rPr lang="en-GB" dirty="0"/>
              <a:t>Use nested if/else to test for each command</a:t>
            </a:r>
          </a:p>
          <a:p>
            <a:pPr lvl="4"/>
            <a:r>
              <a:rPr lang="en-GB" dirty="0"/>
              <a:t>If all the ifs fail (because the user types rubbish)</a:t>
            </a:r>
          </a:p>
          <a:p>
            <a:pPr lvl="5"/>
            <a:r>
              <a:rPr lang="en-GB" dirty="0"/>
              <a:t>Have a fall out case to tell the user their input is no good</a:t>
            </a:r>
          </a:p>
        </p:txBody>
      </p:sp>
    </p:spTree>
    <p:extLst>
      <p:ext uri="{BB962C8B-B14F-4D97-AF65-F5344CB8AC3E}">
        <p14:creationId xmlns:p14="http://schemas.microsoft.com/office/powerpoint/2010/main" val="1144748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GB" dirty="0"/>
              <a:t>Worksheet 1: Make a Single-user Dungeon</a:t>
            </a:r>
          </a:p>
        </p:txBody>
      </p:sp>
    </p:spTree>
    <p:extLst>
      <p:ext uri="{BB962C8B-B14F-4D97-AF65-F5344CB8AC3E}">
        <p14:creationId xmlns:p14="http://schemas.microsoft.com/office/powerpoint/2010/main" val="1395622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Questions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 12 week module to introduce you to distributed processing (networking)</a:t>
            </a:r>
          </a:p>
          <a:p>
            <a:pPr lvl="1"/>
            <a:r>
              <a:rPr lang="en-GB" dirty="0"/>
              <a:t>Focus is on</a:t>
            </a:r>
          </a:p>
          <a:p>
            <a:pPr lvl="2"/>
            <a:r>
              <a:rPr lang="en-GB" dirty="0"/>
              <a:t>Client / server software development</a:t>
            </a:r>
          </a:p>
          <a:p>
            <a:pPr lvl="2"/>
            <a:r>
              <a:rPr lang="en-GB" dirty="0"/>
              <a:t>Threading</a:t>
            </a:r>
          </a:p>
          <a:p>
            <a:pPr lvl="2"/>
            <a:r>
              <a:rPr lang="en-GB" dirty="0"/>
              <a:t>Managing remote servers</a:t>
            </a:r>
          </a:p>
          <a:p>
            <a:pPr lvl="2"/>
            <a:r>
              <a:rPr lang="en-GB" dirty="0"/>
              <a:t>Games as a service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739949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358253"/>
              </p:ext>
            </p:extLst>
          </p:nvPr>
        </p:nvGraphicFramePr>
        <p:xfrm>
          <a:off x="467544" y="1484784"/>
          <a:ext cx="820891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Reading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Intro &amp; MUD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IP &amp; Sockets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Threading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UX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Programming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Peer </a:t>
                      </a:r>
                    </a:p>
                    <a:p>
                      <a:pPr algn="ctr"/>
                      <a:r>
                        <a:rPr lang="en-GB" sz="1400" dirty="0"/>
                        <a:t>Review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Studio</a:t>
                      </a:r>
                    </a:p>
                    <a:p>
                      <a:pPr algn="ctr"/>
                      <a:r>
                        <a:rPr lang="en-GB" sz="1400" dirty="0"/>
                        <a:t>Practice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248569"/>
              </p:ext>
            </p:extLst>
          </p:nvPr>
        </p:nvGraphicFramePr>
        <p:xfrm>
          <a:off x="467544" y="3573016"/>
          <a:ext cx="8208912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/>
                        <a:t>Assignment 1 Viva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Working with Databases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Client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Accounts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/>
                        <a:t>Salting data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Encryption &amp; Security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Peer </a:t>
                      </a:r>
                    </a:p>
                    <a:p>
                      <a:pPr algn="ctr"/>
                      <a:r>
                        <a:rPr lang="en-GB" sz="1400" dirty="0"/>
                        <a:t>Review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FDBB499-B236-453B-BFE1-0247D66A5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875083"/>
              </p:ext>
            </p:extLst>
          </p:nvPr>
        </p:nvGraphicFramePr>
        <p:xfrm>
          <a:off x="467544" y="4700240"/>
          <a:ext cx="1368152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/>
                        <a:t>Assignment 2 Viva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548680"/>
            <a:ext cx="8229600" cy="6309320"/>
          </a:xfrm>
        </p:spPr>
        <p:txBody>
          <a:bodyPr>
            <a:normAutofit fontScale="92500"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Module is split into 2 parts:</a:t>
            </a:r>
          </a:p>
          <a:p>
            <a:pPr lvl="2"/>
            <a:r>
              <a:rPr lang="en-GB" dirty="0"/>
              <a:t>Part I</a:t>
            </a:r>
          </a:p>
          <a:p>
            <a:pPr lvl="3"/>
            <a:r>
              <a:rPr lang="en-GB" dirty="0"/>
              <a:t>Fundamental socket-based client/server application development</a:t>
            </a:r>
          </a:p>
          <a:p>
            <a:pPr lvl="3"/>
            <a:r>
              <a:rPr lang="en-GB" dirty="0"/>
              <a:t>Python as a prototyping and development language</a:t>
            </a:r>
          </a:p>
          <a:p>
            <a:pPr lvl="2"/>
            <a:r>
              <a:rPr lang="en-GB" dirty="0"/>
              <a:t>Part II</a:t>
            </a:r>
          </a:p>
          <a:p>
            <a:pPr lvl="3"/>
            <a:r>
              <a:rPr lang="en-GB" dirty="0"/>
              <a:t>Software as a service development</a:t>
            </a:r>
          </a:p>
          <a:p>
            <a:pPr lvl="3"/>
            <a:r>
              <a:rPr lang="en-GB" dirty="0"/>
              <a:t>Hosting and managing remote services (Digital Ocean services)</a:t>
            </a:r>
          </a:p>
          <a:p>
            <a:pPr lvl="3"/>
            <a:r>
              <a:rPr lang="en-GB" dirty="0"/>
              <a:t>Python as a server language</a:t>
            </a:r>
          </a:p>
          <a:p>
            <a:pPr lvl="3"/>
            <a:r>
              <a:rPr lang="en-GB" dirty="0"/>
              <a:t>C# as a client language</a:t>
            </a:r>
          </a:p>
          <a:p>
            <a:pPr lvl="1"/>
            <a:r>
              <a:rPr lang="en-GB" dirty="0"/>
              <a:t>Assignments:</a:t>
            </a:r>
          </a:p>
          <a:p>
            <a:pPr lvl="2"/>
            <a:r>
              <a:rPr lang="en-GB" dirty="0"/>
              <a:t>2 development assignment</a:t>
            </a:r>
          </a:p>
          <a:p>
            <a:pPr lvl="3"/>
            <a:r>
              <a:rPr lang="en-GB" dirty="0"/>
              <a:t>Build a multi-player MUD</a:t>
            </a:r>
          </a:p>
          <a:p>
            <a:pPr lvl="3"/>
            <a:r>
              <a:rPr lang="en-GB" dirty="0"/>
              <a:t>Develop MUD as a service</a:t>
            </a:r>
          </a:p>
          <a:p>
            <a:pPr lvl="2"/>
            <a:r>
              <a:rPr lang="en-GB" dirty="0"/>
              <a:t>Research journal on network security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739949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Delivery</a:t>
            </a:r>
          </a:p>
          <a:p>
            <a:pPr lvl="2"/>
            <a:r>
              <a:rPr lang="en-GB" dirty="0"/>
              <a:t>Just like COMP220 in semester I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1 hour lecture of theory</a:t>
            </a:r>
          </a:p>
          <a:p>
            <a:pPr lvl="2"/>
            <a:r>
              <a:rPr lang="en-GB" dirty="0"/>
              <a:t>1 hour session with Tris to develop your skills</a:t>
            </a:r>
          </a:p>
          <a:p>
            <a:pPr lvl="2"/>
            <a:r>
              <a:rPr lang="en-GB" dirty="0"/>
              <a:t>2 hour tutorial to explore the theory sessions</a:t>
            </a:r>
          </a:p>
          <a:p>
            <a:pPr lvl="3"/>
            <a:r>
              <a:rPr lang="en-GB" dirty="0"/>
              <a:t>These will build into your assignments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NB:</a:t>
            </a:r>
          </a:p>
          <a:p>
            <a:pPr lvl="3"/>
            <a:r>
              <a:rPr lang="en-GB" dirty="0"/>
              <a:t>This isn’t the schedule for each week</a:t>
            </a:r>
          </a:p>
          <a:p>
            <a:pPr lvl="4"/>
            <a:r>
              <a:rPr lang="en-GB" dirty="0"/>
              <a:t>Peer review weeks will be different!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739949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23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548680"/>
            <a:ext cx="8229600" cy="630932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Help, help</a:t>
            </a:r>
          </a:p>
          <a:p>
            <a:pPr lvl="2"/>
            <a:r>
              <a:rPr lang="en-GB" dirty="0"/>
              <a:t>I don’t know / I can’t remember Python</a:t>
            </a:r>
          </a:p>
          <a:p>
            <a:pPr lvl="3"/>
            <a:r>
              <a:rPr lang="en-GB" dirty="0">
                <a:hlinkClick r:id="rId2"/>
              </a:rPr>
              <a:t>https://www.pluralsight.com/courses/python-getting-started</a:t>
            </a:r>
            <a:endParaRPr lang="en-GB" dirty="0"/>
          </a:p>
          <a:p>
            <a:pPr lvl="3"/>
            <a:endParaRPr lang="en-GB" dirty="0"/>
          </a:p>
          <a:p>
            <a:pPr lvl="2"/>
            <a:r>
              <a:rPr lang="en-GB" dirty="0"/>
              <a:t>I don’t know </a:t>
            </a:r>
            <a:r>
              <a:rPr lang="en-GB" dirty="0" err="1"/>
              <a:t>PyQT</a:t>
            </a:r>
            <a:endParaRPr lang="en-GB" dirty="0"/>
          </a:p>
          <a:p>
            <a:pPr lvl="3"/>
            <a:r>
              <a:rPr lang="en-GB" dirty="0">
                <a:hlinkClick r:id="rId3"/>
              </a:rPr>
              <a:t>https://wiki.python.org/moin/PyQt</a:t>
            </a:r>
            <a:endParaRPr lang="en-GB" dirty="0"/>
          </a:p>
          <a:p>
            <a:pPr lvl="3"/>
            <a:endParaRPr lang="en-GB" dirty="0"/>
          </a:p>
          <a:p>
            <a:pPr lvl="2"/>
            <a:r>
              <a:rPr lang="en-GB" dirty="0"/>
              <a:t>I don’t know C#</a:t>
            </a:r>
          </a:p>
          <a:p>
            <a:pPr lvl="3"/>
            <a:r>
              <a:rPr lang="en-GB" dirty="0">
                <a:hlinkClick r:id="rId4"/>
              </a:rPr>
              <a:t>https://app.pluralsight.com/library/courses/c-sharp-fundamentals-with-visual-studio-2015</a:t>
            </a:r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2"/>
            <a:r>
              <a:rPr lang="en-GB" dirty="0"/>
              <a:t>Don’t forget, you can pair program, form a self-help group / action learning set</a:t>
            </a:r>
          </a:p>
          <a:p>
            <a:pPr lvl="3"/>
            <a:r>
              <a:rPr lang="en-GB" dirty="0">
                <a:hlinkClick r:id="rId5"/>
              </a:rPr>
              <a:t>https://rapidbi.com/action-learning-sets/</a:t>
            </a:r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739949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44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/>
              <a:t>MUD and their pivotal role in the development of video games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739949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40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12133</TotalTime>
  <Words>1639</Words>
  <Application>Microsoft Office PowerPoint</Application>
  <PresentationFormat>On-screen Show (4:3)</PresentationFormat>
  <Paragraphs>306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Gareth Lewis</cp:lastModifiedBy>
  <cp:revision>695</cp:revision>
  <dcterms:created xsi:type="dcterms:W3CDTF">2008-11-22T10:38:31Z</dcterms:created>
  <dcterms:modified xsi:type="dcterms:W3CDTF">2019-01-27T11:31:14Z</dcterms:modified>
</cp:coreProperties>
</file>