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58" r:id="rId5"/>
    <p:sldId id="260" r:id="rId6"/>
    <p:sldId id="261" r:id="rId7"/>
    <p:sldId id="262" r:id="rId8"/>
    <p:sldId id="263" r:id="rId9"/>
    <p:sldId id="257" r:id="rId10"/>
    <p:sldId id="259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9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943AB-4921-4F50-A3A9-17AEA2A3B248}" type="doc">
      <dgm:prSet loTypeId="urn:microsoft.com/office/officeart/2005/8/layout/pyramid1" loCatId="pyramid" qsTypeId="urn:microsoft.com/office/officeart/2005/8/quickstyle/simple1" qsCatId="simple" csTypeId="urn:microsoft.com/office/officeart/2005/8/colors/accent6_5" csCatId="accent6" phldr="1"/>
      <dgm:spPr/>
    </dgm:pt>
    <dgm:pt modelId="{6AAC1EEE-E893-4858-83C7-410DFA73EA81}">
      <dgm:prSet phldrT="[Text]" custT="1"/>
      <dgm:spPr/>
      <dgm:t>
        <a:bodyPr/>
        <a:lstStyle/>
        <a:p>
          <a:r>
            <a:rPr lang="en-GB" sz="1800" dirty="0"/>
            <a:t>Registers</a:t>
          </a:r>
        </a:p>
      </dgm:t>
    </dgm:pt>
    <dgm:pt modelId="{833AED3C-901E-47EC-8A88-F99A4190527A}" type="parTrans" cxnId="{774047C0-2F01-49CB-B032-5E39490974C3}">
      <dgm:prSet/>
      <dgm:spPr/>
      <dgm:t>
        <a:bodyPr/>
        <a:lstStyle/>
        <a:p>
          <a:endParaRPr lang="en-GB" sz="1800"/>
        </a:p>
      </dgm:t>
    </dgm:pt>
    <dgm:pt modelId="{0CA81D5C-08C3-4520-A3FE-A00C9A9A4E61}" type="sibTrans" cxnId="{774047C0-2F01-49CB-B032-5E39490974C3}">
      <dgm:prSet/>
      <dgm:spPr/>
      <dgm:t>
        <a:bodyPr/>
        <a:lstStyle/>
        <a:p>
          <a:endParaRPr lang="en-GB" sz="1800"/>
        </a:p>
      </dgm:t>
    </dgm:pt>
    <dgm:pt modelId="{B28088E4-AD8A-428A-98D4-8B97DB12DAED}">
      <dgm:prSet phldrT="[Text]" custT="1"/>
      <dgm:spPr/>
      <dgm:t>
        <a:bodyPr/>
        <a:lstStyle/>
        <a:p>
          <a:r>
            <a:rPr lang="en-GB" sz="1800" dirty="0"/>
            <a:t>Cache</a:t>
          </a:r>
        </a:p>
      </dgm:t>
    </dgm:pt>
    <dgm:pt modelId="{5900937F-CFD0-4009-9944-940585AA0567}" type="parTrans" cxnId="{1A93ECFF-5012-465D-AC71-BBBCB3FEB6C2}">
      <dgm:prSet/>
      <dgm:spPr/>
      <dgm:t>
        <a:bodyPr/>
        <a:lstStyle/>
        <a:p>
          <a:endParaRPr lang="en-GB" sz="1800"/>
        </a:p>
      </dgm:t>
    </dgm:pt>
    <dgm:pt modelId="{51906985-9945-4068-8379-746597459B8D}" type="sibTrans" cxnId="{1A93ECFF-5012-465D-AC71-BBBCB3FEB6C2}">
      <dgm:prSet/>
      <dgm:spPr/>
      <dgm:t>
        <a:bodyPr/>
        <a:lstStyle/>
        <a:p>
          <a:endParaRPr lang="en-GB" sz="1800"/>
        </a:p>
      </dgm:t>
    </dgm:pt>
    <dgm:pt modelId="{25E87ACF-1A87-4968-9B48-C9AA9CABF977}">
      <dgm:prSet phldrT="[Text]" custT="1"/>
      <dgm:spPr/>
      <dgm:t>
        <a:bodyPr/>
        <a:lstStyle/>
        <a:p>
          <a:r>
            <a:rPr lang="en-GB" sz="1800" dirty="0"/>
            <a:t>Main memory</a:t>
          </a:r>
        </a:p>
      </dgm:t>
    </dgm:pt>
    <dgm:pt modelId="{7ADD216E-485B-4A19-B2EA-9641684B1325}" type="parTrans" cxnId="{3F502F80-C8A2-4DF2-B11D-8ACA4A3DB580}">
      <dgm:prSet/>
      <dgm:spPr/>
      <dgm:t>
        <a:bodyPr/>
        <a:lstStyle/>
        <a:p>
          <a:endParaRPr lang="en-GB" sz="1800"/>
        </a:p>
      </dgm:t>
    </dgm:pt>
    <dgm:pt modelId="{CFAD409D-2883-4F7D-A183-140466382130}" type="sibTrans" cxnId="{3F502F80-C8A2-4DF2-B11D-8ACA4A3DB580}">
      <dgm:prSet/>
      <dgm:spPr/>
      <dgm:t>
        <a:bodyPr/>
        <a:lstStyle/>
        <a:p>
          <a:endParaRPr lang="en-GB" sz="1800"/>
        </a:p>
      </dgm:t>
    </dgm:pt>
    <dgm:pt modelId="{9478BB77-A7D5-4053-B4A8-D9BCC8E61E7E}">
      <dgm:prSet phldrT="[Text]" custT="1"/>
      <dgm:spPr/>
      <dgm:t>
        <a:bodyPr/>
        <a:lstStyle/>
        <a:p>
          <a:r>
            <a:rPr lang="en-GB" sz="1800" dirty="0"/>
            <a:t>Solid state disk (SSD)</a:t>
          </a:r>
        </a:p>
      </dgm:t>
    </dgm:pt>
    <dgm:pt modelId="{BBB104BE-B045-445F-A037-CFD315F938C4}" type="parTrans" cxnId="{BA70C9A1-D95B-4B99-BE92-A8C45B8F27B2}">
      <dgm:prSet/>
      <dgm:spPr/>
      <dgm:t>
        <a:bodyPr/>
        <a:lstStyle/>
        <a:p>
          <a:endParaRPr lang="en-GB" sz="1800"/>
        </a:p>
      </dgm:t>
    </dgm:pt>
    <dgm:pt modelId="{FA322F10-6DC1-4F7E-B044-FF7E19EA8EE8}" type="sibTrans" cxnId="{BA70C9A1-D95B-4B99-BE92-A8C45B8F27B2}">
      <dgm:prSet/>
      <dgm:spPr/>
      <dgm:t>
        <a:bodyPr/>
        <a:lstStyle/>
        <a:p>
          <a:endParaRPr lang="en-GB" sz="1800"/>
        </a:p>
      </dgm:t>
    </dgm:pt>
    <dgm:pt modelId="{6D9034E6-67C6-43C5-B78F-447410D4E20D}">
      <dgm:prSet phldrT="[Text]" custT="1"/>
      <dgm:spPr/>
      <dgm:t>
        <a:bodyPr/>
        <a:lstStyle/>
        <a:p>
          <a:r>
            <a:rPr lang="en-GB" sz="1800" dirty="0"/>
            <a:t>Hard disk</a:t>
          </a:r>
        </a:p>
      </dgm:t>
    </dgm:pt>
    <dgm:pt modelId="{EE79BB5E-47AE-4640-B6D4-8D175E068F25}" type="parTrans" cxnId="{C6912A72-A38E-4E67-A126-B269B53CCA56}">
      <dgm:prSet/>
      <dgm:spPr/>
      <dgm:t>
        <a:bodyPr/>
        <a:lstStyle/>
        <a:p>
          <a:endParaRPr lang="en-GB" sz="1800"/>
        </a:p>
      </dgm:t>
    </dgm:pt>
    <dgm:pt modelId="{5E673C92-48F6-43E0-A75E-BA21ACCC3CB8}" type="sibTrans" cxnId="{C6912A72-A38E-4E67-A126-B269B53CCA56}">
      <dgm:prSet/>
      <dgm:spPr/>
      <dgm:t>
        <a:bodyPr/>
        <a:lstStyle/>
        <a:p>
          <a:endParaRPr lang="en-GB" sz="1800"/>
        </a:p>
      </dgm:t>
    </dgm:pt>
    <dgm:pt modelId="{46392A7B-34A4-4377-9633-4157FB53E7FA}">
      <dgm:prSet phldrT="[Text]" custT="1"/>
      <dgm:spPr/>
      <dgm:t>
        <a:bodyPr/>
        <a:lstStyle/>
        <a:p>
          <a:r>
            <a:rPr lang="en-GB" sz="1800" dirty="0"/>
            <a:t>Magnetic tape</a:t>
          </a:r>
        </a:p>
      </dgm:t>
    </dgm:pt>
    <dgm:pt modelId="{2AD0971A-B48E-4E37-85D0-E1F319E1072D}" type="parTrans" cxnId="{52A9752A-4D6E-4BB2-932C-E6540B05E68D}">
      <dgm:prSet/>
      <dgm:spPr/>
      <dgm:t>
        <a:bodyPr/>
        <a:lstStyle/>
        <a:p>
          <a:endParaRPr lang="en-GB" sz="1800"/>
        </a:p>
      </dgm:t>
    </dgm:pt>
    <dgm:pt modelId="{971F67DA-9A1B-4EEE-8137-25A66A416532}" type="sibTrans" cxnId="{52A9752A-4D6E-4BB2-932C-E6540B05E68D}">
      <dgm:prSet/>
      <dgm:spPr/>
      <dgm:t>
        <a:bodyPr/>
        <a:lstStyle/>
        <a:p>
          <a:endParaRPr lang="en-GB" sz="1800"/>
        </a:p>
      </dgm:t>
    </dgm:pt>
    <dgm:pt modelId="{68BB8CA2-2807-4FBE-A7D8-F18D757A48CB}" type="pres">
      <dgm:prSet presAssocID="{697943AB-4921-4F50-A3A9-17AEA2A3B248}" presName="Name0" presStyleCnt="0">
        <dgm:presLayoutVars>
          <dgm:dir/>
          <dgm:animLvl val="lvl"/>
          <dgm:resizeHandles val="exact"/>
        </dgm:presLayoutVars>
      </dgm:prSet>
      <dgm:spPr/>
    </dgm:pt>
    <dgm:pt modelId="{796C9485-5DD2-4663-8F06-5167BB86805D}" type="pres">
      <dgm:prSet presAssocID="{6AAC1EEE-E893-4858-83C7-410DFA73EA81}" presName="Name8" presStyleCnt="0"/>
      <dgm:spPr/>
    </dgm:pt>
    <dgm:pt modelId="{17CAAFF3-A10A-4D35-BDC4-3B277D0DC910}" type="pres">
      <dgm:prSet presAssocID="{6AAC1EEE-E893-4858-83C7-410DFA73EA81}" presName="level" presStyleLbl="node1" presStyleIdx="0" presStyleCnt="6">
        <dgm:presLayoutVars>
          <dgm:chMax val="1"/>
          <dgm:bulletEnabled val="1"/>
        </dgm:presLayoutVars>
      </dgm:prSet>
      <dgm:spPr/>
    </dgm:pt>
    <dgm:pt modelId="{8DDE4007-F19C-4E1D-B968-75E43230603F}" type="pres">
      <dgm:prSet presAssocID="{6AAC1EEE-E893-4858-83C7-410DFA73EA8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8D525B9-1DC0-49C1-882D-6DF3ADB99B22}" type="pres">
      <dgm:prSet presAssocID="{B28088E4-AD8A-428A-98D4-8B97DB12DAED}" presName="Name8" presStyleCnt="0"/>
      <dgm:spPr/>
    </dgm:pt>
    <dgm:pt modelId="{4B8D4E89-5E1E-4DA9-B40B-875BD0E5C0A5}" type="pres">
      <dgm:prSet presAssocID="{B28088E4-AD8A-428A-98D4-8B97DB12DAED}" presName="level" presStyleLbl="node1" presStyleIdx="1" presStyleCnt="6">
        <dgm:presLayoutVars>
          <dgm:chMax val="1"/>
          <dgm:bulletEnabled val="1"/>
        </dgm:presLayoutVars>
      </dgm:prSet>
      <dgm:spPr/>
    </dgm:pt>
    <dgm:pt modelId="{7D02F668-5FA9-4742-957F-4C966D3FBFBF}" type="pres">
      <dgm:prSet presAssocID="{B28088E4-AD8A-428A-98D4-8B97DB12DAE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CF96CA9-9D97-47B5-98B3-EDBF6E9CBB7F}" type="pres">
      <dgm:prSet presAssocID="{25E87ACF-1A87-4968-9B48-C9AA9CABF977}" presName="Name8" presStyleCnt="0"/>
      <dgm:spPr/>
    </dgm:pt>
    <dgm:pt modelId="{36974FF8-5DCF-40AC-8E77-6ADF6DC62C21}" type="pres">
      <dgm:prSet presAssocID="{25E87ACF-1A87-4968-9B48-C9AA9CABF977}" presName="level" presStyleLbl="node1" presStyleIdx="2" presStyleCnt="6">
        <dgm:presLayoutVars>
          <dgm:chMax val="1"/>
          <dgm:bulletEnabled val="1"/>
        </dgm:presLayoutVars>
      </dgm:prSet>
      <dgm:spPr/>
    </dgm:pt>
    <dgm:pt modelId="{BC1021C9-EC8B-47F0-A765-ACE427400A08}" type="pres">
      <dgm:prSet presAssocID="{25E87ACF-1A87-4968-9B48-C9AA9CABF97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8D31DA6-8C17-4EDF-8010-966B444A70A4}" type="pres">
      <dgm:prSet presAssocID="{9478BB77-A7D5-4053-B4A8-D9BCC8E61E7E}" presName="Name8" presStyleCnt="0"/>
      <dgm:spPr/>
    </dgm:pt>
    <dgm:pt modelId="{2DA23003-16DE-42DC-8F80-A7D223B7383C}" type="pres">
      <dgm:prSet presAssocID="{9478BB77-A7D5-4053-B4A8-D9BCC8E61E7E}" presName="level" presStyleLbl="node1" presStyleIdx="3" presStyleCnt="6">
        <dgm:presLayoutVars>
          <dgm:chMax val="1"/>
          <dgm:bulletEnabled val="1"/>
        </dgm:presLayoutVars>
      </dgm:prSet>
      <dgm:spPr/>
    </dgm:pt>
    <dgm:pt modelId="{4804050F-92F0-4116-9C59-4869BC57FEDB}" type="pres">
      <dgm:prSet presAssocID="{9478BB77-A7D5-4053-B4A8-D9BCC8E61E7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6897AFA-CF8F-4E75-B31D-CD42FB5F2DE8}" type="pres">
      <dgm:prSet presAssocID="{6D9034E6-67C6-43C5-B78F-447410D4E20D}" presName="Name8" presStyleCnt="0"/>
      <dgm:spPr/>
    </dgm:pt>
    <dgm:pt modelId="{C3C185F1-2FBD-4796-BBA2-7F6D71287708}" type="pres">
      <dgm:prSet presAssocID="{6D9034E6-67C6-43C5-B78F-447410D4E20D}" presName="level" presStyleLbl="node1" presStyleIdx="4" presStyleCnt="6">
        <dgm:presLayoutVars>
          <dgm:chMax val="1"/>
          <dgm:bulletEnabled val="1"/>
        </dgm:presLayoutVars>
      </dgm:prSet>
      <dgm:spPr/>
    </dgm:pt>
    <dgm:pt modelId="{176DFBC3-576B-4F61-BE1E-C59722B7697F}" type="pres">
      <dgm:prSet presAssocID="{6D9034E6-67C6-43C5-B78F-447410D4E20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3529DBB-0413-406E-BF19-EAC523D2C7AC}" type="pres">
      <dgm:prSet presAssocID="{46392A7B-34A4-4377-9633-4157FB53E7FA}" presName="Name8" presStyleCnt="0"/>
      <dgm:spPr/>
    </dgm:pt>
    <dgm:pt modelId="{585FDA8A-5B30-4CF6-B361-D3B1C08DB929}" type="pres">
      <dgm:prSet presAssocID="{46392A7B-34A4-4377-9633-4157FB53E7FA}" presName="level" presStyleLbl="node1" presStyleIdx="5" presStyleCnt="6">
        <dgm:presLayoutVars>
          <dgm:chMax val="1"/>
          <dgm:bulletEnabled val="1"/>
        </dgm:presLayoutVars>
      </dgm:prSet>
      <dgm:spPr/>
    </dgm:pt>
    <dgm:pt modelId="{3CACE626-5558-449F-9C49-43EDFB79892B}" type="pres">
      <dgm:prSet presAssocID="{46392A7B-34A4-4377-9633-4157FB53E7F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EE10306-5FDA-44BC-854A-C27A3CF45FB4}" type="presOf" srcId="{6AAC1EEE-E893-4858-83C7-410DFA73EA81}" destId="{8DDE4007-F19C-4E1D-B968-75E43230603F}" srcOrd="1" destOrd="0" presId="urn:microsoft.com/office/officeart/2005/8/layout/pyramid1"/>
    <dgm:cxn modelId="{03E2B115-B211-444B-B2C1-E225598D4AD8}" type="presOf" srcId="{25E87ACF-1A87-4968-9B48-C9AA9CABF977}" destId="{BC1021C9-EC8B-47F0-A765-ACE427400A08}" srcOrd="1" destOrd="0" presId="urn:microsoft.com/office/officeart/2005/8/layout/pyramid1"/>
    <dgm:cxn modelId="{4C2A7D1D-3D9F-4787-A13A-79D183BFB921}" type="presOf" srcId="{9478BB77-A7D5-4053-B4A8-D9BCC8E61E7E}" destId="{4804050F-92F0-4116-9C59-4869BC57FEDB}" srcOrd="1" destOrd="0" presId="urn:microsoft.com/office/officeart/2005/8/layout/pyramid1"/>
    <dgm:cxn modelId="{874AED1F-6711-4923-991E-65889B444CE0}" type="presOf" srcId="{25E87ACF-1A87-4968-9B48-C9AA9CABF977}" destId="{36974FF8-5DCF-40AC-8E77-6ADF6DC62C21}" srcOrd="0" destOrd="0" presId="urn:microsoft.com/office/officeart/2005/8/layout/pyramid1"/>
    <dgm:cxn modelId="{52A9752A-4D6E-4BB2-932C-E6540B05E68D}" srcId="{697943AB-4921-4F50-A3A9-17AEA2A3B248}" destId="{46392A7B-34A4-4377-9633-4157FB53E7FA}" srcOrd="5" destOrd="0" parTransId="{2AD0971A-B48E-4E37-85D0-E1F319E1072D}" sibTransId="{971F67DA-9A1B-4EEE-8137-25A66A416532}"/>
    <dgm:cxn modelId="{888DD735-41F8-4A60-8080-63DEF9D200BB}" type="presOf" srcId="{B28088E4-AD8A-428A-98D4-8B97DB12DAED}" destId="{7D02F668-5FA9-4742-957F-4C966D3FBFBF}" srcOrd="1" destOrd="0" presId="urn:microsoft.com/office/officeart/2005/8/layout/pyramid1"/>
    <dgm:cxn modelId="{C6912A72-A38E-4E67-A126-B269B53CCA56}" srcId="{697943AB-4921-4F50-A3A9-17AEA2A3B248}" destId="{6D9034E6-67C6-43C5-B78F-447410D4E20D}" srcOrd="4" destOrd="0" parTransId="{EE79BB5E-47AE-4640-B6D4-8D175E068F25}" sibTransId="{5E673C92-48F6-43E0-A75E-BA21ACCC3CB8}"/>
    <dgm:cxn modelId="{2C8B4F75-CE64-4F42-9E2F-38FA2BC93840}" type="presOf" srcId="{697943AB-4921-4F50-A3A9-17AEA2A3B248}" destId="{68BB8CA2-2807-4FBE-A7D8-F18D757A48CB}" srcOrd="0" destOrd="0" presId="urn:microsoft.com/office/officeart/2005/8/layout/pyramid1"/>
    <dgm:cxn modelId="{3F502F80-C8A2-4DF2-B11D-8ACA4A3DB580}" srcId="{697943AB-4921-4F50-A3A9-17AEA2A3B248}" destId="{25E87ACF-1A87-4968-9B48-C9AA9CABF977}" srcOrd="2" destOrd="0" parTransId="{7ADD216E-485B-4A19-B2EA-9641684B1325}" sibTransId="{CFAD409D-2883-4F7D-A183-140466382130}"/>
    <dgm:cxn modelId="{2B063E89-16F2-40C0-AF21-7E1686B296A2}" type="presOf" srcId="{6AAC1EEE-E893-4858-83C7-410DFA73EA81}" destId="{17CAAFF3-A10A-4D35-BDC4-3B277D0DC910}" srcOrd="0" destOrd="0" presId="urn:microsoft.com/office/officeart/2005/8/layout/pyramid1"/>
    <dgm:cxn modelId="{BA70C9A1-D95B-4B99-BE92-A8C45B8F27B2}" srcId="{697943AB-4921-4F50-A3A9-17AEA2A3B248}" destId="{9478BB77-A7D5-4053-B4A8-D9BCC8E61E7E}" srcOrd="3" destOrd="0" parTransId="{BBB104BE-B045-445F-A037-CFD315F938C4}" sibTransId="{FA322F10-6DC1-4F7E-B044-FF7E19EA8EE8}"/>
    <dgm:cxn modelId="{9265CBBC-1C6D-47A6-ADDA-E2E857489880}" type="presOf" srcId="{46392A7B-34A4-4377-9633-4157FB53E7FA}" destId="{585FDA8A-5B30-4CF6-B361-D3B1C08DB929}" srcOrd="0" destOrd="0" presId="urn:microsoft.com/office/officeart/2005/8/layout/pyramid1"/>
    <dgm:cxn modelId="{774047C0-2F01-49CB-B032-5E39490974C3}" srcId="{697943AB-4921-4F50-A3A9-17AEA2A3B248}" destId="{6AAC1EEE-E893-4858-83C7-410DFA73EA81}" srcOrd="0" destOrd="0" parTransId="{833AED3C-901E-47EC-8A88-F99A4190527A}" sibTransId="{0CA81D5C-08C3-4520-A3FE-A00C9A9A4E61}"/>
    <dgm:cxn modelId="{512981C7-A554-474E-8A91-15668EE87D50}" type="presOf" srcId="{B28088E4-AD8A-428A-98D4-8B97DB12DAED}" destId="{4B8D4E89-5E1E-4DA9-B40B-875BD0E5C0A5}" srcOrd="0" destOrd="0" presId="urn:microsoft.com/office/officeart/2005/8/layout/pyramid1"/>
    <dgm:cxn modelId="{CCE7BED8-F82A-4963-AEC8-47538BC72D11}" type="presOf" srcId="{9478BB77-A7D5-4053-B4A8-D9BCC8E61E7E}" destId="{2DA23003-16DE-42DC-8F80-A7D223B7383C}" srcOrd="0" destOrd="0" presId="urn:microsoft.com/office/officeart/2005/8/layout/pyramid1"/>
    <dgm:cxn modelId="{E67D3CED-2B21-446C-89DC-724F8CE62883}" type="presOf" srcId="{46392A7B-34A4-4377-9633-4157FB53E7FA}" destId="{3CACE626-5558-449F-9C49-43EDFB79892B}" srcOrd="1" destOrd="0" presId="urn:microsoft.com/office/officeart/2005/8/layout/pyramid1"/>
    <dgm:cxn modelId="{9D99C7F4-77E0-4148-B2A9-7678F903EBB5}" type="presOf" srcId="{6D9034E6-67C6-43C5-B78F-447410D4E20D}" destId="{C3C185F1-2FBD-4796-BBA2-7F6D71287708}" srcOrd="0" destOrd="0" presId="urn:microsoft.com/office/officeart/2005/8/layout/pyramid1"/>
    <dgm:cxn modelId="{2E5413F5-F103-4290-8490-3960F95B44CC}" type="presOf" srcId="{6D9034E6-67C6-43C5-B78F-447410D4E20D}" destId="{176DFBC3-576B-4F61-BE1E-C59722B7697F}" srcOrd="1" destOrd="0" presId="urn:microsoft.com/office/officeart/2005/8/layout/pyramid1"/>
    <dgm:cxn modelId="{1A93ECFF-5012-465D-AC71-BBBCB3FEB6C2}" srcId="{697943AB-4921-4F50-A3A9-17AEA2A3B248}" destId="{B28088E4-AD8A-428A-98D4-8B97DB12DAED}" srcOrd="1" destOrd="0" parTransId="{5900937F-CFD0-4009-9944-940585AA0567}" sibTransId="{51906985-9945-4068-8379-746597459B8D}"/>
    <dgm:cxn modelId="{DDD8F99A-FB19-40B1-AD55-3F814F0C511D}" type="presParOf" srcId="{68BB8CA2-2807-4FBE-A7D8-F18D757A48CB}" destId="{796C9485-5DD2-4663-8F06-5167BB86805D}" srcOrd="0" destOrd="0" presId="urn:microsoft.com/office/officeart/2005/8/layout/pyramid1"/>
    <dgm:cxn modelId="{860C656B-8B71-4109-803A-0913D076B0B1}" type="presParOf" srcId="{796C9485-5DD2-4663-8F06-5167BB86805D}" destId="{17CAAFF3-A10A-4D35-BDC4-3B277D0DC910}" srcOrd="0" destOrd="0" presId="urn:microsoft.com/office/officeart/2005/8/layout/pyramid1"/>
    <dgm:cxn modelId="{67481F97-2CE4-43F0-9D22-FFFC746504A6}" type="presParOf" srcId="{796C9485-5DD2-4663-8F06-5167BB86805D}" destId="{8DDE4007-F19C-4E1D-B968-75E43230603F}" srcOrd="1" destOrd="0" presId="urn:microsoft.com/office/officeart/2005/8/layout/pyramid1"/>
    <dgm:cxn modelId="{E50C2226-D2F1-4336-9BC8-338537845F02}" type="presParOf" srcId="{68BB8CA2-2807-4FBE-A7D8-F18D757A48CB}" destId="{28D525B9-1DC0-49C1-882D-6DF3ADB99B22}" srcOrd="1" destOrd="0" presId="urn:microsoft.com/office/officeart/2005/8/layout/pyramid1"/>
    <dgm:cxn modelId="{0BB2C86F-9B3D-40E7-B6FB-96420BE9414C}" type="presParOf" srcId="{28D525B9-1DC0-49C1-882D-6DF3ADB99B22}" destId="{4B8D4E89-5E1E-4DA9-B40B-875BD0E5C0A5}" srcOrd="0" destOrd="0" presId="urn:microsoft.com/office/officeart/2005/8/layout/pyramid1"/>
    <dgm:cxn modelId="{29B0F5BB-4617-4662-9A1E-8B7480773C3B}" type="presParOf" srcId="{28D525B9-1DC0-49C1-882D-6DF3ADB99B22}" destId="{7D02F668-5FA9-4742-957F-4C966D3FBFBF}" srcOrd="1" destOrd="0" presId="urn:microsoft.com/office/officeart/2005/8/layout/pyramid1"/>
    <dgm:cxn modelId="{50AF9774-7F9E-46A4-BEAA-9D60D8F658E0}" type="presParOf" srcId="{68BB8CA2-2807-4FBE-A7D8-F18D757A48CB}" destId="{3CF96CA9-9D97-47B5-98B3-EDBF6E9CBB7F}" srcOrd="2" destOrd="0" presId="urn:microsoft.com/office/officeart/2005/8/layout/pyramid1"/>
    <dgm:cxn modelId="{E3FE3441-5F56-4399-9930-8746871B0DC7}" type="presParOf" srcId="{3CF96CA9-9D97-47B5-98B3-EDBF6E9CBB7F}" destId="{36974FF8-5DCF-40AC-8E77-6ADF6DC62C21}" srcOrd="0" destOrd="0" presId="urn:microsoft.com/office/officeart/2005/8/layout/pyramid1"/>
    <dgm:cxn modelId="{A6C6D193-4055-42D5-9B03-67E105AF9A91}" type="presParOf" srcId="{3CF96CA9-9D97-47B5-98B3-EDBF6E9CBB7F}" destId="{BC1021C9-EC8B-47F0-A765-ACE427400A08}" srcOrd="1" destOrd="0" presId="urn:microsoft.com/office/officeart/2005/8/layout/pyramid1"/>
    <dgm:cxn modelId="{28F90A41-F11C-4BDE-86BD-AFDDD9FE5593}" type="presParOf" srcId="{68BB8CA2-2807-4FBE-A7D8-F18D757A48CB}" destId="{78D31DA6-8C17-4EDF-8010-966B444A70A4}" srcOrd="3" destOrd="0" presId="urn:microsoft.com/office/officeart/2005/8/layout/pyramid1"/>
    <dgm:cxn modelId="{E35F842F-0C8B-4F89-9A95-BB4A24C8CE30}" type="presParOf" srcId="{78D31DA6-8C17-4EDF-8010-966B444A70A4}" destId="{2DA23003-16DE-42DC-8F80-A7D223B7383C}" srcOrd="0" destOrd="0" presId="urn:microsoft.com/office/officeart/2005/8/layout/pyramid1"/>
    <dgm:cxn modelId="{637A9414-34A8-4038-8371-BAE804DE149F}" type="presParOf" srcId="{78D31DA6-8C17-4EDF-8010-966B444A70A4}" destId="{4804050F-92F0-4116-9C59-4869BC57FEDB}" srcOrd="1" destOrd="0" presId="urn:microsoft.com/office/officeart/2005/8/layout/pyramid1"/>
    <dgm:cxn modelId="{30496978-A101-4981-B76D-AA911DA3F496}" type="presParOf" srcId="{68BB8CA2-2807-4FBE-A7D8-F18D757A48CB}" destId="{A6897AFA-CF8F-4E75-B31D-CD42FB5F2DE8}" srcOrd="4" destOrd="0" presId="urn:microsoft.com/office/officeart/2005/8/layout/pyramid1"/>
    <dgm:cxn modelId="{0A340A9C-3F9C-4C8F-8F63-61A06D3629B2}" type="presParOf" srcId="{A6897AFA-CF8F-4E75-B31D-CD42FB5F2DE8}" destId="{C3C185F1-2FBD-4796-BBA2-7F6D71287708}" srcOrd="0" destOrd="0" presId="urn:microsoft.com/office/officeart/2005/8/layout/pyramid1"/>
    <dgm:cxn modelId="{A2C8ADD4-6206-4462-AFB5-505CFEFFDDFB}" type="presParOf" srcId="{A6897AFA-CF8F-4E75-B31D-CD42FB5F2DE8}" destId="{176DFBC3-576B-4F61-BE1E-C59722B7697F}" srcOrd="1" destOrd="0" presId="urn:microsoft.com/office/officeart/2005/8/layout/pyramid1"/>
    <dgm:cxn modelId="{F214A0B1-7E58-4EF2-9541-01EA593EE804}" type="presParOf" srcId="{68BB8CA2-2807-4FBE-A7D8-F18D757A48CB}" destId="{D3529DBB-0413-406E-BF19-EAC523D2C7AC}" srcOrd="5" destOrd="0" presId="urn:microsoft.com/office/officeart/2005/8/layout/pyramid1"/>
    <dgm:cxn modelId="{8FBDFDA7-3874-43B5-B252-A72FF70F2CE4}" type="presParOf" srcId="{D3529DBB-0413-406E-BF19-EAC523D2C7AC}" destId="{585FDA8A-5B30-4CF6-B361-D3B1C08DB929}" srcOrd="0" destOrd="0" presId="urn:microsoft.com/office/officeart/2005/8/layout/pyramid1"/>
    <dgm:cxn modelId="{9CC7C67E-D3F8-460A-8523-ECD33E13EC31}" type="presParOf" srcId="{D3529DBB-0413-406E-BF19-EAC523D2C7AC}" destId="{3CACE626-5558-449F-9C49-43EDFB79892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66DD19-A006-4DA9-9976-C0DE55CBCAE8}" type="doc">
      <dgm:prSet loTypeId="urn:microsoft.com/office/officeart/2005/8/layout/pyramid1" loCatId="pyramid" qsTypeId="urn:microsoft.com/office/officeart/2005/8/quickstyle/simple1" qsCatId="simple" csTypeId="urn:microsoft.com/office/officeart/2005/8/colors/accent3_3" csCatId="accent3" phldr="1"/>
      <dgm:spPr/>
    </dgm:pt>
    <dgm:pt modelId="{794E35C3-03D0-4BCF-BD5A-F0B75DD355D7}">
      <dgm:prSet phldrT="[Text]"/>
      <dgm:spPr/>
      <dgm:t>
        <a:bodyPr/>
        <a:lstStyle/>
        <a:p>
          <a:r>
            <a:rPr lang="en-GB" dirty="0"/>
            <a:t>Registers</a:t>
          </a:r>
        </a:p>
      </dgm:t>
    </dgm:pt>
    <dgm:pt modelId="{7A0C9674-A139-4F61-8A0F-B31DB551622E}" type="parTrans" cxnId="{F7F50EE8-83FD-4A3A-ADBC-A34DA712FB45}">
      <dgm:prSet/>
      <dgm:spPr/>
      <dgm:t>
        <a:bodyPr/>
        <a:lstStyle/>
        <a:p>
          <a:endParaRPr lang="en-GB"/>
        </a:p>
      </dgm:t>
    </dgm:pt>
    <dgm:pt modelId="{B4539DB1-F604-41DF-9445-42BE2DED4B77}" type="sibTrans" cxnId="{F7F50EE8-83FD-4A3A-ADBC-A34DA712FB45}">
      <dgm:prSet/>
      <dgm:spPr/>
      <dgm:t>
        <a:bodyPr/>
        <a:lstStyle/>
        <a:p>
          <a:endParaRPr lang="en-GB"/>
        </a:p>
      </dgm:t>
    </dgm:pt>
    <dgm:pt modelId="{8CD977A6-3B21-479B-ACA0-F2D37A16BB3F}">
      <dgm:prSet phldrT="[Text]"/>
      <dgm:spPr/>
      <dgm:t>
        <a:bodyPr/>
        <a:lstStyle/>
        <a:p>
          <a:r>
            <a:rPr lang="en-GB" dirty="0"/>
            <a:t>Cache</a:t>
          </a:r>
        </a:p>
      </dgm:t>
    </dgm:pt>
    <dgm:pt modelId="{90781D9C-1BE9-4EAC-AC26-3687D1E9A18D}" type="parTrans" cxnId="{46621397-D7C8-41BE-8B0E-DA6D0BEBAF96}">
      <dgm:prSet/>
      <dgm:spPr/>
      <dgm:t>
        <a:bodyPr/>
        <a:lstStyle/>
        <a:p>
          <a:endParaRPr lang="en-GB"/>
        </a:p>
      </dgm:t>
    </dgm:pt>
    <dgm:pt modelId="{EAB4BEB5-8D93-4B30-A73E-B549FECB0C6E}" type="sibTrans" cxnId="{46621397-D7C8-41BE-8B0E-DA6D0BEBAF96}">
      <dgm:prSet/>
      <dgm:spPr/>
      <dgm:t>
        <a:bodyPr/>
        <a:lstStyle/>
        <a:p>
          <a:endParaRPr lang="en-GB"/>
        </a:p>
      </dgm:t>
    </dgm:pt>
    <dgm:pt modelId="{2EAB25B9-48C5-42BD-BE75-FB968329D7E5}">
      <dgm:prSet phldrT="[Text]"/>
      <dgm:spPr/>
      <dgm:t>
        <a:bodyPr/>
        <a:lstStyle/>
        <a:p>
          <a:r>
            <a:rPr lang="en-GB" dirty="0"/>
            <a:t>Graphics memory</a:t>
          </a:r>
        </a:p>
      </dgm:t>
    </dgm:pt>
    <dgm:pt modelId="{A12A5F53-26DE-4CA6-B00E-EE65062A0E7B}" type="parTrans" cxnId="{51252833-00B2-4330-864B-B5C175D07F8B}">
      <dgm:prSet/>
      <dgm:spPr/>
      <dgm:t>
        <a:bodyPr/>
        <a:lstStyle/>
        <a:p>
          <a:endParaRPr lang="en-GB"/>
        </a:p>
      </dgm:t>
    </dgm:pt>
    <dgm:pt modelId="{73233535-C29B-4C51-9812-733BA56CE763}" type="sibTrans" cxnId="{51252833-00B2-4330-864B-B5C175D07F8B}">
      <dgm:prSet/>
      <dgm:spPr/>
      <dgm:t>
        <a:bodyPr/>
        <a:lstStyle/>
        <a:p>
          <a:endParaRPr lang="en-GB"/>
        </a:p>
      </dgm:t>
    </dgm:pt>
    <dgm:pt modelId="{5B27B1CA-5D43-49B9-A4BB-165AA46EA4C2}" type="pres">
      <dgm:prSet presAssocID="{7166DD19-A006-4DA9-9976-C0DE55CBCAE8}" presName="Name0" presStyleCnt="0">
        <dgm:presLayoutVars>
          <dgm:dir/>
          <dgm:animLvl val="lvl"/>
          <dgm:resizeHandles val="exact"/>
        </dgm:presLayoutVars>
      </dgm:prSet>
      <dgm:spPr/>
    </dgm:pt>
    <dgm:pt modelId="{A0D7EDE8-ABF0-4CD1-BEDC-300C6EA5055C}" type="pres">
      <dgm:prSet presAssocID="{794E35C3-03D0-4BCF-BD5A-F0B75DD355D7}" presName="Name8" presStyleCnt="0"/>
      <dgm:spPr/>
    </dgm:pt>
    <dgm:pt modelId="{C07E3A9E-1681-462F-B456-31CCA2B891BE}" type="pres">
      <dgm:prSet presAssocID="{794E35C3-03D0-4BCF-BD5A-F0B75DD355D7}" presName="level" presStyleLbl="node1" presStyleIdx="0" presStyleCnt="3">
        <dgm:presLayoutVars>
          <dgm:chMax val="1"/>
          <dgm:bulletEnabled val="1"/>
        </dgm:presLayoutVars>
      </dgm:prSet>
      <dgm:spPr/>
    </dgm:pt>
    <dgm:pt modelId="{DDD713D9-6D9A-48C0-8B11-9C11E2C7B70D}" type="pres">
      <dgm:prSet presAssocID="{794E35C3-03D0-4BCF-BD5A-F0B75DD355D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12A4BD2-06E6-407E-B0F8-C66C4BED037A}" type="pres">
      <dgm:prSet presAssocID="{8CD977A6-3B21-479B-ACA0-F2D37A16BB3F}" presName="Name8" presStyleCnt="0"/>
      <dgm:spPr/>
    </dgm:pt>
    <dgm:pt modelId="{83A163CB-FD92-47AD-8F6E-ADEA31BEA1F8}" type="pres">
      <dgm:prSet presAssocID="{8CD977A6-3B21-479B-ACA0-F2D37A16BB3F}" presName="level" presStyleLbl="node1" presStyleIdx="1" presStyleCnt="3">
        <dgm:presLayoutVars>
          <dgm:chMax val="1"/>
          <dgm:bulletEnabled val="1"/>
        </dgm:presLayoutVars>
      </dgm:prSet>
      <dgm:spPr/>
    </dgm:pt>
    <dgm:pt modelId="{73681B06-E396-4412-9972-D4C24C53E0B1}" type="pres">
      <dgm:prSet presAssocID="{8CD977A6-3B21-479B-ACA0-F2D37A16BB3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13A75AB-7FD6-4755-9DCB-F3DA86A8492B}" type="pres">
      <dgm:prSet presAssocID="{2EAB25B9-48C5-42BD-BE75-FB968329D7E5}" presName="Name8" presStyleCnt="0"/>
      <dgm:spPr/>
    </dgm:pt>
    <dgm:pt modelId="{891CBFF2-56F9-4FE7-8B05-D363AB614A4E}" type="pres">
      <dgm:prSet presAssocID="{2EAB25B9-48C5-42BD-BE75-FB968329D7E5}" presName="level" presStyleLbl="node1" presStyleIdx="2" presStyleCnt="3" custLinFactNeighborX="71116" custLinFactNeighborY="88918">
        <dgm:presLayoutVars>
          <dgm:chMax val="1"/>
          <dgm:bulletEnabled val="1"/>
        </dgm:presLayoutVars>
      </dgm:prSet>
      <dgm:spPr/>
    </dgm:pt>
    <dgm:pt modelId="{E235E741-8BA3-4389-85EE-11AFC9BF2FD9}" type="pres">
      <dgm:prSet presAssocID="{2EAB25B9-48C5-42BD-BE75-FB968329D7E5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C7A4C12-096A-409C-BFFA-41483409C1C1}" type="presOf" srcId="{794E35C3-03D0-4BCF-BD5A-F0B75DD355D7}" destId="{DDD713D9-6D9A-48C0-8B11-9C11E2C7B70D}" srcOrd="1" destOrd="0" presId="urn:microsoft.com/office/officeart/2005/8/layout/pyramid1"/>
    <dgm:cxn modelId="{51252833-00B2-4330-864B-B5C175D07F8B}" srcId="{7166DD19-A006-4DA9-9976-C0DE55CBCAE8}" destId="{2EAB25B9-48C5-42BD-BE75-FB968329D7E5}" srcOrd="2" destOrd="0" parTransId="{A12A5F53-26DE-4CA6-B00E-EE65062A0E7B}" sibTransId="{73233535-C29B-4C51-9812-733BA56CE763}"/>
    <dgm:cxn modelId="{7E3ADC6D-3D24-4F03-9D79-7552BE436BBD}" type="presOf" srcId="{7166DD19-A006-4DA9-9976-C0DE55CBCAE8}" destId="{5B27B1CA-5D43-49B9-A4BB-165AA46EA4C2}" srcOrd="0" destOrd="0" presId="urn:microsoft.com/office/officeart/2005/8/layout/pyramid1"/>
    <dgm:cxn modelId="{4CABE172-4133-4691-A610-ABB2635F1B88}" type="presOf" srcId="{2EAB25B9-48C5-42BD-BE75-FB968329D7E5}" destId="{891CBFF2-56F9-4FE7-8B05-D363AB614A4E}" srcOrd="0" destOrd="0" presId="urn:microsoft.com/office/officeart/2005/8/layout/pyramid1"/>
    <dgm:cxn modelId="{D1592677-42F5-4AB5-88BA-99FAD8097C0B}" type="presOf" srcId="{8CD977A6-3B21-479B-ACA0-F2D37A16BB3F}" destId="{83A163CB-FD92-47AD-8F6E-ADEA31BEA1F8}" srcOrd="0" destOrd="0" presId="urn:microsoft.com/office/officeart/2005/8/layout/pyramid1"/>
    <dgm:cxn modelId="{46621397-D7C8-41BE-8B0E-DA6D0BEBAF96}" srcId="{7166DD19-A006-4DA9-9976-C0DE55CBCAE8}" destId="{8CD977A6-3B21-479B-ACA0-F2D37A16BB3F}" srcOrd="1" destOrd="0" parTransId="{90781D9C-1BE9-4EAC-AC26-3687D1E9A18D}" sibTransId="{EAB4BEB5-8D93-4B30-A73E-B549FECB0C6E}"/>
    <dgm:cxn modelId="{971AB89D-09B4-4497-BDEE-8676607CFC2A}" type="presOf" srcId="{794E35C3-03D0-4BCF-BD5A-F0B75DD355D7}" destId="{C07E3A9E-1681-462F-B456-31CCA2B891BE}" srcOrd="0" destOrd="0" presId="urn:microsoft.com/office/officeart/2005/8/layout/pyramid1"/>
    <dgm:cxn modelId="{7C40D4B3-0521-4DB9-8E78-0F4050C3FA8A}" type="presOf" srcId="{2EAB25B9-48C5-42BD-BE75-FB968329D7E5}" destId="{E235E741-8BA3-4389-85EE-11AFC9BF2FD9}" srcOrd="1" destOrd="0" presId="urn:microsoft.com/office/officeart/2005/8/layout/pyramid1"/>
    <dgm:cxn modelId="{78B6E8B4-5BE6-472F-9F97-7B3EF3493AFA}" type="presOf" srcId="{8CD977A6-3B21-479B-ACA0-F2D37A16BB3F}" destId="{73681B06-E396-4412-9972-D4C24C53E0B1}" srcOrd="1" destOrd="0" presId="urn:microsoft.com/office/officeart/2005/8/layout/pyramid1"/>
    <dgm:cxn modelId="{F7F50EE8-83FD-4A3A-ADBC-A34DA712FB45}" srcId="{7166DD19-A006-4DA9-9976-C0DE55CBCAE8}" destId="{794E35C3-03D0-4BCF-BD5A-F0B75DD355D7}" srcOrd="0" destOrd="0" parTransId="{7A0C9674-A139-4F61-8A0F-B31DB551622E}" sibTransId="{B4539DB1-F604-41DF-9445-42BE2DED4B77}"/>
    <dgm:cxn modelId="{2D1873C9-E9EC-4149-9564-B1FAD33B167A}" type="presParOf" srcId="{5B27B1CA-5D43-49B9-A4BB-165AA46EA4C2}" destId="{A0D7EDE8-ABF0-4CD1-BEDC-300C6EA5055C}" srcOrd="0" destOrd="0" presId="urn:microsoft.com/office/officeart/2005/8/layout/pyramid1"/>
    <dgm:cxn modelId="{1ADB8054-A14D-4D01-9E0D-1247736C3E0A}" type="presParOf" srcId="{A0D7EDE8-ABF0-4CD1-BEDC-300C6EA5055C}" destId="{C07E3A9E-1681-462F-B456-31CCA2B891BE}" srcOrd="0" destOrd="0" presId="urn:microsoft.com/office/officeart/2005/8/layout/pyramid1"/>
    <dgm:cxn modelId="{C5DDE81A-BE7E-4AF5-A9F1-98B97BFEFFA5}" type="presParOf" srcId="{A0D7EDE8-ABF0-4CD1-BEDC-300C6EA5055C}" destId="{DDD713D9-6D9A-48C0-8B11-9C11E2C7B70D}" srcOrd="1" destOrd="0" presId="urn:microsoft.com/office/officeart/2005/8/layout/pyramid1"/>
    <dgm:cxn modelId="{DFDC84FC-8ACC-475D-B885-403DA8BCC8FE}" type="presParOf" srcId="{5B27B1CA-5D43-49B9-A4BB-165AA46EA4C2}" destId="{E12A4BD2-06E6-407E-B0F8-C66C4BED037A}" srcOrd="1" destOrd="0" presId="urn:microsoft.com/office/officeart/2005/8/layout/pyramid1"/>
    <dgm:cxn modelId="{4C10BFDA-1EAB-4B27-9694-E2062A86E6D9}" type="presParOf" srcId="{E12A4BD2-06E6-407E-B0F8-C66C4BED037A}" destId="{83A163CB-FD92-47AD-8F6E-ADEA31BEA1F8}" srcOrd="0" destOrd="0" presId="urn:microsoft.com/office/officeart/2005/8/layout/pyramid1"/>
    <dgm:cxn modelId="{65E0964C-9AD5-4598-A969-D272BA9AA39F}" type="presParOf" srcId="{E12A4BD2-06E6-407E-B0F8-C66C4BED037A}" destId="{73681B06-E396-4412-9972-D4C24C53E0B1}" srcOrd="1" destOrd="0" presId="urn:microsoft.com/office/officeart/2005/8/layout/pyramid1"/>
    <dgm:cxn modelId="{1674EAEB-16B2-4D78-AF88-F1A051444374}" type="presParOf" srcId="{5B27B1CA-5D43-49B9-A4BB-165AA46EA4C2}" destId="{B13A75AB-7FD6-4755-9DCB-F3DA86A8492B}" srcOrd="2" destOrd="0" presId="urn:microsoft.com/office/officeart/2005/8/layout/pyramid1"/>
    <dgm:cxn modelId="{C6A84128-B8C4-4997-898A-0C0AD18C9AE3}" type="presParOf" srcId="{B13A75AB-7FD6-4755-9DCB-F3DA86A8492B}" destId="{891CBFF2-56F9-4FE7-8B05-D363AB614A4E}" srcOrd="0" destOrd="0" presId="urn:microsoft.com/office/officeart/2005/8/layout/pyramid1"/>
    <dgm:cxn modelId="{1317AED2-225F-4484-8A6D-1F00B8F32B75}" type="presParOf" srcId="{B13A75AB-7FD6-4755-9DCB-F3DA86A8492B}" destId="{E235E741-8BA3-4389-85EE-11AFC9BF2FD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AAFF3-A10A-4D35-BDC4-3B277D0DC910}">
      <dsp:nvSpPr>
        <dsp:cNvPr id="0" name=""/>
        <dsp:cNvSpPr/>
      </dsp:nvSpPr>
      <dsp:spPr>
        <a:xfrm>
          <a:off x="2313877" y="0"/>
          <a:ext cx="925551" cy="680224"/>
        </a:xfrm>
        <a:prstGeom prst="trapezoid">
          <a:avLst>
            <a:gd name="adj" fmla="val 68033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Registers</a:t>
          </a:r>
        </a:p>
      </dsp:txBody>
      <dsp:txXfrm>
        <a:off x="2313877" y="0"/>
        <a:ext cx="925551" cy="680224"/>
      </dsp:txXfrm>
    </dsp:sp>
    <dsp:sp modelId="{4B8D4E89-5E1E-4DA9-B40B-875BD0E5C0A5}">
      <dsp:nvSpPr>
        <dsp:cNvPr id="0" name=""/>
        <dsp:cNvSpPr/>
      </dsp:nvSpPr>
      <dsp:spPr>
        <a:xfrm>
          <a:off x="1851102" y="680224"/>
          <a:ext cx="1851102" cy="680224"/>
        </a:xfrm>
        <a:prstGeom prst="trapezoid">
          <a:avLst>
            <a:gd name="adj" fmla="val 68033"/>
          </a:avLst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Cache</a:t>
          </a:r>
        </a:p>
      </dsp:txBody>
      <dsp:txXfrm>
        <a:off x="2175045" y="680224"/>
        <a:ext cx="1203216" cy="680224"/>
      </dsp:txXfrm>
    </dsp:sp>
    <dsp:sp modelId="{36974FF8-5DCF-40AC-8E77-6ADF6DC62C21}">
      <dsp:nvSpPr>
        <dsp:cNvPr id="0" name=""/>
        <dsp:cNvSpPr/>
      </dsp:nvSpPr>
      <dsp:spPr>
        <a:xfrm>
          <a:off x="1388326" y="1360449"/>
          <a:ext cx="2776653" cy="680224"/>
        </a:xfrm>
        <a:prstGeom prst="trapezoid">
          <a:avLst>
            <a:gd name="adj" fmla="val 68033"/>
          </a:avLst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Main memory</a:t>
          </a:r>
        </a:p>
      </dsp:txBody>
      <dsp:txXfrm>
        <a:off x="1874241" y="1360449"/>
        <a:ext cx="1804824" cy="680224"/>
      </dsp:txXfrm>
    </dsp:sp>
    <dsp:sp modelId="{2DA23003-16DE-42DC-8F80-A7D223B7383C}">
      <dsp:nvSpPr>
        <dsp:cNvPr id="0" name=""/>
        <dsp:cNvSpPr/>
      </dsp:nvSpPr>
      <dsp:spPr>
        <a:xfrm>
          <a:off x="925551" y="2040673"/>
          <a:ext cx="3702204" cy="680224"/>
        </a:xfrm>
        <a:prstGeom prst="trapezoid">
          <a:avLst>
            <a:gd name="adj" fmla="val 68033"/>
          </a:avLst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Solid state disk (SSD)</a:t>
          </a:r>
        </a:p>
      </dsp:txBody>
      <dsp:txXfrm>
        <a:off x="1573436" y="2040673"/>
        <a:ext cx="2406433" cy="680224"/>
      </dsp:txXfrm>
    </dsp:sp>
    <dsp:sp modelId="{C3C185F1-2FBD-4796-BBA2-7F6D71287708}">
      <dsp:nvSpPr>
        <dsp:cNvPr id="0" name=""/>
        <dsp:cNvSpPr/>
      </dsp:nvSpPr>
      <dsp:spPr>
        <a:xfrm>
          <a:off x="462775" y="2720898"/>
          <a:ext cx="4627755" cy="680224"/>
        </a:xfrm>
        <a:prstGeom prst="trapezoid">
          <a:avLst>
            <a:gd name="adj" fmla="val 68033"/>
          </a:avLst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Hard disk</a:t>
          </a:r>
        </a:p>
      </dsp:txBody>
      <dsp:txXfrm>
        <a:off x="1272632" y="2720898"/>
        <a:ext cx="3008041" cy="680224"/>
      </dsp:txXfrm>
    </dsp:sp>
    <dsp:sp modelId="{585FDA8A-5B30-4CF6-B361-D3B1C08DB929}">
      <dsp:nvSpPr>
        <dsp:cNvPr id="0" name=""/>
        <dsp:cNvSpPr/>
      </dsp:nvSpPr>
      <dsp:spPr>
        <a:xfrm>
          <a:off x="0" y="3401122"/>
          <a:ext cx="5553307" cy="680224"/>
        </a:xfrm>
        <a:prstGeom prst="trapezoid">
          <a:avLst>
            <a:gd name="adj" fmla="val 68033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Magnetic tape</a:t>
          </a:r>
        </a:p>
      </dsp:txBody>
      <dsp:txXfrm>
        <a:off x="971828" y="3401122"/>
        <a:ext cx="3609649" cy="680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E3A9E-1681-462F-B456-31CCA2B891BE}">
      <dsp:nvSpPr>
        <dsp:cNvPr id="0" name=""/>
        <dsp:cNvSpPr/>
      </dsp:nvSpPr>
      <dsp:spPr>
        <a:xfrm>
          <a:off x="697278" y="0"/>
          <a:ext cx="697279" cy="487192"/>
        </a:xfrm>
        <a:prstGeom prst="trapezoid">
          <a:avLst>
            <a:gd name="adj" fmla="val 71561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Registers</a:t>
          </a:r>
        </a:p>
      </dsp:txBody>
      <dsp:txXfrm>
        <a:off x="697278" y="0"/>
        <a:ext cx="697279" cy="487192"/>
      </dsp:txXfrm>
    </dsp:sp>
    <dsp:sp modelId="{83A163CB-FD92-47AD-8F6E-ADEA31BEA1F8}">
      <dsp:nvSpPr>
        <dsp:cNvPr id="0" name=""/>
        <dsp:cNvSpPr/>
      </dsp:nvSpPr>
      <dsp:spPr>
        <a:xfrm>
          <a:off x="348639" y="487192"/>
          <a:ext cx="1394558" cy="487192"/>
        </a:xfrm>
        <a:prstGeom prst="trapezoid">
          <a:avLst>
            <a:gd name="adj" fmla="val 71561"/>
          </a:avLst>
        </a:prstGeom>
        <a:solidFill>
          <a:schemeClr val="accent3">
            <a:shade val="80000"/>
            <a:hueOff val="151567"/>
            <a:satOff val="-11407"/>
            <a:lumOff val="1507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Cache</a:t>
          </a:r>
        </a:p>
      </dsp:txBody>
      <dsp:txXfrm>
        <a:off x="592687" y="487192"/>
        <a:ext cx="906462" cy="487192"/>
      </dsp:txXfrm>
    </dsp:sp>
    <dsp:sp modelId="{891CBFF2-56F9-4FE7-8B05-D363AB614A4E}">
      <dsp:nvSpPr>
        <dsp:cNvPr id="0" name=""/>
        <dsp:cNvSpPr/>
      </dsp:nvSpPr>
      <dsp:spPr>
        <a:xfrm>
          <a:off x="0" y="974384"/>
          <a:ext cx="2091837" cy="487192"/>
        </a:xfrm>
        <a:prstGeom prst="trapezoid">
          <a:avLst>
            <a:gd name="adj" fmla="val 71561"/>
          </a:avLst>
        </a:prstGeom>
        <a:solidFill>
          <a:schemeClr val="accent3">
            <a:shade val="80000"/>
            <a:hueOff val="303135"/>
            <a:satOff val="-22815"/>
            <a:lumOff val="3014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Graphics memory</a:t>
          </a:r>
        </a:p>
      </dsp:txBody>
      <dsp:txXfrm>
        <a:off x="366071" y="974384"/>
        <a:ext cx="1359694" cy="487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A85711-3F0C-454E-95D6-54A3E1480EFF}" type="datetimeFigureOut">
              <a:rPr lang="en-GB" smtClean="0"/>
              <a:t>01/11/2020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A85E58-3017-4B36-835B-C9D38FF3C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25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5711-3F0C-454E-95D6-54A3E1480EFF}" type="datetimeFigureOut">
              <a:rPr lang="en-GB" smtClean="0"/>
              <a:t>01/11/2020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5E58-3017-4B36-835B-C9D38FF3C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58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A85711-3F0C-454E-95D6-54A3E1480EFF}" type="datetimeFigureOut">
              <a:rPr lang="en-GB" smtClean="0"/>
              <a:t>01/11/2020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A85E58-3017-4B36-835B-C9D38FF3C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70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5711-3F0C-454E-95D6-54A3E1480EFF}" type="datetimeFigureOut">
              <a:rPr lang="en-GB" smtClean="0"/>
              <a:t>01/11/2020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1A85E58-3017-4B36-835B-C9D38FF3C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31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A85711-3F0C-454E-95D6-54A3E1480EFF}" type="datetimeFigureOut">
              <a:rPr lang="en-GB" smtClean="0"/>
              <a:t>01/11/2020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A85E58-3017-4B36-835B-C9D38FF3C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16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5711-3F0C-454E-95D6-54A3E1480EFF}" type="datetimeFigureOut">
              <a:rPr lang="en-GB" smtClean="0"/>
              <a:t>01/11/2020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5E58-3017-4B36-835B-C9D38FF3C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3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5711-3F0C-454E-95D6-54A3E1480EFF}" type="datetimeFigureOut">
              <a:rPr lang="en-GB" smtClean="0"/>
              <a:t>01/11/2020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5E58-3017-4B36-835B-C9D38FF3C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36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5711-3F0C-454E-95D6-54A3E1480EFF}" type="datetimeFigureOut">
              <a:rPr lang="en-GB" smtClean="0"/>
              <a:t>01/11/2020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5E58-3017-4B36-835B-C9D38FF3C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5711-3F0C-454E-95D6-54A3E1480EFF}" type="datetimeFigureOut">
              <a:rPr lang="en-GB" smtClean="0"/>
              <a:t>01/11/2020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5E58-3017-4B36-835B-C9D38FF3C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88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A85711-3F0C-454E-95D6-54A3E1480EFF}" type="datetimeFigureOut">
              <a:rPr lang="en-GB" smtClean="0"/>
              <a:t>01/11/2020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A85E58-3017-4B36-835B-C9D38FF3C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29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5711-3F0C-454E-95D6-54A3E1480EFF}" type="datetimeFigureOut">
              <a:rPr lang="en-GB" smtClean="0"/>
              <a:t>01/11/2020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5E58-3017-4B36-835B-C9D38FF3C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99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FA85711-3F0C-454E-95D6-54A3E1480EFF}" type="datetimeFigureOut">
              <a:rPr lang="en-GB" smtClean="0"/>
              <a:t>01/11/2020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1A85E58-3017-4B36-835B-C9D38FF3C77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721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D475-B47E-48D4-B307-6DB4DDF8E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7: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3B0AC-DA7A-445C-B237-E9F4981F45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COMP110 Principles of Computing</a:t>
            </a: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CC5C3C0F-77C8-4A42-9F57-589346DE8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0" y="5095516"/>
            <a:ext cx="1047670" cy="104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0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EF40-620C-47CA-9269-4EBAF60B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919E3-22BE-4C83-AB7D-B57155B3E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54924"/>
            <a:ext cx="11029615" cy="4418849"/>
          </a:xfrm>
        </p:spPr>
        <p:txBody>
          <a:bodyPr>
            <a:normAutofit/>
          </a:bodyPr>
          <a:lstStyle/>
          <a:p>
            <a:r>
              <a:rPr lang="en-GB" sz="2400" dirty="0"/>
              <a:t>Historically, programs used physical addressing</a:t>
            </a:r>
          </a:p>
          <a:p>
            <a:r>
              <a:rPr lang="en-GB" sz="2400" dirty="0"/>
              <a:t>Nowadays, the operating system hides the physical addressing of memory and gives programs a </a:t>
            </a:r>
            <a:r>
              <a:rPr lang="en-GB" sz="2400" b="1" dirty="0"/>
              <a:t>virtual address space</a:t>
            </a:r>
          </a:p>
          <a:p>
            <a:r>
              <a:rPr lang="en-GB" sz="2400" dirty="0"/>
              <a:t>This allows for </a:t>
            </a:r>
            <a:r>
              <a:rPr lang="en-GB" sz="2400" b="1" dirty="0"/>
              <a:t>multitasking</a:t>
            </a:r>
            <a:r>
              <a:rPr lang="en-GB" sz="2400" dirty="0"/>
              <a:t> (programs can coexist)</a:t>
            </a:r>
          </a:p>
          <a:p>
            <a:r>
              <a:rPr lang="en-GB" sz="2400" dirty="0"/>
              <a:t>Means the OS can decide how to map virtual memory to physical memory</a:t>
            </a:r>
          </a:p>
          <a:p>
            <a:pPr lvl="1"/>
            <a:r>
              <a:rPr lang="en-GB" sz="2200" dirty="0"/>
              <a:t>Keep frequently accessed data in </a:t>
            </a:r>
            <a:r>
              <a:rPr lang="en-GB" sz="2200" b="1" dirty="0"/>
              <a:t>cache</a:t>
            </a:r>
          </a:p>
          <a:p>
            <a:pPr lvl="1"/>
            <a:r>
              <a:rPr lang="en-GB" sz="2200" dirty="0"/>
              <a:t>Move infrequently accessed data to a </a:t>
            </a:r>
            <a:r>
              <a:rPr lang="en-GB" sz="2200" b="1" dirty="0"/>
              <a:t>swap file</a:t>
            </a:r>
            <a:r>
              <a:rPr lang="en-GB" sz="2200" dirty="0"/>
              <a:t> on disk</a:t>
            </a:r>
          </a:p>
          <a:p>
            <a:pPr lvl="1"/>
            <a:r>
              <a:rPr lang="en-GB" sz="2200" dirty="0"/>
              <a:t>Allocate memory </a:t>
            </a:r>
            <a:r>
              <a:rPr lang="en-GB" sz="2200" b="1" dirty="0"/>
              <a:t>lazily</a:t>
            </a:r>
            <a:r>
              <a:rPr lang="en-GB" sz="2200" dirty="0"/>
              <a:t> rather than all at once</a:t>
            </a:r>
          </a:p>
          <a:p>
            <a:pPr lvl="1"/>
            <a:r>
              <a:rPr lang="en-GB" sz="2200" dirty="0"/>
              <a:t>Keeping memory spaces of programs separate helps </a:t>
            </a:r>
            <a:r>
              <a:rPr lang="en-GB" sz="2200" b="1" dirty="0"/>
              <a:t>stability</a:t>
            </a:r>
            <a:r>
              <a:rPr lang="en-GB" sz="2200" dirty="0"/>
              <a:t> and </a:t>
            </a:r>
            <a:r>
              <a:rPr lang="en-GB" sz="2200" b="1" dirty="0"/>
              <a:t>security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6768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7F35-8DA2-429F-8EE2-8FC9AC79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6167-5B98-4304-B41E-6355699F8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Virtual addressing is an </a:t>
            </a:r>
            <a:r>
              <a:rPr lang="en-GB" sz="2400" b="1" dirty="0"/>
              <a:t>abstraction</a:t>
            </a:r>
            <a:r>
              <a:rPr lang="en-GB" sz="2400" dirty="0"/>
              <a:t> of the underlying physical memory</a:t>
            </a:r>
          </a:p>
          <a:p>
            <a:r>
              <a:rPr lang="en-GB" sz="2400" dirty="0"/>
              <a:t>We can’t get away from this particular abstraction without hacking the OS</a:t>
            </a:r>
          </a:p>
          <a:p>
            <a:r>
              <a:rPr lang="en-GB" sz="2400" dirty="0"/>
              <a:t>Most of the time we can </a:t>
            </a:r>
            <a:r>
              <a:rPr lang="en-GB" sz="2400" b="1" dirty="0"/>
              <a:t>take for granted </a:t>
            </a:r>
            <a:r>
              <a:rPr lang="en-GB" sz="2400" dirty="0"/>
              <a:t>that the abstraction works</a:t>
            </a:r>
          </a:p>
          <a:p>
            <a:r>
              <a:rPr lang="en-GB" sz="2400" b="1" dirty="0"/>
              <a:t>Understanding</a:t>
            </a:r>
            <a:r>
              <a:rPr lang="en-GB" sz="2400" dirty="0"/>
              <a:t> the abstraction can be useful for </a:t>
            </a:r>
            <a:r>
              <a:rPr lang="en-GB" sz="2400" b="1" dirty="0"/>
              <a:t>optimisation</a:t>
            </a:r>
          </a:p>
          <a:p>
            <a:pPr lvl="1"/>
            <a:r>
              <a:rPr lang="en-GB" sz="2200" b="1" dirty="0"/>
              <a:t>Data-oriented design </a:t>
            </a:r>
            <a:r>
              <a:rPr lang="en-GB" sz="2200" dirty="0"/>
              <a:t>is one example of this</a:t>
            </a:r>
          </a:p>
        </p:txBody>
      </p:sp>
    </p:spTree>
    <p:extLst>
      <p:ext uri="{BB962C8B-B14F-4D97-AF65-F5344CB8AC3E}">
        <p14:creationId xmlns:p14="http://schemas.microsoft.com/office/powerpoint/2010/main" val="228944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A7A1-9FEB-4918-96D1-539B2499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873AE-29BF-4031-80E3-1365B53FE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116748"/>
          </a:xfrm>
        </p:spPr>
        <p:txBody>
          <a:bodyPr>
            <a:normAutofit/>
          </a:bodyPr>
          <a:lstStyle/>
          <a:p>
            <a:r>
              <a:rPr lang="en-GB" sz="2400" dirty="0"/>
              <a:t>Programs can </a:t>
            </a:r>
            <a:r>
              <a:rPr lang="en-GB" sz="2400" b="1" dirty="0"/>
              <a:t>allocate</a:t>
            </a:r>
            <a:r>
              <a:rPr lang="en-GB" sz="2400" dirty="0"/>
              <a:t> memory in </a:t>
            </a:r>
            <a:r>
              <a:rPr lang="en-GB" sz="2400" b="1" dirty="0"/>
              <a:t>contiguous blocks</a:t>
            </a:r>
          </a:p>
          <a:p>
            <a:r>
              <a:rPr lang="en-GB" sz="2400" dirty="0"/>
              <a:t>E.g. 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malloc</a:t>
            </a:r>
            <a:r>
              <a:rPr lang="en-GB" sz="2400" dirty="0"/>
              <a:t> in C, 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new</a:t>
            </a:r>
            <a:r>
              <a:rPr lang="en-GB" sz="2400" dirty="0"/>
              <a:t> in C++</a:t>
            </a:r>
          </a:p>
        </p:txBody>
      </p:sp>
      <p:pic>
        <p:nvPicPr>
          <p:cNvPr id="5" name="Picture 4" descr="The Microsoft Windows logo">
            <a:extLst>
              <a:ext uri="{FF2B5EF4-FFF2-40B4-BE49-F238E27FC236}">
                <a16:creationId xmlns:a16="http://schemas.microsoft.com/office/drawing/2014/main" id="{4B83BE17-7AD5-4C26-8723-8546D9CC6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40" y="4164958"/>
            <a:ext cx="1301305" cy="1521654"/>
          </a:xfrm>
          <a:prstGeom prst="rect">
            <a:avLst/>
          </a:prstGeom>
        </p:spPr>
      </p:pic>
      <p:pic>
        <p:nvPicPr>
          <p:cNvPr id="7" name="Picture 6" descr="An application icon">
            <a:extLst>
              <a:ext uri="{FF2B5EF4-FFF2-40B4-BE49-F238E27FC236}">
                <a16:creationId xmlns:a16="http://schemas.microsoft.com/office/drawing/2014/main" id="{C32CD540-10D4-4706-A12B-9741B64C3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84" y="4027714"/>
            <a:ext cx="1796143" cy="1796143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AF452FD-5CC4-46F7-9169-8C73A9682D1E}"/>
              </a:ext>
            </a:extLst>
          </p:cNvPr>
          <p:cNvSpPr/>
          <p:nvPr/>
        </p:nvSpPr>
        <p:spPr>
          <a:xfrm>
            <a:off x="4062999" y="3517962"/>
            <a:ext cx="3063015" cy="765753"/>
          </a:xfrm>
          <a:prstGeom prst="wedgeRoundRectCallout">
            <a:avLst>
              <a:gd name="adj1" fmla="val -75539"/>
              <a:gd name="adj2" fmla="val 5947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 need 1000 bytes of memory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152D067-7CDE-4334-96FC-DD8A4796966A}"/>
              </a:ext>
            </a:extLst>
          </p:cNvPr>
          <p:cNvSpPr/>
          <p:nvPr/>
        </p:nvSpPr>
        <p:spPr>
          <a:xfrm>
            <a:off x="4564491" y="4542908"/>
            <a:ext cx="3063015" cy="765753"/>
          </a:xfrm>
          <a:prstGeom prst="wedgeRoundRectCallout">
            <a:avLst>
              <a:gd name="adj1" fmla="val 76961"/>
              <a:gd name="adj2" fmla="val 1299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OK, your memory starts at virtual address 2468454</a:t>
            </a:r>
          </a:p>
        </p:txBody>
      </p:sp>
    </p:spTree>
    <p:extLst>
      <p:ext uri="{BB962C8B-B14F-4D97-AF65-F5344CB8AC3E}">
        <p14:creationId xmlns:p14="http://schemas.microsoft.com/office/powerpoint/2010/main" val="46957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A7A1-9FEB-4918-96D1-539B2499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deallocation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873AE-29BF-4031-80E3-1365B53FE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116748"/>
          </a:xfrm>
        </p:spPr>
        <p:txBody>
          <a:bodyPr>
            <a:normAutofit/>
          </a:bodyPr>
          <a:lstStyle/>
          <a:p>
            <a:r>
              <a:rPr lang="en-GB" sz="2400" dirty="0"/>
              <a:t>Programs can </a:t>
            </a:r>
            <a:r>
              <a:rPr lang="en-GB" sz="2400" b="1" dirty="0"/>
              <a:t>deallocate</a:t>
            </a:r>
            <a:r>
              <a:rPr lang="en-GB" sz="2400" dirty="0"/>
              <a:t> a previously allocated memory block</a:t>
            </a:r>
            <a:endParaRPr lang="en-GB" sz="2400" b="1" dirty="0"/>
          </a:p>
          <a:p>
            <a:r>
              <a:rPr lang="en-GB" sz="2400" dirty="0"/>
              <a:t>E.g. 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free</a:t>
            </a:r>
            <a:r>
              <a:rPr lang="en-GB" sz="2400" dirty="0"/>
              <a:t> in C, </a:t>
            </a:r>
            <a:r>
              <a:rPr lang="en-GB" sz="2400" dirty="0">
                <a:solidFill>
                  <a:schemeClr val="accent6"/>
                </a:solidFill>
                <a:latin typeface="Consolas" panose="020B0609020204030204" pitchFamily="49" charset="0"/>
              </a:rPr>
              <a:t>delete</a:t>
            </a:r>
            <a:r>
              <a:rPr lang="en-GB" sz="2400" dirty="0"/>
              <a:t> in C++</a:t>
            </a:r>
          </a:p>
        </p:txBody>
      </p:sp>
      <p:pic>
        <p:nvPicPr>
          <p:cNvPr id="5" name="Picture 4" descr="The Microsoft Windows logo">
            <a:extLst>
              <a:ext uri="{FF2B5EF4-FFF2-40B4-BE49-F238E27FC236}">
                <a16:creationId xmlns:a16="http://schemas.microsoft.com/office/drawing/2014/main" id="{4B83BE17-7AD5-4C26-8723-8546D9CC6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40" y="4164958"/>
            <a:ext cx="1301305" cy="1521654"/>
          </a:xfrm>
          <a:prstGeom prst="rect">
            <a:avLst/>
          </a:prstGeom>
        </p:spPr>
      </p:pic>
      <p:pic>
        <p:nvPicPr>
          <p:cNvPr id="7" name="Picture 6" descr="An application icon">
            <a:extLst>
              <a:ext uri="{FF2B5EF4-FFF2-40B4-BE49-F238E27FC236}">
                <a16:creationId xmlns:a16="http://schemas.microsoft.com/office/drawing/2014/main" id="{C32CD540-10D4-4706-A12B-9741B64C3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84" y="4027714"/>
            <a:ext cx="1796143" cy="1796143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AF452FD-5CC4-46F7-9169-8C73A9682D1E}"/>
              </a:ext>
            </a:extLst>
          </p:cNvPr>
          <p:cNvSpPr/>
          <p:nvPr/>
        </p:nvSpPr>
        <p:spPr>
          <a:xfrm>
            <a:off x="4062999" y="3517962"/>
            <a:ext cx="3063015" cy="1024946"/>
          </a:xfrm>
          <a:prstGeom prst="wedgeRoundRectCallout">
            <a:avLst>
              <a:gd name="adj1" fmla="val -75539"/>
              <a:gd name="adj2" fmla="val 5947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 have finished with the 1000 bytes of memory starting at 2468454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152D067-7CDE-4334-96FC-DD8A4796966A}"/>
              </a:ext>
            </a:extLst>
          </p:cNvPr>
          <p:cNvSpPr/>
          <p:nvPr/>
        </p:nvSpPr>
        <p:spPr>
          <a:xfrm>
            <a:off x="4597362" y="4763626"/>
            <a:ext cx="3063015" cy="691244"/>
          </a:xfrm>
          <a:prstGeom prst="wedgeRoundRectCallout">
            <a:avLst>
              <a:gd name="adj1" fmla="val 76667"/>
              <a:gd name="adj2" fmla="val -1347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06547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A7A1-9FEB-4918-96D1-539B2499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leaks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873AE-29BF-4031-80E3-1365B53FE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3873462"/>
          </a:xfrm>
        </p:spPr>
        <p:txBody>
          <a:bodyPr>
            <a:normAutofit/>
          </a:bodyPr>
          <a:lstStyle/>
          <a:p>
            <a:r>
              <a:rPr lang="en-GB" sz="2400" dirty="0"/>
              <a:t>Forgetting to deallocate memory that is not needed any more is called a </a:t>
            </a:r>
            <a:r>
              <a:rPr lang="en-GB" sz="2400" b="1" dirty="0"/>
              <a:t>memory leak</a:t>
            </a:r>
          </a:p>
          <a:p>
            <a:r>
              <a:rPr lang="en-GB" sz="2400" dirty="0"/>
              <a:t>A common source of bugs in C/C++ programs</a:t>
            </a:r>
          </a:p>
          <a:p>
            <a:r>
              <a:rPr lang="en-GB" sz="2400" dirty="0"/>
              <a:t>Generally leads to program’s memory usage increasing over time, eventually exceeding physical memory capacity</a:t>
            </a:r>
          </a:p>
        </p:txBody>
      </p:sp>
    </p:spTree>
    <p:extLst>
      <p:ext uri="{BB962C8B-B14F-4D97-AF65-F5344CB8AC3E}">
        <p14:creationId xmlns:p14="http://schemas.microsoft.com/office/powerpoint/2010/main" val="116756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EB2F-5167-4BB5-A079-794D0EEA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5E88B-B21E-4C5B-92D7-6EF27A7EB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Many high-level languages use a </a:t>
            </a:r>
            <a:r>
              <a:rPr lang="en-GB" sz="2400" b="1" dirty="0"/>
              <a:t>managed memory </a:t>
            </a:r>
            <a:r>
              <a:rPr lang="en-GB" sz="2400" dirty="0"/>
              <a:t>model</a:t>
            </a:r>
          </a:p>
          <a:p>
            <a:pPr lvl="1"/>
            <a:r>
              <a:rPr lang="en-GB" sz="2200" dirty="0"/>
              <a:t>Including C#, Python, Java, JavaScript, …</a:t>
            </a:r>
          </a:p>
          <a:p>
            <a:r>
              <a:rPr lang="en-GB" sz="2400" dirty="0"/>
              <a:t>A </a:t>
            </a:r>
            <a:r>
              <a:rPr lang="en-GB" sz="2400" b="1" dirty="0"/>
              <a:t>garbage collector (GC) </a:t>
            </a:r>
            <a:r>
              <a:rPr lang="en-GB" sz="2400" dirty="0"/>
              <a:t>detects when a block of memory is not needed any more, and deallocates it automatically</a:t>
            </a:r>
          </a:p>
          <a:p>
            <a:r>
              <a:rPr lang="en-GB" sz="2400" dirty="0"/>
              <a:t>GC takes some CPU resources, but eliminates risk of memory leaks</a:t>
            </a:r>
          </a:p>
        </p:txBody>
      </p:sp>
    </p:spTree>
    <p:extLst>
      <p:ext uri="{BB962C8B-B14F-4D97-AF65-F5344CB8AC3E}">
        <p14:creationId xmlns:p14="http://schemas.microsoft.com/office/powerpoint/2010/main" val="11967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CD42-88A1-43EA-8CC7-CA4F5BEA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Storing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96535-2159-4F27-A611-419948A5D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Integer numbers are stored in memory using </a:t>
            </a:r>
            <a:r>
              <a:rPr lang="en-GB" sz="2400" b="1" dirty="0"/>
              <a:t>binary</a:t>
            </a:r>
            <a:r>
              <a:rPr lang="en-GB" sz="2400" dirty="0"/>
              <a:t> notation</a:t>
            </a:r>
          </a:p>
          <a:p>
            <a:r>
              <a:rPr lang="en-GB" sz="2400" dirty="0"/>
              <a:t>8-bit numbers stored in 1 byte</a:t>
            </a:r>
          </a:p>
          <a:p>
            <a:r>
              <a:rPr lang="en-GB" sz="2400" dirty="0"/>
              <a:t>Larger numbers stored in multiple consecutive bytes, in one of two ways…</a:t>
            </a:r>
          </a:p>
        </p:txBody>
      </p:sp>
    </p:spTree>
    <p:extLst>
      <p:ext uri="{BB962C8B-B14F-4D97-AF65-F5344CB8AC3E}">
        <p14:creationId xmlns:p14="http://schemas.microsoft.com/office/powerpoint/2010/main" val="201814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08A5-340C-4F59-BB55-B624ED12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Endianness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FFCC-5116-427C-A830-7EE2E4F60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4125"/>
            <a:ext cx="11029615" cy="3678303"/>
          </a:xfrm>
        </p:spPr>
        <p:txBody>
          <a:bodyPr>
            <a:normAutofit/>
          </a:bodyPr>
          <a:lstStyle/>
          <a:p>
            <a:r>
              <a:rPr lang="en-GB" sz="2400" dirty="0"/>
              <a:t>E.g. storing the 16-bit number 1234</a:t>
            </a:r>
          </a:p>
          <a:p>
            <a:r>
              <a:rPr lang="en-GB" sz="2400" dirty="0"/>
              <a:t>Binary: 0000010011010010</a:t>
            </a:r>
          </a:p>
          <a:p>
            <a:r>
              <a:rPr lang="en-GB" sz="2400" b="1" dirty="0"/>
              <a:t>Big endian</a:t>
            </a:r>
            <a:r>
              <a:rPr lang="en-GB" sz="2400" dirty="0"/>
              <a:t> format: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b="1" dirty="0"/>
              <a:t>Little endian</a:t>
            </a:r>
            <a:r>
              <a:rPr lang="en-GB" sz="2400" dirty="0"/>
              <a:t> format: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9E593EA-CF62-4A8A-AB7E-2174F5DDA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365833"/>
              </p:ext>
            </p:extLst>
          </p:nvPr>
        </p:nvGraphicFramePr>
        <p:xfrm>
          <a:off x="1546519" y="3825798"/>
          <a:ext cx="43122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20">
                  <a:extLst>
                    <a:ext uri="{9D8B030D-6E8A-4147-A177-3AD203B41FA5}">
                      <a16:colId xmlns:a16="http://schemas.microsoft.com/office/drawing/2014/main" val="3992355449"/>
                    </a:ext>
                  </a:extLst>
                </a:gridCol>
                <a:gridCol w="2156120">
                  <a:extLst>
                    <a:ext uri="{9D8B030D-6E8A-4147-A177-3AD203B41FA5}">
                      <a16:colId xmlns:a16="http://schemas.microsoft.com/office/drawing/2014/main" val="4260314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First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Second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00000100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11010010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109363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ABD3650-B7B1-4F08-B365-E3D1C0461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322922"/>
              </p:ext>
            </p:extLst>
          </p:nvPr>
        </p:nvGraphicFramePr>
        <p:xfrm>
          <a:off x="1546519" y="5275288"/>
          <a:ext cx="43122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20">
                  <a:extLst>
                    <a:ext uri="{9D8B030D-6E8A-4147-A177-3AD203B41FA5}">
                      <a16:colId xmlns:a16="http://schemas.microsoft.com/office/drawing/2014/main" val="3992355449"/>
                    </a:ext>
                  </a:extLst>
                </a:gridCol>
                <a:gridCol w="2156120">
                  <a:extLst>
                    <a:ext uri="{9D8B030D-6E8A-4147-A177-3AD203B41FA5}">
                      <a16:colId xmlns:a16="http://schemas.microsoft.com/office/drawing/2014/main" val="4260314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First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Second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11010010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109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20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0C1B-FE43-4C94-9477-C3D3B8C0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endian?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3CCE7-AECA-4AF9-A8FC-E11FADD4A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29667"/>
            <a:ext cx="11029615" cy="1086717"/>
          </a:xfrm>
        </p:spPr>
        <p:txBody>
          <a:bodyPr>
            <a:normAutofit/>
          </a:bodyPr>
          <a:lstStyle/>
          <a:p>
            <a:r>
              <a:rPr lang="en-GB" sz="2400" dirty="0"/>
              <a:t>Modern PCs (Intel x64) use </a:t>
            </a:r>
            <a:r>
              <a:rPr lang="en-GB" sz="2400" b="1" dirty="0"/>
              <a:t>little endian</a:t>
            </a:r>
          </a:p>
          <a:p>
            <a:r>
              <a:rPr lang="en-GB" sz="2400" dirty="0"/>
              <a:t>Main advantage is ease of converting between different sizes of integer value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3A608C-D797-4B18-9C60-674B1E20F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76201"/>
              </p:ext>
            </p:extLst>
          </p:nvPr>
        </p:nvGraphicFramePr>
        <p:xfrm>
          <a:off x="724289" y="3267213"/>
          <a:ext cx="10886517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9613">
                  <a:extLst>
                    <a:ext uri="{9D8B030D-6E8A-4147-A177-3AD203B41FA5}">
                      <a16:colId xmlns:a16="http://schemas.microsoft.com/office/drawing/2014/main" val="2405027259"/>
                    </a:ext>
                  </a:extLst>
                </a:gridCol>
                <a:gridCol w="1209613">
                  <a:extLst>
                    <a:ext uri="{9D8B030D-6E8A-4147-A177-3AD203B41FA5}">
                      <a16:colId xmlns:a16="http://schemas.microsoft.com/office/drawing/2014/main" val="375372716"/>
                    </a:ext>
                  </a:extLst>
                </a:gridCol>
                <a:gridCol w="1209613">
                  <a:extLst>
                    <a:ext uri="{9D8B030D-6E8A-4147-A177-3AD203B41FA5}">
                      <a16:colId xmlns:a16="http://schemas.microsoft.com/office/drawing/2014/main" val="2837967261"/>
                    </a:ext>
                  </a:extLst>
                </a:gridCol>
                <a:gridCol w="1209613">
                  <a:extLst>
                    <a:ext uri="{9D8B030D-6E8A-4147-A177-3AD203B41FA5}">
                      <a16:colId xmlns:a16="http://schemas.microsoft.com/office/drawing/2014/main" val="2231988493"/>
                    </a:ext>
                  </a:extLst>
                </a:gridCol>
                <a:gridCol w="1209613">
                  <a:extLst>
                    <a:ext uri="{9D8B030D-6E8A-4147-A177-3AD203B41FA5}">
                      <a16:colId xmlns:a16="http://schemas.microsoft.com/office/drawing/2014/main" val="1540323229"/>
                    </a:ext>
                  </a:extLst>
                </a:gridCol>
                <a:gridCol w="1209613">
                  <a:extLst>
                    <a:ext uri="{9D8B030D-6E8A-4147-A177-3AD203B41FA5}">
                      <a16:colId xmlns:a16="http://schemas.microsoft.com/office/drawing/2014/main" val="3601291041"/>
                    </a:ext>
                  </a:extLst>
                </a:gridCol>
                <a:gridCol w="1209613">
                  <a:extLst>
                    <a:ext uri="{9D8B030D-6E8A-4147-A177-3AD203B41FA5}">
                      <a16:colId xmlns:a16="http://schemas.microsoft.com/office/drawing/2014/main" val="4038201677"/>
                    </a:ext>
                  </a:extLst>
                </a:gridCol>
                <a:gridCol w="1209613">
                  <a:extLst>
                    <a:ext uri="{9D8B030D-6E8A-4147-A177-3AD203B41FA5}">
                      <a16:colId xmlns:a16="http://schemas.microsoft.com/office/drawing/2014/main" val="3271743731"/>
                    </a:ext>
                  </a:extLst>
                </a:gridCol>
                <a:gridCol w="1209613">
                  <a:extLst>
                    <a:ext uri="{9D8B030D-6E8A-4147-A177-3AD203B41FA5}">
                      <a16:colId xmlns:a16="http://schemas.microsoft.com/office/drawing/2014/main" val="3084586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1st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2nd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3rd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4th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5th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6th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7th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8th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11010010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1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11010010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93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11010010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74348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F20D4A7-9659-48F5-9C75-E920D41F6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489463"/>
              </p:ext>
            </p:extLst>
          </p:nvPr>
        </p:nvGraphicFramePr>
        <p:xfrm>
          <a:off x="724290" y="5133640"/>
          <a:ext cx="10886517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9613">
                  <a:extLst>
                    <a:ext uri="{9D8B030D-6E8A-4147-A177-3AD203B41FA5}">
                      <a16:colId xmlns:a16="http://schemas.microsoft.com/office/drawing/2014/main" val="2405027259"/>
                    </a:ext>
                  </a:extLst>
                </a:gridCol>
                <a:gridCol w="1209613">
                  <a:extLst>
                    <a:ext uri="{9D8B030D-6E8A-4147-A177-3AD203B41FA5}">
                      <a16:colId xmlns:a16="http://schemas.microsoft.com/office/drawing/2014/main" val="375372716"/>
                    </a:ext>
                  </a:extLst>
                </a:gridCol>
                <a:gridCol w="1209613">
                  <a:extLst>
                    <a:ext uri="{9D8B030D-6E8A-4147-A177-3AD203B41FA5}">
                      <a16:colId xmlns:a16="http://schemas.microsoft.com/office/drawing/2014/main" val="2837967261"/>
                    </a:ext>
                  </a:extLst>
                </a:gridCol>
                <a:gridCol w="1209613">
                  <a:extLst>
                    <a:ext uri="{9D8B030D-6E8A-4147-A177-3AD203B41FA5}">
                      <a16:colId xmlns:a16="http://schemas.microsoft.com/office/drawing/2014/main" val="2231988493"/>
                    </a:ext>
                  </a:extLst>
                </a:gridCol>
                <a:gridCol w="1209613">
                  <a:extLst>
                    <a:ext uri="{9D8B030D-6E8A-4147-A177-3AD203B41FA5}">
                      <a16:colId xmlns:a16="http://schemas.microsoft.com/office/drawing/2014/main" val="1540323229"/>
                    </a:ext>
                  </a:extLst>
                </a:gridCol>
                <a:gridCol w="1209613">
                  <a:extLst>
                    <a:ext uri="{9D8B030D-6E8A-4147-A177-3AD203B41FA5}">
                      <a16:colId xmlns:a16="http://schemas.microsoft.com/office/drawing/2014/main" val="3601291041"/>
                    </a:ext>
                  </a:extLst>
                </a:gridCol>
                <a:gridCol w="1209613">
                  <a:extLst>
                    <a:ext uri="{9D8B030D-6E8A-4147-A177-3AD203B41FA5}">
                      <a16:colId xmlns:a16="http://schemas.microsoft.com/office/drawing/2014/main" val="4038201677"/>
                    </a:ext>
                  </a:extLst>
                </a:gridCol>
                <a:gridCol w="1209613">
                  <a:extLst>
                    <a:ext uri="{9D8B030D-6E8A-4147-A177-3AD203B41FA5}">
                      <a16:colId xmlns:a16="http://schemas.microsoft.com/office/drawing/2014/main" val="3271743731"/>
                    </a:ext>
                  </a:extLst>
                </a:gridCol>
                <a:gridCol w="1209613">
                  <a:extLst>
                    <a:ext uri="{9D8B030D-6E8A-4147-A177-3AD203B41FA5}">
                      <a16:colId xmlns:a16="http://schemas.microsoft.com/office/drawing/2014/main" val="3084586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1st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2nd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3rd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4th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5th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6th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7th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8th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11010010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1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11010010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93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11010010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743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39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3F38-4634-462A-9071-9E855C29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Storing other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4AE93-0338-45DC-8A13-7CD3BFB8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Any data stored by a computer can be thought of as a sequence of numbers</a:t>
            </a:r>
          </a:p>
          <a:p>
            <a:r>
              <a:rPr lang="en-GB" sz="2400" b="1" dirty="0"/>
              <a:t>Text</a:t>
            </a:r>
            <a:r>
              <a:rPr lang="en-GB" sz="2400" dirty="0"/>
              <a:t>: sequence of character codes in ASCII, UTF-8 etc (see week 3)</a:t>
            </a:r>
          </a:p>
          <a:p>
            <a:r>
              <a:rPr lang="en-GB" sz="2400" b="1" dirty="0"/>
              <a:t>Graphics</a:t>
            </a:r>
            <a:r>
              <a:rPr lang="en-GB" sz="2400" dirty="0"/>
              <a:t>: sequence of RGB pixel values (see COMP120)</a:t>
            </a:r>
          </a:p>
          <a:p>
            <a:r>
              <a:rPr lang="en-GB" sz="2400" b="1" dirty="0"/>
              <a:t>Audio</a:t>
            </a:r>
            <a:r>
              <a:rPr lang="en-GB" sz="2400" dirty="0"/>
              <a:t>: sequence of sample values representing sound waves (see COMP120)</a:t>
            </a:r>
          </a:p>
          <a:p>
            <a:r>
              <a:rPr lang="en-GB" sz="2400" b="1" dirty="0"/>
              <a:t>Video</a:t>
            </a:r>
            <a:r>
              <a:rPr lang="en-GB" sz="2400" dirty="0"/>
              <a:t>: sequence of image frames and accompanying audio</a:t>
            </a:r>
          </a:p>
          <a:p>
            <a:r>
              <a:rPr lang="en-GB" sz="2400" b="1" dirty="0"/>
              <a:t>3D mesh</a:t>
            </a:r>
            <a:r>
              <a:rPr lang="en-GB" sz="2400" dirty="0"/>
              <a:t>: sequence of vertex coordinates</a:t>
            </a:r>
          </a:p>
          <a:p>
            <a:r>
              <a:rPr lang="en-GB" sz="2400" b="1" dirty="0"/>
              <a:t>Executable</a:t>
            </a:r>
            <a:r>
              <a:rPr lang="en-GB" sz="2400" dirty="0"/>
              <a:t>: sequence of CPU instruction opcodes and parameters (see week 12)</a:t>
            </a:r>
          </a:p>
        </p:txBody>
      </p:sp>
    </p:spTree>
    <p:extLst>
      <p:ext uri="{BB962C8B-B14F-4D97-AF65-F5344CB8AC3E}">
        <p14:creationId xmlns:p14="http://schemas.microsoft.com/office/powerpoint/2010/main" val="32610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A0C3-6CF8-4DE6-B0DA-11734B58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journal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F301-F94B-4DEA-AAB1-6055651B6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b="1" dirty="0"/>
              <a:t>Presentations</a:t>
            </a:r>
            <a:r>
              <a:rPr lang="en-GB" sz="3600" dirty="0"/>
              <a:t> this week</a:t>
            </a:r>
          </a:p>
          <a:p>
            <a:pPr marL="0" indent="0" algn="ctr">
              <a:buNone/>
            </a:pPr>
            <a:r>
              <a:rPr lang="en-GB" sz="3600" dirty="0"/>
              <a:t>Check your timetable</a:t>
            </a:r>
          </a:p>
          <a:p>
            <a:pPr marL="0" indent="0" algn="ctr">
              <a:buNone/>
            </a:pPr>
            <a:endParaRPr lang="en-GB" sz="3600" dirty="0"/>
          </a:p>
          <a:p>
            <a:pPr marL="0" indent="0" algn="ctr">
              <a:buNone/>
            </a:pPr>
            <a:r>
              <a:rPr lang="en-GB" sz="3600" b="1" dirty="0"/>
              <a:t>Peer review </a:t>
            </a:r>
            <a:r>
              <a:rPr lang="en-GB" sz="3600" dirty="0"/>
              <a:t>next week</a:t>
            </a:r>
          </a:p>
          <a:p>
            <a:pPr marL="0" indent="0" algn="ctr">
              <a:buNone/>
            </a:pPr>
            <a:r>
              <a:rPr lang="en-GB" sz="3600" dirty="0"/>
              <a:t>Have a draft ready!</a:t>
            </a:r>
          </a:p>
        </p:txBody>
      </p:sp>
    </p:spTree>
    <p:extLst>
      <p:ext uri="{BB962C8B-B14F-4D97-AF65-F5344CB8AC3E}">
        <p14:creationId xmlns:p14="http://schemas.microsoft.com/office/powerpoint/2010/main" val="205940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AFB1-F4A6-45F1-9F72-291D0B2B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Short-term vs long-term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6EFE7-DEF6-4234-983C-73FE8ABEE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Previous slide describes </a:t>
            </a:r>
            <a:r>
              <a:rPr lang="en-GB" sz="2400" b="1" dirty="0"/>
              <a:t>raw forms</a:t>
            </a:r>
            <a:r>
              <a:rPr lang="en-GB" sz="2400" dirty="0"/>
              <a:t> of data storage</a:t>
            </a:r>
          </a:p>
          <a:p>
            <a:r>
              <a:rPr lang="en-GB" sz="2400" dirty="0"/>
              <a:t>Typically used in RAM to allow for efficient computation</a:t>
            </a:r>
          </a:p>
          <a:p>
            <a:r>
              <a:rPr lang="en-GB" sz="2400" dirty="0"/>
              <a:t>Volatile storage (SSD, HDD etc) generally uses other data formats</a:t>
            </a:r>
          </a:p>
          <a:p>
            <a:pPr lvl="1"/>
            <a:r>
              <a:rPr lang="en-GB" sz="2200" b="1" dirty="0"/>
              <a:t>Compression</a:t>
            </a:r>
            <a:r>
              <a:rPr lang="en-GB" sz="2200" dirty="0"/>
              <a:t> – especially where data access speed &gt; time to decompress</a:t>
            </a:r>
          </a:p>
          <a:p>
            <a:pPr lvl="1"/>
            <a:r>
              <a:rPr lang="en-GB" sz="2200" b="1" dirty="0"/>
              <a:t>Headers</a:t>
            </a:r>
            <a:r>
              <a:rPr lang="en-GB" sz="2200" dirty="0"/>
              <a:t> and </a:t>
            </a:r>
            <a:r>
              <a:rPr lang="en-GB" sz="2200" b="1" dirty="0"/>
              <a:t>metadata</a:t>
            </a:r>
            <a:r>
              <a:rPr lang="en-GB" sz="2200" dirty="0"/>
              <a:t> for file interchange</a:t>
            </a:r>
          </a:p>
          <a:p>
            <a:pPr lvl="1"/>
            <a:r>
              <a:rPr lang="en-GB" sz="2200" dirty="0"/>
              <a:t>Standardised file formats vs application-specific memory layout</a:t>
            </a:r>
          </a:p>
        </p:txBody>
      </p:sp>
    </p:spTree>
    <p:extLst>
      <p:ext uri="{BB962C8B-B14F-4D97-AF65-F5344CB8AC3E}">
        <p14:creationId xmlns:p14="http://schemas.microsoft.com/office/powerpoint/2010/main" val="366442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3F38-4634-462A-9071-9E855C29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storage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4AE93-0338-45DC-8A13-7CD3BFB8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Text</a:t>
            </a:r>
            <a:r>
              <a:rPr lang="en-GB" sz="2400" dirty="0"/>
              <a:t>: usually still raw text in ASCII / UTF-8 etc</a:t>
            </a:r>
          </a:p>
          <a:p>
            <a:r>
              <a:rPr lang="en-GB" sz="2400" b="1" dirty="0"/>
              <a:t>Graphics</a:t>
            </a:r>
            <a:r>
              <a:rPr lang="en-GB" sz="2400" dirty="0"/>
              <a:t>: JPEG, PNG, BMP,  TIFF,…</a:t>
            </a:r>
          </a:p>
          <a:p>
            <a:r>
              <a:rPr lang="en-GB" sz="2400" b="1" dirty="0"/>
              <a:t>Audio</a:t>
            </a:r>
            <a:r>
              <a:rPr lang="en-GB" sz="2400" dirty="0"/>
              <a:t>: WAV, FLAC, OGG, MP3, …</a:t>
            </a:r>
          </a:p>
          <a:p>
            <a:r>
              <a:rPr lang="en-GB" sz="2400" b="1" dirty="0"/>
              <a:t>Video</a:t>
            </a:r>
            <a:r>
              <a:rPr lang="en-GB" sz="2400" dirty="0"/>
              <a:t>: MP4, AVI, …</a:t>
            </a:r>
          </a:p>
          <a:p>
            <a:r>
              <a:rPr lang="en-GB" sz="2400" b="1" dirty="0"/>
              <a:t>3D mesh</a:t>
            </a:r>
            <a:r>
              <a:rPr lang="en-GB" sz="2400" dirty="0"/>
              <a:t>: OBJ, FBX, …</a:t>
            </a:r>
          </a:p>
          <a:p>
            <a:r>
              <a:rPr lang="en-GB" sz="2400" b="1" dirty="0"/>
              <a:t>Executable</a:t>
            </a:r>
            <a:r>
              <a:rPr lang="en-GB" sz="2400" dirty="0"/>
              <a:t>: EXE (contains machine code and metadata)</a:t>
            </a:r>
          </a:p>
        </p:txBody>
      </p:sp>
    </p:spTree>
    <p:extLst>
      <p:ext uri="{BB962C8B-B14F-4D97-AF65-F5344CB8AC3E}">
        <p14:creationId xmlns:p14="http://schemas.microsoft.com/office/powerpoint/2010/main" val="86931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DCF8-833E-4CA9-B1D8-4D741CFC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15A6-7676-4D5E-9CDE-3A32FF8E6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Memory</a:t>
            </a:r>
            <a:r>
              <a:rPr lang="en-GB" sz="2400" dirty="0"/>
              <a:t> refers to how computers store data</a:t>
            </a:r>
          </a:p>
          <a:p>
            <a:r>
              <a:rPr lang="en-GB" sz="2400" dirty="0"/>
              <a:t>Memory stores </a:t>
            </a:r>
            <a:r>
              <a:rPr lang="en-GB" sz="2400" b="1" dirty="0"/>
              <a:t>bits</a:t>
            </a:r>
            <a:r>
              <a:rPr lang="en-GB" sz="2400" dirty="0"/>
              <a:t>, or sequences of </a:t>
            </a:r>
            <a:r>
              <a:rPr lang="en-GB" sz="2400" b="1" dirty="0"/>
              <a:t>numbers in binary </a:t>
            </a:r>
            <a:r>
              <a:rPr lang="en-GB" sz="2400" dirty="0"/>
              <a:t>– all other data reduces down to this</a:t>
            </a:r>
          </a:p>
          <a:p>
            <a:r>
              <a:rPr lang="en-GB" sz="2400" dirty="0"/>
              <a:t>There is a </a:t>
            </a:r>
            <a:r>
              <a:rPr lang="en-GB" sz="2400" b="1" dirty="0"/>
              <a:t>hierarchy</a:t>
            </a:r>
            <a:r>
              <a:rPr lang="en-GB" sz="2400" dirty="0"/>
              <a:t> of memory – fast to slow, small to large, temporary to permanent</a:t>
            </a:r>
          </a:p>
          <a:p>
            <a:r>
              <a:rPr lang="en-GB" sz="2400" b="1" dirty="0"/>
              <a:t>Virtual memory </a:t>
            </a:r>
            <a:r>
              <a:rPr lang="en-GB" sz="2400" dirty="0"/>
              <a:t>and </a:t>
            </a:r>
            <a:r>
              <a:rPr lang="en-GB" sz="2400" b="1" dirty="0"/>
              <a:t>garbage collection </a:t>
            </a:r>
            <a:r>
              <a:rPr lang="en-GB" sz="2400" dirty="0"/>
              <a:t>are useful abstractions for us as programmers</a:t>
            </a:r>
          </a:p>
        </p:txBody>
      </p:sp>
    </p:spTree>
    <p:extLst>
      <p:ext uri="{BB962C8B-B14F-4D97-AF65-F5344CB8AC3E}">
        <p14:creationId xmlns:p14="http://schemas.microsoft.com/office/powerpoint/2010/main" val="379743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8185-6156-4C55-94C6-4960DC50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3BD8D-3DCA-49A1-BE08-BAB008B6C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dirty="0"/>
              <a:t>No worksheet this week</a:t>
            </a:r>
          </a:p>
          <a:p>
            <a:pPr marL="0" indent="0" algn="ctr">
              <a:buNone/>
            </a:pPr>
            <a:r>
              <a:rPr lang="en-GB" sz="3600" dirty="0"/>
              <a:t>If you still have worksheets to complete, there is still time!</a:t>
            </a:r>
          </a:p>
        </p:txBody>
      </p:sp>
    </p:spTree>
    <p:extLst>
      <p:ext uri="{BB962C8B-B14F-4D97-AF65-F5344CB8AC3E}">
        <p14:creationId xmlns:p14="http://schemas.microsoft.com/office/powerpoint/2010/main" val="157973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BFC1-ABD2-4C44-9BDE-39ABAB4A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05381-4FF1-48AF-9347-11BD95EE6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Allows the computer to </a:t>
            </a:r>
            <a:r>
              <a:rPr lang="en-GB" sz="2400" b="1" dirty="0"/>
              <a:t>store data</a:t>
            </a:r>
          </a:p>
          <a:p>
            <a:r>
              <a:rPr lang="en-GB" sz="2400" dirty="0"/>
              <a:t>Usually when we say “memory” we mean </a:t>
            </a:r>
            <a:r>
              <a:rPr lang="en-GB" sz="2400" b="1" dirty="0"/>
              <a:t>Random Access Memory (RAM)</a:t>
            </a:r>
          </a:p>
          <a:p>
            <a:pPr lvl="1"/>
            <a:r>
              <a:rPr lang="en-GB" sz="2000" b="1" dirty="0"/>
              <a:t>Readable </a:t>
            </a:r>
            <a:r>
              <a:rPr lang="en-GB" sz="2000" dirty="0"/>
              <a:t>and</a:t>
            </a:r>
            <a:r>
              <a:rPr lang="en-GB" sz="2000" b="1" dirty="0"/>
              <a:t> writable</a:t>
            </a:r>
          </a:p>
          <a:p>
            <a:pPr lvl="1"/>
            <a:r>
              <a:rPr lang="en-GB" sz="2000" b="1" dirty="0"/>
              <a:t>Volatile</a:t>
            </a:r>
            <a:r>
              <a:rPr lang="en-GB" sz="2000" dirty="0"/>
              <a:t> (loses its contents when the machine is powered off)</a:t>
            </a:r>
          </a:p>
          <a:p>
            <a:r>
              <a:rPr lang="en-GB" sz="2400" dirty="0"/>
              <a:t>Also encompasses</a:t>
            </a:r>
          </a:p>
          <a:p>
            <a:pPr lvl="1"/>
            <a:r>
              <a:rPr lang="en-GB" sz="2000" b="1" dirty="0"/>
              <a:t>Read Only Memory (ROM)</a:t>
            </a:r>
          </a:p>
          <a:p>
            <a:pPr lvl="1"/>
            <a:r>
              <a:rPr lang="en-GB" sz="2000" b="1" dirty="0"/>
              <a:t>Cache</a:t>
            </a:r>
          </a:p>
          <a:p>
            <a:pPr lvl="1"/>
            <a:r>
              <a:rPr lang="en-GB" sz="2000" b="1" dirty="0"/>
              <a:t>Non-volatile storage</a:t>
            </a:r>
            <a:r>
              <a:rPr lang="en-GB" sz="2000" dirty="0"/>
              <a:t> (SSD, hard disk, flash memory, …)</a:t>
            </a:r>
          </a:p>
        </p:txBody>
      </p:sp>
    </p:spTree>
    <p:extLst>
      <p:ext uri="{BB962C8B-B14F-4D97-AF65-F5344CB8AC3E}">
        <p14:creationId xmlns:p14="http://schemas.microsoft.com/office/powerpoint/2010/main" val="190623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4CBC-A8AD-4423-90C1-22238745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hierarchy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9566AC-84A5-44BA-99B4-DADC54FDF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273797"/>
              </p:ext>
            </p:extLst>
          </p:nvPr>
        </p:nvGraphicFramePr>
        <p:xfrm>
          <a:off x="1173852" y="2141034"/>
          <a:ext cx="5553307" cy="4081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46B1BA-9678-40D0-961B-B7FA56A01E69}"/>
              </a:ext>
            </a:extLst>
          </p:cNvPr>
          <p:cNvCxnSpPr/>
          <p:nvPr/>
        </p:nvCxnSpPr>
        <p:spPr>
          <a:xfrm flipV="1">
            <a:off x="7043111" y="2141034"/>
            <a:ext cx="0" cy="40501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2345C9-2591-4339-BD87-D43786655FBA}"/>
              </a:ext>
            </a:extLst>
          </p:cNvPr>
          <p:cNvSpPr txBox="1"/>
          <p:nvPr/>
        </p:nvSpPr>
        <p:spPr>
          <a:xfrm>
            <a:off x="652740" y="5613969"/>
            <a:ext cx="2449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Network storage (NAS)</a:t>
            </a:r>
          </a:p>
          <a:p>
            <a:r>
              <a:rPr lang="en-GB" dirty="0"/>
              <a:t>Cloud storage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52CE49-4A44-441B-B660-22EA13C12FD0}"/>
              </a:ext>
            </a:extLst>
          </p:cNvPr>
          <p:cNvCxnSpPr/>
          <p:nvPr/>
        </p:nvCxnSpPr>
        <p:spPr>
          <a:xfrm>
            <a:off x="3260617" y="5874463"/>
            <a:ext cx="136936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585AAA-D8AC-4179-ADC0-E83D15469443}"/>
              </a:ext>
            </a:extLst>
          </p:cNvPr>
          <p:cNvSpPr txBox="1"/>
          <p:nvPr/>
        </p:nvSpPr>
        <p:spPr>
          <a:xfrm>
            <a:off x="7118939" y="2002760"/>
            <a:ext cx="2547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Low capacity (high £/MB)</a:t>
            </a:r>
          </a:p>
          <a:p>
            <a:r>
              <a:rPr lang="en-GB" dirty="0"/>
              <a:t>Fast</a:t>
            </a:r>
          </a:p>
          <a:p>
            <a:r>
              <a:rPr lang="en-GB" dirty="0"/>
              <a:t>Short-term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30088-81BF-4EBE-B33B-C9752B2F01CE}"/>
              </a:ext>
            </a:extLst>
          </p:cNvPr>
          <p:cNvSpPr txBox="1"/>
          <p:nvPr/>
        </p:nvSpPr>
        <p:spPr>
          <a:xfrm>
            <a:off x="7118939" y="5528033"/>
            <a:ext cx="2538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 capacity (low £/MB)</a:t>
            </a:r>
          </a:p>
          <a:p>
            <a:r>
              <a:rPr lang="en-GB" dirty="0"/>
              <a:t>Slow</a:t>
            </a:r>
          </a:p>
          <a:p>
            <a:r>
              <a:rPr lang="en-GB" dirty="0"/>
              <a:t>Long-term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916608-ED2E-4C17-A384-24C337CDA6E9}"/>
              </a:ext>
            </a:extLst>
          </p:cNvPr>
          <p:cNvSpPr txBox="1"/>
          <p:nvPr/>
        </p:nvSpPr>
        <p:spPr>
          <a:xfrm>
            <a:off x="7080774" y="3704431"/>
            <a:ext cx="1343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Volatile</a:t>
            </a:r>
          </a:p>
          <a:p>
            <a:endParaRPr lang="en-GB" dirty="0"/>
          </a:p>
          <a:p>
            <a:r>
              <a:rPr lang="en-GB" dirty="0"/>
              <a:t>Non-volatile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5798DE-4549-4C7F-B184-433415310CA3}"/>
              </a:ext>
            </a:extLst>
          </p:cNvPr>
          <p:cNvCxnSpPr/>
          <p:nvPr/>
        </p:nvCxnSpPr>
        <p:spPr>
          <a:xfrm>
            <a:off x="5383809" y="4166096"/>
            <a:ext cx="1860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649760-1934-4491-9595-B675C52A3C3D}"/>
              </a:ext>
            </a:extLst>
          </p:cNvPr>
          <p:cNvCxnSpPr>
            <a:cxnSpLocks/>
          </p:cNvCxnSpPr>
          <p:nvPr/>
        </p:nvCxnSpPr>
        <p:spPr>
          <a:xfrm>
            <a:off x="4898360" y="3497767"/>
            <a:ext cx="5411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E3BE40C-6E59-4F0F-9B55-E5826ACEBDB5}"/>
              </a:ext>
            </a:extLst>
          </p:cNvPr>
          <p:cNvSpPr txBox="1"/>
          <p:nvPr/>
        </p:nvSpPr>
        <p:spPr>
          <a:xfrm>
            <a:off x="10102256" y="3016523"/>
            <a:ext cx="19143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 CPU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computer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Outside computer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CBC5106-831A-46A5-A772-6BB7B980487F}"/>
              </a:ext>
            </a:extLst>
          </p:cNvPr>
          <p:cNvCxnSpPr>
            <a:cxnSpLocks/>
          </p:cNvCxnSpPr>
          <p:nvPr/>
        </p:nvCxnSpPr>
        <p:spPr>
          <a:xfrm>
            <a:off x="6000161" y="5132107"/>
            <a:ext cx="43093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B3FA3A86-B1FF-43D6-A789-C284AC2CC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2497652"/>
              </p:ext>
            </p:extLst>
          </p:nvPr>
        </p:nvGraphicFramePr>
        <p:xfrm>
          <a:off x="1538044" y="2036190"/>
          <a:ext cx="2091837" cy="1461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87CE464-B385-49C9-98B9-D8874A7508A7}"/>
              </a:ext>
            </a:extLst>
          </p:cNvPr>
          <p:cNvSpPr txBox="1"/>
          <p:nvPr/>
        </p:nvSpPr>
        <p:spPr>
          <a:xfrm>
            <a:off x="788260" y="2534972"/>
            <a:ext cx="125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29843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CAAFF3-A10A-4D35-BDC4-3B277D0DC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8D4E89-5E1E-4DA9-B40B-875BD0E5C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974FF8-5DCF-40AC-8E77-6ADF6DC62C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A23003-16DE-42DC-8F80-A7D223B738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C185F1-2FBD-4796-BBA2-7F6D712877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5FDA8A-5B30-4CF6-B361-D3B1C08DB9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7" grpId="0"/>
      <p:bldP spid="10" grpId="0"/>
      <p:bldP spid="11" grpId="0"/>
      <p:bldP spid="13" grpId="0"/>
      <p:bldP spid="21" grpId="0"/>
      <p:bldGraphic spid="25" grpId="0">
        <p:bldAsOne/>
      </p:bldGraphic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C7CE-6896-4ECB-989C-B357E858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A1C0-D54D-476D-954F-8794CE516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Memory locations on the CPU itself</a:t>
            </a:r>
          </a:p>
          <a:p>
            <a:r>
              <a:rPr lang="en-GB" sz="2400" b="1" dirty="0"/>
              <a:t>Very fast </a:t>
            </a:r>
            <a:r>
              <a:rPr lang="en-GB" sz="2400" dirty="0"/>
              <a:t>to read and write</a:t>
            </a:r>
          </a:p>
          <a:p>
            <a:r>
              <a:rPr lang="en-GB" sz="2400" dirty="0"/>
              <a:t>Typically hold </a:t>
            </a:r>
            <a:r>
              <a:rPr lang="en-GB" sz="2400" b="1" dirty="0"/>
              <a:t>intermediate results </a:t>
            </a:r>
            <a:r>
              <a:rPr lang="en-GB" sz="2400" dirty="0"/>
              <a:t>of calculations, and values about to be used by other instructions</a:t>
            </a:r>
          </a:p>
          <a:p>
            <a:r>
              <a:rPr lang="en-GB" sz="2400" dirty="0"/>
              <a:t>Intel x64 processor has ~40 registers, each 64-bit, so a total of </a:t>
            </a:r>
            <a:r>
              <a:rPr lang="en-GB" sz="2400" b="1" dirty="0"/>
              <a:t>~320 bytes </a:t>
            </a:r>
            <a:r>
              <a:rPr lang="en-GB" sz="2400" dirty="0"/>
              <a:t>of register memory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93093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C4C1-B148-46FC-8EA3-A4A3ED61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3F89D-B994-46CF-B209-F587AE25A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/>
              <a:t>A small amount of RAM on the CPU itself</a:t>
            </a:r>
          </a:p>
          <a:p>
            <a:r>
              <a:rPr lang="en-GB" sz="2400" dirty="0"/>
              <a:t>Very fast, but not quite as fast as registers</a:t>
            </a:r>
          </a:p>
          <a:p>
            <a:r>
              <a:rPr lang="en-GB" sz="2400" dirty="0"/>
              <a:t>Can be further divided into </a:t>
            </a:r>
            <a:r>
              <a:rPr lang="en-GB" sz="2400" b="1" dirty="0"/>
              <a:t>levels</a:t>
            </a:r>
            <a:r>
              <a:rPr lang="en-GB" sz="2400" dirty="0"/>
              <a:t>, lower levels being </a:t>
            </a:r>
            <a:r>
              <a:rPr lang="en-GB" sz="2400" b="1" dirty="0"/>
              <a:t>smaller</a:t>
            </a:r>
            <a:r>
              <a:rPr lang="en-GB" sz="2400" dirty="0"/>
              <a:t> and </a:t>
            </a:r>
            <a:r>
              <a:rPr lang="en-GB" sz="2400" b="1" dirty="0"/>
              <a:t>faster</a:t>
            </a:r>
          </a:p>
          <a:p>
            <a:r>
              <a:rPr lang="en-GB" sz="2400" dirty="0"/>
              <a:t>Typically hold </a:t>
            </a:r>
            <a:r>
              <a:rPr lang="en-GB" sz="2400" b="1" dirty="0"/>
              <a:t>frequently or recently used data </a:t>
            </a:r>
            <a:r>
              <a:rPr lang="en-GB" sz="2400" dirty="0"/>
              <a:t>to avoid having to fetch it from main RAM</a:t>
            </a:r>
          </a:p>
          <a:p>
            <a:pPr lvl="1"/>
            <a:r>
              <a:rPr lang="en-GB" sz="2200" dirty="0"/>
              <a:t>Clever algorithms to determine what to store</a:t>
            </a:r>
          </a:p>
          <a:p>
            <a:r>
              <a:rPr lang="en-GB" sz="2400" dirty="0"/>
              <a:t>On a recent CPU (Intel Core i9 Comet Lake):</a:t>
            </a:r>
          </a:p>
          <a:p>
            <a:pPr lvl="1"/>
            <a:r>
              <a:rPr lang="en-GB" sz="2200" dirty="0"/>
              <a:t>Level 2 cache: 10 x 256KB (divided between 10 cores) = 2.5MB</a:t>
            </a:r>
          </a:p>
          <a:p>
            <a:pPr lvl="1"/>
            <a:r>
              <a:rPr lang="en-GB" sz="2200" dirty="0"/>
              <a:t>Level 3 cache: 20MB (shared between all cores)</a:t>
            </a:r>
          </a:p>
        </p:txBody>
      </p:sp>
    </p:spTree>
    <p:extLst>
      <p:ext uri="{BB962C8B-B14F-4D97-AF65-F5344CB8AC3E}">
        <p14:creationId xmlns:p14="http://schemas.microsoft.com/office/powerpoint/2010/main" val="215496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4ED3-86E6-48D8-A4D4-624B7CDB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what is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9B25C-6EF3-4B51-BDE7-B5ADC993D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All types of memory are just ways of storing </a:t>
            </a:r>
            <a:r>
              <a:rPr lang="en-GB" sz="2400" b="1" dirty="0"/>
              <a:t>binary digits (bits – 0s and 1s)</a:t>
            </a:r>
          </a:p>
          <a:p>
            <a:r>
              <a:rPr lang="en-GB" sz="2400" dirty="0"/>
              <a:t>These are organised into </a:t>
            </a:r>
            <a:r>
              <a:rPr lang="en-GB" sz="2400" b="1" dirty="0"/>
              <a:t>bytes</a:t>
            </a:r>
          </a:p>
          <a:p>
            <a:r>
              <a:rPr lang="en-GB" sz="2400" dirty="0"/>
              <a:t>Conceptually, memory is a </a:t>
            </a:r>
            <a:r>
              <a:rPr lang="en-GB" sz="2400" b="1" dirty="0"/>
              <a:t>sequence of bytes</a:t>
            </a:r>
            <a:r>
              <a:rPr lang="en-GB" sz="2400" dirty="0"/>
              <a:t>, each with a numerical </a:t>
            </a:r>
            <a:r>
              <a:rPr lang="en-GB" sz="2400" b="1" dirty="0"/>
              <a:t>address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329067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3A06-149A-4F9C-9930-44FA197A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addressing</a:t>
            </a:r>
          </a:p>
        </p:txBody>
      </p:sp>
      <p:pic>
        <p:nvPicPr>
          <p:cNvPr id="5" name="Content Placeholder 4" descr="A RAM module">
            <a:extLst>
              <a:ext uri="{FF2B5EF4-FFF2-40B4-BE49-F238E27FC236}">
                <a16:creationId xmlns:a16="http://schemas.microsoft.com/office/drawing/2014/main" id="{75696A9D-E547-4A71-90CB-92553DD1F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8" y="1900350"/>
            <a:ext cx="5074024" cy="5074024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5A811FE-7495-4D67-B468-C9AAAF5DCABD}"/>
              </a:ext>
            </a:extLst>
          </p:cNvPr>
          <p:cNvSpPr/>
          <p:nvPr/>
        </p:nvSpPr>
        <p:spPr>
          <a:xfrm>
            <a:off x="3309682" y="3925229"/>
            <a:ext cx="477272" cy="4772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069010-DF04-4CC2-9493-CB2551737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178133"/>
              </p:ext>
            </p:extLst>
          </p:nvPr>
        </p:nvGraphicFramePr>
        <p:xfrm>
          <a:off x="6994561" y="2540041"/>
          <a:ext cx="335278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0">
                  <a:extLst>
                    <a:ext uri="{9D8B030D-6E8A-4147-A177-3AD203B41FA5}">
                      <a16:colId xmlns:a16="http://schemas.microsoft.com/office/drawing/2014/main" val="3208197204"/>
                    </a:ext>
                  </a:extLst>
                </a:gridCol>
                <a:gridCol w="1676390">
                  <a:extLst>
                    <a:ext uri="{9D8B030D-6E8A-4147-A177-3AD203B41FA5}">
                      <a16:colId xmlns:a16="http://schemas.microsoft.com/office/drawing/2014/main" val="3523387397"/>
                    </a:ext>
                  </a:extLst>
                </a:gridCol>
              </a:tblGrid>
              <a:tr h="282379"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17763"/>
                  </a:ext>
                </a:extLst>
              </a:tr>
              <a:tr h="282379">
                <a:tc>
                  <a:txBody>
                    <a:bodyPr/>
                    <a:lstStyle/>
                    <a:p>
                      <a:r>
                        <a:rPr lang="en-GB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01101011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761744"/>
                  </a:ext>
                </a:extLst>
              </a:tr>
              <a:tr h="282379">
                <a:tc>
                  <a:txBody>
                    <a:bodyPr/>
                    <a:lstStyle/>
                    <a:p>
                      <a:r>
                        <a:rPr lang="en-GB" dirty="0"/>
                        <a:t>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10001011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704313"/>
                  </a:ext>
                </a:extLst>
              </a:tr>
              <a:tr h="282379">
                <a:tc>
                  <a:txBody>
                    <a:bodyPr/>
                    <a:lstStyle/>
                    <a:p>
                      <a:r>
                        <a:rPr lang="en-GB" dirty="0"/>
                        <a:t>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10111000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3875"/>
                  </a:ext>
                </a:extLst>
              </a:tr>
              <a:tr h="282379">
                <a:tc>
                  <a:txBody>
                    <a:bodyPr/>
                    <a:lstStyle/>
                    <a:p>
                      <a:r>
                        <a:rPr lang="en-GB" dirty="0"/>
                        <a:t>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11000110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492784"/>
                  </a:ext>
                </a:extLst>
              </a:tr>
              <a:tr h="282379">
                <a:tc>
                  <a:txBody>
                    <a:bodyPr/>
                    <a:lstStyle/>
                    <a:p>
                      <a:r>
                        <a:rPr lang="en-GB" dirty="0"/>
                        <a:t>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11000010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65097"/>
                  </a:ext>
                </a:extLst>
              </a:tr>
              <a:tr h="282379">
                <a:tc>
                  <a:txBody>
                    <a:bodyPr/>
                    <a:lstStyle/>
                    <a:p>
                      <a:r>
                        <a:rPr lang="en-GB" dirty="0"/>
                        <a:t>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198202"/>
                  </a:ext>
                </a:extLst>
              </a:tr>
              <a:tr h="282379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29196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8FF071-2EA3-4CD0-A994-9EF6865B0EDA}"/>
              </a:ext>
            </a:extLst>
          </p:cNvPr>
          <p:cNvCxnSpPr>
            <a:endCxn id="6" idx="1"/>
          </p:cNvCxnSpPr>
          <p:nvPr/>
        </p:nvCxnSpPr>
        <p:spPr>
          <a:xfrm flipH="1">
            <a:off x="3379577" y="2540041"/>
            <a:ext cx="3614984" cy="1455083"/>
          </a:xfrm>
          <a:prstGeom prst="lin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7FF094-B752-4DF9-958D-5F75A9648FF6}"/>
              </a:ext>
            </a:extLst>
          </p:cNvPr>
          <p:cNvCxnSpPr>
            <a:endCxn id="6" idx="3"/>
          </p:cNvCxnSpPr>
          <p:nvPr/>
        </p:nvCxnSpPr>
        <p:spPr>
          <a:xfrm flipH="1" flipV="1">
            <a:off x="3379577" y="4332606"/>
            <a:ext cx="3614984" cy="1133515"/>
          </a:xfrm>
          <a:prstGeom prst="lin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5099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129</TotalTime>
  <Words>1078</Words>
  <Application>Microsoft Office PowerPoint</Application>
  <PresentationFormat>Widescreen</PresentationFormat>
  <Paragraphs>221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Consolas</vt:lpstr>
      <vt:lpstr>Gill Sans MT</vt:lpstr>
      <vt:lpstr>Wingdings 2</vt:lpstr>
      <vt:lpstr>Dividend</vt:lpstr>
      <vt:lpstr>7: Memory</vt:lpstr>
      <vt:lpstr>Research journal</vt:lpstr>
      <vt:lpstr>Worksheets</vt:lpstr>
      <vt:lpstr>What is memory?</vt:lpstr>
      <vt:lpstr>Memory hierarchy</vt:lpstr>
      <vt:lpstr>Registers</vt:lpstr>
      <vt:lpstr>Cache</vt:lpstr>
      <vt:lpstr>But what is memory?</vt:lpstr>
      <vt:lpstr>Physical addressing</vt:lpstr>
      <vt:lpstr>Virtual Addressing</vt:lpstr>
      <vt:lpstr>Virtual addressing</vt:lpstr>
      <vt:lpstr>Memory allocation</vt:lpstr>
      <vt:lpstr>Memory deallocation</vt:lpstr>
      <vt:lpstr>Memory leaks</vt:lpstr>
      <vt:lpstr>Managed memory</vt:lpstr>
      <vt:lpstr>Storing numbers</vt:lpstr>
      <vt:lpstr>Endianness</vt:lpstr>
      <vt:lpstr>Which endian?</vt:lpstr>
      <vt:lpstr>Storing other data</vt:lpstr>
      <vt:lpstr>Short-term vs long-term storage</vt:lpstr>
      <vt:lpstr>Data storage formats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7: Memory</dc:title>
  <dc:creator>Ed Powley</dc:creator>
  <cp:lastModifiedBy>Ed Powley</cp:lastModifiedBy>
  <cp:revision>18</cp:revision>
  <dcterms:created xsi:type="dcterms:W3CDTF">2020-11-01T17:58:50Z</dcterms:created>
  <dcterms:modified xsi:type="dcterms:W3CDTF">2020-11-01T20:08:01Z</dcterms:modified>
</cp:coreProperties>
</file>