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333" r:id="rId4"/>
    <p:sldId id="334" r:id="rId5"/>
    <p:sldId id="332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639" r:id="rId17"/>
    <p:sldId id="641" r:id="rId18"/>
    <p:sldId id="642" r:id="rId19"/>
    <p:sldId id="643" r:id="rId20"/>
    <p:sldId id="409" r:id="rId21"/>
    <p:sldId id="64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2876348077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2876348077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2876348077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2876348077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1/25/20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endParaRPr lang="en-GB" dirty="0"/>
          </a:p>
          <a:p>
            <a:pPr lvl="1"/>
            <a:r>
              <a:rPr lang="en-GB" dirty="0"/>
              <a:t>In COMP280, we looked at HTTP as a network protocol</a:t>
            </a:r>
          </a:p>
          <a:p>
            <a:pPr lvl="2"/>
            <a:r>
              <a:rPr lang="en-GB" dirty="0"/>
              <a:t>HTTP is part of the internetworking protocol (IP) stack</a:t>
            </a:r>
          </a:p>
          <a:p>
            <a:pPr lvl="3"/>
            <a:r>
              <a:rPr lang="en-GB" dirty="0"/>
              <a:t>Along with all the other ‘TP’ services we use (FTP, SMTP etc)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underlying networking stack for IP defines end-to-end communications over connected networks (inter networking)</a:t>
            </a:r>
          </a:p>
          <a:p>
            <a:pPr lvl="3"/>
            <a:r>
              <a:rPr lang="en-GB" dirty="0"/>
              <a:t>This comes from the US Dept. of Defence cold-war research for nuclear-proof networking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5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IP Stack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363C65-4AEC-7A42-A04A-A61942105E18}"/>
              </a:ext>
            </a:extLst>
          </p:cNvPr>
          <p:cNvGrpSpPr/>
          <p:nvPr/>
        </p:nvGrpSpPr>
        <p:grpSpPr>
          <a:xfrm>
            <a:off x="395536" y="1844824"/>
            <a:ext cx="8280920" cy="3381375"/>
            <a:chOff x="323528" y="1772816"/>
            <a:chExt cx="8280920" cy="3381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9D4064-338E-3644-8376-A14DC5B9BE8A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72816"/>
              <a:ext cx="4666615" cy="338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8611BE-A4E7-3041-8F1D-966660FBEE4B}"/>
                </a:ext>
              </a:extLst>
            </p:cNvPr>
            <p:cNvSpPr txBox="1"/>
            <p:nvPr/>
          </p:nvSpPr>
          <p:spPr>
            <a:xfrm>
              <a:off x="5292080" y="1772816"/>
              <a:ext cx="3312368" cy="17543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From a software developer’s perspective, an application using the IP to communicate works across platforms (they don’t have to think about the underlying stack)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60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IP Stack</a:t>
            </a:r>
          </a:p>
          <a:p>
            <a:pPr lvl="2"/>
            <a:r>
              <a:rPr lang="en-GB" dirty="0"/>
              <a:t>Two flavours of IP stack we are interested in for games: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TCP/IP</a:t>
            </a:r>
          </a:p>
          <a:p>
            <a:pPr lvl="3"/>
            <a:r>
              <a:rPr lang="en-GB" dirty="0"/>
              <a:t>Guaranteed delivery &amp; guaranteed order of deliver</a:t>
            </a:r>
          </a:p>
          <a:p>
            <a:pPr lvl="3"/>
            <a:r>
              <a:rPr lang="en-GB" dirty="0"/>
              <a:t>‘slow n steady’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Datagram/IP</a:t>
            </a:r>
          </a:p>
          <a:p>
            <a:pPr lvl="3"/>
            <a:r>
              <a:rPr lang="en-GB" dirty="0"/>
              <a:t>Nothing is guaranteed</a:t>
            </a:r>
          </a:p>
          <a:p>
            <a:pPr lvl="3"/>
            <a:r>
              <a:rPr lang="en-GB" dirty="0"/>
              <a:t>‘fast n loose’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Early network games (Quake et al) used datagrams as it allowed the most data to be sent and had no stalling (through retries)</a:t>
            </a:r>
          </a:p>
          <a:p>
            <a:pPr lvl="3"/>
            <a:r>
              <a:rPr lang="en-GB" dirty="0"/>
              <a:t>Far more common to use TCP/IP nowadays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5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IP Sockets</a:t>
            </a:r>
          </a:p>
          <a:p>
            <a:pPr lvl="2"/>
            <a:r>
              <a:rPr lang="en-GB" dirty="0"/>
              <a:t>Host-to-host communications are implemented through sockets &amp; socket libraries</a:t>
            </a:r>
          </a:p>
          <a:p>
            <a:pPr lvl="2"/>
            <a:r>
              <a:rPr lang="en-GB" dirty="0"/>
              <a:t>Platform-independent</a:t>
            </a:r>
          </a:p>
          <a:p>
            <a:pPr lvl="3"/>
            <a:r>
              <a:rPr lang="en-GB" dirty="0"/>
              <a:t>Sockets define a protocol (messages &amp; data formats) any user of sockets has to implement that protocol</a:t>
            </a:r>
          </a:p>
          <a:p>
            <a:pPr lvl="3"/>
            <a:r>
              <a:rPr lang="en-GB" dirty="0"/>
              <a:t>System / language interoperability</a:t>
            </a:r>
          </a:p>
          <a:p>
            <a:pPr lvl="4"/>
            <a:r>
              <a:rPr lang="en-GB" dirty="0"/>
              <a:t>Anything that uses sockets can communicate with anything else that uses sockets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18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Anatomy of socket communications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Server and client are roles, rather than bits of h/w</a:t>
            </a:r>
          </a:p>
          <a:p>
            <a:pPr lvl="2"/>
            <a:r>
              <a:rPr lang="en-GB" dirty="0"/>
              <a:t>Server will serve up data for requests from clients</a:t>
            </a:r>
          </a:p>
          <a:p>
            <a:pPr lvl="2"/>
            <a:r>
              <a:rPr lang="en-GB" dirty="0"/>
              <a:t>An app can be both a client and a server (to different servers and clients)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7AFD11-01C5-0042-A8DC-089A5F85F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4689"/>
              </p:ext>
            </p:extLst>
          </p:nvPr>
        </p:nvGraphicFramePr>
        <p:xfrm>
          <a:off x="899592" y="1616184"/>
          <a:ext cx="72964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784623751"/>
                    </a:ext>
                  </a:extLst>
                </a:gridCol>
                <a:gridCol w="3696072">
                  <a:extLst>
                    <a:ext uri="{9D8B030D-6E8A-4147-A177-3AD203B41FA5}">
                      <a16:colId xmlns:a16="http://schemas.microsoft.com/office/drawing/2014/main" val="23889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Server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Client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Create a socket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Listen for clients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Accept new connection(s)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Receive and send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Close connections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Create a socket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Connect to server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Receive and send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Close connections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5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1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Anatomy of socket communications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1CB00C-F327-F747-B655-E81F4BF4307F}"/>
              </a:ext>
            </a:extLst>
          </p:cNvPr>
          <p:cNvGrpSpPr/>
          <p:nvPr/>
        </p:nvGrpSpPr>
        <p:grpSpPr>
          <a:xfrm>
            <a:off x="611560" y="1700808"/>
            <a:ext cx="7776864" cy="4392488"/>
            <a:chOff x="611560" y="2060848"/>
            <a:chExt cx="7776864" cy="43924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86F2B3-94C4-664E-A8A1-668F1168D2A1}"/>
                </a:ext>
              </a:extLst>
            </p:cNvPr>
            <p:cNvGrpSpPr/>
            <p:nvPr/>
          </p:nvGrpSpPr>
          <p:grpSpPr>
            <a:xfrm>
              <a:off x="826997" y="2276872"/>
              <a:ext cx="7345403" cy="3960440"/>
              <a:chOff x="683568" y="1268760"/>
              <a:chExt cx="7345403" cy="39604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C54B11-50A1-D543-8030-64B598140255}"/>
                  </a:ext>
                </a:extLst>
              </p:cNvPr>
              <p:cNvSpPr/>
              <p:nvPr/>
            </p:nvSpPr>
            <p:spPr>
              <a:xfrm>
                <a:off x="6660819" y="1556792"/>
                <a:ext cx="69975" cy="35394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6C8EB4-CA3B-794E-8CC4-A01A2B11CD5C}"/>
                  </a:ext>
                </a:extLst>
              </p:cNvPr>
              <p:cNvSpPr/>
              <p:nvPr/>
            </p:nvSpPr>
            <p:spPr>
              <a:xfrm>
                <a:off x="1910324" y="1556792"/>
                <a:ext cx="69975" cy="35394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  <a:p>
                <a:pPr algn="ctr"/>
                <a:endParaRPr lang="en-GB" sz="16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554397-2ACB-6649-8CCD-5407EC428DD6}"/>
                  </a:ext>
                </a:extLst>
              </p:cNvPr>
              <p:cNvSpPr/>
              <p:nvPr/>
            </p:nvSpPr>
            <p:spPr>
              <a:xfrm>
                <a:off x="683568" y="1268760"/>
                <a:ext cx="2520867" cy="33855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/>
                  <a:t>Client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B2C1786-5304-904F-A3EA-8125C02319FE}"/>
                  </a:ext>
                </a:extLst>
              </p:cNvPr>
              <p:cNvSpPr/>
              <p:nvPr/>
            </p:nvSpPr>
            <p:spPr>
              <a:xfrm>
                <a:off x="5288630" y="1268760"/>
                <a:ext cx="2735717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/>
                  <a:t>Server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3CF001-AE45-1B48-9085-57A159CD0089}"/>
                  </a:ext>
                </a:extLst>
              </p:cNvPr>
              <p:cNvSpPr/>
              <p:nvPr/>
            </p:nvSpPr>
            <p:spPr>
              <a:xfrm>
                <a:off x="5292667" y="3121223"/>
                <a:ext cx="2735717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Accept connect request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5C2639-28E3-3444-AE19-BB2F16A3AACE}"/>
                  </a:ext>
                </a:extLst>
              </p:cNvPr>
              <p:cNvCxnSpPr>
                <a:cxnSpLocks/>
                <a:stCxn id="18" idx="3"/>
                <a:endCxn id="11" idx="1"/>
              </p:cNvCxnSpPr>
              <p:nvPr/>
            </p:nvCxnSpPr>
            <p:spPr>
              <a:xfrm flipV="1">
                <a:off x="3204435" y="3275112"/>
                <a:ext cx="2088232" cy="1974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A33927-AC9F-FA4B-9901-3CD97F0A5505}"/>
                  </a:ext>
                </a:extLst>
              </p:cNvPr>
              <p:cNvGrpSpPr/>
              <p:nvPr/>
            </p:nvGrpSpPr>
            <p:grpSpPr>
              <a:xfrm>
                <a:off x="683568" y="3560414"/>
                <a:ext cx="7344816" cy="492443"/>
                <a:chOff x="683568" y="4902001"/>
                <a:chExt cx="7344816" cy="492443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14A6AB0-E710-E945-828E-BDEB9218D427}"/>
                    </a:ext>
                  </a:extLst>
                </p:cNvPr>
                <p:cNvSpPr/>
                <p:nvPr/>
              </p:nvSpPr>
              <p:spPr>
                <a:xfrm>
                  <a:off x="683568" y="4902001"/>
                  <a:ext cx="2520867" cy="49244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Receive message</a:t>
                  </a:r>
                </a:p>
                <a:p>
                  <a:pPr algn="ctr"/>
                  <a:r>
                    <a:rPr lang="en-GB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socket.recv</a:t>
                  </a:r>
                  <a:r>
                    <a:rPr lang="en-GB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BD023FB-A656-964D-82A5-C37B65A25C6C}"/>
                    </a:ext>
                  </a:extLst>
                </p:cNvPr>
                <p:cNvSpPr/>
                <p:nvPr/>
              </p:nvSpPr>
              <p:spPr>
                <a:xfrm>
                  <a:off x="5292667" y="4902001"/>
                  <a:ext cx="2735717" cy="49244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Send message</a:t>
                  </a:r>
                </a:p>
                <a:p>
                  <a:pPr algn="ctr"/>
                  <a:r>
                    <a:rPr lang="en-GB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socket.send</a:t>
                  </a:r>
                  <a:r>
                    <a:rPr lang="en-GB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07F96D8-7C73-4944-BA2F-DFF14E3A1F9D}"/>
                    </a:ext>
                  </a:extLst>
                </p:cNvPr>
                <p:cNvCxnSpPr>
                  <a:cxnSpLocks/>
                  <a:stCxn id="28" idx="1"/>
                  <a:endCxn id="27" idx="3"/>
                </p:cNvCxnSpPr>
                <p:nvPr/>
              </p:nvCxnSpPr>
              <p:spPr>
                <a:xfrm flipH="1">
                  <a:off x="3204435" y="5148223"/>
                  <a:ext cx="208823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44C332-988A-3C4A-8286-1F39A4E257B7}"/>
                  </a:ext>
                </a:extLst>
              </p:cNvPr>
              <p:cNvSpPr/>
              <p:nvPr/>
            </p:nvSpPr>
            <p:spPr>
              <a:xfrm>
                <a:off x="683568" y="1825079"/>
                <a:ext cx="2520867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Create a Socket</a:t>
                </a:r>
              </a:p>
              <a:p>
                <a:pPr algn="ctr"/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 = Socket()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DA6555-1669-2C44-9775-E4DCA0A7589C}"/>
                  </a:ext>
                </a:extLst>
              </p:cNvPr>
              <p:cNvSpPr/>
              <p:nvPr/>
            </p:nvSpPr>
            <p:spPr>
              <a:xfrm>
                <a:off x="5292667" y="1825079"/>
                <a:ext cx="2735717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Create a Socket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96D217-FDB5-8B4D-BB8D-D416599F1319}"/>
                  </a:ext>
                </a:extLst>
              </p:cNvPr>
              <p:cNvSpPr/>
              <p:nvPr/>
            </p:nvSpPr>
            <p:spPr>
              <a:xfrm>
                <a:off x="5288630" y="2257127"/>
                <a:ext cx="2735717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Bind to IP &amp; port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81C2D3-9A76-1B46-94DC-C36B6A669CD0}"/>
                  </a:ext>
                </a:extLst>
              </p:cNvPr>
              <p:cNvSpPr/>
              <p:nvPr/>
            </p:nvSpPr>
            <p:spPr>
              <a:xfrm>
                <a:off x="5288630" y="2689175"/>
                <a:ext cx="2735717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Set listen count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8F0174F-FBC8-C048-B327-04FADB1A4A0F}"/>
                  </a:ext>
                </a:extLst>
              </p:cNvPr>
              <p:cNvSpPr/>
              <p:nvPr/>
            </p:nvSpPr>
            <p:spPr>
              <a:xfrm>
                <a:off x="683568" y="3140968"/>
                <a:ext cx="2520867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Connect to IP &amp; port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24DB54F-0B68-704E-8908-6DCC1DA84015}"/>
                  </a:ext>
                </a:extLst>
              </p:cNvPr>
              <p:cNvGrpSpPr/>
              <p:nvPr/>
            </p:nvGrpSpPr>
            <p:grpSpPr>
              <a:xfrm>
                <a:off x="687605" y="4136478"/>
                <a:ext cx="7341366" cy="516658"/>
                <a:chOff x="719478" y="4841491"/>
                <a:chExt cx="7341366" cy="51665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798DF8E-B6E3-3740-9B13-59839D686495}"/>
                    </a:ext>
                  </a:extLst>
                </p:cNvPr>
                <p:cNvSpPr/>
                <p:nvPr/>
              </p:nvSpPr>
              <p:spPr>
                <a:xfrm>
                  <a:off x="5325127" y="4841491"/>
                  <a:ext cx="2735717" cy="49244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Receive message</a:t>
                  </a:r>
                </a:p>
                <a:p>
                  <a:pPr algn="ctr"/>
                  <a:r>
                    <a:rPr lang="en-GB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socket.recv</a:t>
                  </a:r>
                  <a:r>
                    <a:rPr lang="en-GB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43DD411-6362-D345-AF8F-8FB4A1694F89}"/>
                    </a:ext>
                  </a:extLst>
                </p:cNvPr>
                <p:cNvSpPr/>
                <p:nvPr/>
              </p:nvSpPr>
              <p:spPr>
                <a:xfrm>
                  <a:off x="719478" y="4865706"/>
                  <a:ext cx="2520867" cy="49244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Send message</a:t>
                  </a:r>
                </a:p>
                <a:p>
                  <a:pPr algn="ctr"/>
                  <a:r>
                    <a:rPr lang="en-GB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socket.send</a:t>
                  </a:r>
                  <a:r>
                    <a:rPr lang="en-GB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1747768-CA45-334C-B66E-CE08DC3DCA73}"/>
                    </a:ext>
                  </a:extLst>
                </p:cNvPr>
                <p:cNvCxnSpPr>
                  <a:cxnSpLocks/>
                  <a:stCxn id="25" idx="3"/>
                  <a:endCxn id="24" idx="1"/>
                </p:cNvCxnSpPr>
                <p:nvPr/>
              </p:nvCxnSpPr>
              <p:spPr>
                <a:xfrm flipV="1">
                  <a:off x="3240345" y="5087713"/>
                  <a:ext cx="2084782" cy="24215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8E3EDC4-153E-8D41-8B10-35519789B291}"/>
                  </a:ext>
                </a:extLst>
              </p:cNvPr>
              <p:cNvGrpSpPr/>
              <p:nvPr/>
            </p:nvGrpSpPr>
            <p:grpSpPr>
              <a:xfrm>
                <a:off x="683568" y="4712542"/>
                <a:ext cx="7341366" cy="516658"/>
                <a:chOff x="719478" y="4841491"/>
                <a:chExt cx="7341366" cy="51665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B4C78B-ABDC-6440-9478-C964B40B11FB}"/>
                    </a:ext>
                  </a:extLst>
                </p:cNvPr>
                <p:cNvSpPr/>
                <p:nvPr/>
              </p:nvSpPr>
              <p:spPr>
                <a:xfrm>
                  <a:off x="5325127" y="4841491"/>
                  <a:ext cx="2735717" cy="49244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End</a:t>
                  </a:r>
                </a:p>
                <a:p>
                  <a:pPr algn="ctr"/>
                  <a:r>
                    <a:rPr lang="en-GB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socket.close</a:t>
                  </a:r>
                  <a:r>
                    <a:rPr lang="en-GB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0A29C9-F8DF-7A41-BD83-AC3D92F413A9}"/>
                    </a:ext>
                  </a:extLst>
                </p:cNvPr>
                <p:cNvSpPr/>
                <p:nvPr/>
              </p:nvSpPr>
              <p:spPr>
                <a:xfrm>
                  <a:off x="719478" y="4865706"/>
                  <a:ext cx="2520867" cy="49244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End</a:t>
                  </a:r>
                </a:p>
                <a:p>
                  <a:pPr algn="ctr"/>
                  <a:r>
                    <a:rPr lang="en-GB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socket.close</a:t>
                  </a:r>
                  <a:r>
                    <a:rPr lang="en-GB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FDB6B66-1631-DA45-85A1-FAFB0FBFF0F2}"/>
                    </a:ext>
                  </a:extLst>
                </p:cNvPr>
                <p:cNvCxnSpPr>
                  <a:cxnSpLocks/>
                  <a:stCxn id="22" idx="3"/>
                  <a:endCxn id="21" idx="1"/>
                </p:cNvCxnSpPr>
                <p:nvPr/>
              </p:nvCxnSpPr>
              <p:spPr>
                <a:xfrm flipV="1">
                  <a:off x="3240345" y="5087713"/>
                  <a:ext cx="2084782" cy="24215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4710F3-952F-5B42-B299-8587C721A497}"/>
                </a:ext>
              </a:extLst>
            </p:cNvPr>
            <p:cNvSpPr/>
            <p:nvPr/>
          </p:nvSpPr>
          <p:spPr>
            <a:xfrm>
              <a:off x="611560" y="2060848"/>
              <a:ext cx="7776864" cy="43924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1572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In Python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FE985C-0399-4434-9394-08AC001BDE91}"/>
              </a:ext>
            </a:extLst>
          </p:cNvPr>
          <p:cNvGrpSpPr/>
          <p:nvPr/>
        </p:nvGrpSpPr>
        <p:grpSpPr>
          <a:xfrm>
            <a:off x="395536" y="1412776"/>
            <a:ext cx="8733656" cy="5217443"/>
            <a:chOff x="395536" y="1700808"/>
            <a:chExt cx="8733656" cy="5217443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644008" y="1700808"/>
              <a:ext cx="4485184" cy="52174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0EA4C6-926D-435F-9BCC-2D949395D2DF}"/>
                </a:ext>
              </a:extLst>
            </p:cNvPr>
            <p:cNvGrpSpPr/>
            <p:nvPr/>
          </p:nvGrpSpPr>
          <p:grpSpPr>
            <a:xfrm>
              <a:off x="395536" y="2420888"/>
              <a:ext cx="8424936" cy="3744416"/>
              <a:chOff x="35496" y="1844824"/>
              <a:chExt cx="9186572" cy="40486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C17D6A9-82A3-4E06-81CE-3B065C260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20904" y="1844824"/>
                <a:ext cx="4401164" cy="40486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EAE0AA-C99A-4418-9991-3F802A690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" y="1844824"/>
                <a:ext cx="4353533" cy="236253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A61AB-3F2E-4A33-83A7-D213600890C7}"/>
                </a:ext>
              </a:extLst>
            </p:cNvPr>
            <p:cNvSpPr/>
            <p:nvPr/>
          </p:nvSpPr>
          <p:spPr>
            <a:xfrm>
              <a:off x="1907704" y="1916832"/>
              <a:ext cx="1022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3886F-3B61-4170-AAB5-3502E65D595C}"/>
                </a:ext>
              </a:extLst>
            </p:cNvPr>
            <p:cNvSpPr/>
            <p:nvPr/>
          </p:nvSpPr>
          <p:spPr>
            <a:xfrm>
              <a:off x="6501419" y="1916832"/>
              <a:ext cx="11174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66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In C#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E35BD-9359-4C49-9AE3-3CBD1F9F1666}"/>
              </a:ext>
            </a:extLst>
          </p:cNvPr>
          <p:cNvGrpSpPr/>
          <p:nvPr/>
        </p:nvGrpSpPr>
        <p:grpSpPr>
          <a:xfrm>
            <a:off x="1770425" y="1628800"/>
            <a:ext cx="5753903" cy="4390798"/>
            <a:chOff x="323528" y="1628800"/>
            <a:chExt cx="5753903" cy="4390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A61AB-3F2E-4A33-83A7-D213600890C7}"/>
                </a:ext>
              </a:extLst>
            </p:cNvPr>
            <p:cNvSpPr/>
            <p:nvPr/>
          </p:nvSpPr>
          <p:spPr>
            <a:xfrm>
              <a:off x="2612987" y="1628800"/>
              <a:ext cx="1022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Client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7AD943-08D3-473A-8A60-7654D2107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132856"/>
              <a:ext cx="5753903" cy="388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18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pPr lvl="1"/>
            <a:r>
              <a:rPr lang="en-GB" dirty="0"/>
              <a:t>In C#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A61AB-3F2E-4A33-83A7-D213600890C7}"/>
              </a:ext>
            </a:extLst>
          </p:cNvPr>
          <p:cNvSpPr/>
          <p:nvPr/>
        </p:nvSpPr>
        <p:spPr>
          <a:xfrm>
            <a:off x="4059884" y="1628800"/>
            <a:ext cx="1117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C1EC2-9035-4B45-BFC1-AF3FB72A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947516" cy="43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8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Introduction to socket-based programming</a:t>
            </a:r>
          </a:p>
          <a:p>
            <a:endParaRPr lang="en-GB" dirty="0"/>
          </a:p>
          <a:p>
            <a:pPr lvl="1"/>
            <a:r>
              <a:rPr lang="en-GB" dirty="0"/>
              <a:t>Regardless of programming language</a:t>
            </a:r>
          </a:p>
          <a:p>
            <a:pPr lvl="2"/>
            <a:r>
              <a:rPr lang="en-GB" dirty="0"/>
              <a:t>Sockets work in the same way </a:t>
            </a:r>
          </a:p>
          <a:p>
            <a:pPr lvl="3"/>
            <a:r>
              <a:rPr lang="en-GB" dirty="0"/>
              <a:t>Create, bind, listen, connect, accept, send receive, close</a:t>
            </a:r>
          </a:p>
          <a:p>
            <a:pPr lvl="3"/>
            <a:r>
              <a:rPr lang="en-GB" dirty="0"/>
              <a:t>‘Broadly’ equivalent to working with files (open, read, write, close)</a:t>
            </a:r>
          </a:p>
          <a:p>
            <a:pPr lvl="4"/>
            <a:r>
              <a:rPr lang="en-GB" dirty="0"/>
              <a:t>Think of a socket as a file you can read &amp; write to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Data is sent as a stream of bytes (just like HTTP)</a:t>
            </a:r>
          </a:p>
          <a:p>
            <a:pPr lvl="3"/>
            <a:r>
              <a:rPr lang="en-GB" dirty="0"/>
              <a:t>Convert data to bytes (serialise)</a:t>
            </a:r>
          </a:p>
          <a:p>
            <a:pPr lvl="3"/>
            <a:r>
              <a:rPr lang="en-GB" dirty="0"/>
              <a:t>Send it as bytes</a:t>
            </a:r>
          </a:p>
          <a:p>
            <a:pPr lvl="3"/>
            <a:r>
              <a:rPr lang="en-GB" dirty="0"/>
              <a:t>Receive it as bytes</a:t>
            </a:r>
          </a:p>
          <a:p>
            <a:pPr lvl="3"/>
            <a:r>
              <a:rPr lang="en-GB" dirty="0"/>
              <a:t>Convert bytes to data (de-serialise)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This makes it ‘easy’ to communicate between applications, machines and operating systems</a:t>
            </a:r>
          </a:p>
          <a:p>
            <a:pPr lvl="2"/>
            <a:r>
              <a:rPr lang="en-GB" dirty="0"/>
              <a:t>Sockets are relatively platform agnostic</a:t>
            </a:r>
          </a:p>
          <a:p>
            <a:pPr lvl="2"/>
            <a:r>
              <a:rPr lang="en-GB" dirty="0"/>
              <a:t>Be aware of string formats (ASCII encoding, utf-8 etc)</a:t>
            </a:r>
          </a:p>
        </p:txBody>
      </p:sp>
    </p:spTree>
    <p:extLst>
      <p:ext uri="{BB962C8B-B14F-4D97-AF65-F5344CB8AC3E}">
        <p14:creationId xmlns:p14="http://schemas.microsoft.com/office/powerpoint/2010/main" val="19865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Introduction to the module &amp; assignments</a:t>
            </a:r>
          </a:p>
          <a:p>
            <a:pPr lvl="1"/>
            <a:r>
              <a:rPr lang="en-GB" dirty="0"/>
              <a:t>Introduction to socket-based programming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882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/>
              <a:t>For Next Week</a:t>
            </a:r>
          </a:p>
          <a:p>
            <a:pPr lvl="1"/>
            <a:r>
              <a:rPr lang="en-GB" dirty="0"/>
              <a:t>Experiment with the client/server code</a:t>
            </a:r>
          </a:p>
          <a:p>
            <a:pPr lvl="2"/>
            <a:r>
              <a:rPr lang="en-GB" dirty="0"/>
              <a:t>Particularly mix &amp; match Python and C# applications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Proposal Reviews on Tuesday</a:t>
            </a:r>
          </a:p>
          <a:p>
            <a:pPr lvl="2"/>
            <a:r>
              <a:rPr lang="en-GB" dirty="0"/>
              <a:t>What do want to </a:t>
            </a:r>
            <a:r>
              <a:rPr lang="en-GB"/>
              <a:t>build with 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1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 10 week module to introduce you to distributed processing (networking)</a:t>
            </a:r>
          </a:p>
          <a:p>
            <a:pPr lvl="1"/>
            <a:r>
              <a:rPr lang="en-GB" dirty="0"/>
              <a:t>In two parts:</a:t>
            </a:r>
          </a:p>
          <a:p>
            <a:pPr lvl="2"/>
            <a:r>
              <a:rPr lang="en-GB" dirty="0"/>
              <a:t>My part (turn-based networking)</a:t>
            </a:r>
          </a:p>
          <a:p>
            <a:pPr lvl="3"/>
            <a:r>
              <a:rPr lang="en-GB" dirty="0"/>
              <a:t>Fundamental socket programming</a:t>
            </a:r>
          </a:p>
          <a:p>
            <a:pPr lvl="3"/>
            <a:r>
              <a:rPr lang="en-GB" dirty="0"/>
              <a:t>Technical Architecture</a:t>
            </a:r>
          </a:p>
          <a:p>
            <a:pPr lvl="3"/>
            <a:r>
              <a:rPr lang="en-GB" dirty="0"/>
              <a:t>Hosting services on remote servers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Al’s part (real-time networking)</a:t>
            </a:r>
          </a:p>
          <a:p>
            <a:pPr lvl="3"/>
            <a:r>
              <a:rPr lang="en-GB" dirty="0"/>
              <a:t>Real-time provision in Unity &amp; networking engines</a:t>
            </a:r>
          </a:p>
          <a:p>
            <a:pPr lvl="3"/>
            <a:r>
              <a:rPr lang="en-GB" dirty="0"/>
              <a:t>Games that rely on object duplication &amp; synchronisation</a:t>
            </a:r>
          </a:p>
          <a:p>
            <a:pPr lvl="3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183285"/>
              </p:ext>
            </p:extLst>
          </p:nvPr>
        </p:nvGraphicFramePr>
        <p:xfrm>
          <a:off x="467544" y="1138808"/>
          <a:ext cx="82089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Turn-based Service Provision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IP &amp; Socket Programming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Networking &amp; Concurrency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Concurrency in Clients (chat service)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Games-As-A-Service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(hosting)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Proposal Review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4744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884994"/>
              </p:ext>
            </p:extLst>
          </p:nvPr>
        </p:nvGraphicFramePr>
        <p:xfrm>
          <a:off x="467544" y="3861048"/>
          <a:ext cx="825374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Gaming Provision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2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Networking 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Networking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Networking 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/>
                        <a:t>Real-time </a:t>
                      </a:r>
                      <a:r>
                        <a:rPr lang="en-GB" sz="1400" baseline="0"/>
                        <a:t>Networking 4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Peer Review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355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865634"/>
              </p:ext>
            </p:extLst>
          </p:nvPr>
        </p:nvGraphicFramePr>
        <p:xfrm>
          <a:off x="467544" y="5999688"/>
          <a:ext cx="1368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VIVA OF DOOM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Assignments</a:t>
            </a:r>
          </a:p>
          <a:p>
            <a:pPr lvl="2"/>
            <a:r>
              <a:rPr lang="en-GB" dirty="0"/>
              <a:t>Assignment 1: Computing Artefact</a:t>
            </a:r>
          </a:p>
          <a:p>
            <a:pPr lvl="3"/>
            <a:r>
              <a:rPr lang="en-GB" dirty="0"/>
              <a:t>Two Parts</a:t>
            </a:r>
          </a:p>
          <a:p>
            <a:pPr lvl="4"/>
            <a:r>
              <a:rPr lang="en-GB" dirty="0"/>
              <a:t>Create a turn-based game &amp; host on a remote server</a:t>
            </a:r>
          </a:p>
          <a:p>
            <a:pPr lvl="5"/>
            <a:r>
              <a:rPr lang="en-GB" dirty="0"/>
              <a:t>Technical analysis</a:t>
            </a:r>
          </a:p>
          <a:p>
            <a:pPr lvl="5"/>
            <a:r>
              <a:rPr lang="en-GB" dirty="0"/>
              <a:t>Technical design</a:t>
            </a:r>
          </a:p>
          <a:p>
            <a:pPr lvl="5"/>
            <a:r>
              <a:rPr lang="en-GB" dirty="0"/>
              <a:t>Demo on remote server</a:t>
            </a:r>
          </a:p>
          <a:p>
            <a:pPr lvl="4"/>
            <a:r>
              <a:rPr lang="en-GB" dirty="0"/>
              <a:t>Create a real-time networked game</a:t>
            </a:r>
          </a:p>
          <a:p>
            <a:pPr lvl="5"/>
            <a:r>
              <a:rPr lang="en-GB" dirty="0"/>
              <a:t>Create a ‘simple’ game that multiple people can play together over a network</a:t>
            </a:r>
          </a:p>
          <a:p>
            <a:pPr lvl="6"/>
            <a:r>
              <a:rPr lang="en-GB" dirty="0"/>
              <a:t>FPS Deathmatch</a:t>
            </a:r>
          </a:p>
          <a:p>
            <a:pPr lvl="6"/>
            <a:r>
              <a:rPr lang="en-GB" dirty="0"/>
              <a:t>Multiplayer arcade game</a:t>
            </a:r>
          </a:p>
          <a:p>
            <a:pPr lvl="2"/>
            <a:r>
              <a:rPr lang="en-GB" dirty="0"/>
              <a:t>Assignment 2: Technical Report</a:t>
            </a:r>
          </a:p>
          <a:p>
            <a:pPr lvl="3"/>
            <a:r>
              <a:rPr lang="en-GB" dirty="0"/>
              <a:t>This is shared across all individual specialist computing projects modules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 you have any questions for me?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8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03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socket-based programming</a:t>
            </a:r>
          </a:p>
          <a:p>
            <a:endParaRPr lang="en-GB" dirty="0"/>
          </a:p>
          <a:p>
            <a:pPr lvl="1"/>
            <a:r>
              <a:rPr lang="en-GB" dirty="0"/>
              <a:t>In COMP280, we looked at HTTP as a network protocol</a:t>
            </a:r>
          </a:p>
          <a:p>
            <a:pPr lvl="2"/>
            <a:r>
              <a:rPr lang="en-GB" dirty="0"/>
              <a:t>POST &amp; GET provide client-controlled communications</a:t>
            </a:r>
          </a:p>
          <a:p>
            <a:pPr lvl="2"/>
            <a:r>
              <a:rPr lang="en-GB" dirty="0"/>
              <a:t>Network gaming requires server to initiate communication with client, so HTTP is no use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05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13411</TotalTime>
  <Words>879</Words>
  <Application>Microsoft Macintosh PowerPoint</Application>
  <PresentationFormat>On-screen Show (4:3)</PresentationFormat>
  <Paragraphs>264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707</cp:revision>
  <dcterms:created xsi:type="dcterms:W3CDTF">2008-11-22T10:38:31Z</dcterms:created>
  <dcterms:modified xsi:type="dcterms:W3CDTF">2020-01-26T11:57:54Z</dcterms:modified>
</cp:coreProperties>
</file>