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6" r:id="rId3"/>
    <p:sldId id="263" r:id="rId4"/>
    <p:sldId id="260" r:id="rId5"/>
    <p:sldId id="258" r:id="rId6"/>
    <p:sldId id="259" r:id="rId7"/>
    <p:sldId id="261" r:id="rId8"/>
    <p:sldId id="257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66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9E534F8-EC88-491C-A843-F59F0165195D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24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39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959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44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969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920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694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9E534F8-EC88-491C-A843-F59F0165195D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159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9E534F8-EC88-491C-A843-F59F0165195D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670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C4A0-C3E1-48BB-B004-4215D07DA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1C04E-BBF4-455D-ADDD-AA69AB551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42F93-0BE5-4886-AC19-EB6F2928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AB615-4CBA-4475-B64C-ACEFEFE3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BA1B9-4FE6-42FB-B688-8A917794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187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FD03-DECF-4926-824C-CA21A281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E487D-AB2B-4F86-87B7-E77FFCC95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8994-B9EE-474C-B39B-7E6D63CB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66FDB-ED10-466C-B4A8-6D09EC7D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068AD-83AA-44AA-BC20-13577FC6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01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148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0B34-043F-4A74-B1B1-B94B51AB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88FBC-47B2-4C03-ACFE-B45ED9EB8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9E493-3484-4C6B-97DD-EA1D89EE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92DA8-C334-47DD-8A85-AEAD5527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E9ED-B21A-4356-9480-88395DB1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420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92F7-5FDE-4A15-B3DC-6FDCE964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4144B-80C2-4A4A-BA66-63139B6D4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24370-6468-4850-8A09-362CFAEE8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67367-562B-4FC9-8F03-40A02AC3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0A1C3-BDE9-4755-9128-4867AF2A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1D1C8-6C90-4E13-A282-27ECE041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58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A2ECE-AC6F-4721-9A32-7ECEE431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DA79C-F3B0-49FE-ABAF-D5640F52A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DAD05-4B00-4C88-8C84-3DE61EE02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7479F-78E8-4AFF-9923-A3040CC15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5722F-D668-4E9C-AD02-FDAA22762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ADB6B-9598-4241-8875-31793CC6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21E0A-0993-4C54-8BA1-53D1DE8F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AB3185-10EC-47C1-8971-A09B6DB0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958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186D-3410-4159-B402-00E33D00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15E29-DC7C-458F-AE76-C4796496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B8133-836A-4704-AD30-EB50EFF1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34219-090C-4619-9F8F-3D846AA2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7000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2D47B-8A32-454F-A1DD-429B1A90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E5867-E569-4141-878A-6CF8946E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2D389-61FC-42DB-A339-CDF052D7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5690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4E79-39D5-46CE-AD48-276B72A5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EF0C5-E9DF-4864-B3A2-802066BC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9D9F4-F5B2-40F1-BD43-5D053510E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940D2-8E07-4389-9BF4-745CCB51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DD5FE-A50B-4BAD-972C-CC108E6D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F50E3-8B6B-4B72-A57E-34CAB856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168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95CB-A04B-408E-8A19-6AEB5756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E5DBE-C67D-4366-85B3-DF2E640C4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2B187-F042-45CE-B457-8BFB7CF28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7B5BD-2544-493B-B31E-6508640D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7B10F-1FF5-43B0-A971-E61F0D82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F1C24-AADB-41C9-9B19-BF0D72FA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4503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74F1-C0B4-4EE5-AE47-81A2D1CA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16B60-6685-4B6D-9100-9C15A2218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F3BCD-873F-4D2E-B366-EF1411E9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8EEA4-A29B-4C76-8FD0-9A1879AE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7F821-A485-4603-8559-0561A646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1936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7BCBF8-1634-46E5-AA03-7242B4A59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D689C-D391-418F-A0DD-2D6DEF043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5BAC6-968C-487C-8DF0-402F2817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2275B-25CD-4023-9D8E-16AF73FF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62E8A-A57E-417A-8C34-C2AEEEAD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84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20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70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41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0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88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2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99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9E534F8-EC88-491C-A843-F59F0165195D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27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5139E-F70C-4948-A1FD-1450B7659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063F9-FFFC-424A-8F64-673B90DC3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22C94-2907-4863-B23B-0B7B690D8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534F8-EC88-491C-A843-F59F0165195D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CD8C5-180B-4DBE-B12F-93E0C5961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009B3-7D5F-4744-B675-7932B1E33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89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almouth.akarisoftwar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5023-230C-4337-976E-D7DF1AE22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7250"/>
            <a:ext cx="9144000" cy="2603500"/>
          </a:xfrm>
        </p:spPr>
        <p:txBody>
          <a:bodyPr>
            <a:normAutofit/>
          </a:bodyPr>
          <a:lstStyle/>
          <a:p>
            <a:r>
              <a:rPr lang="en-GB" dirty="0"/>
              <a:t>COMP110</a:t>
            </a:r>
            <a:br>
              <a:rPr lang="en-GB" dirty="0"/>
            </a:br>
            <a:r>
              <a:rPr lang="en-GB" dirty="0"/>
              <a:t>Principles of Computing</a:t>
            </a:r>
            <a:br>
              <a:rPr lang="en-GB" dirty="0"/>
            </a:br>
            <a:r>
              <a:rPr lang="en-GB" dirty="0"/>
              <a:t>Module Induction</a:t>
            </a:r>
          </a:p>
        </p:txBody>
      </p:sp>
    </p:spTree>
    <p:extLst>
      <p:ext uri="{BB962C8B-B14F-4D97-AF65-F5344CB8AC3E}">
        <p14:creationId xmlns:p14="http://schemas.microsoft.com/office/powerpoint/2010/main" val="92515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3A1D-EF7C-4AEA-AFED-381072F1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session etiquette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F0778-2F35-4B43-9D7A-E0D05F713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Please keep your microphone muted unless called on to speak</a:t>
            </a:r>
          </a:p>
          <a:p>
            <a:r>
              <a:rPr lang="en-GB" dirty="0"/>
              <a:t>Cameras are optional in my sessions</a:t>
            </a:r>
          </a:p>
          <a:p>
            <a:r>
              <a:rPr lang="en-GB" dirty="0"/>
              <a:t>Sessions are recorded – if you use your mic or camera then you consent to being recorded</a:t>
            </a:r>
          </a:p>
          <a:p>
            <a:r>
              <a:rPr lang="en-GB" dirty="0"/>
              <a:t>Questions? Feel free to post in the chat or use the “raise hand” button</a:t>
            </a:r>
          </a:p>
          <a:p>
            <a:r>
              <a:rPr lang="en-GB" dirty="0"/>
              <a:t>Refrain from irrelevant chat, memes etc – remember this is a professional environment, not a Twitch channel!</a:t>
            </a:r>
          </a:p>
          <a:p>
            <a:r>
              <a:rPr lang="en-GB" dirty="0"/>
              <a:t>Zero tolerance for bullying, harassment, derogatory language etc</a:t>
            </a:r>
          </a:p>
        </p:txBody>
      </p:sp>
    </p:spTree>
    <p:extLst>
      <p:ext uri="{BB962C8B-B14F-4D97-AF65-F5344CB8AC3E}">
        <p14:creationId xmlns:p14="http://schemas.microsoft.com/office/powerpoint/2010/main" val="213496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FD0F-E7D8-4939-869B-97236C2F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Module information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2F953-2F48-415E-B247-1177C5F7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Module information can be found on </a:t>
            </a:r>
            <a:r>
              <a:rPr lang="en-GB" b="1" dirty="0" err="1"/>
              <a:t>Akari</a:t>
            </a:r>
            <a:endParaRPr lang="en-GB" b="1" dirty="0"/>
          </a:p>
          <a:p>
            <a:r>
              <a:rPr lang="en-GB" dirty="0">
                <a:hlinkClick r:id="rId2"/>
              </a:rPr>
              <a:t>https://falmouth.akarisoftware.com/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846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6419-7896-48D3-A693-764A5C63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Module choice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4030B-A465-4246-956A-B82180387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This slide is for </a:t>
            </a:r>
            <a:r>
              <a:rPr lang="en-GB" b="1"/>
              <a:t>BA(Hons) Game Development: Programming </a:t>
            </a:r>
            <a:r>
              <a:rPr lang="en-GB"/>
              <a:t>students only!</a:t>
            </a:r>
          </a:p>
          <a:p>
            <a:r>
              <a:rPr lang="en-GB"/>
              <a:t>You must take </a:t>
            </a:r>
            <a:r>
              <a:rPr lang="en-GB" b="1"/>
              <a:t>either</a:t>
            </a:r>
            <a:r>
              <a:rPr lang="en-GB"/>
              <a:t>:</a:t>
            </a:r>
          </a:p>
          <a:p>
            <a:pPr lvl="1"/>
            <a:r>
              <a:rPr lang="en-GB"/>
              <a:t>COMP110 Principles of Computing</a:t>
            </a:r>
          </a:p>
          <a:p>
            <a:pPr lvl="1"/>
            <a:r>
              <a:rPr lang="en-GB"/>
              <a:t>GAM120 Theory I: Reading Experiences</a:t>
            </a:r>
          </a:p>
          <a:p>
            <a:r>
              <a:rPr lang="en-GB"/>
              <a:t>Strongly recommended that you take COMP110 </a:t>
            </a:r>
            <a:r>
              <a:rPr lang="en-GB" b="1"/>
              <a:t>unless</a:t>
            </a:r>
            <a:r>
              <a:rPr lang="en-GB"/>
              <a:t> you lack the mathematics prerequisite</a:t>
            </a:r>
          </a:p>
          <a:p>
            <a:r>
              <a:rPr lang="en-GB"/>
              <a:t>Module change form can be found on MyFalmouth – feel free to discuss with Michael Scott or 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32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6419-7896-48D3-A693-764A5C63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4030B-A465-4246-956A-B82180387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slide is for students on these courses:</a:t>
            </a:r>
          </a:p>
          <a:p>
            <a:pPr lvl="1"/>
            <a:r>
              <a:rPr lang="en-GB" dirty="0"/>
              <a:t>BSc(Hons) Computing for Games</a:t>
            </a:r>
          </a:p>
          <a:p>
            <a:pPr lvl="1"/>
            <a:r>
              <a:rPr lang="en-GB" dirty="0"/>
              <a:t>BSc(Hons) Immersive Computing</a:t>
            </a:r>
          </a:p>
          <a:p>
            <a:pPr lvl="1"/>
            <a:r>
              <a:rPr lang="en-GB" dirty="0"/>
              <a:t>BSc(Hons) Robotics</a:t>
            </a:r>
          </a:p>
          <a:p>
            <a:pPr lvl="1"/>
            <a:r>
              <a:rPr lang="en-GB" dirty="0"/>
              <a:t>BSc(Hons) Computer Science</a:t>
            </a:r>
          </a:p>
          <a:p>
            <a:r>
              <a:rPr lang="en-GB" dirty="0"/>
              <a:t>COMP110 is </a:t>
            </a:r>
            <a:r>
              <a:rPr lang="en-GB" b="1" dirty="0"/>
              <a:t>mandatory</a:t>
            </a:r>
            <a:r>
              <a:rPr lang="en-GB" dirty="0"/>
              <a:t> for you!</a:t>
            </a:r>
          </a:p>
        </p:txBody>
      </p:sp>
    </p:spTree>
    <p:extLst>
      <p:ext uri="{BB962C8B-B14F-4D97-AF65-F5344CB8AC3E}">
        <p14:creationId xmlns:p14="http://schemas.microsoft.com/office/powerpoint/2010/main" val="115538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F6D7-C17D-422F-B5D1-4370FDC5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122B1-4474-4FFC-83EF-29063F117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Assignment 1: Worksheet Tasks</a:t>
            </a:r>
          </a:p>
          <a:p>
            <a:pPr lvl="1"/>
            <a:r>
              <a:rPr lang="en-GB" dirty="0"/>
              <a:t>Weekly (</a:t>
            </a:r>
            <a:r>
              <a:rPr lang="en-GB" dirty="0" err="1"/>
              <a:t>ish</a:t>
            </a:r>
            <a:r>
              <a:rPr lang="en-GB" dirty="0"/>
              <a:t>) worksheets covering a variety of topics</a:t>
            </a:r>
          </a:p>
          <a:p>
            <a:r>
              <a:rPr lang="en-GB" dirty="0"/>
              <a:t>Assignment 2: Research Journal</a:t>
            </a:r>
          </a:p>
          <a:p>
            <a:pPr lvl="1"/>
            <a:r>
              <a:rPr lang="en-GB" dirty="0"/>
              <a:t>To be introduced in a few weeks’ time</a:t>
            </a:r>
          </a:p>
          <a:p>
            <a:r>
              <a:rPr lang="en-GB" dirty="0"/>
              <a:t>Full details are available on </a:t>
            </a:r>
            <a:r>
              <a:rPr lang="en-GB" dirty="0" err="1"/>
              <a:t>LearningSpace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26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5DAB84D-4F81-400C-8289-3D0E6B25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091936"/>
              </p:ext>
            </p:extLst>
          </p:nvPr>
        </p:nvGraphicFramePr>
        <p:xfrm>
          <a:off x="417444" y="433345"/>
          <a:ext cx="11357112" cy="59913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2852">
                  <a:extLst>
                    <a:ext uri="{9D8B030D-6E8A-4147-A177-3AD203B41FA5}">
                      <a16:colId xmlns:a16="http://schemas.microsoft.com/office/drawing/2014/main" val="865814767"/>
                    </a:ext>
                  </a:extLst>
                </a:gridCol>
                <a:gridCol w="1892852">
                  <a:extLst>
                    <a:ext uri="{9D8B030D-6E8A-4147-A177-3AD203B41FA5}">
                      <a16:colId xmlns:a16="http://schemas.microsoft.com/office/drawing/2014/main" val="3519968387"/>
                    </a:ext>
                  </a:extLst>
                </a:gridCol>
                <a:gridCol w="1892852">
                  <a:extLst>
                    <a:ext uri="{9D8B030D-6E8A-4147-A177-3AD203B41FA5}">
                      <a16:colId xmlns:a16="http://schemas.microsoft.com/office/drawing/2014/main" val="2872645993"/>
                    </a:ext>
                  </a:extLst>
                </a:gridCol>
                <a:gridCol w="1892852">
                  <a:extLst>
                    <a:ext uri="{9D8B030D-6E8A-4147-A177-3AD203B41FA5}">
                      <a16:colId xmlns:a16="http://schemas.microsoft.com/office/drawing/2014/main" val="2992479678"/>
                    </a:ext>
                  </a:extLst>
                </a:gridCol>
                <a:gridCol w="1892852">
                  <a:extLst>
                    <a:ext uri="{9D8B030D-6E8A-4147-A177-3AD203B41FA5}">
                      <a16:colId xmlns:a16="http://schemas.microsoft.com/office/drawing/2014/main" val="164743354"/>
                    </a:ext>
                  </a:extLst>
                </a:gridCol>
                <a:gridCol w="1892852">
                  <a:extLst>
                    <a:ext uri="{9D8B030D-6E8A-4147-A177-3AD203B41FA5}">
                      <a16:colId xmlns:a16="http://schemas.microsoft.com/office/drawing/2014/main" val="3513641933"/>
                    </a:ext>
                  </a:extLst>
                </a:gridCol>
              </a:tblGrid>
              <a:tr h="175697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138480"/>
                  </a:ext>
                </a:extLst>
              </a:tr>
              <a:tr h="175697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176510"/>
                  </a:ext>
                </a:extLst>
              </a:tr>
              <a:tr h="720393">
                <a:tc gridSpan="6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Winter holiday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902193"/>
                  </a:ext>
                </a:extLst>
              </a:tr>
              <a:tr h="175697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6353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CD513E2-F899-416D-93E9-0A1524F30065}"/>
              </a:ext>
            </a:extLst>
          </p:cNvPr>
          <p:cNvSpPr txBox="1"/>
          <p:nvPr/>
        </p:nvSpPr>
        <p:spPr>
          <a:xfrm>
            <a:off x="477078" y="842838"/>
            <a:ext cx="1773141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Computing history and profession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152FD-2193-450F-8AC6-21B22C5443BB}"/>
              </a:ext>
            </a:extLst>
          </p:cNvPr>
          <p:cNvSpPr txBox="1"/>
          <p:nvPr/>
        </p:nvSpPr>
        <p:spPr>
          <a:xfrm>
            <a:off x="2358887" y="842837"/>
            <a:ext cx="1773141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Algorithms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C3BA9-9936-4434-ADF4-1B7B51B361D3}"/>
              </a:ext>
            </a:extLst>
          </p:cNvPr>
          <p:cNvSpPr txBox="1"/>
          <p:nvPr/>
        </p:nvSpPr>
        <p:spPr>
          <a:xfrm>
            <a:off x="4263888" y="842838"/>
            <a:ext cx="1773141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Data types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1B03B-E541-4FD3-8C55-BF2E88DDE07B}"/>
              </a:ext>
            </a:extLst>
          </p:cNvPr>
          <p:cNvSpPr txBox="1"/>
          <p:nvPr/>
        </p:nvSpPr>
        <p:spPr>
          <a:xfrm>
            <a:off x="6145697" y="842837"/>
            <a:ext cx="1773141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Research skills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14B59C-B79A-488F-B096-B74C934A461F}"/>
              </a:ext>
            </a:extLst>
          </p:cNvPr>
          <p:cNvSpPr txBox="1"/>
          <p:nvPr/>
        </p:nvSpPr>
        <p:spPr>
          <a:xfrm>
            <a:off x="8059974" y="842837"/>
            <a:ext cx="1773141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Complexity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D6D69C-9B57-44D1-B639-D13B5445DAA1}"/>
              </a:ext>
            </a:extLst>
          </p:cNvPr>
          <p:cNvSpPr txBox="1"/>
          <p:nvPr/>
        </p:nvSpPr>
        <p:spPr>
          <a:xfrm>
            <a:off x="9941783" y="842836"/>
            <a:ext cx="1773141" cy="5847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Studio practice week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5BC503-60AE-432D-8D31-C09FF84D464A}"/>
              </a:ext>
            </a:extLst>
          </p:cNvPr>
          <p:cNvSpPr txBox="1"/>
          <p:nvPr/>
        </p:nvSpPr>
        <p:spPr>
          <a:xfrm>
            <a:off x="477078" y="2589474"/>
            <a:ext cx="1773141" cy="5847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Research presentations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C83FAC-1748-4E33-A453-D81181F12672}"/>
              </a:ext>
            </a:extLst>
          </p:cNvPr>
          <p:cNvSpPr txBox="1"/>
          <p:nvPr/>
        </p:nvSpPr>
        <p:spPr>
          <a:xfrm>
            <a:off x="2358887" y="2589473"/>
            <a:ext cx="3678142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Data structures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F9E0BD-B52A-4CFC-B6FB-92380D34F155}"/>
              </a:ext>
            </a:extLst>
          </p:cNvPr>
          <p:cNvSpPr txBox="1"/>
          <p:nvPr/>
        </p:nvSpPr>
        <p:spPr>
          <a:xfrm>
            <a:off x="6145697" y="2589473"/>
            <a:ext cx="1773141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Algorithm strategies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413CC8-6185-4535-8AA2-954DDE228E74}"/>
              </a:ext>
            </a:extLst>
          </p:cNvPr>
          <p:cNvSpPr txBox="1"/>
          <p:nvPr/>
        </p:nvSpPr>
        <p:spPr>
          <a:xfrm>
            <a:off x="8059974" y="2589473"/>
            <a:ext cx="1773141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Numerical representations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C2A9B1-121A-4AF9-8749-85CDC5490476}"/>
              </a:ext>
            </a:extLst>
          </p:cNvPr>
          <p:cNvSpPr txBox="1"/>
          <p:nvPr/>
        </p:nvSpPr>
        <p:spPr>
          <a:xfrm>
            <a:off x="9941783" y="2589472"/>
            <a:ext cx="1773141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Machine code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88873F-C475-44F1-B276-35C5CEF9BEB5}"/>
              </a:ext>
            </a:extLst>
          </p:cNvPr>
          <p:cNvSpPr txBox="1"/>
          <p:nvPr/>
        </p:nvSpPr>
        <p:spPr>
          <a:xfrm>
            <a:off x="477078" y="5059679"/>
            <a:ext cx="1773141" cy="5847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Assessment &amp; feedback </a:t>
            </a:r>
            <a:r>
              <a:rPr lang="en-GB" sz="1600" dirty="0" err="1"/>
              <a:t>vivas</a:t>
            </a:r>
            <a:endParaRPr lang="en-GB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E48A7E-BC49-41D7-8A2E-0CE8D727F3A9}"/>
              </a:ext>
            </a:extLst>
          </p:cNvPr>
          <p:cNvSpPr txBox="1"/>
          <p:nvPr/>
        </p:nvSpPr>
        <p:spPr>
          <a:xfrm>
            <a:off x="477078" y="1493165"/>
            <a:ext cx="1773141" cy="584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Worksheet 1:</a:t>
            </a:r>
          </a:p>
          <a:p>
            <a:r>
              <a:rPr lang="en-GB" sz="1600" dirty="0" err="1"/>
              <a:t>SpaceChem</a:t>
            </a:r>
            <a:endParaRPr lang="en-GB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5FFBD2-4D2C-4A0F-9EDD-C41670524A31}"/>
              </a:ext>
            </a:extLst>
          </p:cNvPr>
          <p:cNvSpPr txBox="1"/>
          <p:nvPr/>
        </p:nvSpPr>
        <p:spPr>
          <a:xfrm>
            <a:off x="2358887" y="1492462"/>
            <a:ext cx="1773141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Worksheet 2:</a:t>
            </a:r>
          </a:p>
          <a:p>
            <a:r>
              <a:rPr lang="en-GB" sz="1200" dirty="0"/>
              <a:t>Flowcharts/Pseudocode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9F8D9-A4BB-4F2D-A5E7-AC76C32F921F}"/>
              </a:ext>
            </a:extLst>
          </p:cNvPr>
          <p:cNvSpPr txBox="1"/>
          <p:nvPr/>
        </p:nvSpPr>
        <p:spPr>
          <a:xfrm>
            <a:off x="4263888" y="1492462"/>
            <a:ext cx="1773141" cy="584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Worksheet 3:</a:t>
            </a:r>
          </a:p>
          <a:p>
            <a:r>
              <a:rPr lang="en-GB" sz="1600" dirty="0"/>
              <a:t>Booleans/Binary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AD6E1F-66D3-49D4-B104-5E7C6D06B245}"/>
              </a:ext>
            </a:extLst>
          </p:cNvPr>
          <p:cNvSpPr txBox="1"/>
          <p:nvPr/>
        </p:nvSpPr>
        <p:spPr>
          <a:xfrm>
            <a:off x="6145697" y="1492462"/>
            <a:ext cx="1773141" cy="584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Worksheet 4:</a:t>
            </a:r>
          </a:p>
          <a:p>
            <a:r>
              <a:rPr lang="en-GB" sz="1600" dirty="0"/>
              <a:t>LaTeX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3EB5E5-1C4F-4056-8BE1-484F59640490}"/>
              </a:ext>
            </a:extLst>
          </p:cNvPr>
          <p:cNvSpPr txBox="1"/>
          <p:nvPr/>
        </p:nvSpPr>
        <p:spPr>
          <a:xfrm>
            <a:off x="8059972" y="1492462"/>
            <a:ext cx="1773141" cy="584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Worksheet 5:</a:t>
            </a:r>
          </a:p>
          <a:p>
            <a:r>
              <a:rPr lang="en-GB" sz="1600" dirty="0"/>
              <a:t>Complexity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DAD21B-3715-4DF4-AD28-B8D5BB3EA696}"/>
              </a:ext>
            </a:extLst>
          </p:cNvPr>
          <p:cNvSpPr txBox="1"/>
          <p:nvPr/>
        </p:nvSpPr>
        <p:spPr>
          <a:xfrm>
            <a:off x="9941781" y="1489808"/>
            <a:ext cx="1773141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Research journal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00F6CA-ED50-4DD0-9059-2DF255E2510E}"/>
              </a:ext>
            </a:extLst>
          </p:cNvPr>
          <p:cNvSpPr txBox="1"/>
          <p:nvPr/>
        </p:nvSpPr>
        <p:spPr>
          <a:xfrm>
            <a:off x="477078" y="3238122"/>
            <a:ext cx="3654950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Research journal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81A3DA-E852-48FB-9F19-7B08BFF7DEDA}"/>
              </a:ext>
            </a:extLst>
          </p:cNvPr>
          <p:cNvSpPr txBox="1"/>
          <p:nvPr/>
        </p:nvSpPr>
        <p:spPr>
          <a:xfrm>
            <a:off x="4263888" y="3237419"/>
            <a:ext cx="1773141" cy="584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Worksheet 6:</a:t>
            </a:r>
          </a:p>
          <a:p>
            <a:r>
              <a:rPr lang="en-GB" sz="1600" dirty="0"/>
              <a:t>Data structures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2DEDEE-BC9A-4665-9466-20A62B47E574}"/>
              </a:ext>
            </a:extLst>
          </p:cNvPr>
          <p:cNvSpPr txBox="1"/>
          <p:nvPr/>
        </p:nvSpPr>
        <p:spPr>
          <a:xfrm>
            <a:off x="6145697" y="3237419"/>
            <a:ext cx="1773141" cy="584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Worksheet 7:</a:t>
            </a:r>
          </a:p>
          <a:p>
            <a:r>
              <a:rPr lang="en-GB" sz="1600" dirty="0"/>
              <a:t>Recursion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A425D7-24A9-43F1-91BF-88C513DBC76F}"/>
              </a:ext>
            </a:extLst>
          </p:cNvPr>
          <p:cNvSpPr txBox="1"/>
          <p:nvPr/>
        </p:nvSpPr>
        <p:spPr>
          <a:xfrm>
            <a:off x="8059972" y="3237419"/>
            <a:ext cx="1773141" cy="584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Worksheet 8:</a:t>
            </a:r>
          </a:p>
          <a:p>
            <a:r>
              <a:rPr lang="en-GB" sz="1600" dirty="0"/>
              <a:t>Floating point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48B424-018F-409B-9007-96199DDEE740}"/>
              </a:ext>
            </a:extLst>
          </p:cNvPr>
          <p:cNvSpPr txBox="1"/>
          <p:nvPr/>
        </p:nvSpPr>
        <p:spPr>
          <a:xfrm>
            <a:off x="9941781" y="3234765"/>
            <a:ext cx="1773141" cy="132343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Worksheet 9:</a:t>
            </a:r>
          </a:p>
          <a:p>
            <a:r>
              <a:rPr lang="en-GB" sz="1600" dirty="0"/>
              <a:t>TIS-100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D8EFC4-A825-49B5-B525-A51714D3CEC8}"/>
              </a:ext>
            </a:extLst>
          </p:cNvPr>
          <p:cNvSpPr txBox="1"/>
          <p:nvPr/>
        </p:nvSpPr>
        <p:spPr>
          <a:xfrm>
            <a:off x="4263888" y="5059678"/>
            <a:ext cx="1773141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Formal feedback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073F4AA-63EB-4987-8157-EF8A7807AE4D}"/>
              </a:ext>
            </a:extLst>
          </p:cNvPr>
          <p:cNvSpPr/>
          <p:nvPr/>
        </p:nvSpPr>
        <p:spPr>
          <a:xfrm rot="1616027">
            <a:off x="-44508" y="-133940"/>
            <a:ext cx="1043168" cy="1170411"/>
          </a:xfrm>
          <a:prstGeom prst="rightArrow">
            <a:avLst>
              <a:gd name="adj1" fmla="val 40975"/>
              <a:gd name="adj2" fmla="val 4822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You are here</a:t>
            </a:r>
          </a:p>
        </p:txBody>
      </p:sp>
    </p:spTree>
    <p:extLst>
      <p:ext uri="{BB962C8B-B14F-4D97-AF65-F5344CB8AC3E}">
        <p14:creationId xmlns:p14="http://schemas.microsoft.com/office/powerpoint/2010/main" val="272630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8" grpId="0" animBg="1"/>
      <p:bldP spid="50" grpId="0" animBg="1"/>
      <p:bldP spid="52" grpId="0" animBg="1"/>
      <p:bldP spid="54" grpId="0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F252DF0B-A269-4455-8CBE-D8A14F48A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633597"/>
              </p:ext>
            </p:extLst>
          </p:nvPr>
        </p:nvGraphicFramePr>
        <p:xfrm>
          <a:off x="417444" y="433345"/>
          <a:ext cx="11357112" cy="59913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2852">
                  <a:extLst>
                    <a:ext uri="{9D8B030D-6E8A-4147-A177-3AD203B41FA5}">
                      <a16:colId xmlns:a16="http://schemas.microsoft.com/office/drawing/2014/main" val="865814767"/>
                    </a:ext>
                  </a:extLst>
                </a:gridCol>
                <a:gridCol w="1892852">
                  <a:extLst>
                    <a:ext uri="{9D8B030D-6E8A-4147-A177-3AD203B41FA5}">
                      <a16:colId xmlns:a16="http://schemas.microsoft.com/office/drawing/2014/main" val="3519968387"/>
                    </a:ext>
                  </a:extLst>
                </a:gridCol>
                <a:gridCol w="1892852">
                  <a:extLst>
                    <a:ext uri="{9D8B030D-6E8A-4147-A177-3AD203B41FA5}">
                      <a16:colId xmlns:a16="http://schemas.microsoft.com/office/drawing/2014/main" val="2872645993"/>
                    </a:ext>
                  </a:extLst>
                </a:gridCol>
                <a:gridCol w="1892852">
                  <a:extLst>
                    <a:ext uri="{9D8B030D-6E8A-4147-A177-3AD203B41FA5}">
                      <a16:colId xmlns:a16="http://schemas.microsoft.com/office/drawing/2014/main" val="2992479678"/>
                    </a:ext>
                  </a:extLst>
                </a:gridCol>
                <a:gridCol w="1892852">
                  <a:extLst>
                    <a:ext uri="{9D8B030D-6E8A-4147-A177-3AD203B41FA5}">
                      <a16:colId xmlns:a16="http://schemas.microsoft.com/office/drawing/2014/main" val="164743354"/>
                    </a:ext>
                  </a:extLst>
                </a:gridCol>
                <a:gridCol w="1892852">
                  <a:extLst>
                    <a:ext uri="{9D8B030D-6E8A-4147-A177-3AD203B41FA5}">
                      <a16:colId xmlns:a16="http://schemas.microsoft.com/office/drawing/2014/main" val="3513641933"/>
                    </a:ext>
                  </a:extLst>
                </a:gridCol>
              </a:tblGrid>
              <a:tr h="175697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138480"/>
                  </a:ext>
                </a:extLst>
              </a:tr>
              <a:tr h="175697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176510"/>
                  </a:ext>
                </a:extLst>
              </a:tr>
              <a:tr h="720393">
                <a:tc gridSpan="6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Winter holiday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902193"/>
                  </a:ext>
                </a:extLst>
              </a:tr>
              <a:tr h="175697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6353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CD513E2-F899-416D-93E9-0A1524F30065}"/>
              </a:ext>
            </a:extLst>
          </p:cNvPr>
          <p:cNvSpPr txBox="1"/>
          <p:nvPr/>
        </p:nvSpPr>
        <p:spPr>
          <a:xfrm>
            <a:off x="477078" y="842838"/>
            <a:ext cx="1773141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(1 hr)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43357A-E00E-4C61-9674-EE5D605F8A46}"/>
              </a:ext>
            </a:extLst>
          </p:cNvPr>
          <p:cNvSpPr txBox="1"/>
          <p:nvPr/>
        </p:nvSpPr>
        <p:spPr>
          <a:xfrm>
            <a:off x="2370813" y="842838"/>
            <a:ext cx="1773141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(1 hr)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ADB6B3-AF4D-4E77-8FD0-9B80EF89F151}"/>
              </a:ext>
            </a:extLst>
          </p:cNvPr>
          <p:cNvSpPr txBox="1"/>
          <p:nvPr/>
        </p:nvSpPr>
        <p:spPr>
          <a:xfrm>
            <a:off x="4264548" y="842838"/>
            <a:ext cx="1773141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(1 hr)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316991-EC32-455F-AB2C-BABD50D00D20}"/>
              </a:ext>
            </a:extLst>
          </p:cNvPr>
          <p:cNvSpPr txBox="1"/>
          <p:nvPr/>
        </p:nvSpPr>
        <p:spPr>
          <a:xfrm>
            <a:off x="6158283" y="842838"/>
            <a:ext cx="1773141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(1 hr)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A46EC5-33CD-413A-A0AF-6916F186DB6A}"/>
              </a:ext>
            </a:extLst>
          </p:cNvPr>
          <p:cNvSpPr txBox="1"/>
          <p:nvPr/>
        </p:nvSpPr>
        <p:spPr>
          <a:xfrm>
            <a:off x="8052018" y="842838"/>
            <a:ext cx="1773141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(1 hr)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648E13-AC4C-431D-AECF-EEB2ED1B7E42}"/>
              </a:ext>
            </a:extLst>
          </p:cNvPr>
          <p:cNvSpPr txBox="1"/>
          <p:nvPr/>
        </p:nvSpPr>
        <p:spPr>
          <a:xfrm>
            <a:off x="9945753" y="842838"/>
            <a:ext cx="1773141" cy="5847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Midterm review (1.5 hr)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84F982-5FA6-47E2-89BE-1FE799DEC721}"/>
              </a:ext>
            </a:extLst>
          </p:cNvPr>
          <p:cNvSpPr txBox="1"/>
          <p:nvPr/>
        </p:nvSpPr>
        <p:spPr>
          <a:xfrm>
            <a:off x="477078" y="2557669"/>
            <a:ext cx="1773141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(1 hr)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826EE-5074-4BA7-9F66-F3F36C3A90A8}"/>
              </a:ext>
            </a:extLst>
          </p:cNvPr>
          <p:cNvSpPr txBox="1"/>
          <p:nvPr/>
        </p:nvSpPr>
        <p:spPr>
          <a:xfrm>
            <a:off x="2370813" y="2557669"/>
            <a:ext cx="1773141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(1 hr)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E3F50C-D15B-4D7B-A8B8-5EBF5623106D}"/>
              </a:ext>
            </a:extLst>
          </p:cNvPr>
          <p:cNvSpPr txBox="1"/>
          <p:nvPr/>
        </p:nvSpPr>
        <p:spPr>
          <a:xfrm>
            <a:off x="4264548" y="2557669"/>
            <a:ext cx="1773141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(1 hr)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FAB4A3-3ACA-4DD4-B04C-0506E88B1B3A}"/>
              </a:ext>
            </a:extLst>
          </p:cNvPr>
          <p:cNvSpPr txBox="1"/>
          <p:nvPr/>
        </p:nvSpPr>
        <p:spPr>
          <a:xfrm>
            <a:off x="6158283" y="2557669"/>
            <a:ext cx="1773141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(1 hr)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967A8D-E64F-472D-A42D-C3345A3A013E}"/>
              </a:ext>
            </a:extLst>
          </p:cNvPr>
          <p:cNvSpPr txBox="1"/>
          <p:nvPr/>
        </p:nvSpPr>
        <p:spPr>
          <a:xfrm>
            <a:off x="8052018" y="2557669"/>
            <a:ext cx="1773141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(1 hr)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C5163D-67F4-4312-8691-8802F53883DD}"/>
              </a:ext>
            </a:extLst>
          </p:cNvPr>
          <p:cNvSpPr txBox="1"/>
          <p:nvPr/>
        </p:nvSpPr>
        <p:spPr>
          <a:xfrm>
            <a:off x="9945753" y="2557669"/>
            <a:ext cx="1773141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(1 hr)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23CA0D-11A4-4B04-A43E-34E09F966599}"/>
              </a:ext>
            </a:extLst>
          </p:cNvPr>
          <p:cNvSpPr txBox="1"/>
          <p:nvPr/>
        </p:nvSpPr>
        <p:spPr>
          <a:xfrm>
            <a:off x="2370813" y="1252331"/>
            <a:ext cx="1773141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Workshop (3 hrs)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FEA504-2D90-4434-83B3-5BDB3BA8CE75}"/>
              </a:ext>
            </a:extLst>
          </p:cNvPr>
          <p:cNvSpPr txBox="1"/>
          <p:nvPr/>
        </p:nvSpPr>
        <p:spPr>
          <a:xfrm>
            <a:off x="4264548" y="1252331"/>
            <a:ext cx="1773141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Workshop (3 hrs)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8192BE-38D8-4FB8-A05F-980A6B80AA10}"/>
              </a:ext>
            </a:extLst>
          </p:cNvPr>
          <p:cNvSpPr txBox="1"/>
          <p:nvPr/>
        </p:nvSpPr>
        <p:spPr>
          <a:xfrm>
            <a:off x="6158283" y="1252331"/>
            <a:ext cx="1773141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Workshop (3 hrs)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40DA0A-F86B-4A69-B769-A70DD38977AF}"/>
              </a:ext>
            </a:extLst>
          </p:cNvPr>
          <p:cNvSpPr txBox="1"/>
          <p:nvPr/>
        </p:nvSpPr>
        <p:spPr>
          <a:xfrm>
            <a:off x="8052018" y="1252331"/>
            <a:ext cx="1773141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Workshop (3 hrs)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9A81E9-CE36-4AB7-9227-359B41D90140}"/>
              </a:ext>
            </a:extLst>
          </p:cNvPr>
          <p:cNvSpPr txBox="1"/>
          <p:nvPr/>
        </p:nvSpPr>
        <p:spPr>
          <a:xfrm>
            <a:off x="477078" y="2983064"/>
            <a:ext cx="1773141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Research journal presentations</a:t>
            </a:r>
          </a:p>
          <a:p>
            <a:r>
              <a:rPr lang="en-GB" sz="1600" dirty="0"/>
              <a:t>(3 hrs)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2F5B5C-5CDE-495A-864B-D26732D6A3AC}"/>
              </a:ext>
            </a:extLst>
          </p:cNvPr>
          <p:cNvSpPr txBox="1"/>
          <p:nvPr/>
        </p:nvSpPr>
        <p:spPr>
          <a:xfrm>
            <a:off x="4264548" y="2983064"/>
            <a:ext cx="1773141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Workshop (3 hrs)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CF203-9559-4460-8BF4-D5A8090499A2}"/>
              </a:ext>
            </a:extLst>
          </p:cNvPr>
          <p:cNvSpPr txBox="1"/>
          <p:nvPr/>
        </p:nvSpPr>
        <p:spPr>
          <a:xfrm>
            <a:off x="6158283" y="2983064"/>
            <a:ext cx="1773141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Workshop (3 hrs)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FA68CB-7E0C-4707-9011-E9161F1D839E}"/>
              </a:ext>
            </a:extLst>
          </p:cNvPr>
          <p:cNvSpPr txBox="1"/>
          <p:nvPr/>
        </p:nvSpPr>
        <p:spPr>
          <a:xfrm>
            <a:off x="8052018" y="2983064"/>
            <a:ext cx="1773141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Workshop (3 hrs)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26D9F0-B1AE-40B1-A46C-2A2551A3DA4F}"/>
              </a:ext>
            </a:extLst>
          </p:cNvPr>
          <p:cNvSpPr txBox="1"/>
          <p:nvPr/>
        </p:nvSpPr>
        <p:spPr>
          <a:xfrm>
            <a:off x="9945753" y="2983064"/>
            <a:ext cx="1773141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Workshop (3 hrs)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3B08027-EEE5-4E67-8D3B-2229EE8C9E89}"/>
              </a:ext>
            </a:extLst>
          </p:cNvPr>
          <p:cNvSpPr txBox="1"/>
          <p:nvPr/>
        </p:nvSpPr>
        <p:spPr>
          <a:xfrm>
            <a:off x="2370812" y="1661824"/>
            <a:ext cx="177314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Tutorial (1 hr)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51DC31-6EBD-4324-AFB5-AD3FD0034BFE}"/>
              </a:ext>
            </a:extLst>
          </p:cNvPr>
          <p:cNvSpPr txBox="1"/>
          <p:nvPr/>
        </p:nvSpPr>
        <p:spPr>
          <a:xfrm>
            <a:off x="4264547" y="1661824"/>
            <a:ext cx="177314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Tutorial (1 hr)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9DCBF3-67E0-4863-A37C-EF9C09439C31}"/>
              </a:ext>
            </a:extLst>
          </p:cNvPr>
          <p:cNvSpPr txBox="1"/>
          <p:nvPr/>
        </p:nvSpPr>
        <p:spPr>
          <a:xfrm>
            <a:off x="6154314" y="1664840"/>
            <a:ext cx="177314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Tutorial (1 hr)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6B3F18-92FC-4D9F-B4C5-2F3F54FFEA3C}"/>
              </a:ext>
            </a:extLst>
          </p:cNvPr>
          <p:cNvSpPr txBox="1"/>
          <p:nvPr/>
        </p:nvSpPr>
        <p:spPr>
          <a:xfrm>
            <a:off x="8052018" y="1658778"/>
            <a:ext cx="177314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Tutorial (1 hr)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0DFB0C-2912-4EE7-BE73-A176B3C95533}"/>
              </a:ext>
            </a:extLst>
          </p:cNvPr>
          <p:cNvSpPr txBox="1"/>
          <p:nvPr/>
        </p:nvSpPr>
        <p:spPr>
          <a:xfrm>
            <a:off x="2362875" y="3564539"/>
            <a:ext cx="177314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Tutorial (1 hr)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2FEE9B2-97DB-4B5E-BAA3-154FBBD60356}"/>
              </a:ext>
            </a:extLst>
          </p:cNvPr>
          <p:cNvSpPr txBox="1"/>
          <p:nvPr/>
        </p:nvSpPr>
        <p:spPr>
          <a:xfrm>
            <a:off x="4264547" y="3564539"/>
            <a:ext cx="177314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Tutorial (1 hr)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FC6995-06D4-47A6-B44B-66558F7F56AA}"/>
              </a:ext>
            </a:extLst>
          </p:cNvPr>
          <p:cNvSpPr txBox="1"/>
          <p:nvPr/>
        </p:nvSpPr>
        <p:spPr>
          <a:xfrm>
            <a:off x="6154314" y="3567555"/>
            <a:ext cx="177314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Tutorial (1 hr)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FC0A67-5149-478F-A2AC-15C90C0DE867}"/>
              </a:ext>
            </a:extLst>
          </p:cNvPr>
          <p:cNvSpPr txBox="1"/>
          <p:nvPr/>
        </p:nvSpPr>
        <p:spPr>
          <a:xfrm>
            <a:off x="8052018" y="3561493"/>
            <a:ext cx="177314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Tutorial (1 hr)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ED11C6-17FD-49C6-BD69-625E94D15B86}"/>
              </a:ext>
            </a:extLst>
          </p:cNvPr>
          <p:cNvSpPr txBox="1"/>
          <p:nvPr/>
        </p:nvSpPr>
        <p:spPr>
          <a:xfrm>
            <a:off x="9937816" y="3561492"/>
            <a:ext cx="177314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Tutorial (1 hr)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ECA0212-1D12-4163-8605-55BAC3243577}"/>
              </a:ext>
            </a:extLst>
          </p:cNvPr>
          <p:cNvSpPr txBox="1"/>
          <p:nvPr/>
        </p:nvSpPr>
        <p:spPr>
          <a:xfrm>
            <a:off x="477077" y="5071611"/>
            <a:ext cx="1773141" cy="5847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Worksheet </a:t>
            </a:r>
            <a:r>
              <a:rPr lang="en-GB" sz="1600" dirty="0" err="1"/>
              <a:t>vivas</a:t>
            </a:r>
            <a:r>
              <a:rPr lang="en-GB" sz="1600" dirty="0"/>
              <a:t> (1.5 hr)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D7FFDEB-8B39-470C-9813-0F2D6301AB3D}"/>
              </a:ext>
            </a:extLst>
          </p:cNvPr>
          <p:cNvSpPr txBox="1"/>
          <p:nvPr/>
        </p:nvSpPr>
        <p:spPr>
          <a:xfrm>
            <a:off x="2362876" y="2983064"/>
            <a:ext cx="1773141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Research journal peer review (3 hrs)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9D1C72-CB78-4F69-871A-27515DA243F5}"/>
              </a:ext>
            </a:extLst>
          </p:cNvPr>
          <p:cNvSpPr txBox="1"/>
          <p:nvPr/>
        </p:nvSpPr>
        <p:spPr>
          <a:xfrm>
            <a:off x="473106" y="1248046"/>
            <a:ext cx="1773141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Workshop (2 hrs)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5ABE87-E4FC-426D-A7A6-C40E1B312D3D}"/>
              </a:ext>
            </a:extLst>
          </p:cNvPr>
          <p:cNvSpPr txBox="1"/>
          <p:nvPr/>
        </p:nvSpPr>
        <p:spPr>
          <a:xfrm>
            <a:off x="9937816" y="1658778"/>
            <a:ext cx="177314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Tutorial (1 hr)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44224A3-388B-43B3-BE3A-A60AED34B461}"/>
              </a:ext>
            </a:extLst>
          </p:cNvPr>
          <p:cNvSpPr/>
          <p:nvPr/>
        </p:nvSpPr>
        <p:spPr>
          <a:xfrm>
            <a:off x="6420465" y="4940710"/>
            <a:ext cx="4557251" cy="126344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For information only!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Check </a:t>
            </a:r>
            <a:r>
              <a:rPr lang="en-GB" dirty="0" err="1">
                <a:solidFill>
                  <a:schemeClr val="tx1"/>
                </a:solidFill>
              </a:rPr>
              <a:t>MyTimetable</a:t>
            </a:r>
            <a:r>
              <a:rPr lang="en-GB" dirty="0">
                <a:solidFill>
                  <a:schemeClr val="tx1"/>
                </a:solidFill>
              </a:rPr>
              <a:t> for up-to-date timetable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686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29" grpId="0" animBg="1"/>
      <p:bldP spid="31" grpId="0" animBg="1"/>
      <p:bldP spid="33" grpId="0" animBg="1"/>
      <p:bldP spid="35" grpId="0" animBg="1"/>
      <p:bldP spid="37" grpId="0" animBg="1"/>
      <p:bldP spid="39" grpId="0" animBg="1"/>
      <p:bldP spid="41" grpId="0" animBg="1"/>
      <p:bldP spid="43" grpId="0" animBg="1"/>
      <p:bldP spid="45" grpId="0" animBg="1"/>
      <p:bldP spid="46" grpId="0" animBg="1"/>
      <p:bldP spid="49" grpId="0" animBg="1"/>
      <p:bldP spid="51" grpId="0" animBg="1"/>
      <p:bldP spid="53" grpId="0" animBg="1"/>
      <p:bldP spid="55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6" grpId="0" animBg="1"/>
      <p:bldP spid="36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6419-7896-48D3-A693-764A5C63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Worksheet 1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074079-AD99-4E5D-A96F-4C7B0852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4F8BC4-16AA-418F-B17F-1E702B228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74090F-9F72-4B25-A6E5-86E638929736}"/>
              </a:ext>
            </a:extLst>
          </p:cNvPr>
          <p:cNvSpPr/>
          <p:nvPr/>
        </p:nvSpPr>
        <p:spPr>
          <a:xfrm>
            <a:off x="771408" y="4726720"/>
            <a:ext cx="5008006" cy="16531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Worksheet 1</a:t>
            </a:r>
            <a:r>
              <a:rPr lang="en-GB" sz="2400" dirty="0"/>
              <a:t> is available now for you to start working on!</a:t>
            </a:r>
          </a:p>
        </p:txBody>
      </p:sp>
    </p:spTree>
    <p:extLst>
      <p:ext uri="{BB962C8B-B14F-4D97-AF65-F5344CB8AC3E}">
        <p14:creationId xmlns:p14="http://schemas.microsoft.com/office/powerpoint/2010/main" val="934870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590</Words>
  <Application>Microsoft Office PowerPoint</Application>
  <PresentationFormat>Widescreen</PresentationFormat>
  <Paragraphs>137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Wingdings 3</vt:lpstr>
      <vt:lpstr>Ion Boardroom</vt:lpstr>
      <vt:lpstr>Office Theme</vt:lpstr>
      <vt:lpstr>COMP110 Principles of Computing Module Induction</vt:lpstr>
      <vt:lpstr>Online session etiquette</vt:lpstr>
      <vt:lpstr>Module information</vt:lpstr>
      <vt:lpstr>Module choice</vt:lpstr>
      <vt:lpstr>Module choice</vt:lpstr>
      <vt:lpstr>Assignments</vt:lpstr>
      <vt:lpstr>PowerPoint Presentation</vt:lpstr>
      <vt:lpstr>PowerPoint Presentation</vt:lpstr>
      <vt:lpstr>Worksheet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Powley</dc:creator>
  <cp:lastModifiedBy>ed powley</cp:lastModifiedBy>
  <cp:revision>15</cp:revision>
  <dcterms:created xsi:type="dcterms:W3CDTF">2020-09-01T22:04:55Z</dcterms:created>
  <dcterms:modified xsi:type="dcterms:W3CDTF">2021-09-19T18:39:41Z</dcterms:modified>
</cp:coreProperties>
</file>