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5" r:id="rId5"/>
    <p:sldId id="266" r:id="rId6"/>
    <p:sldId id="257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66" y="4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347641-D24E-498A-B5A2-5B567DA8CB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F7D79A3E-8DA8-4145-81CA-5875DC78086E}">
      <dgm:prSet custT="1"/>
      <dgm:spPr/>
      <dgm:t>
        <a:bodyPr/>
        <a:lstStyle/>
        <a:p>
          <a:r>
            <a:rPr lang="en-GB" sz="3200" b="1" dirty="0"/>
            <a:t>Architect: </a:t>
          </a:r>
          <a:r>
            <a:rPr lang="en-US" sz="3200" b="0" i="0" dirty="0"/>
            <a:t>Integrate appropriate data structures and interoperating components into computing systems, with reference to their merits and flaws.</a:t>
          </a:r>
          <a:endParaRPr lang="en-US" sz="3200" dirty="0"/>
        </a:p>
      </dgm:t>
    </dgm:pt>
    <dgm:pt modelId="{DE2F40BC-DBF9-488A-98A1-482251E96563}" type="parTrans" cxnId="{90851E27-DA3B-4E27-91B0-6509B168007E}">
      <dgm:prSet/>
      <dgm:spPr/>
      <dgm:t>
        <a:bodyPr/>
        <a:lstStyle/>
        <a:p>
          <a:endParaRPr lang="en-US" sz="3200"/>
        </a:p>
      </dgm:t>
    </dgm:pt>
    <dgm:pt modelId="{6195BD92-9EEE-4915-829B-C86EF6EADCED}" type="sibTrans" cxnId="{90851E27-DA3B-4E27-91B0-6509B168007E}">
      <dgm:prSet/>
      <dgm:spPr/>
      <dgm:t>
        <a:bodyPr/>
        <a:lstStyle/>
        <a:p>
          <a:endParaRPr lang="en-US" sz="2400"/>
        </a:p>
      </dgm:t>
    </dgm:pt>
    <dgm:pt modelId="{7FEF4DC6-AFCA-4D5C-8586-3A65C076CD7E}">
      <dgm:prSet custT="1"/>
      <dgm:spPr/>
      <dgm:t>
        <a:bodyPr/>
        <a:lstStyle/>
        <a:p>
          <a:r>
            <a:rPr lang="en-US" sz="3200" b="1"/>
            <a:t>Research: </a:t>
          </a:r>
          <a:r>
            <a:rPr lang="en-US" sz="3200" b="0" i="0"/>
            <a:t>Develop an argument on a topic using appropriate research methods, primary and secondary sources, and academic conventions.</a:t>
          </a:r>
          <a:endParaRPr lang="en-US" sz="3200"/>
        </a:p>
      </dgm:t>
    </dgm:pt>
    <dgm:pt modelId="{01A15DC4-DC83-4FF5-A7E3-1CA235B07C59}" type="parTrans" cxnId="{49AAFBB9-0EE8-40A2-9002-F26FF4919328}">
      <dgm:prSet/>
      <dgm:spPr/>
      <dgm:t>
        <a:bodyPr/>
        <a:lstStyle/>
        <a:p>
          <a:endParaRPr lang="en-US" sz="3200"/>
        </a:p>
      </dgm:t>
    </dgm:pt>
    <dgm:pt modelId="{3751EDFE-5055-4A98-8D11-AAB57517F86E}" type="sibTrans" cxnId="{49AAFBB9-0EE8-40A2-9002-F26FF4919328}">
      <dgm:prSet/>
      <dgm:spPr/>
      <dgm:t>
        <a:bodyPr/>
        <a:lstStyle/>
        <a:p>
          <a:endParaRPr lang="en-US" sz="2400"/>
        </a:p>
      </dgm:t>
    </dgm:pt>
    <dgm:pt modelId="{8A11C46C-F8A3-4EF1-8F3F-A378322BD290}" type="pres">
      <dgm:prSet presAssocID="{B1347641-D24E-498A-B5A2-5B567DA8CBF9}" presName="root" presStyleCnt="0">
        <dgm:presLayoutVars>
          <dgm:dir/>
          <dgm:resizeHandles val="exact"/>
        </dgm:presLayoutVars>
      </dgm:prSet>
      <dgm:spPr/>
    </dgm:pt>
    <dgm:pt modelId="{CD3ED3F6-2F90-415A-ABC1-FAD02C468ACB}" type="pres">
      <dgm:prSet presAssocID="{F7D79A3E-8DA8-4145-81CA-5875DC78086E}" presName="compNode" presStyleCnt="0"/>
      <dgm:spPr/>
    </dgm:pt>
    <dgm:pt modelId="{84D470AB-E5FA-4154-B59D-B0D9F6780E21}" type="pres">
      <dgm:prSet presAssocID="{F7D79A3E-8DA8-4145-81CA-5875DC78086E}" presName="bgRect" presStyleLbl="bgShp" presStyleIdx="0" presStyleCnt="2"/>
      <dgm:spPr/>
    </dgm:pt>
    <dgm:pt modelId="{8B67A4A1-A2C3-4A89-971A-C19B6512420D}" type="pres">
      <dgm:prSet presAssocID="{F7D79A3E-8DA8-4145-81CA-5875DC78086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5ECBB7C-EC7B-48D8-A30B-86AAAAE202C5}" type="pres">
      <dgm:prSet presAssocID="{F7D79A3E-8DA8-4145-81CA-5875DC78086E}" presName="spaceRect" presStyleCnt="0"/>
      <dgm:spPr/>
    </dgm:pt>
    <dgm:pt modelId="{3B95AEDA-3C4B-4C59-B7E4-136932F143EA}" type="pres">
      <dgm:prSet presAssocID="{F7D79A3E-8DA8-4145-81CA-5875DC78086E}" presName="parTx" presStyleLbl="revTx" presStyleIdx="0" presStyleCnt="2">
        <dgm:presLayoutVars>
          <dgm:chMax val="0"/>
          <dgm:chPref val="0"/>
        </dgm:presLayoutVars>
      </dgm:prSet>
      <dgm:spPr/>
    </dgm:pt>
    <dgm:pt modelId="{A08D9681-8DA0-495E-BE88-B22CA20BB2AF}" type="pres">
      <dgm:prSet presAssocID="{6195BD92-9EEE-4915-829B-C86EF6EADCED}" presName="sibTrans" presStyleCnt="0"/>
      <dgm:spPr/>
    </dgm:pt>
    <dgm:pt modelId="{7D8C117C-C402-469C-A7CB-18FE77C51106}" type="pres">
      <dgm:prSet presAssocID="{7FEF4DC6-AFCA-4D5C-8586-3A65C076CD7E}" presName="compNode" presStyleCnt="0"/>
      <dgm:spPr/>
    </dgm:pt>
    <dgm:pt modelId="{0F7C009C-E277-43B0-A810-94DB8FDF5503}" type="pres">
      <dgm:prSet presAssocID="{7FEF4DC6-AFCA-4D5C-8586-3A65C076CD7E}" presName="bgRect" presStyleLbl="bgShp" presStyleIdx="1" presStyleCnt="2"/>
      <dgm:spPr/>
    </dgm:pt>
    <dgm:pt modelId="{98ED6627-A462-44BF-AA9A-2F20BB056064}" type="pres">
      <dgm:prSet presAssocID="{7FEF4DC6-AFCA-4D5C-8586-3A65C076CD7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7C747533-FD2F-4B2C-B21F-08E6403B52D8}" type="pres">
      <dgm:prSet presAssocID="{7FEF4DC6-AFCA-4D5C-8586-3A65C076CD7E}" presName="spaceRect" presStyleCnt="0"/>
      <dgm:spPr/>
    </dgm:pt>
    <dgm:pt modelId="{843B2551-5BC2-4590-AEF6-9688901B9637}" type="pres">
      <dgm:prSet presAssocID="{7FEF4DC6-AFCA-4D5C-8586-3A65C076CD7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E0A5020-7E01-4C16-BE61-CE501955C646}" type="presOf" srcId="{F7D79A3E-8DA8-4145-81CA-5875DC78086E}" destId="{3B95AEDA-3C4B-4C59-B7E4-136932F143EA}" srcOrd="0" destOrd="0" presId="urn:microsoft.com/office/officeart/2018/2/layout/IconVerticalSolidList"/>
    <dgm:cxn modelId="{90851E27-DA3B-4E27-91B0-6509B168007E}" srcId="{B1347641-D24E-498A-B5A2-5B567DA8CBF9}" destId="{F7D79A3E-8DA8-4145-81CA-5875DC78086E}" srcOrd="0" destOrd="0" parTransId="{DE2F40BC-DBF9-488A-98A1-482251E96563}" sibTransId="{6195BD92-9EEE-4915-829B-C86EF6EADCED}"/>
    <dgm:cxn modelId="{B18D6154-D942-458C-A553-C8F11AED0281}" type="presOf" srcId="{B1347641-D24E-498A-B5A2-5B567DA8CBF9}" destId="{8A11C46C-F8A3-4EF1-8F3F-A378322BD290}" srcOrd="0" destOrd="0" presId="urn:microsoft.com/office/officeart/2018/2/layout/IconVerticalSolidList"/>
    <dgm:cxn modelId="{62081BA8-5438-42A3-A6CC-09C89C4EDB08}" type="presOf" srcId="{7FEF4DC6-AFCA-4D5C-8586-3A65C076CD7E}" destId="{843B2551-5BC2-4590-AEF6-9688901B9637}" srcOrd="0" destOrd="0" presId="urn:microsoft.com/office/officeart/2018/2/layout/IconVerticalSolidList"/>
    <dgm:cxn modelId="{49AAFBB9-0EE8-40A2-9002-F26FF4919328}" srcId="{B1347641-D24E-498A-B5A2-5B567DA8CBF9}" destId="{7FEF4DC6-AFCA-4D5C-8586-3A65C076CD7E}" srcOrd="1" destOrd="0" parTransId="{01A15DC4-DC83-4FF5-A7E3-1CA235B07C59}" sibTransId="{3751EDFE-5055-4A98-8D11-AAB57517F86E}"/>
    <dgm:cxn modelId="{C9C245EC-C0E6-460C-918B-6157AE824DB6}" type="presParOf" srcId="{8A11C46C-F8A3-4EF1-8F3F-A378322BD290}" destId="{CD3ED3F6-2F90-415A-ABC1-FAD02C468ACB}" srcOrd="0" destOrd="0" presId="urn:microsoft.com/office/officeart/2018/2/layout/IconVerticalSolidList"/>
    <dgm:cxn modelId="{FCD15021-7106-44AA-A251-67DD1A5E11DD}" type="presParOf" srcId="{CD3ED3F6-2F90-415A-ABC1-FAD02C468ACB}" destId="{84D470AB-E5FA-4154-B59D-B0D9F6780E21}" srcOrd="0" destOrd="0" presId="urn:microsoft.com/office/officeart/2018/2/layout/IconVerticalSolidList"/>
    <dgm:cxn modelId="{B35968A0-01CF-4703-AC61-E2691CA16C02}" type="presParOf" srcId="{CD3ED3F6-2F90-415A-ABC1-FAD02C468ACB}" destId="{8B67A4A1-A2C3-4A89-971A-C19B6512420D}" srcOrd="1" destOrd="0" presId="urn:microsoft.com/office/officeart/2018/2/layout/IconVerticalSolidList"/>
    <dgm:cxn modelId="{A797F579-18EB-4C8A-B9A2-CFA7E43C6370}" type="presParOf" srcId="{CD3ED3F6-2F90-415A-ABC1-FAD02C468ACB}" destId="{65ECBB7C-EC7B-48D8-A30B-86AAAAE202C5}" srcOrd="2" destOrd="0" presId="urn:microsoft.com/office/officeart/2018/2/layout/IconVerticalSolidList"/>
    <dgm:cxn modelId="{949EA086-E871-461B-98DE-C07094F9BD39}" type="presParOf" srcId="{CD3ED3F6-2F90-415A-ABC1-FAD02C468ACB}" destId="{3B95AEDA-3C4B-4C59-B7E4-136932F143EA}" srcOrd="3" destOrd="0" presId="urn:microsoft.com/office/officeart/2018/2/layout/IconVerticalSolidList"/>
    <dgm:cxn modelId="{B613DA52-2D7F-403B-8FE7-B23E1000E15E}" type="presParOf" srcId="{8A11C46C-F8A3-4EF1-8F3F-A378322BD290}" destId="{A08D9681-8DA0-495E-BE88-B22CA20BB2AF}" srcOrd="1" destOrd="0" presId="urn:microsoft.com/office/officeart/2018/2/layout/IconVerticalSolidList"/>
    <dgm:cxn modelId="{528659B1-BCB1-42EC-B61E-05C21E45BA27}" type="presParOf" srcId="{8A11C46C-F8A3-4EF1-8F3F-A378322BD290}" destId="{7D8C117C-C402-469C-A7CB-18FE77C51106}" srcOrd="2" destOrd="0" presId="urn:microsoft.com/office/officeart/2018/2/layout/IconVerticalSolidList"/>
    <dgm:cxn modelId="{A99C6869-8FBF-4698-8057-6ACAC8320BB7}" type="presParOf" srcId="{7D8C117C-C402-469C-A7CB-18FE77C51106}" destId="{0F7C009C-E277-43B0-A810-94DB8FDF5503}" srcOrd="0" destOrd="0" presId="urn:microsoft.com/office/officeart/2018/2/layout/IconVerticalSolidList"/>
    <dgm:cxn modelId="{C37703D8-4CBA-4383-9B59-CB16CE036B3E}" type="presParOf" srcId="{7D8C117C-C402-469C-A7CB-18FE77C51106}" destId="{98ED6627-A462-44BF-AA9A-2F20BB056064}" srcOrd="1" destOrd="0" presId="urn:microsoft.com/office/officeart/2018/2/layout/IconVerticalSolidList"/>
    <dgm:cxn modelId="{745BBA11-BEC8-4969-8126-7AF1FE39A55A}" type="presParOf" srcId="{7D8C117C-C402-469C-A7CB-18FE77C51106}" destId="{7C747533-FD2F-4B2C-B21F-08E6403B52D8}" srcOrd="2" destOrd="0" presId="urn:microsoft.com/office/officeart/2018/2/layout/IconVerticalSolidList"/>
    <dgm:cxn modelId="{42675921-DF07-4074-AE07-04D0A47CCE07}" type="presParOf" srcId="{7D8C117C-C402-469C-A7CB-18FE77C51106}" destId="{843B2551-5BC2-4590-AEF6-9688901B96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9D469E-29D0-492E-9EEF-D35A4BF8BABE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A7701B5-C235-44AC-81C2-B95B01033D74}">
      <dgm:prSet/>
      <dgm:spPr/>
      <dgm:t>
        <a:bodyPr/>
        <a:lstStyle/>
        <a:p>
          <a:r>
            <a:rPr lang="en-GB" dirty="0"/>
            <a:t>Assignment 2</a:t>
          </a:r>
        </a:p>
        <a:p>
          <a:r>
            <a:rPr lang="en-GB" dirty="0"/>
            <a:t>Technical Report </a:t>
          </a:r>
        </a:p>
        <a:p>
          <a:r>
            <a:rPr lang="en-GB" dirty="0"/>
            <a:t>30%</a:t>
          </a:r>
          <a:endParaRPr lang="en-US" dirty="0"/>
        </a:p>
      </dgm:t>
    </dgm:pt>
    <dgm:pt modelId="{A2B9D488-DAB7-4775-BB56-437FAA6C1FC8}" type="parTrans" cxnId="{69A9A4D3-9295-4ED2-B805-B92945E60040}">
      <dgm:prSet/>
      <dgm:spPr/>
      <dgm:t>
        <a:bodyPr/>
        <a:lstStyle/>
        <a:p>
          <a:endParaRPr lang="en-US"/>
        </a:p>
      </dgm:t>
    </dgm:pt>
    <dgm:pt modelId="{5604683C-EA16-4E2F-AEDF-AB73D58BFDA1}" type="sibTrans" cxnId="{69A9A4D3-9295-4ED2-B805-B92945E60040}">
      <dgm:prSet/>
      <dgm:spPr/>
      <dgm:t>
        <a:bodyPr/>
        <a:lstStyle/>
        <a:p>
          <a:endParaRPr lang="en-US"/>
        </a:p>
      </dgm:t>
    </dgm:pt>
    <dgm:pt modelId="{E83EEE82-05F3-4032-82F6-69A31A0E8CC3}">
      <dgm:prSet/>
      <dgm:spPr/>
      <dgm:t>
        <a:bodyPr/>
        <a:lstStyle/>
        <a:p>
          <a:r>
            <a:rPr lang="en-GB" dirty="0"/>
            <a:t>Assignment 1</a:t>
          </a:r>
        </a:p>
        <a:p>
          <a:r>
            <a:rPr lang="en-GB" dirty="0"/>
            <a:t>Computing Artefact</a:t>
          </a:r>
        </a:p>
        <a:p>
          <a:r>
            <a:rPr lang="en-GB" dirty="0"/>
            <a:t>70%</a:t>
          </a:r>
          <a:endParaRPr lang="en-US" dirty="0"/>
        </a:p>
      </dgm:t>
    </dgm:pt>
    <dgm:pt modelId="{060F6A83-707D-4D60-91AF-D104763A1591}" type="sibTrans" cxnId="{11DADFB6-0AED-4271-9946-225A84877DB9}">
      <dgm:prSet/>
      <dgm:spPr/>
      <dgm:t>
        <a:bodyPr/>
        <a:lstStyle/>
        <a:p>
          <a:endParaRPr lang="en-US"/>
        </a:p>
      </dgm:t>
    </dgm:pt>
    <dgm:pt modelId="{462EC66A-04A0-44F1-99F4-6FC1C8E5C2E5}" type="parTrans" cxnId="{11DADFB6-0AED-4271-9946-225A84877DB9}">
      <dgm:prSet/>
      <dgm:spPr/>
      <dgm:t>
        <a:bodyPr/>
        <a:lstStyle/>
        <a:p>
          <a:endParaRPr lang="en-US"/>
        </a:p>
      </dgm:t>
    </dgm:pt>
    <dgm:pt modelId="{DC056976-359F-48CB-A1F4-CE33B25C6D32}" type="pres">
      <dgm:prSet presAssocID="{739D469E-29D0-492E-9EEF-D35A4BF8BABE}" presName="diagram" presStyleCnt="0">
        <dgm:presLayoutVars>
          <dgm:dir/>
          <dgm:resizeHandles val="exact"/>
        </dgm:presLayoutVars>
      </dgm:prSet>
      <dgm:spPr/>
    </dgm:pt>
    <dgm:pt modelId="{4C2256F9-E9F1-4FA4-B004-1C23EF75858A}" type="pres">
      <dgm:prSet presAssocID="{E83EEE82-05F3-4032-82F6-69A31A0E8CC3}" presName="node" presStyleLbl="node1" presStyleIdx="0" presStyleCnt="2">
        <dgm:presLayoutVars>
          <dgm:bulletEnabled val="1"/>
        </dgm:presLayoutVars>
      </dgm:prSet>
      <dgm:spPr/>
    </dgm:pt>
    <dgm:pt modelId="{E341C995-D31A-48C4-B78D-E4495C70921F}" type="pres">
      <dgm:prSet presAssocID="{060F6A83-707D-4D60-91AF-D104763A1591}" presName="sibTrans" presStyleCnt="0"/>
      <dgm:spPr/>
    </dgm:pt>
    <dgm:pt modelId="{559CF98F-969A-4272-A1E9-E3A22EB8CB12}" type="pres">
      <dgm:prSet presAssocID="{4A7701B5-C235-44AC-81C2-B95B01033D74}" presName="node" presStyleLbl="node1" presStyleIdx="1" presStyleCnt="2">
        <dgm:presLayoutVars>
          <dgm:bulletEnabled val="1"/>
        </dgm:presLayoutVars>
      </dgm:prSet>
      <dgm:spPr/>
    </dgm:pt>
  </dgm:ptLst>
  <dgm:cxnLst>
    <dgm:cxn modelId="{6B534A9D-A46E-4C7E-8068-83A9824976B2}" type="presOf" srcId="{4A7701B5-C235-44AC-81C2-B95B01033D74}" destId="{559CF98F-969A-4272-A1E9-E3A22EB8CB12}" srcOrd="0" destOrd="0" presId="urn:microsoft.com/office/officeart/2005/8/layout/default"/>
    <dgm:cxn modelId="{11DADFB6-0AED-4271-9946-225A84877DB9}" srcId="{739D469E-29D0-492E-9EEF-D35A4BF8BABE}" destId="{E83EEE82-05F3-4032-82F6-69A31A0E8CC3}" srcOrd="0" destOrd="0" parTransId="{462EC66A-04A0-44F1-99F4-6FC1C8E5C2E5}" sibTransId="{060F6A83-707D-4D60-91AF-D104763A1591}"/>
    <dgm:cxn modelId="{69A9A4D3-9295-4ED2-B805-B92945E60040}" srcId="{739D469E-29D0-492E-9EEF-D35A4BF8BABE}" destId="{4A7701B5-C235-44AC-81C2-B95B01033D74}" srcOrd="1" destOrd="0" parTransId="{A2B9D488-DAB7-4775-BB56-437FAA6C1FC8}" sibTransId="{5604683C-EA16-4E2F-AEDF-AB73D58BFDA1}"/>
    <dgm:cxn modelId="{F455FAE1-5A51-4C0A-96F6-A5D05207ECED}" type="presOf" srcId="{739D469E-29D0-492E-9EEF-D35A4BF8BABE}" destId="{DC056976-359F-48CB-A1F4-CE33B25C6D32}" srcOrd="0" destOrd="0" presId="urn:microsoft.com/office/officeart/2005/8/layout/default"/>
    <dgm:cxn modelId="{EEBE1DFA-EF15-4146-B89A-F57BAE122253}" type="presOf" srcId="{E83EEE82-05F3-4032-82F6-69A31A0E8CC3}" destId="{4C2256F9-E9F1-4FA4-B004-1C23EF75858A}" srcOrd="0" destOrd="0" presId="urn:microsoft.com/office/officeart/2005/8/layout/default"/>
    <dgm:cxn modelId="{680C39BB-C549-4921-80C4-DD9AE5699E06}" type="presParOf" srcId="{DC056976-359F-48CB-A1F4-CE33B25C6D32}" destId="{4C2256F9-E9F1-4FA4-B004-1C23EF75858A}" srcOrd="0" destOrd="0" presId="urn:microsoft.com/office/officeart/2005/8/layout/default"/>
    <dgm:cxn modelId="{05447FFE-087B-498B-BBAD-6CF9B81ECFCC}" type="presParOf" srcId="{DC056976-359F-48CB-A1F4-CE33B25C6D32}" destId="{E341C995-D31A-48C4-B78D-E4495C70921F}" srcOrd="1" destOrd="0" presId="urn:microsoft.com/office/officeart/2005/8/layout/default"/>
    <dgm:cxn modelId="{C4B27BDB-647F-408F-941F-59C4046ABA25}" type="presParOf" srcId="{DC056976-359F-48CB-A1F4-CE33B25C6D32}" destId="{559CF98F-969A-4272-A1E9-E3A22EB8CB1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D470AB-E5FA-4154-B59D-B0D9F6780E21}">
      <dsp:nvSpPr>
        <dsp:cNvPr id="0" name=""/>
        <dsp:cNvSpPr/>
      </dsp:nvSpPr>
      <dsp:spPr>
        <a:xfrm>
          <a:off x="0" y="299154"/>
          <a:ext cx="10515600" cy="171333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7A4A1-A2C3-4A89-971A-C19B6512420D}">
      <dsp:nvSpPr>
        <dsp:cNvPr id="0" name=""/>
        <dsp:cNvSpPr/>
      </dsp:nvSpPr>
      <dsp:spPr>
        <a:xfrm>
          <a:off x="518285" y="684655"/>
          <a:ext cx="942336" cy="9423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5AEDA-3C4B-4C59-B7E4-136932F143EA}">
      <dsp:nvSpPr>
        <dsp:cNvPr id="0" name=""/>
        <dsp:cNvSpPr/>
      </dsp:nvSpPr>
      <dsp:spPr>
        <a:xfrm>
          <a:off x="1978906" y="299154"/>
          <a:ext cx="8536693" cy="1713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28" tIns="181328" rIns="181328" bIns="181328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dirty="0"/>
            <a:t>Architect: </a:t>
          </a:r>
          <a:r>
            <a:rPr lang="en-US" sz="3200" b="0" i="0" kern="1200" dirty="0"/>
            <a:t>Integrate appropriate data structures and interoperating components into computing systems, with reference to their merits and flaws.</a:t>
          </a:r>
          <a:endParaRPr lang="en-US" sz="3200" kern="1200" dirty="0"/>
        </a:p>
      </dsp:txBody>
      <dsp:txXfrm>
        <a:off x="1978906" y="299154"/>
        <a:ext cx="8536693" cy="1713339"/>
      </dsp:txXfrm>
    </dsp:sp>
    <dsp:sp modelId="{0F7C009C-E277-43B0-A810-94DB8FDF5503}">
      <dsp:nvSpPr>
        <dsp:cNvPr id="0" name=""/>
        <dsp:cNvSpPr/>
      </dsp:nvSpPr>
      <dsp:spPr>
        <a:xfrm>
          <a:off x="0" y="2338844"/>
          <a:ext cx="10515600" cy="171333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ED6627-A462-44BF-AA9A-2F20BB056064}">
      <dsp:nvSpPr>
        <dsp:cNvPr id="0" name=""/>
        <dsp:cNvSpPr/>
      </dsp:nvSpPr>
      <dsp:spPr>
        <a:xfrm>
          <a:off x="518285" y="2724345"/>
          <a:ext cx="942336" cy="9423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B2551-5BC2-4590-AEF6-9688901B9637}">
      <dsp:nvSpPr>
        <dsp:cNvPr id="0" name=""/>
        <dsp:cNvSpPr/>
      </dsp:nvSpPr>
      <dsp:spPr>
        <a:xfrm>
          <a:off x="1978906" y="2338844"/>
          <a:ext cx="8536693" cy="1713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28" tIns="181328" rIns="181328" bIns="181328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Research: </a:t>
          </a:r>
          <a:r>
            <a:rPr lang="en-US" sz="3200" b="0" i="0" kern="1200"/>
            <a:t>Develop an argument on a topic using appropriate research methods, primary and secondary sources, and academic conventions.</a:t>
          </a:r>
          <a:endParaRPr lang="en-US" sz="3200" kern="1200"/>
        </a:p>
      </dsp:txBody>
      <dsp:txXfrm>
        <a:off x="1978906" y="2338844"/>
        <a:ext cx="8536693" cy="17133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256F9-E9F1-4FA4-B004-1C23EF75858A}">
      <dsp:nvSpPr>
        <dsp:cNvPr id="0" name=""/>
        <dsp:cNvSpPr/>
      </dsp:nvSpPr>
      <dsp:spPr>
        <a:xfrm>
          <a:off x="1283" y="673807"/>
          <a:ext cx="5006206" cy="300372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/>
            <a:t>Assignment 1</a:t>
          </a:r>
        </a:p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/>
            <a:t>Computing Artefact</a:t>
          </a:r>
        </a:p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/>
            <a:t>70%</a:t>
          </a:r>
          <a:endParaRPr lang="en-US" sz="4600" kern="1200" dirty="0"/>
        </a:p>
      </dsp:txBody>
      <dsp:txXfrm>
        <a:off x="1283" y="673807"/>
        <a:ext cx="5006206" cy="3003723"/>
      </dsp:txXfrm>
    </dsp:sp>
    <dsp:sp modelId="{559CF98F-969A-4272-A1E9-E3A22EB8CB12}">
      <dsp:nvSpPr>
        <dsp:cNvPr id="0" name=""/>
        <dsp:cNvSpPr/>
      </dsp:nvSpPr>
      <dsp:spPr>
        <a:xfrm>
          <a:off x="5508110" y="673807"/>
          <a:ext cx="5006206" cy="300372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/>
            <a:t>Assignment 2</a:t>
          </a:r>
        </a:p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/>
            <a:t>Technical Report </a:t>
          </a:r>
        </a:p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/>
            <a:t>30%</a:t>
          </a:r>
          <a:endParaRPr lang="en-US" sz="4600" kern="1200" dirty="0"/>
        </a:p>
      </dsp:txBody>
      <dsp:txXfrm>
        <a:off x="5508110" y="673807"/>
        <a:ext cx="5006206" cy="3003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D7B2-D53E-4D5E-9CDD-684866A5C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2F064-D24A-4F18-A6C8-FE251111E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C818-E984-491E-9CD2-C091874C3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E1E32-92F5-4564-97EC-465A4C8C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D84DE-9F97-4772-9840-7B5E5B5F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93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32B6-4FAE-46EF-9EE8-13250C11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3BBF1-CBC4-47AE-9130-AE5FF88FD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066A0-551A-4C31-8599-0089001B2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3E085-9278-47EF-9DB5-BD1F38129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B8478-21C7-4AF1-9FC6-FD54AC41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45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283D6B-09AB-4B7B-BC8D-D73D225AD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58D8A-7BBB-468E-B8C7-3588AE01B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26DF9-238B-4CB4-8DD9-97D6C12A9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E406D-B921-417A-A25B-5C3656DB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7B275-1636-4CD3-B367-590A296E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07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4EA3-B5DD-427B-9051-ED5154765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85913-31AE-4294-924A-FB984EE34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34B62-DC35-44CB-86DE-DDE9D678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BD3AC-284B-414F-8C81-8A9F168E9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755AF-A77C-490E-B69C-5989B513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89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15C96-0EFE-4D57-9F92-537590023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82F5A-2C57-4EE0-BB80-666CAD9B7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8C64F-C349-4D2D-A830-DDE82A5AF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27DF3-4789-4207-A43B-06B89A37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5A8E6-F5B5-453E-A2E2-2EDC28FF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66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62422-874A-4A28-AA5E-66F6E9759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52A4B-4325-497E-8EC5-A39C888B6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35927-877D-4C30-8EC9-65BAD152F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900D5-C03F-43C7-A4D9-FDFC4069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CA22C-FE4E-4630-BA4B-E4758AEB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7AFE4-A83D-4F81-90A1-C6E43F1F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97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66B50-C008-4B1C-823D-6B46D538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61E94-6AF6-418A-93E9-DA588DBC7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D3EF2-C3E2-47AF-8BAE-8A529EF2D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667B5-2478-4E08-8DE7-E97D852A4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7C5FFC-D805-4F4A-8C92-8312778DE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18CA5E-2430-4291-B10C-12152302A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C8996B-676C-4BBD-AE3B-32AE381C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C8989-A48F-4F18-BC19-7EC610956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00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7004-FB87-4978-B9E5-D0E02FA76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EFBC0D-1161-40D9-824E-777BB1707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9BFFE-5FB1-4A4D-B9C6-9A89987A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467E69-4968-4922-9A62-EFD72397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92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78D475-5B45-4A56-906B-DE2E662C4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869F7A-4BB2-4B83-99FB-9D2D7A998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1F53C-D04F-487A-B112-5022E4AA8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13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06E5-448D-4C35-9EB3-CCD9E5122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C0B55-05DA-4A37-8C0D-F2D3C0851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55DDD-C0AA-48D7-873A-F9585B857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D9B02-56F6-4D5F-A38F-C51B258C2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E05DF-62B1-496D-81B6-AA1637F9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E1DD8-CD1F-499C-A140-3ED2D918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41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4D01-616C-48B0-8303-9357F3908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0057F5-4160-4E92-A284-C5040776C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AE883-082E-46A7-A0F8-A0C21FCBD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FB4D1-00EA-4263-9BEC-1A7F8B1C4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1B804-A423-47CF-8209-3588ADE8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27483-4F26-43B7-A212-C79F8E2F0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77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914974-AB97-4F67-AEF8-0D96377E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C072D-1115-4D4B-BC1D-14B128E9B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F5E8-A019-4DA3-9B8E-158489CD9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534F8-EC88-491C-A843-F59F0165195D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21EA0-5FE4-44A5-AD9F-F628D4F73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5DD2C-EBC9-447E-AD49-5E1D44714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73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art of a person">
            <a:extLst>
              <a:ext uri="{FF2B5EF4-FFF2-40B4-BE49-F238E27FC236}">
                <a16:creationId xmlns:a16="http://schemas.microsoft.com/office/drawing/2014/main" id="{9BB993C0-37FC-41F1-9D9A-DC0D5E77D0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7606" b="26144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D75023-230C-4337-976E-D7DF1AE22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 sz="8000" dirty="0">
                <a:solidFill>
                  <a:srgbClr val="FFFFFF"/>
                </a:solidFill>
              </a:rPr>
              <a:t>COMP250</a:t>
            </a:r>
            <a:br>
              <a:rPr lang="en-GB" sz="5100" dirty="0">
                <a:solidFill>
                  <a:srgbClr val="FFFFFF"/>
                </a:solidFill>
              </a:rPr>
            </a:br>
            <a:r>
              <a:rPr lang="en-GB" sz="4400" dirty="0">
                <a:solidFill>
                  <a:srgbClr val="FFFFFF"/>
                </a:solidFill>
              </a:rPr>
              <a:t>Individual Specialist Computing Project:</a:t>
            </a:r>
            <a:br>
              <a:rPr lang="en-GB" sz="4400" dirty="0">
                <a:solidFill>
                  <a:srgbClr val="FFFFFF"/>
                </a:solidFill>
              </a:rPr>
            </a:br>
            <a:r>
              <a:rPr lang="en-GB" sz="4400" dirty="0">
                <a:solidFill>
                  <a:srgbClr val="FFFFFF"/>
                </a:solidFill>
              </a:rPr>
              <a:t>Artificial Intelligence</a:t>
            </a:r>
            <a:endParaRPr lang="en-GB" sz="51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0A60F-4824-4A55-B660-67EAEE370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  <a:latin typeface="+mj-lt"/>
              </a:rPr>
              <a:t>Module Induction</a:t>
            </a:r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63CF5A7B-8DE9-4D6A-8576-509838D28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88" y="4929553"/>
            <a:ext cx="1536867" cy="153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52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FD0F-E7D8-4939-869B-97236C2FA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940" y="365124"/>
            <a:ext cx="6172200" cy="1828800"/>
          </a:xfrm>
        </p:spPr>
        <p:txBody>
          <a:bodyPr>
            <a:normAutofit/>
          </a:bodyPr>
          <a:lstStyle/>
          <a:p>
            <a:r>
              <a:rPr lang="en-GB" dirty="0"/>
              <a:t>Module Description</a:t>
            </a:r>
          </a:p>
        </p:txBody>
      </p:sp>
      <p:pic>
        <p:nvPicPr>
          <p:cNvPr id="5" name="Picture 4" descr="Abstract picture of the brain made up of patterns">
            <a:extLst>
              <a:ext uri="{FF2B5EF4-FFF2-40B4-BE49-F238E27FC236}">
                <a16:creationId xmlns:a16="http://schemas.microsoft.com/office/drawing/2014/main" id="{D97782D5-3104-45A0-BE9C-08FB64557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29" r="22463" b="1"/>
          <a:stretch/>
        </p:blipFill>
        <p:spPr>
          <a:xfrm>
            <a:off x="20" y="10"/>
            <a:ext cx="4639713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2F953-2F48-415E-B247-1177C5F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940" y="2322576"/>
            <a:ext cx="6172200" cy="3858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effectLst/>
                <a:latin typeface="Calibri" panose="020F0502020204030204" pitchFamily="34" charset="0"/>
              </a:rPr>
              <a:t>On this module, you will learn how to apply artificial intelligence to the problems and opportunities presented by creative domains.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latin typeface="Calibri" panose="020F0502020204030204" pitchFamily="34" charset="0"/>
              </a:rPr>
              <a:t>There is particular emphasis on the technical qualities of artificial intelligence as well as the current and future impact of artificial intelligence on society.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latin typeface="Calibri" panose="020F0502020204030204" pitchFamily="34" charset="0"/>
              </a:rPr>
              <a:t>You will conduct research into a specialist topic within artificial intelligence and relevant to your course. You then apply your learning in a practical context.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latin typeface="Calibri" panose="020F0502020204030204" pitchFamily="34" charset="0"/>
              </a:rPr>
              <a:t>You may tie this work into the collaborative project modules or present it as a standalone specialist piece.</a:t>
            </a:r>
          </a:p>
        </p:txBody>
      </p:sp>
    </p:spTree>
    <p:extLst>
      <p:ext uri="{BB962C8B-B14F-4D97-AF65-F5344CB8AC3E}">
        <p14:creationId xmlns:p14="http://schemas.microsoft.com/office/powerpoint/2010/main" val="99846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2F6D7-C17D-422F-B5D1-4370FDC5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GB" sz="5200"/>
              <a:t>Learning Outcomes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E2CA94-8AFD-4250-BC08-F12850CA1B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0973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126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B67A4A1-A2C3-4A89-971A-C19B651242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8B67A4A1-A2C3-4A89-971A-C19B651242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4D470AB-E5FA-4154-B59D-B0D9F6780E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84D470AB-E5FA-4154-B59D-B0D9F6780E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95AEDA-3C4B-4C59-B7E4-136932F143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3B95AEDA-3C4B-4C59-B7E4-136932F143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8ED6627-A462-44BF-AA9A-2F20BB0560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98ED6627-A462-44BF-AA9A-2F20BB0560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7C009C-E277-43B0-A810-94DB8FDF55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0F7C009C-E277-43B0-A810-94DB8FDF55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43B2551-5BC2-4590-AEF6-9688901B96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graphicEl>
                                              <a:dgm id="{843B2551-5BC2-4590-AEF6-9688901B96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9390B-E0C0-45D7-B735-5F5E19DB7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GB" sz="5200"/>
              <a:t>Assessments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7E0A3FB-DC23-4D2C-A4CA-5DEC6F2FE7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87974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89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4C2256F9-E9F1-4FA4-B004-1C23EF7585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graphicEl>
                                              <a:dgm id="{4C2256F9-E9F1-4FA4-B004-1C23EF7585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559CF98F-969A-4272-A1E9-E3A22EB8CB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graphicEl>
                                              <a:dgm id="{559CF98F-969A-4272-A1E9-E3A22EB8CB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53244-19DD-4A7E-9C49-037525FCF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Assignment Briefs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4DF49-DF03-4617-9378-225CD75F4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See LearningSpace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05B8B063-E088-4EB4-A50B-2C357B14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1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5DAB84D-4F81-400C-8289-3D0E6B253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235461"/>
              </p:ext>
            </p:extLst>
          </p:nvPr>
        </p:nvGraphicFramePr>
        <p:xfrm>
          <a:off x="417444" y="433345"/>
          <a:ext cx="11309120" cy="5819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1824">
                  <a:extLst>
                    <a:ext uri="{9D8B030D-6E8A-4147-A177-3AD203B41FA5}">
                      <a16:colId xmlns:a16="http://schemas.microsoft.com/office/drawing/2014/main" val="865814767"/>
                    </a:ext>
                  </a:extLst>
                </a:gridCol>
                <a:gridCol w="2261824">
                  <a:extLst>
                    <a:ext uri="{9D8B030D-6E8A-4147-A177-3AD203B41FA5}">
                      <a16:colId xmlns:a16="http://schemas.microsoft.com/office/drawing/2014/main" val="3519968387"/>
                    </a:ext>
                  </a:extLst>
                </a:gridCol>
                <a:gridCol w="2261824">
                  <a:extLst>
                    <a:ext uri="{9D8B030D-6E8A-4147-A177-3AD203B41FA5}">
                      <a16:colId xmlns:a16="http://schemas.microsoft.com/office/drawing/2014/main" val="2872645993"/>
                    </a:ext>
                  </a:extLst>
                </a:gridCol>
                <a:gridCol w="2261824">
                  <a:extLst>
                    <a:ext uri="{9D8B030D-6E8A-4147-A177-3AD203B41FA5}">
                      <a16:colId xmlns:a16="http://schemas.microsoft.com/office/drawing/2014/main" val="2992479678"/>
                    </a:ext>
                  </a:extLst>
                </a:gridCol>
                <a:gridCol w="2261824">
                  <a:extLst>
                    <a:ext uri="{9D8B030D-6E8A-4147-A177-3AD203B41FA5}">
                      <a16:colId xmlns:a16="http://schemas.microsoft.com/office/drawing/2014/main" val="164743354"/>
                    </a:ext>
                  </a:extLst>
                </a:gridCol>
              </a:tblGrid>
              <a:tr h="193976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138480"/>
                  </a:ext>
                </a:extLst>
              </a:tr>
              <a:tr h="193976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10</a:t>
                      </a:r>
                    </a:p>
                    <a:p>
                      <a:pPr algn="ctr"/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176510"/>
                  </a:ext>
                </a:extLst>
              </a:tr>
              <a:tr h="193976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Easter holiday</a:t>
                      </a:r>
                    </a:p>
                    <a:p>
                      <a:pPr algn="ctr"/>
                      <a:r>
                        <a:rPr lang="en-GB" dirty="0"/>
                        <a:t>(2 weeks)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635388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6F8FBD69-F45C-47CA-818F-64E9A32D42B3}"/>
              </a:ext>
            </a:extLst>
          </p:cNvPr>
          <p:cNvSpPr txBox="1"/>
          <p:nvPr/>
        </p:nvSpPr>
        <p:spPr>
          <a:xfrm>
            <a:off x="485316" y="842838"/>
            <a:ext cx="2130950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Introduction to Artificial Intelligence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41DECB-F767-4C4E-9F50-ADD7B5CCC729}"/>
              </a:ext>
            </a:extLst>
          </p:cNvPr>
          <p:cNvSpPr txBox="1"/>
          <p:nvPr/>
        </p:nvSpPr>
        <p:spPr>
          <a:xfrm>
            <a:off x="2744812" y="844163"/>
            <a:ext cx="2130950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Agents</a:t>
            </a:r>
          </a:p>
          <a:p>
            <a:r>
              <a:rPr lang="en-GB" sz="1600" dirty="0"/>
              <a:t>Authored Behaviour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3BCE93-EF43-48DB-9EB7-BFE01BA11AC9}"/>
              </a:ext>
            </a:extLst>
          </p:cNvPr>
          <p:cNvSpPr txBox="1"/>
          <p:nvPr/>
        </p:nvSpPr>
        <p:spPr>
          <a:xfrm>
            <a:off x="5000189" y="842838"/>
            <a:ext cx="2130950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Game Theory</a:t>
            </a:r>
          </a:p>
          <a:p>
            <a:r>
              <a:rPr lang="en-GB" sz="1600" dirty="0"/>
              <a:t>Planning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E3A1FD-74FF-46A3-A4F1-53DF639ADF0D}"/>
              </a:ext>
            </a:extLst>
          </p:cNvPr>
          <p:cNvSpPr txBox="1"/>
          <p:nvPr/>
        </p:nvSpPr>
        <p:spPr>
          <a:xfrm>
            <a:off x="7259685" y="844163"/>
            <a:ext cx="2130950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Utility-Based AI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5300F0-0416-4824-8BCE-9EE9EF377146}"/>
              </a:ext>
            </a:extLst>
          </p:cNvPr>
          <p:cNvSpPr txBox="1"/>
          <p:nvPr/>
        </p:nvSpPr>
        <p:spPr>
          <a:xfrm>
            <a:off x="9515062" y="842838"/>
            <a:ext cx="2130950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Game Tree Search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B79449-B709-4E07-AB37-7378864666E9}"/>
              </a:ext>
            </a:extLst>
          </p:cNvPr>
          <p:cNvSpPr txBox="1"/>
          <p:nvPr/>
        </p:nvSpPr>
        <p:spPr>
          <a:xfrm>
            <a:off x="2740692" y="2758214"/>
            <a:ext cx="2130950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Procedural Content Generation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0E45E0-39AD-4F27-BBEC-12A3F7E43047}"/>
              </a:ext>
            </a:extLst>
          </p:cNvPr>
          <p:cNvSpPr txBox="1"/>
          <p:nvPr/>
        </p:nvSpPr>
        <p:spPr>
          <a:xfrm>
            <a:off x="4964193" y="2758213"/>
            <a:ext cx="2202941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Evolutionary Algorithms</a:t>
            </a:r>
          </a:p>
          <a:p>
            <a:r>
              <a:rPr lang="en-GB" sz="1600" dirty="0"/>
              <a:t>Machine Learning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A34857-02F4-4BD2-9466-07FC0B7F0486}"/>
              </a:ext>
            </a:extLst>
          </p:cNvPr>
          <p:cNvSpPr txBox="1"/>
          <p:nvPr/>
        </p:nvSpPr>
        <p:spPr>
          <a:xfrm>
            <a:off x="7259685" y="2758212"/>
            <a:ext cx="2130950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Deep Learning</a:t>
            </a:r>
          </a:p>
          <a:p>
            <a:r>
              <a:rPr lang="en-GB" sz="1600" dirty="0"/>
              <a:t>Multi-Agent AI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2D655D-970F-4D31-B05C-4D86E0B4921F}"/>
              </a:ext>
            </a:extLst>
          </p:cNvPr>
          <p:cNvSpPr txBox="1"/>
          <p:nvPr/>
        </p:nvSpPr>
        <p:spPr>
          <a:xfrm>
            <a:off x="9515062" y="2758212"/>
            <a:ext cx="2130950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AI and Society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714C7CB-9F01-4ADB-A9E3-8D3F8D5E5C3E}"/>
              </a:ext>
            </a:extLst>
          </p:cNvPr>
          <p:cNvSpPr txBox="1"/>
          <p:nvPr/>
        </p:nvSpPr>
        <p:spPr>
          <a:xfrm>
            <a:off x="2744812" y="1504636"/>
            <a:ext cx="2130950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Proposal Review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359385-2CEE-46C1-ABEC-C0E3E41C30CD}"/>
              </a:ext>
            </a:extLst>
          </p:cNvPr>
          <p:cNvSpPr txBox="1"/>
          <p:nvPr/>
        </p:nvSpPr>
        <p:spPr>
          <a:xfrm>
            <a:off x="497314" y="2758212"/>
            <a:ext cx="2130950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Poster Demonstration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299BAB3-58C5-4583-B3D5-5F2CB342B5F3}"/>
              </a:ext>
            </a:extLst>
          </p:cNvPr>
          <p:cNvSpPr txBox="1"/>
          <p:nvPr/>
        </p:nvSpPr>
        <p:spPr>
          <a:xfrm>
            <a:off x="9515062" y="3163659"/>
            <a:ext cx="2130950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Peer Review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24BF4F-D060-4F7D-83D4-D7D2F37739B4}"/>
              </a:ext>
            </a:extLst>
          </p:cNvPr>
          <p:cNvSpPr txBox="1"/>
          <p:nvPr/>
        </p:nvSpPr>
        <p:spPr>
          <a:xfrm>
            <a:off x="485316" y="4710010"/>
            <a:ext cx="2130950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Project </a:t>
            </a:r>
            <a:r>
              <a:rPr lang="en-GB" sz="1600" dirty="0" err="1"/>
              <a:t>Vivas</a:t>
            </a:r>
            <a:endParaRPr lang="en-GB" sz="1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397037-A92C-4322-8155-8B1DA0D5324E}"/>
              </a:ext>
            </a:extLst>
          </p:cNvPr>
          <p:cNvSpPr txBox="1"/>
          <p:nvPr/>
        </p:nvSpPr>
        <p:spPr>
          <a:xfrm>
            <a:off x="9515062" y="3574477"/>
            <a:ext cx="2130950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1: Computing Artefact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1B7C1DB-B4D9-41A8-9946-1D2ED3C542A7}"/>
              </a:ext>
            </a:extLst>
          </p:cNvPr>
          <p:cNvSpPr txBox="1"/>
          <p:nvPr/>
        </p:nvSpPr>
        <p:spPr>
          <a:xfrm>
            <a:off x="9515062" y="1252331"/>
            <a:ext cx="2130950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2: Technical Report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2E771C-304E-49B2-B62E-F3125AD064B6}"/>
              </a:ext>
            </a:extLst>
          </p:cNvPr>
          <p:cNvSpPr txBox="1"/>
          <p:nvPr/>
        </p:nvSpPr>
        <p:spPr>
          <a:xfrm>
            <a:off x="5000189" y="4710010"/>
            <a:ext cx="6629650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Assessment / GAM240 / Portfolio Development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A7873B-B7D0-4C52-A2F3-4D6CE042576B}"/>
              </a:ext>
            </a:extLst>
          </p:cNvPr>
          <p:cNvSpPr txBox="1"/>
          <p:nvPr/>
        </p:nvSpPr>
        <p:spPr>
          <a:xfrm>
            <a:off x="1606747" y="6063142"/>
            <a:ext cx="2130950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Topics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E8BF4B-C4B1-44E9-84F6-843ABC9B7D83}"/>
              </a:ext>
            </a:extLst>
          </p:cNvPr>
          <p:cNvSpPr txBox="1"/>
          <p:nvPr/>
        </p:nvSpPr>
        <p:spPr>
          <a:xfrm>
            <a:off x="4825075" y="5946251"/>
            <a:ext cx="2306064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Summative Submissions (approximate)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848D0F-3900-41F8-9FE8-00A6D568D953}"/>
              </a:ext>
            </a:extLst>
          </p:cNvPr>
          <p:cNvSpPr txBox="1"/>
          <p:nvPr/>
        </p:nvSpPr>
        <p:spPr>
          <a:xfrm>
            <a:off x="8218517" y="6069361"/>
            <a:ext cx="2130950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Formative Milestones</a:t>
            </a:r>
          </a:p>
        </p:txBody>
      </p:sp>
    </p:spTree>
    <p:extLst>
      <p:ext uri="{BB962C8B-B14F-4D97-AF65-F5344CB8AC3E}">
        <p14:creationId xmlns:p14="http://schemas.microsoft.com/office/powerpoint/2010/main" val="272630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1" grpId="0" animBg="1"/>
      <p:bldP spid="33" grpId="0" animBg="1"/>
      <p:bldP spid="39" grpId="0" animBg="1"/>
      <p:bldP spid="43" grpId="0" animBg="1"/>
      <p:bldP spid="45" grpId="0" animBg="1"/>
      <p:bldP spid="46" grpId="0" animBg="1"/>
      <p:bldP spid="49" grpId="0" animBg="1"/>
      <p:bldP spid="57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le 5">
            <a:extLst>
              <a:ext uri="{FF2B5EF4-FFF2-40B4-BE49-F238E27FC236}">
                <a16:creationId xmlns:a16="http://schemas.microsoft.com/office/drawing/2014/main" id="{EC0E7542-1125-4D5C-9E08-54C6EA428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367927"/>
              </p:ext>
            </p:extLst>
          </p:nvPr>
        </p:nvGraphicFramePr>
        <p:xfrm>
          <a:off x="417444" y="433345"/>
          <a:ext cx="11309120" cy="5819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1824">
                  <a:extLst>
                    <a:ext uri="{9D8B030D-6E8A-4147-A177-3AD203B41FA5}">
                      <a16:colId xmlns:a16="http://schemas.microsoft.com/office/drawing/2014/main" val="865814767"/>
                    </a:ext>
                  </a:extLst>
                </a:gridCol>
                <a:gridCol w="2261824">
                  <a:extLst>
                    <a:ext uri="{9D8B030D-6E8A-4147-A177-3AD203B41FA5}">
                      <a16:colId xmlns:a16="http://schemas.microsoft.com/office/drawing/2014/main" val="3519968387"/>
                    </a:ext>
                  </a:extLst>
                </a:gridCol>
                <a:gridCol w="2261824">
                  <a:extLst>
                    <a:ext uri="{9D8B030D-6E8A-4147-A177-3AD203B41FA5}">
                      <a16:colId xmlns:a16="http://schemas.microsoft.com/office/drawing/2014/main" val="2872645993"/>
                    </a:ext>
                  </a:extLst>
                </a:gridCol>
                <a:gridCol w="2261824">
                  <a:extLst>
                    <a:ext uri="{9D8B030D-6E8A-4147-A177-3AD203B41FA5}">
                      <a16:colId xmlns:a16="http://schemas.microsoft.com/office/drawing/2014/main" val="2992479678"/>
                    </a:ext>
                  </a:extLst>
                </a:gridCol>
                <a:gridCol w="2261824">
                  <a:extLst>
                    <a:ext uri="{9D8B030D-6E8A-4147-A177-3AD203B41FA5}">
                      <a16:colId xmlns:a16="http://schemas.microsoft.com/office/drawing/2014/main" val="164743354"/>
                    </a:ext>
                  </a:extLst>
                </a:gridCol>
              </a:tblGrid>
              <a:tr h="193976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138480"/>
                  </a:ext>
                </a:extLst>
              </a:tr>
              <a:tr h="193976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10</a:t>
                      </a:r>
                    </a:p>
                    <a:p>
                      <a:pPr algn="ctr"/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176510"/>
                  </a:ext>
                </a:extLst>
              </a:tr>
              <a:tr h="193976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Easter holiday</a:t>
                      </a:r>
                    </a:p>
                    <a:p>
                      <a:pPr algn="ctr"/>
                      <a:r>
                        <a:rPr lang="en-GB" dirty="0"/>
                        <a:t>(2 weeks)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635388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C741DECB-F767-4C4E-9F50-ADD7B5CCC729}"/>
              </a:ext>
            </a:extLst>
          </p:cNvPr>
          <p:cNvSpPr txBox="1"/>
          <p:nvPr/>
        </p:nvSpPr>
        <p:spPr>
          <a:xfrm>
            <a:off x="2744812" y="777430"/>
            <a:ext cx="2130950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Lecture (ASYNC)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3BCE93-EF43-48DB-9EB7-BFE01BA11AC9}"/>
              </a:ext>
            </a:extLst>
          </p:cNvPr>
          <p:cNvSpPr txBox="1"/>
          <p:nvPr/>
        </p:nvSpPr>
        <p:spPr>
          <a:xfrm>
            <a:off x="5000189" y="776105"/>
            <a:ext cx="2130950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Lecture (ASYNC)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E3A1FD-74FF-46A3-A4F1-53DF639ADF0D}"/>
              </a:ext>
            </a:extLst>
          </p:cNvPr>
          <p:cNvSpPr txBox="1"/>
          <p:nvPr/>
        </p:nvSpPr>
        <p:spPr>
          <a:xfrm>
            <a:off x="7259685" y="777430"/>
            <a:ext cx="2130950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Lecture (ASYNC)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5300F0-0416-4824-8BCE-9EE9EF377146}"/>
              </a:ext>
            </a:extLst>
          </p:cNvPr>
          <p:cNvSpPr txBox="1"/>
          <p:nvPr/>
        </p:nvSpPr>
        <p:spPr>
          <a:xfrm>
            <a:off x="9515062" y="776105"/>
            <a:ext cx="2130950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Lecture (ASYNC)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714C7CB-9F01-4ADB-A9E3-8D3F8D5E5C3E}"/>
              </a:ext>
            </a:extLst>
          </p:cNvPr>
          <p:cNvSpPr txBox="1"/>
          <p:nvPr/>
        </p:nvSpPr>
        <p:spPr>
          <a:xfrm>
            <a:off x="485316" y="1192457"/>
            <a:ext cx="2130950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Portfolio workshop (2hr)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326C3A-C138-4E85-A908-78DED6644793}"/>
              </a:ext>
            </a:extLst>
          </p:cNvPr>
          <p:cNvSpPr txBox="1"/>
          <p:nvPr/>
        </p:nvSpPr>
        <p:spPr>
          <a:xfrm>
            <a:off x="2744812" y="2724396"/>
            <a:ext cx="2130950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Lecture (ASYNC)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4EC17C-0E33-44CF-BE5D-8EE49A9B689D}"/>
              </a:ext>
            </a:extLst>
          </p:cNvPr>
          <p:cNvSpPr txBox="1"/>
          <p:nvPr/>
        </p:nvSpPr>
        <p:spPr>
          <a:xfrm>
            <a:off x="5000189" y="2723071"/>
            <a:ext cx="2130950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Lecture (ASYNC)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FE5B06-95F5-4DC4-B33A-9DA9E7FD6F3E}"/>
              </a:ext>
            </a:extLst>
          </p:cNvPr>
          <p:cNvSpPr txBox="1"/>
          <p:nvPr/>
        </p:nvSpPr>
        <p:spPr>
          <a:xfrm>
            <a:off x="7259685" y="2724396"/>
            <a:ext cx="2130950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Lecture (ASYNC)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AFBD87-0AE2-4EB1-9F5F-C5BA20065E36}"/>
              </a:ext>
            </a:extLst>
          </p:cNvPr>
          <p:cNvSpPr txBox="1"/>
          <p:nvPr/>
        </p:nvSpPr>
        <p:spPr>
          <a:xfrm>
            <a:off x="2744812" y="1192457"/>
            <a:ext cx="2130950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Portfolio workshop (2hr)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72E2FE-A28F-4C1C-ADE7-39494B94C09E}"/>
              </a:ext>
            </a:extLst>
          </p:cNvPr>
          <p:cNvSpPr txBox="1"/>
          <p:nvPr/>
        </p:nvSpPr>
        <p:spPr>
          <a:xfrm>
            <a:off x="5000189" y="1192457"/>
            <a:ext cx="2130950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Portfolio workshop (2hr)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457AE1-F1D3-4206-97E5-9B5CDD62E8E6}"/>
              </a:ext>
            </a:extLst>
          </p:cNvPr>
          <p:cNvSpPr txBox="1"/>
          <p:nvPr/>
        </p:nvSpPr>
        <p:spPr>
          <a:xfrm>
            <a:off x="9515062" y="1195634"/>
            <a:ext cx="2130950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Portfolio workshop (2hr)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700A27-561F-403C-A45E-734F11CF463D}"/>
              </a:ext>
            </a:extLst>
          </p:cNvPr>
          <p:cNvSpPr txBox="1"/>
          <p:nvPr/>
        </p:nvSpPr>
        <p:spPr>
          <a:xfrm>
            <a:off x="2744812" y="3136288"/>
            <a:ext cx="2130950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Portfolio workshop (2hr)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39349E-3ECF-49F2-8502-F3DD4E43F257}"/>
              </a:ext>
            </a:extLst>
          </p:cNvPr>
          <p:cNvSpPr txBox="1"/>
          <p:nvPr/>
        </p:nvSpPr>
        <p:spPr>
          <a:xfrm>
            <a:off x="5000189" y="3137008"/>
            <a:ext cx="2130950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Portfolio workshop (2hr)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B0A25D-F0F1-41C9-85BD-452C117EDADE}"/>
              </a:ext>
            </a:extLst>
          </p:cNvPr>
          <p:cNvSpPr txBox="1"/>
          <p:nvPr/>
        </p:nvSpPr>
        <p:spPr>
          <a:xfrm>
            <a:off x="7259685" y="3136287"/>
            <a:ext cx="2130950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Portfolio workshop (2hr)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A74EF3-1FE5-40A8-8145-86D9B7B56DFF}"/>
              </a:ext>
            </a:extLst>
          </p:cNvPr>
          <p:cNvSpPr txBox="1"/>
          <p:nvPr/>
        </p:nvSpPr>
        <p:spPr>
          <a:xfrm>
            <a:off x="2744812" y="1573572"/>
            <a:ext cx="2130950" cy="307777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AI workshop (2hr)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323D1A-5162-4FCF-88BC-BCC17166C6D5}"/>
              </a:ext>
            </a:extLst>
          </p:cNvPr>
          <p:cNvSpPr txBox="1"/>
          <p:nvPr/>
        </p:nvSpPr>
        <p:spPr>
          <a:xfrm>
            <a:off x="5000189" y="1575635"/>
            <a:ext cx="2130950" cy="307777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AI workshop (2hr)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733DCF-F99B-4F1B-9AAA-E3F6018670CD}"/>
              </a:ext>
            </a:extLst>
          </p:cNvPr>
          <p:cNvSpPr txBox="1"/>
          <p:nvPr/>
        </p:nvSpPr>
        <p:spPr>
          <a:xfrm>
            <a:off x="9515062" y="1573572"/>
            <a:ext cx="2130950" cy="307777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AI workshop (2hr)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CEE4E6-1BE2-4777-B2DE-A2E380B27430}"/>
              </a:ext>
            </a:extLst>
          </p:cNvPr>
          <p:cNvSpPr txBox="1"/>
          <p:nvPr/>
        </p:nvSpPr>
        <p:spPr>
          <a:xfrm>
            <a:off x="2744812" y="3517403"/>
            <a:ext cx="2130950" cy="307777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AI workshop (2hr)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E4B58E-BD92-4B39-B308-62ED87A902B5}"/>
              </a:ext>
            </a:extLst>
          </p:cNvPr>
          <p:cNvSpPr txBox="1"/>
          <p:nvPr/>
        </p:nvSpPr>
        <p:spPr>
          <a:xfrm>
            <a:off x="5000189" y="3517403"/>
            <a:ext cx="2130950" cy="307777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AI workshop (2hr)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33DB13C-4804-41EB-9F72-6783290879A4}"/>
              </a:ext>
            </a:extLst>
          </p:cNvPr>
          <p:cNvSpPr txBox="1"/>
          <p:nvPr/>
        </p:nvSpPr>
        <p:spPr>
          <a:xfrm>
            <a:off x="7255566" y="3517403"/>
            <a:ext cx="2130950" cy="307777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AI workshop (2hr)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75A9DC-57D1-49A5-AC43-B1306D827F2E}"/>
              </a:ext>
            </a:extLst>
          </p:cNvPr>
          <p:cNvSpPr txBox="1"/>
          <p:nvPr/>
        </p:nvSpPr>
        <p:spPr>
          <a:xfrm>
            <a:off x="2744812" y="1959031"/>
            <a:ext cx="2130950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Proposal review (1hr)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7C0CEE-2A5A-4680-99FD-FE894EB657D9}"/>
              </a:ext>
            </a:extLst>
          </p:cNvPr>
          <p:cNvSpPr txBox="1"/>
          <p:nvPr/>
        </p:nvSpPr>
        <p:spPr>
          <a:xfrm>
            <a:off x="7255566" y="1959031"/>
            <a:ext cx="2130950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Project supervision (1hr)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580B0E-B73F-4214-854B-6EA184CDE1BE}"/>
              </a:ext>
            </a:extLst>
          </p:cNvPr>
          <p:cNvSpPr txBox="1"/>
          <p:nvPr/>
        </p:nvSpPr>
        <p:spPr>
          <a:xfrm>
            <a:off x="5000189" y="3897798"/>
            <a:ext cx="2130950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Project supervision (1hr)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AB376F6-3CA2-45D6-AAD7-96583F2EDE2D}"/>
              </a:ext>
            </a:extLst>
          </p:cNvPr>
          <p:cNvSpPr txBox="1"/>
          <p:nvPr/>
        </p:nvSpPr>
        <p:spPr>
          <a:xfrm>
            <a:off x="485316" y="3897798"/>
            <a:ext cx="2130950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Poster demos (1.5hr)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740E31C-90E1-480C-8DA3-8BEB6F0EB194}"/>
              </a:ext>
            </a:extLst>
          </p:cNvPr>
          <p:cNvSpPr txBox="1"/>
          <p:nvPr/>
        </p:nvSpPr>
        <p:spPr>
          <a:xfrm>
            <a:off x="9521939" y="3897797"/>
            <a:ext cx="2130950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Peer review (1.5hr)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7300BF2-2626-49AE-84AF-C04F8FAC9878}"/>
              </a:ext>
            </a:extLst>
          </p:cNvPr>
          <p:cNvSpPr txBox="1"/>
          <p:nvPr/>
        </p:nvSpPr>
        <p:spPr>
          <a:xfrm>
            <a:off x="485316" y="5829205"/>
            <a:ext cx="2130950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Project viva (1.5hr)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2657B0-5C33-4324-A5C9-1A422458641C}"/>
              </a:ext>
            </a:extLst>
          </p:cNvPr>
          <p:cNvSpPr txBox="1"/>
          <p:nvPr/>
        </p:nvSpPr>
        <p:spPr>
          <a:xfrm>
            <a:off x="485316" y="1583984"/>
            <a:ext cx="2130950" cy="307777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AI workshop (2hr)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74E001-D043-46B4-9198-16230F307074}"/>
              </a:ext>
            </a:extLst>
          </p:cNvPr>
          <p:cNvSpPr txBox="1"/>
          <p:nvPr/>
        </p:nvSpPr>
        <p:spPr>
          <a:xfrm>
            <a:off x="9515062" y="3517402"/>
            <a:ext cx="2130950" cy="307777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AI workshop (2hr)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2F89BC-7C07-4986-B488-37EB1665D71B}"/>
              </a:ext>
            </a:extLst>
          </p:cNvPr>
          <p:cNvSpPr txBox="1"/>
          <p:nvPr/>
        </p:nvSpPr>
        <p:spPr>
          <a:xfrm>
            <a:off x="9521939" y="3128866"/>
            <a:ext cx="2130950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Portfolio workshop (2hr)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C3B88FC-604F-4D85-B3F6-BB48C9B823D8}"/>
              </a:ext>
            </a:extLst>
          </p:cNvPr>
          <p:cNvSpPr txBox="1"/>
          <p:nvPr/>
        </p:nvSpPr>
        <p:spPr>
          <a:xfrm>
            <a:off x="9515062" y="2723071"/>
            <a:ext cx="2130950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Lecture (ASYNC)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EF64E50-03B3-4BBE-AF1B-CC72460B3895}"/>
              </a:ext>
            </a:extLst>
          </p:cNvPr>
          <p:cNvSpPr txBox="1"/>
          <p:nvPr/>
        </p:nvSpPr>
        <p:spPr>
          <a:xfrm>
            <a:off x="485316" y="808207"/>
            <a:ext cx="2130950" cy="307777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Module induction (1hr)</a:t>
            </a:r>
          </a:p>
        </p:txBody>
      </p:sp>
    </p:spTree>
    <p:extLst>
      <p:ext uri="{BB962C8B-B14F-4D97-AF65-F5344CB8AC3E}">
        <p14:creationId xmlns:p14="http://schemas.microsoft.com/office/powerpoint/2010/main" val="29921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3" grpId="0" animBg="1"/>
      <p:bldP spid="39" grpId="0" animBg="1"/>
      <p:bldP spid="57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32" grpId="0" animBg="1"/>
      <p:bldP spid="34" grpId="0" animBg="1"/>
      <p:bldP spid="37" grpId="0" animBg="1"/>
      <p:bldP spid="38" grpId="0" animBg="1"/>
      <p:bldP spid="40" grpId="0" animBg="1"/>
      <p:bldP spid="42" grpId="0" animBg="1"/>
      <p:bldP spid="44" grpId="0" animBg="1"/>
      <p:bldP spid="48" grpId="0" animBg="1"/>
      <p:bldP spid="50" grpId="0" animBg="1"/>
      <p:bldP spid="51" grpId="0" animBg="1"/>
      <p:bldP spid="53" grpId="0" animBg="1"/>
      <p:bldP spid="54" grpId="0" animBg="1"/>
      <p:bldP spid="55" grpId="0" animBg="1"/>
      <p:bldP spid="56" grpId="0" animBg="1"/>
      <p:bldP spid="46" grpId="0" animBg="1"/>
      <p:bldP spid="47" grpId="0" animBg="1"/>
      <p:bldP spid="58" grpId="0" animBg="1"/>
      <p:bldP spid="59" grpId="0" animBg="1"/>
      <p:bldP spid="6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Microsoft Office PowerPoint</Application>
  <PresentationFormat>Widescreen</PresentationFormat>
  <Paragraphs>105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COMP250 Individual Specialist Computing Project: Artificial Intelligence</vt:lpstr>
      <vt:lpstr>Module Description</vt:lpstr>
      <vt:lpstr>Learning Outcomes</vt:lpstr>
      <vt:lpstr>Assessments</vt:lpstr>
      <vt:lpstr>Assignment Briefs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Powley</dc:creator>
  <cp:lastModifiedBy>Edward Powley</cp:lastModifiedBy>
  <cp:revision>17</cp:revision>
  <dcterms:created xsi:type="dcterms:W3CDTF">2020-09-01T22:04:55Z</dcterms:created>
  <dcterms:modified xsi:type="dcterms:W3CDTF">2022-01-23T20:14:31Z</dcterms:modified>
</cp:coreProperties>
</file>