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14" r:id="rId3"/>
    <p:sldId id="319" r:id="rId4"/>
    <p:sldId id="315" r:id="rId5"/>
    <p:sldId id="316" r:id="rId6"/>
    <p:sldId id="317" r:id="rId7"/>
    <p:sldId id="335" r:id="rId8"/>
    <p:sldId id="295" r:id="rId9"/>
    <p:sldId id="332" r:id="rId10"/>
    <p:sldId id="373" r:id="rId11"/>
    <p:sldId id="334" r:id="rId12"/>
    <p:sldId id="260" r:id="rId13"/>
    <p:sldId id="337" r:id="rId14"/>
    <p:sldId id="341" r:id="rId15"/>
    <p:sldId id="343" r:id="rId16"/>
    <p:sldId id="340" r:id="rId17"/>
    <p:sldId id="342" r:id="rId18"/>
    <p:sldId id="345" r:id="rId19"/>
    <p:sldId id="344" r:id="rId20"/>
    <p:sldId id="328" r:id="rId21"/>
    <p:sldId id="338" r:id="rId22"/>
    <p:sldId id="339" r:id="rId23"/>
    <p:sldId id="329" r:id="rId24"/>
    <p:sldId id="322" r:id="rId25"/>
    <p:sldId id="325" r:id="rId26"/>
    <p:sldId id="326" r:id="rId27"/>
    <p:sldId id="313" r:id="rId28"/>
    <p:sldId id="372" r:id="rId29"/>
    <p:sldId id="321" r:id="rId30"/>
    <p:sldId id="347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30" r:id="rId57"/>
    <p:sldId id="257" r:id="rId58"/>
    <p:sldId id="26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561" autoAdjust="0"/>
  </p:normalViewPr>
  <p:slideViewPr>
    <p:cSldViewPr>
      <p:cViewPr varScale="1">
        <p:scale>
          <a:sx n="53" d="100"/>
          <a:sy n="5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35EF-03CA-4D41-A63D-D8965DB59E21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AB484-B144-4456-B7B5-25AE81DA8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A268744-03D9-D640-8D42-34133C45EA30}" type="slidenum">
              <a:rPr lang="en-US" sz="1200" b="0">
                <a:latin typeface="Arial" charset="0"/>
              </a:rPr>
              <a:pPr/>
              <a:t>24</a:t>
            </a:fld>
            <a:endParaRPr lang="en-US" sz="1200" b="0">
              <a:latin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 sure to generate some clipping here!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DE2E6-1D89-4864-A7BB-C1189A903A2F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roduction_to_digital_sound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5842"/>
            <a:ext cx="91575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457203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gency FB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5791232"/>
            <a:ext cx="6400800" cy="9239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6F94-0371-8E4E-A60E-286A25D1D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174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6123E-BFA0-4498-B244-E68A11EAD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gency FB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fld id="{931A57B0-1BC4-45C8-A3DD-3FDFEF668C50}" type="datetimeFigureOut">
              <a:rPr lang="en-US" smtClean="0"/>
              <a:pPr/>
              <a:t>11/23/2015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gency FB" pitchFamily="34" charset="0"/>
              </a:defRPr>
            </a:lvl1pPr>
          </a:lstStyle>
          <a:p>
            <a:fld id="{15FB530C-D281-4E8E-9141-7990428F7E9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introduction_to_digital_sound.jpeg"/>
          <p:cNvPicPr>
            <a:picLocks noChangeAspect="1"/>
          </p:cNvPicPr>
          <p:nvPr userDrawn="1"/>
        </p:nvPicPr>
        <p:blipFill>
          <a:blip r:embed="rId15" cstate="print"/>
          <a:srcRect l="15994" r="18659"/>
          <a:stretch>
            <a:fillRect/>
          </a:stretch>
        </p:blipFill>
        <p:spPr>
          <a:xfrm rot="3193407">
            <a:off x="6427769" y="-748623"/>
            <a:ext cx="4203581" cy="2673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gency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gency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gency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gency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gency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Tinkering Audio II: Further Notes on Digital Sound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91232"/>
            <a:ext cx="9144000" cy="92391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Creative Computing: Tinkering – Lecture 9 – Michael Scott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Aliasing</a:t>
            </a:r>
            <a:endParaRPr lang="en-GB" dirty="0"/>
          </a:p>
        </p:txBody>
      </p:sp>
      <p:pic>
        <p:nvPicPr>
          <p:cNvPr id="1026" name="Picture 2" descr="https://www.fieldingdsp.com/images/alias/alias_larg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008174" cy="4897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Nyquist</a:t>
            </a:r>
            <a:r>
              <a:rPr lang="en-US" dirty="0"/>
              <a:t> Theorem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We need twice as many samples as the maximum frequency in order to represent (and recreate, later) the original sound.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number of samples recorded per second is the sampling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we capture 8000 samples per second, the highest frequency we can capture is 4000 Hz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That</a:t>
            </a:r>
            <a:r>
              <a:rPr lang="fr-FR" altLang="ja-JP" dirty="0" smtClean="0"/>
              <a:t>'</a:t>
            </a:r>
            <a:r>
              <a:rPr lang="en-US" altLang="ja-JP" dirty="0" smtClean="0"/>
              <a:t>s </a:t>
            </a:r>
            <a:r>
              <a:rPr lang="en-US" altLang="ja-JP" dirty="0"/>
              <a:t>how phones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we capture more than 44,000 samples per second, we capture everything that we can hear (max 22,000 Hz)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CD quality is 44,100 samples per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TONE COMBINATION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600" dirty="0" smtClean="0"/>
              <a:t>By the end of this section, you will be able to: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3600" b="1" dirty="0" smtClean="0"/>
              <a:t>Recognise</a:t>
            </a:r>
            <a:r>
              <a:rPr lang="en-GB" sz="3600" dirty="0" smtClean="0"/>
              <a:t> the importance of the Fourier’s notion of superposition</a:t>
            </a:r>
          </a:p>
          <a:p>
            <a:r>
              <a:rPr lang="en-GB" sz="3600" b="1" dirty="0" smtClean="0"/>
              <a:t>Explain</a:t>
            </a:r>
            <a:r>
              <a:rPr lang="en-GB" sz="3600" dirty="0" smtClean="0"/>
              <a:t> </a:t>
            </a:r>
            <a:r>
              <a:rPr lang="en-GB" sz="3600" b="1" dirty="0" smtClean="0"/>
              <a:t>how</a:t>
            </a:r>
            <a:r>
              <a:rPr lang="en-GB" sz="3600" dirty="0" smtClean="0"/>
              <a:t> complex waves can be defined as a series of </a:t>
            </a:r>
            <a:r>
              <a:rPr lang="en-GB" sz="3600" dirty="0" smtClean="0"/>
              <a:t>simple </a:t>
            </a:r>
            <a:r>
              <a:rPr lang="en-GB" sz="3600" dirty="0" smtClean="0"/>
              <a:t>waves</a:t>
            </a:r>
            <a:endParaRPr lang="en-GB" sz="3600" b="1" dirty="0" smtClean="0"/>
          </a:p>
          <a:p>
            <a:r>
              <a:rPr lang="en-GB" sz="3600" b="1" dirty="0" smtClean="0"/>
              <a:t>Write </a:t>
            </a:r>
            <a:r>
              <a:rPr lang="en-GB" sz="3600" dirty="0" smtClean="0"/>
              <a:t>a function that will generate a complex tone using a series of simpler tones</a:t>
            </a:r>
            <a:endParaRPr lang="en-GB" sz="3600" b="1" dirty="0" smtClean="0"/>
          </a:p>
          <a:p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Fourier and Superposition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Prior to Fourier's work, no solution to a particular complex equation was known in the general case, although particular solutions were known if the variables behaved in a simple way; in particular, following the sine or cosine functions. </a:t>
            </a:r>
          </a:p>
          <a:p>
            <a:endParaRPr lang="en-GB" dirty="0" smtClean="0"/>
          </a:p>
          <a:p>
            <a:r>
              <a:rPr lang="en-GB" dirty="0" smtClean="0"/>
              <a:t>These simple solutions are now sometimes called “eigensolutions”.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Fourier and Superposition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Fourier's idea was to model a complicated variable as a superposition (or linear combination) of simple sine and cosine waves, and then to write the solution as a superposition of the corresponding eigensolutions. </a:t>
            </a:r>
          </a:p>
          <a:p>
            <a:endParaRPr lang="en-GB" dirty="0" smtClean="0"/>
          </a:p>
          <a:p>
            <a:r>
              <a:rPr lang="en-GB" dirty="0" smtClean="0"/>
              <a:t>This superposition (or linear combination) is now called the Fourier series. Correspondingly, Fourier series’ can be  used in the construction of complex tones.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Approximating a Square Wave</a:t>
            </a:r>
            <a:endParaRPr lang="en-GB" sz="3200" dirty="0"/>
          </a:p>
        </p:txBody>
      </p:sp>
      <p:pic>
        <p:nvPicPr>
          <p:cNvPr id="75778" name="Picture 2" descr="https://upload.wikimedia.org/wikipedia/commons/1/1a/Fourier_series_square_wave_circles_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32656"/>
            <a:ext cx="5256584" cy="5256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Approximating a Saw-Tooth Wave</a:t>
            </a:r>
            <a:endParaRPr lang="en-GB" sz="3200" dirty="0"/>
          </a:p>
        </p:txBody>
      </p:sp>
      <p:pic>
        <p:nvPicPr>
          <p:cNvPr id="101378" name="Picture 2" descr="https://upload.wikimedia.org/wikipedia/commons/7/7e/Fourier_series_sawtooth_wave_circles_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560" y="260648"/>
            <a:ext cx="5462736" cy="5462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https://www.youtube.com/watch?v=YsZKvLnf7wU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a Tone Combination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function to combine two tones from your generator together.</a:t>
            </a:r>
          </a:p>
          <a:p>
            <a:endParaRPr lang="en-GB" dirty="0" smtClean="0"/>
          </a:p>
          <a:p>
            <a:r>
              <a:rPr lang="en-GB" dirty="0" smtClean="0"/>
              <a:t>Once you have done this, attempt to re-create a saw-tooth and/or square wave. Use the explore() command in JES to see if you have succeeded.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  <a:cs typeface="+mj-cs"/>
              </a:rPr>
              <a:t>Recap on Last Week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403860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Sounds are waves of air pressure</a:t>
            </a:r>
          </a:p>
          <a:p>
            <a:pPr lvl="1" eaLnBrk="1" hangingPunct="1"/>
            <a:r>
              <a:rPr lang="en-US" dirty="0">
                <a:cs typeface="ＭＳ Ｐゴシック" charset="0"/>
              </a:rPr>
              <a:t>Sound comes in cycles</a:t>
            </a:r>
          </a:p>
          <a:p>
            <a:pPr lvl="1" eaLnBrk="1" hangingPunct="1"/>
            <a:r>
              <a:rPr lang="en-US" dirty="0">
                <a:cs typeface="ＭＳ Ｐゴシック" charset="0"/>
              </a:rPr>
              <a:t>The </a:t>
            </a:r>
            <a:r>
              <a:rPr lang="en-US" i="1" dirty="0">
                <a:cs typeface="ＭＳ Ｐゴシック" charset="0"/>
              </a:rPr>
              <a:t>frequency</a:t>
            </a:r>
            <a:r>
              <a:rPr lang="en-US" dirty="0">
                <a:cs typeface="ＭＳ Ｐゴシック" charset="0"/>
              </a:rPr>
              <a:t> of a wave is the number of cycles per second (cps), or </a:t>
            </a:r>
            <a:r>
              <a:rPr lang="en-US" i="1" dirty="0">
                <a:cs typeface="ＭＳ Ｐゴシック" charset="0"/>
              </a:rPr>
              <a:t>Hertz</a:t>
            </a:r>
          </a:p>
          <a:p>
            <a:pPr lvl="1"/>
            <a:r>
              <a:rPr lang="en-US" sz="2800" dirty="0">
                <a:cs typeface="ＭＳ Ｐゴシック" charset="0"/>
              </a:rPr>
              <a:t>Complex sounds have more than one frequency in them</a:t>
            </a:r>
            <a:r>
              <a:rPr lang="en-US" sz="2800" dirty="0" smtClean="0">
                <a:cs typeface="ＭＳ Ｐゴシック" charset="0"/>
              </a:rPr>
              <a:t>.</a:t>
            </a:r>
            <a:endParaRPr lang="en-US" sz="2800" dirty="0">
              <a:cs typeface="ＭＳ Ｐゴシック" charset="0"/>
            </a:endParaRP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780928"/>
            <a:ext cx="4648200" cy="3143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NORMALISATION AND CLIPPING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By the end of this section, you will be able to: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3600" b="1" dirty="0" smtClean="0"/>
              <a:t>Explain</a:t>
            </a:r>
            <a:r>
              <a:rPr lang="en-GB" sz="3600" dirty="0" smtClean="0"/>
              <a:t> the terms normalization and clipping</a:t>
            </a:r>
            <a:endParaRPr lang="en-GB" sz="3600" b="1" dirty="0" smtClean="0"/>
          </a:p>
          <a:p>
            <a:r>
              <a:rPr lang="en-GB" sz="3600" b="1" dirty="0" smtClean="0"/>
              <a:t>Write </a:t>
            </a:r>
            <a:r>
              <a:rPr lang="en-GB" sz="3600" dirty="0" smtClean="0"/>
              <a:t>a function that will normalise a sound</a:t>
            </a:r>
            <a:endParaRPr lang="en-GB" sz="3600" b="1" dirty="0" smtClean="0"/>
          </a:p>
          <a:p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“the application of a constant amount of gain to an audio recording to bring the average or peak amplitude to a target level (the norm)”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Normalizing Sound</a:t>
            </a:r>
          </a:p>
        </p:txBody>
      </p:sp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8382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Agency FB" pitchFamily="34" charset="0"/>
              </a:rPr>
              <a:t>def</a:t>
            </a:r>
            <a:r>
              <a:rPr lang="en-US" dirty="0">
                <a:latin typeface="Agency FB" pitchFamily="34" charset="0"/>
              </a:rPr>
              <a:t> normalize(sound):</a:t>
            </a:r>
          </a:p>
          <a:p>
            <a:r>
              <a:rPr lang="en-US" dirty="0">
                <a:latin typeface="Agency FB" pitchFamily="34" charset="0"/>
              </a:rPr>
              <a:t>    largest = 0</a:t>
            </a:r>
          </a:p>
          <a:p>
            <a:r>
              <a:rPr lang="en-US" dirty="0">
                <a:latin typeface="Agency FB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Agency FB" pitchFamily="34" charset="0"/>
              </a:rPr>
              <a:t>for</a:t>
            </a:r>
            <a:r>
              <a:rPr lang="en-US" dirty="0">
                <a:latin typeface="Agency FB" pitchFamily="34" charset="0"/>
              </a:rPr>
              <a:t> s </a:t>
            </a:r>
            <a:r>
              <a:rPr lang="en-US" dirty="0">
                <a:solidFill>
                  <a:schemeClr val="accent1"/>
                </a:solidFill>
                <a:latin typeface="Agency FB" pitchFamily="34" charset="0"/>
              </a:rPr>
              <a:t>in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</a:rPr>
              <a:t>getSamples</a:t>
            </a:r>
            <a:r>
              <a:rPr lang="en-US" dirty="0">
                <a:latin typeface="Agency FB" pitchFamily="34" charset="0"/>
              </a:rPr>
              <a:t>(sound):        </a:t>
            </a:r>
          </a:p>
          <a:p>
            <a:r>
              <a:rPr lang="en-US" dirty="0">
                <a:latin typeface="Agency FB" pitchFamily="34" charset="0"/>
              </a:rPr>
              <a:t>        largest = max(largest,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</a:rPr>
              <a:t>getSampleValue</a:t>
            </a:r>
            <a:r>
              <a:rPr lang="en-US" dirty="0">
                <a:latin typeface="Agency FB" pitchFamily="34" charset="0"/>
              </a:rPr>
              <a:t>(s))    </a:t>
            </a:r>
          </a:p>
          <a:p>
            <a:r>
              <a:rPr lang="en-US" dirty="0">
                <a:latin typeface="Agency FB" pitchFamily="34" charset="0"/>
              </a:rPr>
              <a:t>    amplification = 32767.0 / largest</a:t>
            </a:r>
          </a:p>
          <a:p>
            <a:endParaRPr lang="en-US" dirty="0">
              <a:latin typeface="Agency FB" pitchFamily="34" charset="0"/>
            </a:endParaRPr>
          </a:p>
          <a:p>
            <a:r>
              <a:rPr lang="en-US" dirty="0">
                <a:latin typeface="Agency FB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Agency FB" pitchFamily="34" charset="0"/>
              </a:rPr>
              <a:t>print</a:t>
            </a:r>
            <a:r>
              <a:rPr lang="en-US" dirty="0">
                <a:latin typeface="Agency FB" pitchFamily="34" charset="0"/>
              </a:rPr>
              <a:t> "Largest sample value in original sound was",  largest </a:t>
            </a:r>
          </a:p>
          <a:p>
            <a:r>
              <a:rPr lang="en-US" dirty="0">
                <a:latin typeface="Agency FB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Agency FB" pitchFamily="34" charset="0"/>
              </a:rPr>
              <a:t>print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ja-JP" altLang="en-US">
                <a:latin typeface="Agency FB" pitchFamily="34" charset="0"/>
              </a:rPr>
              <a:t>”</a:t>
            </a:r>
            <a:r>
              <a:rPr lang="en-US" altLang="ja-JP" dirty="0">
                <a:latin typeface="Agency FB" pitchFamily="34" charset="0"/>
              </a:rPr>
              <a:t>Amplification multiplier is", amplification   </a:t>
            </a:r>
          </a:p>
          <a:p>
            <a:endParaRPr lang="en-US" dirty="0">
              <a:latin typeface="Agency FB" pitchFamily="34" charset="0"/>
            </a:endParaRPr>
          </a:p>
          <a:p>
            <a:r>
              <a:rPr lang="en-US" dirty="0">
                <a:latin typeface="Agency FB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Agency FB" pitchFamily="34" charset="0"/>
              </a:rPr>
              <a:t>for</a:t>
            </a:r>
            <a:r>
              <a:rPr lang="en-US" dirty="0">
                <a:latin typeface="Agency FB" pitchFamily="34" charset="0"/>
              </a:rPr>
              <a:t> s </a:t>
            </a:r>
            <a:r>
              <a:rPr lang="en-US" dirty="0">
                <a:solidFill>
                  <a:schemeClr val="accent1"/>
                </a:solidFill>
                <a:latin typeface="Agency FB" pitchFamily="34" charset="0"/>
              </a:rPr>
              <a:t>in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</a:rPr>
              <a:t>getSamples</a:t>
            </a:r>
            <a:r>
              <a:rPr lang="en-US" dirty="0">
                <a:latin typeface="Agency FB" pitchFamily="34" charset="0"/>
              </a:rPr>
              <a:t>(sound):      </a:t>
            </a:r>
          </a:p>
          <a:p>
            <a:r>
              <a:rPr lang="en-US" dirty="0">
                <a:latin typeface="Agency FB" pitchFamily="34" charset="0"/>
              </a:rPr>
              <a:t>        louder =  amplification *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</a:rPr>
              <a:t>getSampleValue</a:t>
            </a:r>
            <a:r>
              <a:rPr lang="en-US" dirty="0">
                <a:latin typeface="Agency FB" pitchFamily="34" charset="0"/>
              </a:rPr>
              <a:t>(s)  </a:t>
            </a:r>
          </a:p>
          <a:p>
            <a:r>
              <a:rPr lang="en-US" dirty="0">
                <a:latin typeface="Agency FB" pitchFamily="34" charset="0"/>
              </a:rPr>
              <a:t>       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</a:rPr>
              <a:t>setSampleValue</a:t>
            </a:r>
            <a:r>
              <a:rPr lang="en-US" dirty="0">
                <a:latin typeface="Agency FB" pitchFamily="34" charset="0"/>
              </a:rPr>
              <a:t>(s, louder) 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105400" y="1752600"/>
            <a:ext cx="207620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This loop finds the loudest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sample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372200" y="5638800"/>
            <a:ext cx="242096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This loop actually amplifies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the sound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H="1">
            <a:off x="3707904" y="2209800"/>
            <a:ext cx="1397496" cy="57112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H="1" flipV="1">
            <a:off x="5580112" y="5805264"/>
            <a:ext cx="720080" cy="14401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7236296" y="3501008"/>
            <a:ext cx="11809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gency FB" pitchFamily="34" charset="0"/>
              </a:rPr>
              <a:t>Why 32,767.0?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 flipV="1">
            <a:off x="3203848" y="3717032"/>
            <a:ext cx="3979912" cy="22440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Avoiding clipping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are we being so careful to stay within range?  What if we just multiplied all the samples by some big number and let some of them go over 32,767?</a:t>
            </a:r>
          </a:p>
          <a:p>
            <a:pPr eaLnBrk="1" hangingPunct="1"/>
            <a:r>
              <a:rPr lang="en-US" dirty="0"/>
              <a:t>The result then is </a:t>
            </a:r>
            <a:r>
              <a:rPr lang="en-US" i="1" dirty="0"/>
              <a:t>clipping</a:t>
            </a:r>
            <a:endParaRPr lang="en-US" dirty="0"/>
          </a:p>
          <a:p>
            <a:pPr lvl="1" eaLnBrk="1" hangingPunct="1"/>
            <a:r>
              <a:rPr lang="en-US" dirty="0">
                <a:cs typeface="ＭＳ Ｐゴシック" charset="0"/>
              </a:rPr>
              <a:t>Clipping: The awful, buzzing noise whenever the sound volume is beyond the maximum that your sound system can handle.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Clipping, All the Time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6264696" cy="2675384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000" b="1" dirty="0" smtClean="0">
                <a:solidFill>
                  <a:srgbClr val="00B0F0"/>
                </a:solidFill>
                <a:ea typeface="ＭＳ Ｐゴシック" pitchFamily="-111" charset="-128"/>
              </a:rPr>
              <a:t>def</a:t>
            </a:r>
            <a:r>
              <a:rPr lang="en-US" sz="2000" b="1" dirty="0" smtClean="0">
                <a:ea typeface="ＭＳ Ｐゴシック" pitchFamily="-111" charset="-128"/>
              </a:rPr>
              <a:t> maximize(sound):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000" b="1" dirty="0" smtClean="0">
                <a:ea typeface="ＭＳ Ｐゴシック" pitchFamily="-111" charset="-128"/>
              </a:rPr>
              <a:t>  </a:t>
            </a:r>
            <a:r>
              <a:rPr lang="en-US" sz="2000" b="1" dirty="0" smtClean="0">
                <a:solidFill>
                  <a:srgbClr val="00B0F0"/>
                </a:solidFill>
                <a:ea typeface="ＭＳ Ｐゴシック" pitchFamily="-111" charset="-128"/>
              </a:rPr>
              <a:t>for</a:t>
            </a:r>
            <a:r>
              <a:rPr lang="en-US" sz="2000" b="1" dirty="0" smtClean="0">
                <a:ea typeface="ＭＳ Ｐゴシック" pitchFamily="-111" charset="-128"/>
              </a:rPr>
              <a:t> sample </a:t>
            </a:r>
            <a:r>
              <a:rPr lang="en-US" sz="2000" b="1" dirty="0" smtClean="0">
                <a:solidFill>
                  <a:srgbClr val="00B0F0"/>
                </a:solidFill>
                <a:ea typeface="ＭＳ Ｐゴシック" pitchFamily="-111" charset="-128"/>
              </a:rPr>
              <a:t>in</a:t>
            </a:r>
            <a:r>
              <a:rPr lang="en-US" sz="2000" b="1" dirty="0" smtClean="0">
                <a:ea typeface="ＭＳ Ｐゴシック" pitchFamily="-111" charset="-128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ea typeface="ＭＳ Ｐゴシック" pitchFamily="-111" charset="-128"/>
              </a:rPr>
              <a:t>getSamples</a:t>
            </a:r>
            <a:r>
              <a:rPr lang="en-US" sz="2000" b="1" dirty="0" smtClean="0">
                <a:ea typeface="ＭＳ Ｐゴシック" pitchFamily="-111" charset="-128"/>
              </a:rPr>
              <a:t>(sound):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000" b="1" dirty="0" smtClean="0">
                <a:ea typeface="ＭＳ Ｐゴシック" pitchFamily="-111" charset="-128"/>
              </a:rPr>
              <a:t>    value = </a:t>
            </a:r>
            <a:r>
              <a:rPr lang="en-US" sz="2000" b="1" dirty="0" err="1" smtClean="0">
                <a:solidFill>
                  <a:srgbClr val="7030A0"/>
                </a:solidFill>
                <a:ea typeface="ＭＳ Ｐゴシック" pitchFamily="-111" charset="-128"/>
              </a:rPr>
              <a:t>getSampleValue</a:t>
            </a:r>
            <a:r>
              <a:rPr lang="en-US" sz="2000" b="1" dirty="0" smtClean="0">
                <a:ea typeface="ＭＳ Ｐゴシック" pitchFamily="-111" charset="-128"/>
              </a:rPr>
              <a:t>(sample)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000" b="1" dirty="0" smtClean="0">
                <a:ea typeface="ＭＳ Ｐゴシック" pitchFamily="-111" charset="-128"/>
              </a:rPr>
              <a:t>    </a:t>
            </a:r>
            <a:r>
              <a:rPr lang="en-US" sz="2000" b="1" dirty="0" smtClean="0">
                <a:solidFill>
                  <a:srgbClr val="00B0F0"/>
                </a:solidFill>
                <a:ea typeface="ＭＳ Ｐゴシック" pitchFamily="-111" charset="-128"/>
              </a:rPr>
              <a:t>if</a:t>
            </a:r>
            <a:r>
              <a:rPr lang="en-US" sz="2000" b="1" dirty="0" smtClean="0">
                <a:ea typeface="ＭＳ Ｐゴシック" pitchFamily="-111" charset="-128"/>
              </a:rPr>
              <a:t> value &gt; 0: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000" b="1" dirty="0" smtClean="0">
                <a:ea typeface="ＭＳ Ｐゴシック" pitchFamily="-111" charset="-128"/>
              </a:rPr>
              <a:t>      </a:t>
            </a:r>
            <a:r>
              <a:rPr lang="en-US" sz="2000" b="1" dirty="0" err="1" smtClean="0">
                <a:solidFill>
                  <a:srgbClr val="7030A0"/>
                </a:solidFill>
                <a:ea typeface="ＭＳ Ｐゴシック" pitchFamily="-111" charset="-128"/>
              </a:rPr>
              <a:t>setSampleValue</a:t>
            </a:r>
            <a:r>
              <a:rPr lang="en-US" sz="2000" b="1" dirty="0" smtClean="0">
                <a:ea typeface="ＭＳ Ｐゴシック" pitchFamily="-111" charset="-128"/>
              </a:rPr>
              <a:t>(sample, 32767)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000" b="1" dirty="0" smtClean="0">
                <a:ea typeface="ＭＳ Ｐゴシック" pitchFamily="-111" charset="-128"/>
              </a:rPr>
              <a:t>    </a:t>
            </a:r>
            <a:r>
              <a:rPr lang="en-US" sz="2000" b="1" dirty="0" smtClean="0">
                <a:solidFill>
                  <a:srgbClr val="00B0F0"/>
                </a:solidFill>
                <a:ea typeface="ＭＳ Ｐゴシック" pitchFamily="-111" charset="-128"/>
              </a:rPr>
              <a:t>if</a:t>
            </a:r>
            <a:r>
              <a:rPr lang="en-US" sz="2000" b="1" dirty="0" smtClean="0">
                <a:ea typeface="ＭＳ Ｐゴシック" pitchFamily="-111" charset="-128"/>
              </a:rPr>
              <a:t> value &lt; 0: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000" b="1" dirty="0" smtClean="0">
                <a:ea typeface="ＭＳ Ｐゴシック" pitchFamily="-111" charset="-128"/>
              </a:rPr>
              <a:t>      </a:t>
            </a:r>
            <a:r>
              <a:rPr lang="en-US" sz="2000" b="1" dirty="0" err="1" smtClean="0">
                <a:solidFill>
                  <a:srgbClr val="7030A0"/>
                </a:solidFill>
                <a:ea typeface="ＭＳ Ｐゴシック" pitchFamily="-111" charset="-128"/>
              </a:rPr>
              <a:t>setSampleValue</a:t>
            </a:r>
            <a:r>
              <a:rPr lang="en-US" sz="2000" b="1" dirty="0" smtClean="0">
                <a:ea typeface="ＭＳ Ｐゴシック" pitchFamily="-111" charset="-128"/>
              </a:rPr>
              <a:t>(sample, -32768)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6345789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36096" y="1268760"/>
            <a:ext cx="288032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What happens when we </a:t>
            </a:r>
            <a:r>
              <a:rPr lang="en-US" sz="2400" dirty="0" err="1" smtClean="0">
                <a:latin typeface="Agency FB" pitchFamily="34" charset="0"/>
              </a:rPr>
              <a:t>maximise</a:t>
            </a:r>
            <a:r>
              <a:rPr lang="en-US" sz="2400" dirty="0" smtClean="0">
                <a:latin typeface="Agency FB" pitchFamily="34" charset="0"/>
              </a:rPr>
              <a:t> a sound?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All samples over 0: Make it 32767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All samples at or below 0: Make it -32768</a:t>
            </a:r>
            <a:endParaRPr lang="en-US" sz="24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 can hear the speech!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Try it!  You can understand speech in this mangled sound.</a:t>
            </a:r>
          </a:p>
          <a:p>
            <a:pPr eaLnBrk="1" hangingPunct="1"/>
            <a:r>
              <a:rPr lang="en-US" dirty="0"/>
              <a:t>Why?</a:t>
            </a:r>
          </a:p>
          <a:p>
            <a:pPr eaLnBrk="1" hangingPunct="1"/>
            <a:r>
              <a:rPr lang="en-US" dirty="0"/>
              <a:t>Implications:</a:t>
            </a:r>
          </a:p>
          <a:p>
            <a:pPr lvl="1" eaLnBrk="1" hangingPunct="1"/>
            <a:r>
              <a:rPr lang="en-US" dirty="0"/>
              <a:t>Human understanding of speech relies more on </a:t>
            </a:r>
            <a:r>
              <a:rPr lang="en-US" i="1" dirty="0"/>
              <a:t>frequency</a:t>
            </a:r>
            <a:r>
              <a:rPr lang="en-US" dirty="0"/>
              <a:t> than </a:t>
            </a:r>
            <a:r>
              <a:rPr lang="en-US" i="1" dirty="0"/>
              <a:t>amplitude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Note how many </a:t>
            </a:r>
            <a:r>
              <a:rPr lang="en-US" i="1" dirty="0"/>
              <a:t>bits</a:t>
            </a:r>
            <a:r>
              <a:rPr lang="en-US" dirty="0"/>
              <a:t> we need per sample.  A single bit per sample can record legible speech.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SPICING AND SWAPPING AUDIO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Digital Sound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By the end of this section, you will be able to:</a:t>
            </a:r>
          </a:p>
          <a:p>
            <a:pPr>
              <a:buNone/>
            </a:pPr>
            <a:endParaRPr lang="en-GB" sz="1800" dirty="0" smtClean="0"/>
          </a:p>
          <a:p>
            <a:r>
              <a:rPr lang="en-GB" b="1" dirty="0" smtClean="0"/>
              <a:t>Write </a:t>
            </a:r>
            <a:r>
              <a:rPr lang="en-GB" dirty="0" smtClean="0"/>
              <a:t>code that will splice, reverse, and mirror sounds</a:t>
            </a:r>
          </a:p>
          <a:p>
            <a:r>
              <a:rPr lang="en-GB" b="1" dirty="0" smtClean="0"/>
              <a:t>Explain</a:t>
            </a:r>
            <a:r>
              <a:rPr lang="en-GB" dirty="0" smtClean="0"/>
              <a:t> </a:t>
            </a:r>
            <a:r>
              <a:rPr lang="en-GB" b="1" dirty="0" smtClean="0"/>
              <a:t>how</a:t>
            </a:r>
            <a:r>
              <a:rPr lang="en-GB" dirty="0" smtClean="0"/>
              <a:t> to use loops and ranges to select components of a sound</a:t>
            </a:r>
            <a:endParaRPr lang="en-GB" b="1" dirty="0" smtClean="0"/>
          </a:p>
          <a:p>
            <a:r>
              <a:rPr lang="en-GB" b="1" dirty="0" smtClean="0"/>
              <a:t>Describe </a:t>
            </a:r>
            <a:r>
              <a:rPr lang="en-GB" dirty="0" smtClean="0"/>
              <a:t>the principle of variable scope and how it </a:t>
            </a:r>
            <a:r>
              <a:rPr lang="en-GB" dirty="0" err="1" smtClean="0"/>
              <a:t>apliues</a:t>
            </a:r>
            <a:r>
              <a:rPr lang="en-GB" dirty="0" smtClean="0"/>
              <a:t> to the problem of sound splicing</a:t>
            </a:r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Processing only part of the sound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if we wanted to increase or decrease the volume of only part of the sound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Q: How would we do it?</a:t>
            </a:r>
          </a:p>
          <a:p>
            <a:pPr eaLnBrk="1" hangingPunct="1"/>
            <a:r>
              <a:rPr lang="en-US" dirty="0"/>
              <a:t>A: </a:t>
            </a:r>
            <a:r>
              <a:rPr lang="en-US" dirty="0" smtClean="0"/>
              <a:t>We</a:t>
            </a:r>
            <a:r>
              <a:rPr lang="fr-FR" altLang="ja-JP" dirty="0" smtClean="0"/>
              <a:t>'</a:t>
            </a:r>
            <a:r>
              <a:rPr lang="en-US" altLang="ja-JP" dirty="0" smtClean="0"/>
              <a:t>d </a:t>
            </a:r>
            <a:r>
              <a:rPr lang="en-US" altLang="ja-JP" dirty="0"/>
              <a:t>have to use a range() function with our for loop</a:t>
            </a:r>
          </a:p>
          <a:p>
            <a:pPr lvl="1" eaLnBrk="1" hangingPunct="1"/>
            <a:r>
              <a:rPr lang="en-US" dirty="0"/>
              <a:t>Just like when we manipulated only part of a picture by using range() in conjunction with </a:t>
            </a:r>
            <a:r>
              <a:rPr lang="en-US" dirty="0" err="1"/>
              <a:t>getPixels</a:t>
            </a:r>
            <a:r>
              <a:rPr lang="en-US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on Last Week</a:t>
            </a:r>
            <a:endParaRPr lang="en-GB" dirty="0"/>
          </a:p>
        </p:txBody>
      </p:sp>
      <p:pic>
        <p:nvPicPr>
          <p:cNvPr id="4" name="Content Placeholder 3" descr="wavefor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9226" y="2143116"/>
            <a:ext cx="8349459" cy="3500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Using for to count with range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66294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>
                <a:latin typeface="Agency FB" pitchFamily="34" charset="0"/>
              </a:rPr>
              <a:t>&gt;&gt;&gt; print range(1,3)</a:t>
            </a:r>
          </a:p>
          <a:p>
            <a:r>
              <a:rPr lang="en-US" b="0" dirty="0">
                <a:latin typeface="Agency FB" pitchFamily="34" charset="0"/>
              </a:rPr>
              <a:t>[1, 2]</a:t>
            </a:r>
          </a:p>
          <a:p>
            <a:r>
              <a:rPr lang="en-US" b="0" dirty="0">
                <a:latin typeface="Agency FB" pitchFamily="34" charset="0"/>
              </a:rPr>
              <a:t>&gt;&gt;&gt; print range(3,1)</a:t>
            </a:r>
          </a:p>
          <a:p>
            <a:r>
              <a:rPr lang="en-US" b="0" dirty="0">
                <a:latin typeface="Agency FB" pitchFamily="34" charset="0"/>
              </a:rPr>
              <a:t>[]</a:t>
            </a:r>
          </a:p>
          <a:p>
            <a:r>
              <a:rPr lang="en-US" b="0" dirty="0">
                <a:latin typeface="Agency FB" pitchFamily="34" charset="0"/>
              </a:rPr>
              <a:t>&gt;&gt;&gt; print range(-1,5)</a:t>
            </a:r>
          </a:p>
          <a:p>
            <a:r>
              <a:rPr lang="en-US" b="0" dirty="0">
                <a:latin typeface="Agency FB" pitchFamily="34" charset="0"/>
              </a:rPr>
              <a:t>[-1, 0, 1, 2, 3, 4]</a:t>
            </a:r>
          </a:p>
          <a:p>
            <a:r>
              <a:rPr lang="en-US" b="0" dirty="0">
                <a:latin typeface="Agency FB" pitchFamily="34" charset="0"/>
              </a:rPr>
              <a:t>&gt;&gt;&gt; print range(1,100)</a:t>
            </a:r>
          </a:p>
          <a:p>
            <a:r>
              <a:rPr lang="en-US" b="0" dirty="0">
                <a:latin typeface="Agency FB" pitchFamily="34" charset="0"/>
              </a:rPr>
              <a:t>[1, 2, 3, 4, 5, 6, 7, 8, 9, 10, 11, … 99]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Knowing where we are in the sound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ea typeface="ＭＳ Ｐゴシック" charset="-128"/>
              </a:rPr>
              <a:t>More complex operations require us to know where we are in the sound, which sample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Not just process all the samples exactly the same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Examples:</a:t>
            </a:r>
          </a:p>
          <a:p>
            <a:pPr lvl="1" eaLnBrk="1" hangingPunct="1"/>
            <a:r>
              <a:rPr lang="en-US" b="1" smtClean="0">
                <a:ea typeface="ＭＳ Ｐゴシック" charset="-128"/>
              </a:rPr>
              <a:t>Reversing</a:t>
            </a:r>
            <a:r>
              <a:rPr lang="en-US" smtClean="0">
                <a:ea typeface="ＭＳ Ｐゴシック" charset="-128"/>
              </a:rPr>
              <a:t> a sound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It</a:t>
            </a:r>
            <a:r>
              <a:rPr lang="fr-FR" altLang="ja-JP" smtClean="0">
                <a:ea typeface="ＭＳ Ｐゴシック" charset="-128"/>
              </a:rPr>
              <a:t>'</a:t>
            </a:r>
            <a:r>
              <a:rPr lang="en-US" altLang="ja-JP" smtClean="0">
                <a:ea typeface="ＭＳ Ｐゴシック" charset="-128"/>
              </a:rPr>
              <a:t>s just copying, like we did with pixels</a:t>
            </a:r>
          </a:p>
          <a:p>
            <a:pPr lvl="1" eaLnBrk="1" hangingPunct="1"/>
            <a:r>
              <a:rPr lang="en-US" b="1" smtClean="0">
                <a:ea typeface="ＭＳ Ｐゴシック" charset="-128"/>
              </a:rPr>
              <a:t>Changing the frequency </a:t>
            </a:r>
            <a:r>
              <a:rPr lang="en-US" smtClean="0">
                <a:ea typeface="ＭＳ Ｐゴシック" charset="-128"/>
              </a:rPr>
              <a:t>of a sound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Using sampling, like we did with pixels</a:t>
            </a:r>
          </a:p>
          <a:p>
            <a:pPr lvl="1" eaLnBrk="1" hangingPunct="1"/>
            <a:r>
              <a:rPr lang="en-US" b="1" smtClean="0">
                <a:ea typeface="ＭＳ Ｐゴシック" charset="-128"/>
              </a:rPr>
              <a:t>Splicing</a:t>
            </a:r>
            <a:r>
              <a:rPr lang="en-US" smtClean="0">
                <a:ea typeface="ＭＳ Ｐゴシック" charset="-128"/>
              </a:rPr>
              <a:t> sounds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Increasing volume by </a:t>
            </a:r>
            <a:r>
              <a:rPr lang="en-US" i="1" dirty="0" smtClean="0">
                <a:ea typeface="ＭＳ Ｐゴシック" pitchFamily="-111" charset="-128"/>
              </a:rPr>
              <a:t>sample index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2057400"/>
            <a:ext cx="5461752" cy="18466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400" dirty="0" err="1">
                <a:latin typeface="Agency FB" pitchFamily="34" charset="0"/>
                <a:ea typeface="ＭＳ Ｐゴシック" pitchFamily="-111" charset="-128"/>
              </a:rPr>
              <a:t>increaseVolumeByRange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400" dirty="0" err="1">
                <a:latin typeface="Agency FB" pitchFamily="34" charset="0"/>
                <a:ea typeface="ＭＳ Ｐゴシック" pitchFamily="-111" charset="-128"/>
              </a:rPr>
              <a:t>sampleNumber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range(0, </a:t>
            </a:r>
            <a:r>
              <a:rPr lang="en-US" sz="24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(sound)):</a:t>
            </a:r>
          </a:p>
          <a:p>
            <a:pPr>
              <a:defRPr/>
            </a:pP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4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(sound, </a:t>
            </a:r>
            <a:r>
              <a:rPr lang="en-US" sz="2400" dirty="0" err="1">
                <a:latin typeface="Agency FB" pitchFamily="34" charset="0"/>
                <a:ea typeface="ＭＳ Ｐゴシック" pitchFamily="-111" charset="-128"/>
              </a:rPr>
              <a:t>sampleNumber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4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(sound, </a:t>
            </a:r>
            <a:r>
              <a:rPr lang="en-US" sz="2400" dirty="0" err="1">
                <a:latin typeface="Agency FB" pitchFamily="34" charset="0"/>
                <a:ea typeface="ＭＳ Ｐゴシック" pitchFamily="-111" charset="-128"/>
              </a:rPr>
              <a:t>sampleNumber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, value * 2)</a:t>
            </a:r>
          </a:p>
          <a:p>
            <a:pPr>
              <a:defRPr/>
            </a:pPr>
            <a:endParaRPr lang="en-US" dirty="0">
              <a:latin typeface="American Typewriter" pitchFamily="-111" charset="0"/>
              <a:ea typeface="ＭＳ Ｐゴシック" pitchFamily="-111" charset="-128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536" y="4005064"/>
            <a:ext cx="3565400" cy="18466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400" dirty="0" err="1">
                <a:latin typeface="Agency FB" pitchFamily="34" charset="0"/>
                <a:ea typeface="ＭＳ Ｐゴシック" pitchFamily="-111" charset="-128"/>
              </a:rPr>
              <a:t>increaseVolume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sample </a:t>
            </a:r>
            <a:r>
              <a:rPr lang="en-US" sz="24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24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getSamples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4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(sample)</a:t>
            </a:r>
          </a:p>
          <a:p>
            <a:pPr>
              <a:defRPr/>
            </a:pP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4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400" dirty="0" err="1">
                <a:latin typeface="Agency FB" pitchFamily="34" charset="0"/>
                <a:ea typeface="ＭＳ Ｐゴシック" pitchFamily="-111" charset="-128"/>
              </a:rPr>
              <a:t>sample,value</a:t>
            </a:r>
            <a:r>
              <a:rPr lang="en-US" sz="2400" dirty="0">
                <a:latin typeface="Agency FB" pitchFamily="34" charset="0"/>
                <a:ea typeface="ＭＳ Ｐゴシック" pitchFamily="-111" charset="-128"/>
              </a:rPr>
              <a:t> * 2)</a:t>
            </a:r>
          </a:p>
          <a:p>
            <a:pPr>
              <a:defRPr/>
            </a:pPr>
            <a:endParaRPr lang="en-US" dirty="0">
              <a:ea typeface="ＭＳ Ｐゴシック" pitchFamily="-111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4452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gency FB" pitchFamily="34" charset="0"/>
              </a:rPr>
              <a:t>What is the difference between these two functions?</a:t>
            </a:r>
            <a:endParaRPr lang="en-GB" sz="2400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Modify different sound sections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533400" y="1676400"/>
            <a:ext cx="8382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0" dirty="0">
                <a:latin typeface="Agency FB" pitchFamily="34" charset="0"/>
                <a:ea typeface="ＭＳ Ｐゴシック" pitchFamily="-111" charset="-128"/>
                <a:cs typeface="Times New Roman" pitchFamily="18" charset="0"/>
              </a:rPr>
              <a:t>The index lets us modify parts of the sound now - e.g. here we increase the volume in the first half, and then decrease it in the second half. 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611560" y="3140968"/>
            <a:ext cx="8077200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def</a:t>
            </a:r>
            <a:r>
              <a:rPr lang="en-US" sz="2800" b="0" dirty="0" smtClean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</a:t>
            </a:r>
            <a:r>
              <a:rPr lang="en-US" sz="2800" b="0" dirty="0" err="1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increaseAndDecrease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(sound):</a:t>
            </a:r>
          </a:p>
          <a:p>
            <a:pPr>
              <a:defRPr/>
            </a:pP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 length = </a:t>
            </a:r>
            <a:r>
              <a:rPr lang="en-US" sz="2800" b="0" dirty="0" err="1">
                <a:solidFill>
                  <a:srgbClr val="7030A0"/>
                </a:solidFill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getLength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(sound)</a:t>
            </a:r>
          </a:p>
          <a:p>
            <a:pPr>
              <a:defRPr/>
            </a:pP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2800" b="0" dirty="0" smtClean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index </a:t>
            </a:r>
            <a:r>
              <a:rPr lang="en-US" sz="28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800" b="0" dirty="0" smtClean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range(0, length/2):</a:t>
            </a:r>
          </a:p>
          <a:p>
            <a:pPr>
              <a:defRPr/>
            </a:pP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   value = </a:t>
            </a:r>
            <a:r>
              <a:rPr lang="en-US" sz="2800" b="0" dirty="0" err="1">
                <a:solidFill>
                  <a:srgbClr val="7030A0"/>
                </a:solidFill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getSampleValueA</a:t>
            </a:r>
            <a:r>
              <a:rPr lang="en-US" sz="2800" b="0" dirty="0" err="1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t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(sound, index)</a:t>
            </a:r>
          </a:p>
          <a:p>
            <a:pPr>
              <a:defRPr/>
            </a:pP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   </a:t>
            </a:r>
            <a:r>
              <a:rPr lang="en-US" sz="2800" b="0" dirty="0" err="1">
                <a:solidFill>
                  <a:srgbClr val="7030A0"/>
                </a:solidFill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setSampleValueAt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(sound, index, value*2)</a:t>
            </a:r>
          </a:p>
          <a:p>
            <a:pPr>
              <a:defRPr/>
            </a:pP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2800" b="0" dirty="0" smtClean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</a:t>
            </a:r>
            <a:r>
              <a:rPr lang="en-US" sz="2800" b="0" dirty="0" err="1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sampleIndex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2800" b="0" dirty="0" smtClean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range(length/2, length):</a:t>
            </a:r>
          </a:p>
          <a:p>
            <a:pPr>
              <a:defRPr/>
            </a:pP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   value = </a:t>
            </a:r>
            <a:r>
              <a:rPr lang="en-US" sz="2800" b="0" dirty="0" err="1">
                <a:solidFill>
                  <a:srgbClr val="7030A0"/>
                </a:solidFill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getSampleValueAt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(sound, index)</a:t>
            </a:r>
          </a:p>
          <a:p>
            <a:pPr>
              <a:defRPr/>
            </a:pP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    </a:t>
            </a:r>
            <a:r>
              <a:rPr lang="en-US" sz="2800" b="0" dirty="0" err="1">
                <a:solidFill>
                  <a:srgbClr val="7030A0"/>
                </a:solidFill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setSampleValueAt</a:t>
            </a:r>
            <a:r>
              <a:rPr lang="en-US" sz="2800" b="0" dirty="0">
                <a:latin typeface="Agency FB" pitchFamily="34" charset="0"/>
                <a:ea typeface="ＭＳ Ｐゴシック" pitchFamily="-111" charset="-128"/>
                <a:cs typeface="Courier New" pitchFamily="-111" charset="0"/>
              </a:rPr>
              <a:t>(sound, index, value*0.2)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Array References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467544" y="1772816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dirty="0">
                <a:latin typeface="Agency FB" pitchFamily="34" charset="0"/>
                <a:ea typeface="ＭＳ Ｐゴシック" pitchFamily="-111" charset="-128"/>
                <a:cs typeface="Times New Roman" pitchFamily="18" charset="0"/>
              </a:rPr>
              <a:t>Square brackets (</a:t>
            </a:r>
            <a:r>
              <a:rPr lang="en-US" sz="3000" dirty="0">
                <a:latin typeface="Agency FB" pitchFamily="34" charset="0"/>
                <a:ea typeface="ＭＳ Ｐゴシック" pitchFamily="-111" charset="-128"/>
              </a:rPr>
              <a:t>[ ]</a:t>
            </a:r>
            <a:r>
              <a:rPr lang="en-US" sz="3000" dirty="0">
                <a:latin typeface="Agency FB" pitchFamily="34" charset="0"/>
                <a:ea typeface="ＭＳ Ｐゴシック" pitchFamily="-111" charset="-128"/>
                <a:cs typeface="Times New Roman" pitchFamily="18" charset="0"/>
              </a:rPr>
              <a:t>) are standard notation for arrays (or lists).  To access a single array element at position </a:t>
            </a:r>
            <a:r>
              <a:rPr lang="en-US" sz="3000" dirty="0">
                <a:latin typeface="Agency FB" pitchFamily="34" charset="0"/>
                <a:ea typeface="ＭＳ Ｐゴシック" pitchFamily="-111" charset="-128"/>
              </a:rPr>
              <a:t>index</a:t>
            </a:r>
            <a:r>
              <a:rPr lang="en-US" sz="3000" dirty="0">
                <a:latin typeface="Agency FB" pitchFamily="34" charset="0"/>
                <a:ea typeface="ＭＳ Ｐゴシック" pitchFamily="-111" charset="-128"/>
                <a:cs typeface="Times New Roman" pitchFamily="18" charset="0"/>
              </a:rPr>
              <a:t>, we use </a:t>
            </a:r>
            <a:r>
              <a:rPr lang="en-US" sz="3000" dirty="0">
                <a:latin typeface="Agency FB" pitchFamily="34" charset="0"/>
                <a:ea typeface="ＭＳ Ｐゴシック" pitchFamily="-111" charset="-128"/>
              </a:rPr>
              <a:t>array[index] 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539552" y="3068960"/>
            <a:ext cx="48006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&gt;&gt;&gt;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myArray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range(0, 100)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&gt;&gt;&gt; print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myArray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[0]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0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&gt;&gt;&gt; print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myArray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[1]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1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&gt;&gt;&gt; print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myArray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[99]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Splicing Sounds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ea typeface="ＭＳ Ｐゴシック" charset="-128"/>
              </a:rPr>
              <a:t>Splicing gets its name from literally cutting and pasting pieces of magnetic tape together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Doing it digitally is easy (in principle), but painstaking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The easiest kind of splicing is when the component sounds are in separate files.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All we need to do is copy each sound, in order, into a target sound.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Here</a:t>
            </a:r>
            <a:r>
              <a:rPr lang="fr-FR" altLang="ja-JP" smtClean="0">
                <a:ea typeface="ＭＳ Ｐゴシック" charset="-128"/>
              </a:rPr>
              <a:t>'</a:t>
            </a:r>
            <a:r>
              <a:rPr lang="en-US" altLang="ja-JP" smtClean="0">
                <a:ea typeface="ＭＳ Ｐゴシック" charset="-128"/>
              </a:rPr>
              <a:t>s a recipe that creates the start of a sentence,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smtClean="0">
                <a:ea typeface="ＭＳ Ｐゴシック" charset="-128"/>
              </a:rPr>
              <a:t>Guzdial is …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smtClean="0">
                <a:ea typeface="ＭＳ Ｐゴシック" charset="-128"/>
              </a:rPr>
              <a:t> (You may complete the sentence.)</a:t>
            </a: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2924944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a typeface="ＭＳ Ｐゴシック" charset="-128"/>
              </a:rPr>
              <a:t>Splicing whole sound files</a:t>
            </a: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2286000" y="1503362"/>
            <a:ext cx="6858000" cy="53546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def merge():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guzdial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getMediaPath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("guzdial.wav"))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isSound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getMediaPath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("is.wav"))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getMediaPath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("sec3silence.wav"))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index = 0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for source in range(0,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guzdial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)):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guzdial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, source)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(target, index, value)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  index = index + 1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for source in range(0,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int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(0.1*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getSamplingRate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(target))):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(target, index, 0)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  index = index + 1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for source in range(0,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isSound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)):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isSound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, source)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1800" b="0" dirty="0" err="1"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(target, index, value)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  index = index + 1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normalize(target)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play(target)</a:t>
            </a:r>
          </a:p>
          <a:p>
            <a:pPr>
              <a:defRPr/>
            </a:pPr>
            <a:r>
              <a:rPr lang="en-US" sz="1800" b="0" dirty="0">
                <a:latin typeface="Agency FB" pitchFamily="34" charset="0"/>
                <a:ea typeface="ＭＳ Ｐゴシック" pitchFamily="-111" charset="-128"/>
              </a:rPr>
              <a:t>  return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a typeface="ＭＳ Ｐゴシック" charset="-128"/>
              </a:rPr>
              <a:t>What additional functions must be in the file for that program to work?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>
                <a:ea typeface="ＭＳ Ｐゴシック" charset="-128"/>
              </a:rPr>
              <a:t>normalize()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>
                <a:ea typeface="ＭＳ Ｐゴシック" charset="-128"/>
              </a:rPr>
              <a:t>play()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>
                <a:ea typeface="ＭＳ Ｐゴシック" charset="-128"/>
              </a:rPr>
              <a:t>getMediaPath()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>
                <a:ea typeface="ＭＳ Ｐゴシック" charset="-128"/>
              </a:rPr>
              <a:t>maximize()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 charset="-128"/>
              </a:rPr>
              <a:t>How it works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ea typeface="ＭＳ Ｐゴシック" charset="-128"/>
              </a:rPr>
              <a:t>Creates sound objects for the words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dirty="0" err="1" smtClean="0">
                <a:ea typeface="ＭＳ Ｐゴシック" charset="-128"/>
              </a:rPr>
              <a:t>Guzdial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dirty="0" smtClean="0">
                <a:ea typeface="ＭＳ Ｐゴシック" charset="-128"/>
              </a:rPr>
              <a:t>,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dirty="0" smtClean="0">
                <a:ea typeface="ＭＳ Ｐゴシック" charset="-128"/>
              </a:rPr>
              <a:t>is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dirty="0" smtClean="0">
                <a:ea typeface="ＭＳ Ｐゴシック" charset="-128"/>
              </a:rPr>
              <a:t> and the target silence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ea typeface="ＭＳ Ｐゴシック" charset="-128"/>
              </a:rPr>
              <a:t>Set target</a:t>
            </a:r>
            <a:r>
              <a:rPr lang="fr-FR" altLang="ja-JP" dirty="0" smtClean="0">
                <a:ea typeface="ＭＳ Ｐゴシック" charset="-128"/>
              </a:rPr>
              <a:t>'</a:t>
            </a:r>
            <a:r>
              <a:rPr lang="en-US" altLang="ja-JP" dirty="0" smtClean="0">
                <a:ea typeface="ＭＳ Ｐゴシック" charset="-128"/>
              </a:rPr>
              <a:t>s index to 0, then let each loop increment index and end the loop by leaving index at the next empty sample ready for the next loop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ea typeface="ＭＳ Ｐゴシック" charset="-128"/>
              </a:rPr>
              <a:t>The 1</a:t>
            </a:r>
            <a:r>
              <a:rPr lang="en-US" baseline="30000" dirty="0" smtClean="0">
                <a:ea typeface="ＭＳ Ｐゴシック" charset="-128"/>
              </a:rPr>
              <a:t>st</a:t>
            </a:r>
            <a:r>
              <a:rPr lang="en-US" dirty="0" smtClean="0">
                <a:ea typeface="ＭＳ Ｐゴシック" charset="-128"/>
              </a:rPr>
              <a:t> loop copies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dirty="0" err="1" smtClean="0">
                <a:ea typeface="ＭＳ Ｐゴシック" charset="-128"/>
              </a:rPr>
              <a:t>Guzdial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dirty="0" smtClean="0">
                <a:ea typeface="ＭＳ Ｐゴシック" charset="-128"/>
              </a:rPr>
              <a:t> into the target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ea typeface="ＭＳ Ｐゴシック" charset="-128"/>
              </a:rPr>
              <a:t>The 2</a:t>
            </a:r>
            <a:r>
              <a:rPr lang="en-US" baseline="30000" dirty="0" smtClean="0">
                <a:ea typeface="ＭＳ Ｐゴシック" charset="-128"/>
              </a:rPr>
              <a:t>nd</a:t>
            </a:r>
            <a:r>
              <a:rPr lang="en-US" dirty="0" smtClean="0">
                <a:ea typeface="ＭＳ Ｐゴシック" charset="-128"/>
              </a:rPr>
              <a:t> loop creates 0.1 seconds of silence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ea typeface="ＭＳ Ｐゴシック" charset="-128"/>
              </a:rPr>
              <a:t>The 3</a:t>
            </a:r>
            <a:r>
              <a:rPr lang="en-US" baseline="30000" dirty="0" smtClean="0">
                <a:ea typeface="ＭＳ Ｐゴシック" charset="-128"/>
              </a:rPr>
              <a:t>rd</a:t>
            </a:r>
            <a:r>
              <a:rPr lang="en-US" dirty="0" smtClean="0">
                <a:ea typeface="ＭＳ Ｐゴシック" charset="-128"/>
              </a:rPr>
              <a:t> loop copies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dirty="0" smtClean="0">
                <a:ea typeface="ＭＳ Ｐゴシック" charset="-128"/>
              </a:rPr>
              <a:t>is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dirty="0" smtClean="0">
                <a:ea typeface="ＭＳ Ｐゴシック" charset="-128"/>
              </a:rPr>
              <a:t> into the target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ea typeface="ＭＳ Ｐゴシック" charset="-128"/>
              </a:rPr>
              <a:t>Then we normalize the sound to make it louder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Splicing words into a speech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Say we want to splice pieces of speech together: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We find where the end points of words are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We copy the samples into the right places to make the words come out as we want them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(We can also change the volume of the words as we move them, to increase or decrease emphasis and make it sound more natural.)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1" charset="-128"/>
              </a:rPr>
              <a:t>Recap on Last Week</a:t>
            </a:r>
            <a:endParaRPr lang="en-US" dirty="0">
              <a:latin typeface="Calibri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Our perception of volume is related (logarithmically) to changes in amplitude</a:t>
            </a:r>
          </a:p>
          <a:p>
            <a:pPr lvl="1" eaLnBrk="1" hangingPunct="1"/>
            <a:r>
              <a:rPr lang="en-US" dirty="0"/>
              <a:t>If the amplitude doubles, </a:t>
            </a:r>
            <a:r>
              <a:rPr lang="en-US" dirty="0" smtClean="0"/>
              <a:t>it</a:t>
            </a:r>
            <a:r>
              <a:rPr lang="fr-FR" altLang="ja-JP" dirty="0" smtClean="0"/>
              <a:t>'</a:t>
            </a:r>
            <a:r>
              <a:rPr lang="en-US" altLang="ja-JP" dirty="0" smtClean="0"/>
              <a:t>s </a:t>
            </a:r>
            <a:r>
              <a:rPr lang="en-US" altLang="ja-JP" dirty="0"/>
              <a:t>about a 3 decibel (dB) change</a:t>
            </a:r>
          </a:p>
          <a:p>
            <a:pPr eaLnBrk="1" hangingPunct="1"/>
            <a:r>
              <a:rPr lang="en-US" dirty="0"/>
              <a:t>Our perception of pitch is related (logarithmically) to changes in frequency</a:t>
            </a:r>
          </a:p>
          <a:p>
            <a:pPr lvl="1" eaLnBrk="1" hangingPunct="1"/>
            <a:r>
              <a:rPr lang="en-US" dirty="0"/>
              <a:t>Higher frequencies are perceived as higher pitches</a:t>
            </a:r>
          </a:p>
          <a:p>
            <a:pPr lvl="1" eaLnBrk="1" hangingPunct="1"/>
            <a:r>
              <a:rPr lang="en-US" dirty="0"/>
              <a:t>We can hear between 5 Hz and 20,000 Hz (20 kHz)</a:t>
            </a:r>
          </a:p>
          <a:p>
            <a:pPr lvl="1" eaLnBrk="1" hangingPunct="1"/>
            <a:r>
              <a:rPr lang="en-US" dirty="0"/>
              <a:t>A above middle C is 440 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Finding the word end-points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charset="-128"/>
              </a:rPr>
              <a:t>Using </a:t>
            </a:r>
            <a:r>
              <a:rPr lang="en-US" sz="2400" dirty="0" err="1" smtClean="0">
                <a:ea typeface="ＭＳ Ｐゴシック" charset="-128"/>
              </a:rPr>
              <a:t>MediaTools</a:t>
            </a:r>
            <a:r>
              <a:rPr lang="en-US" sz="2400" dirty="0" smtClean="0">
                <a:ea typeface="ＭＳ Ｐゴシック" charset="-128"/>
              </a:rPr>
              <a:t> and play before/after cursor, we can figure out the index numbers where each word ends</a:t>
            </a: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We want to splice a copy of the word </a:t>
            </a:r>
            <a:r>
              <a:rPr lang="ja-JP" altLang="en-US" sz="240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United</a:t>
            </a:r>
            <a:r>
              <a:rPr lang="ja-JP" altLang="en-US" sz="240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 after </a:t>
            </a:r>
            <a:r>
              <a:rPr lang="ja-JP" altLang="en-US" sz="240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We the</a:t>
            </a:r>
            <a:r>
              <a:rPr lang="ja-JP" altLang="en-US" sz="240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 so that it says, </a:t>
            </a:r>
            <a:r>
              <a:rPr lang="ja-JP" altLang="en-US" sz="240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We the United People of the United Kingdom</a:t>
            </a:r>
            <a:r>
              <a:rPr lang="ja-JP" altLang="en-US" sz="240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.</a:t>
            </a:r>
            <a:endParaRPr lang="en-US" sz="2400" dirty="0" smtClean="0">
              <a:ea typeface="ＭＳ Ｐゴシック" charset="-128"/>
            </a:endParaRPr>
          </a:p>
        </p:txBody>
      </p:sp>
      <p:pic>
        <p:nvPicPr>
          <p:cNvPr id="29699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49913" y="1981200"/>
            <a:ext cx="2035175" cy="1866900"/>
          </a:xfrm>
        </p:spPr>
      </p:pic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114800"/>
            <a:ext cx="388620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6019800" y="5943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Elbow Connector 26"/>
          <p:cNvCxnSpPr>
            <a:cxnSpLocks noChangeShapeType="1"/>
          </p:cNvCxnSpPr>
          <p:nvPr/>
        </p:nvCxnSpPr>
        <p:spPr bwMode="auto">
          <a:xfrm rot="5400000">
            <a:off x="5257800" y="3505200"/>
            <a:ext cx="3429000" cy="1295400"/>
          </a:xfrm>
          <a:prstGeom prst="bentConnector3">
            <a:avLst>
              <a:gd name="adj1" fmla="val 45556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38100" dir="5400000" algn="ctr" rotWithShape="0">
              <a:srgbClr val="002041">
                <a:alpha val="4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Now, it</a:t>
            </a:r>
            <a:r>
              <a:rPr lang="fr-FR" altLang="ja-JP" smtClean="0">
                <a:ea typeface="ＭＳ Ｐゴシック" charset="-128"/>
              </a:rPr>
              <a:t>'</a:t>
            </a:r>
            <a:r>
              <a:rPr lang="en-US" altLang="ja-JP" smtClean="0">
                <a:ea typeface="ＭＳ Ｐゴシック" charset="-128"/>
              </a:rPr>
              <a:t>s all about copying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1534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We have to keep track of the source and target indices, </a:t>
            </a:r>
            <a:r>
              <a:rPr lang="en-US" b="1" dirty="0" err="1" smtClean="0">
                <a:ea typeface="ＭＳ Ｐゴシック" charset="-128"/>
              </a:rPr>
              <a:t>srcSample</a:t>
            </a:r>
            <a:r>
              <a:rPr lang="en-US" dirty="0" smtClean="0">
                <a:ea typeface="ＭＳ Ｐゴシック" charset="-128"/>
              </a:rPr>
              <a:t> and </a:t>
            </a:r>
            <a:r>
              <a:rPr lang="en-US" b="1" dirty="0" err="1" smtClean="0">
                <a:ea typeface="ＭＳ Ｐゴシック" charset="-128"/>
              </a:rPr>
              <a:t>destSample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3581400"/>
            <a:ext cx="815340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destSample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3200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Where-the-incoming-sound-should-start</a:t>
            </a:r>
            <a:endParaRPr lang="en-US" sz="3200" dirty="0">
              <a:latin typeface="Agency FB" pitchFamily="34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for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srcSample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Agency FB" pitchFamily="34" charset="0"/>
                <a:ea typeface="ＭＳ Ｐゴシック" pitchFamily="-111" charset="-128"/>
              </a:rPr>
              <a:t>in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range(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startingPoint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,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endingPoint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):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(source,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srcSample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3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dest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,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destSample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,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sampleValue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destSample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3200" dirty="0" err="1">
                <a:latin typeface="Agency FB" pitchFamily="34" charset="0"/>
                <a:ea typeface="ＭＳ Ｐゴシック" pitchFamily="-111" charset="-128"/>
              </a:rPr>
              <a:t>destSample</a:t>
            </a:r>
            <a:r>
              <a:rPr lang="en-US" sz="3200" dirty="0">
                <a:latin typeface="Agency FB" pitchFamily="34" charset="0"/>
                <a:ea typeface="ＭＳ Ｐゴシック" pitchFamily="-111" charset="-128"/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8610600" cy="4524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def</a:t>
            </a:r>
            <a:r>
              <a:rPr lang="en-US" sz="1800" dirty="0">
                <a:latin typeface="Agency FB" pitchFamily="34" charset="0"/>
              </a:rPr>
              <a:t> </a:t>
            </a:r>
            <a:r>
              <a:rPr lang="en-US" sz="1800" dirty="0" err="1">
                <a:latin typeface="Agency FB" pitchFamily="34" charset="0"/>
              </a:rPr>
              <a:t>splicePreamble</a:t>
            </a:r>
            <a:r>
              <a:rPr lang="en-US" sz="1800" dirty="0">
                <a:latin typeface="Agency FB" pitchFamily="34" charset="0"/>
              </a:rPr>
              <a:t>():</a:t>
            </a:r>
          </a:p>
          <a:p>
            <a:r>
              <a:rPr lang="en-US" sz="1800" dirty="0">
                <a:latin typeface="Agency FB" pitchFamily="34" charset="0"/>
              </a:rPr>
              <a:t>  file = </a:t>
            </a:r>
            <a:r>
              <a:rPr lang="en-US" sz="1800" dirty="0" err="1">
                <a:latin typeface="Agency FB" pitchFamily="34" charset="0"/>
              </a:rPr>
              <a:t>getMediaPath</a:t>
            </a:r>
            <a:r>
              <a:rPr lang="en-US" sz="1800" dirty="0">
                <a:latin typeface="Agency FB" pitchFamily="34" charset="0"/>
              </a:rPr>
              <a:t>(</a:t>
            </a:r>
            <a:r>
              <a:rPr lang="ja-JP" altLang="en-US" sz="1800">
                <a:latin typeface="Agency FB" pitchFamily="34" charset="0"/>
              </a:rPr>
              <a:t>“</a:t>
            </a:r>
            <a:r>
              <a:rPr lang="en-US" altLang="ja-JP" sz="1800" dirty="0">
                <a:latin typeface="Agency FB" pitchFamily="34" charset="0"/>
              </a:rPr>
              <a:t>preamble10.wav</a:t>
            </a:r>
            <a:r>
              <a:rPr lang="ja-JP" altLang="en-US" sz="1800">
                <a:latin typeface="Agency FB" pitchFamily="34" charset="0"/>
              </a:rPr>
              <a:t>”</a:t>
            </a:r>
            <a:r>
              <a:rPr lang="en-US" altLang="ja-JP" sz="1800" dirty="0">
                <a:latin typeface="Agency FB" pitchFamily="34" charset="0"/>
              </a:rPr>
              <a:t>)</a:t>
            </a:r>
          </a:p>
          <a:p>
            <a:r>
              <a:rPr lang="en-US" sz="1800" dirty="0">
                <a:latin typeface="Agency FB" pitchFamily="34" charset="0"/>
              </a:rPr>
              <a:t>  source =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makeSound</a:t>
            </a:r>
            <a:r>
              <a:rPr lang="en-US" sz="1800" dirty="0">
                <a:latin typeface="Agency FB" pitchFamily="34" charset="0"/>
              </a:rPr>
              <a:t>(file)</a:t>
            </a:r>
          </a:p>
          <a:p>
            <a:r>
              <a:rPr lang="en-US" sz="1800" dirty="0">
                <a:latin typeface="Agency FB" pitchFamily="34" charset="0"/>
              </a:rPr>
              <a:t>  target =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makeSound</a:t>
            </a:r>
            <a:r>
              <a:rPr lang="en-US" sz="1800" dirty="0">
                <a:latin typeface="Agency FB" pitchFamily="34" charset="0"/>
              </a:rPr>
              <a:t>(file) 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 This will be the newly spliced sound</a:t>
            </a: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=17408     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  </a:t>
            </a:r>
            <a:r>
              <a:rPr lang="en-US" sz="1800" dirty="0" err="1">
                <a:solidFill>
                  <a:srgbClr val="008000"/>
                </a:solidFill>
                <a:latin typeface="Agency FB" pitchFamily="34" charset="0"/>
              </a:rPr>
              <a:t>targetIndex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 starts at just after "We the" in the new sound</a:t>
            </a:r>
            <a:endParaRPr lang="en-US" sz="1800" dirty="0">
              <a:latin typeface="Agency FB" pitchFamily="34" charset="0"/>
            </a:endParaRP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for</a:t>
            </a:r>
            <a:r>
              <a:rPr lang="en-US" sz="1800" dirty="0">
                <a:latin typeface="Agency FB" pitchFamily="34" charset="0"/>
              </a:rPr>
              <a:t> </a:t>
            </a:r>
            <a:r>
              <a:rPr lang="en-US" sz="1800" dirty="0" err="1">
                <a:latin typeface="Agency FB" pitchFamily="34" charset="0"/>
              </a:rPr>
              <a:t>sourceIndex</a:t>
            </a:r>
            <a:r>
              <a:rPr lang="en-US" sz="1800" dirty="0">
                <a:latin typeface="Agency FB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in</a:t>
            </a:r>
            <a:r>
              <a:rPr lang="en-US" sz="1800" dirty="0">
                <a:latin typeface="Agency FB" pitchFamily="34" charset="0"/>
              </a:rPr>
              <a:t> range( 33414, 40052):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 Where the word "United" is in the sound</a:t>
            </a:r>
          </a:p>
          <a:p>
            <a:r>
              <a:rPr lang="en-US" sz="1800" dirty="0">
                <a:latin typeface="Agency FB" pitchFamily="34" charset="0"/>
              </a:rPr>
              <a:t>   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setSampleValueAt</a:t>
            </a:r>
            <a:r>
              <a:rPr lang="en-US" sz="1800" dirty="0">
                <a:latin typeface="Agency FB" pitchFamily="34" charset="0"/>
              </a:rPr>
              <a:t>(target,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, 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getSampleValueAt</a:t>
            </a:r>
            <a:r>
              <a:rPr lang="en-US" sz="1800" dirty="0">
                <a:latin typeface="Agency FB" pitchFamily="34" charset="0"/>
              </a:rPr>
              <a:t>(source, </a:t>
            </a:r>
            <a:r>
              <a:rPr lang="en-US" sz="1800" dirty="0" err="1">
                <a:latin typeface="Agency FB" pitchFamily="34" charset="0"/>
              </a:rPr>
              <a:t>sourceIndex</a:t>
            </a:r>
            <a:r>
              <a:rPr lang="en-US" sz="1800" dirty="0">
                <a:latin typeface="Agency FB" pitchFamily="34" charset="0"/>
              </a:rPr>
              <a:t>))</a:t>
            </a:r>
          </a:p>
          <a:p>
            <a:r>
              <a:rPr lang="en-US" sz="1800" dirty="0">
                <a:latin typeface="Agency FB" pitchFamily="34" charset="0"/>
              </a:rPr>
              <a:t>   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=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+ 1</a:t>
            </a: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for</a:t>
            </a:r>
            <a:r>
              <a:rPr lang="en-US" sz="1800" dirty="0">
                <a:latin typeface="Agency FB" pitchFamily="34" charset="0"/>
              </a:rPr>
              <a:t> </a:t>
            </a:r>
            <a:r>
              <a:rPr lang="en-US" sz="1800" dirty="0" err="1">
                <a:latin typeface="Agency FB" pitchFamily="34" charset="0"/>
              </a:rPr>
              <a:t>sourceIndex</a:t>
            </a:r>
            <a:r>
              <a:rPr lang="en-US" sz="1800" dirty="0">
                <a:latin typeface="Agency FB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in</a:t>
            </a:r>
            <a:r>
              <a:rPr lang="en-US" sz="1800" dirty="0">
                <a:latin typeface="Agency FB" pitchFamily="34" charset="0"/>
              </a:rPr>
              <a:t> range(17408, 26726): 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 Where the word "People" is in the sound</a:t>
            </a:r>
            <a:endParaRPr lang="en-US" sz="1800" dirty="0">
              <a:latin typeface="Agency FB" pitchFamily="34" charset="0"/>
            </a:endParaRPr>
          </a:p>
          <a:p>
            <a:r>
              <a:rPr lang="en-US" sz="1800" dirty="0">
                <a:latin typeface="Agency FB" pitchFamily="34" charset="0"/>
              </a:rPr>
              <a:t>   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setSampleValueAt</a:t>
            </a:r>
            <a:r>
              <a:rPr lang="en-US" sz="1800" dirty="0">
                <a:latin typeface="Agency FB" pitchFamily="34" charset="0"/>
              </a:rPr>
              <a:t>(target ,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,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getSampleValueAt</a:t>
            </a:r>
            <a:r>
              <a:rPr lang="en-US" sz="1800" dirty="0">
                <a:latin typeface="Agency FB" pitchFamily="34" charset="0"/>
              </a:rPr>
              <a:t>(source, </a:t>
            </a:r>
            <a:r>
              <a:rPr lang="en-US" sz="1800" dirty="0" err="1">
                <a:latin typeface="Agency FB" pitchFamily="34" charset="0"/>
              </a:rPr>
              <a:t>sourceIndex</a:t>
            </a:r>
            <a:r>
              <a:rPr lang="en-US" sz="1800" dirty="0">
                <a:latin typeface="Agency FB" pitchFamily="34" charset="0"/>
              </a:rPr>
              <a:t>))</a:t>
            </a:r>
          </a:p>
          <a:p>
            <a:r>
              <a:rPr lang="en-US" sz="1800" dirty="0">
                <a:latin typeface="Agency FB" pitchFamily="34" charset="0"/>
              </a:rPr>
              <a:t>   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=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+ 1</a:t>
            </a: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for</a:t>
            </a:r>
            <a:r>
              <a:rPr lang="en-US" sz="1800" dirty="0">
                <a:latin typeface="Agency FB" pitchFamily="34" charset="0"/>
              </a:rPr>
              <a:t> index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in</a:t>
            </a:r>
            <a:r>
              <a:rPr lang="en-US" sz="1800" dirty="0">
                <a:latin typeface="Agency FB" pitchFamily="34" charset="0"/>
              </a:rPr>
              <a:t> range(0, 1000):                   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#Stick some quiet space after that</a:t>
            </a:r>
          </a:p>
          <a:p>
            <a:r>
              <a:rPr lang="en-US" sz="1800" dirty="0">
                <a:latin typeface="Agency FB" pitchFamily="34" charset="0"/>
              </a:rPr>
              <a:t>   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setSampleValueAt</a:t>
            </a:r>
            <a:r>
              <a:rPr lang="en-US" sz="1800" dirty="0">
                <a:latin typeface="Agency FB" pitchFamily="34" charset="0"/>
              </a:rPr>
              <a:t>(target,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, 0)</a:t>
            </a:r>
          </a:p>
          <a:p>
            <a:r>
              <a:rPr lang="en-US" sz="1800" dirty="0">
                <a:latin typeface="Agency FB" pitchFamily="34" charset="0"/>
              </a:rPr>
              <a:t>   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=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+ 1</a:t>
            </a: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>
                <a:solidFill>
                  <a:srgbClr val="800080"/>
                </a:solidFill>
                <a:latin typeface="Agency FB" pitchFamily="34" charset="0"/>
              </a:rPr>
              <a:t>play</a:t>
            </a:r>
            <a:r>
              <a:rPr lang="en-US" sz="1800" dirty="0">
                <a:latin typeface="Agency FB" pitchFamily="34" charset="0"/>
              </a:rPr>
              <a:t>(target)	                                   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#Let</a:t>
            </a:r>
            <a:r>
              <a:rPr lang="fr-FR" sz="1800" dirty="0">
                <a:solidFill>
                  <a:srgbClr val="008000"/>
                </a:solidFill>
                <a:latin typeface="Agency FB" pitchFamily="34" charset="0"/>
              </a:rPr>
              <a:t>'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s hear and return the result</a:t>
            </a:r>
            <a:endParaRPr lang="en-US" sz="1800" dirty="0">
              <a:latin typeface="Agency FB" pitchFamily="34" charset="0"/>
            </a:endParaRP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return</a:t>
            </a:r>
            <a:r>
              <a:rPr lang="en-US" sz="1800" dirty="0">
                <a:latin typeface="Agency FB" pitchFamily="34" charset="0"/>
              </a:rPr>
              <a:t> target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The Whole Splice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What</a:t>
            </a:r>
            <a:r>
              <a:rPr lang="fr-FR" altLang="ja-JP" smtClean="0">
                <a:ea typeface="ＭＳ Ｐゴシック" charset="-128"/>
              </a:rPr>
              <a:t>'</a:t>
            </a:r>
            <a:r>
              <a:rPr lang="en-US" altLang="ja-JP" smtClean="0">
                <a:ea typeface="ＭＳ Ｐゴシック" charset="-128"/>
              </a:rPr>
              <a:t>s going on here?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charset="-128"/>
              </a:rPr>
              <a:t>First, set up a source and target.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charset="-128"/>
              </a:rPr>
              <a:t>Next, we copy </a:t>
            </a:r>
            <a:r>
              <a:rPr lang="ja-JP" altLang="en-US" sz="2200" smtClean="0">
                <a:ea typeface="ＭＳ Ｐゴシック" charset="-128"/>
              </a:rPr>
              <a:t>“</a:t>
            </a:r>
            <a:r>
              <a:rPr lang="en-US" altLang="ja-JP" sz="2200" smtClean="0">
                <a:ea typeface="ＭＳ Ｐゴシック" charset="-128"/>
              </a:rPr>
              <a:t>United</a:t>
            </a:r>
            <a:r>
              <a:rPr lang="ja-JP" altLang="en-US" sz="2200" smtClean="0">
                <a:ea typeface="ＭＳ Ｐゴシック" charset="-128"/>
              </a:rPr>
              <a:t>”</a:t>
            </a:r>
            <a:r>
              <a:rPr lang="en-US" altLang="ja-JP" sz="2200" smtClean="0">
                <a:ea typeface="ＭＳ Ｐゴシック" charset="-128"/>
              </a:rPr>
              <a:t> (samples 33414 to 40052) after </a:t>
            </a:r>
            <a:r>
              <a:rPr lang="ja-JP" altLang="en-US" sz="2200" smtClean="0">
                <a:ea typeface="ＭＳ Ｐゴシック" charset="-128"/>
              </a:rPr>
              <a:t>“</a:t>
            </a:r>
            <a:r>
              <a:rPr lang="en-US" altLang="ja-JP" sz="2200" smtClean="0">
                <a:ea typeface="ＭＳ Ｐゴシック" charset="-128"/>
              </a:rPr>
              <a:t>We the</a:t>
            </a:r>
            <a:r>
              <a:rPr lang="ja-JP" altLang="en-US" sz="2200" smtClean="0">
                <a:ea typeface="ＭＳ Ｐゴシック" charset="-128"/>
              </a:rPr>
              <a:t>”</a:t>
            </a:r>
            <a:r>
              <a:rPr lang="en-US" altLang="ja-JP" sz="2200" smtClean="0">
                <a:ea typeface="ＭＳ Ｐゴシック" charset="-128"/>
              </a:rPr>
              <a:t> (sample 17408)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ea typeface="ＭＳ Ｐゴシック" charset="-128"/>
              </a:rPr>
              <a:t>That means that we end up at 17408+(40052-33414) = </a:t>
            </a:r>
            <a:br>
              <a:rPr lang="en-US" sz="1600" smtClean="0">
                <a:ea typeface="ＭＳ Ｐゴシック" charset="-128"/>
              </a:rPr>
            </a:br>
            <a:r>
              <a:rPr lang="en-US" sz="1600" smtClean="0">
                <a:ea typeface="ＭＳ Ｐゴシック" charset="-128"/>
              </a:rPr>
              <a:t>17408+6638=24046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ea typeface="ＭＳ Ｐゴシック" charset="-128"/>
              </a:rPr>
              <a:t>Where does </a:t>
            </a:r>
            <a:r>
              <a:rPr lang="ja-JP" altLang="en-US" sz="1600" smtClean="0">
                <a:ea typeface="ＭＳ Ｐゴシック" charset="-128"/>
              </a:rPr>
              <a:t>“</a:t>
            </a:r>
            <a:r>
              <a:rPr lang="en-US" altLang="ja-JP" sz="1600" smtClean="0">
                <a:ea typeface="ＭＳ Ｐゴシック" charset="-128"/>
              </a:rPr>
              <a:t>People</a:t>
            </a:r>
            <a:r>
              <a:rPr lang="ja-JP" altLang="en-US" sz="1600" smtClean="0">
                <a:ea typeface="ＭＳ Ｐゴシック" charset="-128"/>
              </a:rPr>
              <a:t>”</a:t>
            </a:r>
            <a:r>
              <a:rPr lang="en-US" altLang="ja-JP" sz="1600" smtClean="0">
                <a:ea typeface="ＭＳ Ｐゴシック" charset="-128"/>
              </a:rPr>
              <a:t> start?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charset="-128"/>
              </a:rPr>
              <a:t>Next, we copy </a:t>
            </a:r>
            <a:r>
              <a:rPr lang="ja-JP" altLang="en-US" sz="2200" smtClean="0">
                <a:ea typeface="ＭＳ Ｐゴシック" charset="-128"/>
              </a:rPr>
              <a:t>“</a:t>
            </a:r>
            <a:r>
              <a:rPr lang="en-US" altLang="ja-JP" sz="2200" smtClean="0">
                <a:ea typeface="ＭＳ Ｐゴシック" charset="-128"/>
              </a:rPr>
              <a:t>People</a:t>
            </a:r>
            <a:r>
              <a:rPr lang="ja-JP" altLang="en-US" sz="2200" smtClean="0">
                <a:ea typeface="ＭＳ Ｐゴシック" charset="-128"/>
              </a:rPr>
              <a:t>”</a:t>
            </a:r>
            <a:r>
              <a:rPr lang="en-US" altLang="ja-JP" sz="2200" smtClean="0">
                <a:ea typeface="ＭＳ Ｐゴシック" charset="-128"/>
              </a:rPr>
              <a:t> (17408 to 26726) immediately afterward.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ea typeface="ＭＳ Ｐゴシック" charset="-128"/>
              </a:rPr>
              <a:t>Do we have to copy </a:t>
            </a:r>
            <a:r>
              <a:rPr lang="ja-JP" altLang="en-US" sz="1600" smtClean="0">
                <a:ea typeface="ＭＳ Ｐゴシック" charset="-128"/>
              </a:rPr>
              <a:t>“</a:t>
            </a:r>
            <a:r>
              <a:rPr lang="en-US" altLang="ja-JP" sz="1600" smtClean="0">
                <a:ea typeface="ＭＳ Ｐゴシック" charset="-128"/>
              </a:rPr>
              <a:t>of</a:t>
            </a:r>
            <a:r>
              <a:rPr lang="ja-JP" altLang="en-US" sz="1600" smtClean="0">
                <a:ea typeface="ＭＳ Ｐゴシック" charset="-128"/>
              </a:rPr>
              <a:t>”</a:t>
            </a:r>
            <a:r>
              <a:rPr lang="en-US" altLang="ja-JP" sz="1600" smtClean="0">
                <a:ea typeface="ＭＳ Ｐゴシック" charset="-128"/>
              </a:rPr>
              <a:t> to?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ea typeface="ＭＳ Ｐゴシック" charset="-128"/>
              </a:rPr>
              <a:t>Or is there a pause in there that we can make use of?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charset="-128"/>
              </a:rPr>
              <a:t>Finally, we insert a little (1/1441</a:t>
            </a:r>
            <a:r>
              <a:rPr lang="en-US" sz="2200" baseline="30000" smtClean="0">
                <a:ea typeface="ＭＳ Ｐゴシック" charset="-128"/>
              </a:rPr>
              <a:t>th</a:t>
            </a:r>
            <a:r>
              <a:rPr lang="en-US" sz="2200" smtClean="0">
                <a:ea typeface="ＭＳ Ｐゴシック" charset="-128"/>
              </a:rPr>
              <a:t> of a second) of space – 0</a:t>
            </a:r>
            <a:r>
              <a:rPr lang="fr-FR" altLang="ja-JP" sz="2200" smtClean="0">
                <a:ea typeface="ＭＳ Ｐゴシック" charset="-128"/>
              </a:rPr>
              <a:t>'</a:t>
            </a:r>
            <a:r>
              <a:rPr lang="en-US" altLang="ja-JP" sz="2200" smtClean="0">
                <a:ea typeface="ＭＳ Ｐゴシック" charset="-128"/>
              </a:rPr>
              <a:t>s</a:t>
            </a:r>
            <a:endParaRPr lang="en-US" sz="2200" smtClean="0">
              <a:ea typeface="ＭＳ Ｐゴシック" charset="-128"/>
            </a:endParaRPr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48400" y="1752600"/>
            <a:ext cx="2552700" cy="2343150"/>
          </a:xfrm>
          <a:noFill/>
        </p:spPr>
      </p:pic>
      <p:sp>
        <p:nvSpPr>
          <p:cNvPr id="5" name="Rectangle 4"/>
          <p:cNvSpPr/>
          <p:nvPr/>
        </p:nvSpPr>
        <p:spPr>
          <a:xfrm>
            <a:off x="6372200" y="3789040"/>
            <a:ext cx="7200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Kingdom</a:t>
            </a:r>
            <a:endParaRPr lang="en-GB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-111" charset="-128"/>
              </a:rPr>
              <a:t>What if we </a:t>
            </a:r>
            <a:r>
              <a:rPr lang="en-US" sz="3200" dirty="0" err="1" smtClean="0">
                <a:ea typeface="ＭＳ Ｐゴシック" pitchFamily="-111" charset="-128"/>
              </a:rPr>
              <a:t>didn</a:t>
            </a:r>
            <a:r>
              <a:rPr lang="fr-FR" sz="3200" dirty="0" smtClean="0">
                <a:ea typeface="ＭＳ Ｐゴシック" pitchFamily="-111" charset="-128"/>
              </a:rPr>
              <a:t>'</a:t>
            </a:r>
            <a:r>
              <a:rPr lang="en-US" sz="3200" dirty="0" smtClean="0">
                <a:ea typeface="ＭＳ Ｐゴシック" pitchFamily="-111" charset="-128"/>
              </a:rPr>
              <a:t>t do that second copy? Or the pause?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def</a:t>
            </a:r>
            <a:r>
              <a:rPr lang="en-US" sz="1800" dirty="0">
                <a:latin typeface="Agency FB" pitchFamily="34" charset="0"/>
              </a:rPr>
              <a:t> </a:t>
            </a:r>
            <a:r>
              <a:rPr lang="en-US" sz="1800" dirty="0" err="1">
                <a:latin typeface="Agency FB" pitchFamily="34" charset="0"/>
              </a:rPr>
              <a:t>spliceSimpler</a:t>
            </a:r>
            <a:r>
              <a:rPr lang="en-US" sz="1800" dirty="0">
                <a:latin typeface="Agency FB" pitchFamily="34" charset="0"/>
              </a:rPr>
              <a:t>():</a:t>
            </a:r>
          </a:p>
          <a:p>
            <a:r>
              <a:rPr lang="en-US" sz="1800" dirty="0">
                <a:latin typeface="Agency FB" pitchFamily="34" charset="0"/>
              </a:rPr>
              <a:t>  file =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getMediaPath</a:t>
            </a:r>
            <a:r>
              <a:rPr lang="en-US" sz="1800" dirty="0">
                <a:latin typeface="Agency FB" pitchFamily="34" charset="0"/>
              </a:rPr>
              <a:t>(</a:t>
            </a:r>
            <a:r>
              <a:rPr lang="ja-JP" altLang="en-US" sz="1800">
                <a:latin typeface="Agency FB" pitchFamily="34" charset="0"/>
              </a:rPr>
              <a:t>“</a:t>
            </a:r>
            <a:r>
              <a:rPr lang="en-US" altLang="ja-JP" sz="1800" dirty="0">
                <a:latin typeface="Agency FB" pitchFamily="34" charset="0"/>
              </a:rPr>
              <a:t>preamble10.wav</a:t>
            </a:r>
            <a:r>
              <a:rPr lang="ja-JP" altLang="en-US" sz="1800">
                <a:latin typeface="Agency FB" pitchFamily="34" charset="0"/>
              </a:rPr>
              <a:t>”</a:t>
            </a:r>
            <a:r>
              <a:rPr lang="en-US" altLang="ja-JP" sz="1800" dirty="0">
                <a:latin typeface="Agency FB" pitchFamily="34" charset="0"/>
              </a:rPr>
              <a:t>)</a:t>
            </a:r>
          </a:p>
          <a:p>
            <a:r>
              <a:rPr lang="en-US" sz="1800" dirty="0">
                <a:latin typeface="Agency FB" pitchFamily="34" charset="0"/>
              </a:rPr>
              <a:t>  source =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makeSound</a:t>
            </a:r>
            <a:r>
              <a:rPr lang="en-US" sz="1800" dirty="0">
                <a:latin typeface="Agency FB" pitchFamily="34" charset="0"/>
              </a:rPr>
              <a:t>(file)</a:t>
            </a:r>
          </a:p>
          <a:p>
            <a:r>
              <a:rPr lang="en-US" sz="1800" dirty="0">
                <a:latin typeface="Agency FB" pitchFamily="34" charset="0"/>
              </a:rPr>
              <a:t>  target =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makeSound</a:t>
            </a:r>
            <a:r>
              <a:rPr lang="en-US" sz="1800" dirty="0">
                <a:latin typeface="Agency FB" pitchFamily="34" charset="0"/>
              </a:rPr>
              <a:t>(file) 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 This will be the newly spliced sound</a:t>
            </a: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=17408     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  </a:t>
            </a:r>
            <a:r>
              <a:rPr lang="en-US" sz="1800" dirty="0" err="1">
                <a:solidFill>
                  <a:srgbClr val="008000"/>
                </a:solidFill>
                <a:latin typeface="Agency FB" pitchFamily="34" charset="0"/>
              </a:rPr>
              <a:t>targetIndex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 starts at just after "We the" in the new sound</a:t>
            </a:r>
            <a:endParaRPr lang="en-US" sz="1800" dirty="0">
              <a:latin typeface="Agency FB" pitchFamily="34" charset="0"/>
            </a:endParaRP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for</a:t>
            </a:r>
            <a:r>
              <a:rPr lang="en-US" sz="1800" dirty="0">
                <a:latin typeface="Agency FB" pitchFamily="34" charset="0"/>
              </a:rPr>
              <a:t> </a:t>
            </a:r>
            <a:r>
              <a:rPr lang="en-US" sz="1800" dirty="0" err="1">
                <a:latin typeface="Agency FB" pitchFamily="34" charset="0"/>
              </a:rPr>
              <a:t>sourceIndex</a:t>
            </a:r>
            <a:r>
              <a:rPr lang="en-US" sz="1800" dirty="0">
                <a:latin typeface="Agency FB" pitchFamily="3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in</a:t>
            </a:r>
            <a:r>
              <a:rPr lang="en-US" sz="1800" dirty="0">
                <a:latin typeface="Agency FB" pitchFamily="34" charset="0"/>
              </a:rPr>
              <a:t> range( 33414, 40052):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 Where the word "United" is in the sound</a:t>
            </a:r>
          </a:p>
          <a:p>
            <a:r>
              <a:rPr lang="en-US" sz="1800" dirty="0">
                <a:latin typeface="Agency FB" pitchFamily="34" charset="0"/>
              </a:rPr>
              <a:t>   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setSampleValueAt</a:t>
            </a:r>
            <a:r>
              <a:rPr lang="en-US" sz="1800" dirty="0">
                <a:latin typeface="Agency FB" pitchFamily="34" charset="0"/>
              </a:rPr>
              <a:t>(target,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,  </a:t>
            </a:r>
            <a:r>
              <a:rPr lang="en-US" sz="1800" dirty="0" err="1">
                <a:solidFill>
                  <a:srgbClr val="800080"/>
                </a:solidFill>
                <a:latin typeface="Agency FB" pitchFamily="34" charset="0"/>
              </a:rPr>
              <a:t>getSampleValueAt</a:t>
            </a:r>
            <a:r>
              <a:rPr lang="en-US" sz="1800" dirty="0">
                <a:latin typeface="Agency FB" pitchFamily="34" charset="0"/>
              </a:rPr>
              <a:t>(source, </a:t>
            </a:r>
            <a:r>
              <a:rPr lang="en-US" sz="1800" dirty="0" err="1">
                <a:latin typeface="Agency FB" pitchFamily="34" charset="0"/>
              </a:rPr>
              <a:t>sourceIndex</a:t>
            </a:r>
            <a:r>
              <a:rPr lang="en-US" sz="1800" dirty="0">
                <a:latin typeface="Agency FB" pitchFamily="34" charset="0"/>
              </a:rPr>
              <a:t>))</a:t>
            </a:r>
          </a:p>
          <a:p>
            <a:r>
              <a:rPr lang="en-US" sz="1800" dirty="0">
                <a:latin typeface="Agency FB" pitchFamily="34" charset="0"/>
              </a:rPr>
              <a:t>   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= </a:t>
            </a:r>
            <a:r>
              <a:rPr lang="en-US" sz="1800" dirty="0" err="1">
                <a:latin typeface="Agency FB" pitchFamily="34" charset="0"/>
              </a:rPr>
              <a:t>targetIndex</a:t>
            </a:r>
            <a:r>
              <a:rPr lang="en-US" sz="1800" dirty="0">
                <a:latin typeface="Agency FB" pitchFamily="34" charset="0"/>
              </a:rPr>
              <a:t> + 1</a:t>
            </a:r>
          </a:p>
          <a:p>
            <a:endParaRPr lang="en-US" sz="1800" dirty="0">
              <a:latin typeface="Agency FB" pitchFamily="34" charset="0"/>
            </a:endParaRP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# Let</a:t>
            </a:r>
            <a:r>
              <a:rPr lang="fr-FR" sz="1800" dirty="0">
                <a:solidFill>
                  <a:srgbClr val="008000"/>
                </a:solidFill>
                <a:latin typeface="Agency FB" pitchFamily="34" charset="0"/>
              </a:rPr>
              <a:t>'</a:t>
            </a:r>
            <a:r>
              <a:rPr lang="en-US" sz="1800" dirty="0">
                <a:solidFill>
                  <a:srgbClr val="008000"/>
                </a:solidFill>
                <a:latin typeface="Agency FB" pitchFamily="34" charset="0"/>
              </a:rPr>
              <a:t>s hear and return the result</a:t>
            </a:r>
            <a:endParaRPr lang="en-US" sz="1800" dirty="0">
              <a:latin typeface="Agency FB" pitchFamily="34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Agency FB" pitchFamily="34" charset="0"/>
              </a:rPr>
              <a:t>  play</a:t>
            </a:r>
            <a:r>
              <a:rPr lang="en-US" sz="1800" dirty="0">
                <a:latin typeface="Agency FB" pitchFamily="34" charset="0"/>
              </a:rPr>
              <a:t>(target)	</a:t>
            </a:r>
          </a:p>
          <a:p>
            <a:r>
              <a:rPr lang="en-US" sz="1800" dirty="0">
                <a:latin typeface="Agency FB" pitchFamily="3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Agency FB" pitchFamily="34" charset="0"/>
              </a:rPr>
              <a:t>return</a:t>
            </a:r>
            <a:r>
              <a:rPr lang="en-US" sz="1800" dirty="0">
                <a:latin typeface="Agency FB" pitchFamily="34" charset="0"/>
              </a:rPr>
              <a:t>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General clip function</a:t>
            </a:r>
          </a:p>
        </p:txBody>
      </p:sp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gency FB" pitchFamily="34" charset="0"/>
              </a:rPr>
              <a:t>We can simplify those splicing functions if we had a general clip method that took a start and end index and returned a new sound clip with just that part of the original sound in it.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457200" y="3276600"/>
            <a:ext cx="82296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def clip(source, start, end):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(end - start)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0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in range(start, end):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(target,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+ 1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return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General copy function</a:t>
            </a:r>
          </a:p>
        </p:txBody>
      </p:sp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gency FB" pitchFamily="34" charset="0"/>
              </a:rPr>
              <a:t>We can also simplify splicing if we had a general copy method that took a source and target sounds and copied the source into the target starting at a specified target location.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57200" y="3276600"/>
            <a:ext cx="82296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def copy(source, target, start):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start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in range(0,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(source)):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(target,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Simplified preamble splice</a:t>
            </a:r>
          </a:p>
        </p:txBody>
      </p:sp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gency FB" pitchFamily="34" charset="0"/>
              </a:rPr>
              <a:t>Now we can use these functions to insert </a:t>
            </a:r>
            <a:r>
              <a:rPr lang="ja-JP" altLang="en-US">
                <a:latin typeface="Agency FB" pitchFamily="34" charset="0"/>
              </a:rPr>
              <a:t>“</a:t>
            </a:r>
            <a:r>
              <a:rPr lang="en-US" altLang="ja-JP" dirty="0">
                <a:latin typeface="Agency FB" pitchFamily="34" charset="0"/>
              </a:rPr>
              <a:t>United</a:t>
            </a:r>
            <a:r>
              <a:rPr lang="ja-JP" altLang="en-US">
                <a:latin typeface="Agency FB" pitchFamily="34" charset="0"/>
              </a:rPr>
              <a:t>”</a:t>
            </a:r>
            <a:r>
              <a:rPr lang="en-US" altLang="ja-JP" dirty="0">
                <a:latin typeface="Agency FB" pitchFamily="34" charset="0"/>
              </a:rPr>
              <a:t> into the preamble in a much simpler way.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04800" y="2459038"/>
            <a:ext cx="8610600" cy="4094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def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createNewPreamble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():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file =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getMediaPath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("preamble10.wav")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preamble =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makeSound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(file)         </a:t>
            </a:r>
            <a:r>
              <a:rPr lang="en-US" sz="2000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# old preamble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united = clip(preamble, 33414, 40052) </a:t>
            </a:r>
            <a:r>
              <a:rPr lang="en-US" sz="2000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# "United"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start = clip(preamble, 0, 17407)      </a:t>
            </a:r>
            <a:r>
              <a:rPr lang="en-US" sz="2000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# "We the"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end = clip(preamble, 17408, 55510)    </a:t>
            </a:r>
            <a:r>
              <a:rPr lang="en-US" sz="2000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# the rest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len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(start) +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(united)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len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len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+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(end)  </a:t>
            </a:r>
            <a:r>
              <a:rPr lang="en-US" sz="2000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# length of everything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newPre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len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)       </a:t>
            </a:r>
            <a:r>
              <a:rPr lang="en-US" sz="2000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# new preamble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copy(start,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newPre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0)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copy(united,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newPre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(start))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copy(end,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newPre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, 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(start)+</a:t>
            </a:r>
            <a:r>
              <a:rPr lang="en-US" sz="20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(united))</a:t>
            </a:r>
          </a:p>
          <a:p>
            <a:pPr>
              <a:defRPr/>
            </a:pPr>
            <a:r>
              <a:rPr lang="en-US" sz="2000" dirty="0">
                <a:latin typeface="Agency FB" pitchFamily="34" charset="0"/>
                <a:ea typeface="ＭＳ Ｐゴシック" pitchFamily="-111" charset="-128"/>
              </a:rPr>
              <a:t>  return </a:t>
            </a:r>
            <a:r>
              <a:rPr lang="en-US" sz="2000" dirty="0" err="1">
                <a:latin typeface="Agency FB" pitchFamily="34" charset="0"/>
                <a:ea typeface="ＭＳ Ｐゴシック" pitchFamily="-111" charset="-128"/>
              </a:rPr>
              <a:t>newPre</a:t>
            </a:r>
            <a:endParaRPr lang="en-US" sz="2000" dirty="0">
              <a:latin typeface="Agency FB" pitchFamily="34" charset="0"/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 charset="-128"/>
              </a:rPr>
              <a:t>Changing the splice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ea typeface="ＭＳ Ｐゴシック" charset="-128"/>
              </a:rPr>
              <a:t>What if we wanted to increase or decrease the volume of an inserted word?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Simple!  Multiply each sample by something as it</a:t>
            </a:r>
            <a:r>
              <a:rPr lang="fr-FR" altLang="ja-JP" smtClean="0">
                <a:ea typeface="ＭＳ Ｐゴシック" charset="-128"/>
              </a:rPr>
              <a:t>'</a:t>
            </a:r>
            <a:r>
              <a:rPr lang="en-US" altLang="ja-JP" smtClean="0">
                <a:ea typeface="ＭＳ Ｐゴシック" charset="-128"/>
              </a:rPr>
              <a:t>s pulled from the source.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Could we do something like slowly increase volume (emphasis) or normalize the sound?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Sure!  Just like we</a:t>
            </a:r>
            <a:r>
              <a:rPr lang="fr-FR" altLang="ja-JP" smtClean="0">
                <a:ea typeface="ＭＳ Ｐゴシック" charset="-128"/>
              </a:rPr>
              <a:t>'</a:t>
            </a:r>
            <a:r>
              <a:rPr lang="en-US" altLang="ja-JP" smtClean="0">
                <a:ea typeface="ＭＳ Ｐゴシック" charset="-128"/>
              </a:rPr>
              <a:t>ve done in past programs, but instead of working across </a:t>
            </a:r>
            <a:r>
              <a:rPr lang="en-US" altLang="ja-JP" i="1" smtClean="0">
                <a:ea typeface="ＭＳ Ｐゴシック" charset="-128"/>
              </a:rPr>
              <a:t>all</a:t>
            </a:r>
            <a:r>
              <a:rPr lang="en-US" altLang="ja-JP" smtClean="0">
                <a:ea typeface="ＭＳ Ｐゴシック" charset="-128"/>
              </a:rPr>
              <a:t> samples, we work across only the samples in that sound!</a:t>
            </a: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 charset="-128"/>
              </a:rPr>
              <a:t>Reversing Sounds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We can also modify sounds by reversing them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899592" y="2632844"/>
            <a:ext cx="786956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def reverse(source):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target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makeEmptySound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(source))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(source) - 1 </a:t>
            </a:r>
            <a:r>
              <a:rPr lang="en-US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# start at end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for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in range(0,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(target)):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(source,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(target,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targetIndex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dirty="0" err="1">
                <a:latin typeface="Agency FB" pitchFamily="34" charset="0"/>
                <a:ea typeface="ＭＳ Ｐゴシック" pitchFamily="-111" charset="-128"/>
              </a:rPr>
              <a:t>sourceIndex</a:t>
            </a:r>
            <a:r>
              <a:rPr lang="en-US" dirty="0">
                <a:latin typeface="Agency FB" pitchFamily="34" charset="0"/>
                <a:ea typeface="ＭＳ Ｐゴシック" pitchFamily="-111" charset="-128"/>
              </a:rPr>
              <a:t> - 1 </a:t>
            </a:r>
            <a:r>
              <a:rPr lang="en-US" dirty="0">
                <a:solidFill>
                  <a:srgbClr val="008000"/>
                </a:solidFill>
                <a:latin typeface="Agency FB" pitchFamily="34" charset="0"/>
                <a:ea typeface="ＭＳ Ｐゴシック" pitchFamily="-111" charset="-128"/>
              </a:rPr>
              <a:t># move backwards</a:t>
            </a:r>
          </a:p>
          <a:p>
            <a:pPr>
              <a:defRPr/>
            </a:pPr>
            <a:r>
              <a:rPr lang="en-US" dirty="0">
                <a:latin typeface="Agency FB" pitchFamily="34" charset="0"/>
                <a:ea typeface="ＭＳ Ｐゴシック" pitchFamily="-111" charset="-128"/>
              </a:rPr>
              <a:t>  return target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038725"/>
            <a:ext cx="51339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“</a:t>
            </a:r>
            <a:r>
              <a:rPr lang="en-US" altLang="ja-JP" dirty="0"/>
              <a:t>Logarithmically?</a:t>
            </a:r>
            <a:r>
              <a:rPr lang="ja-JP" altLang="en-US" smtClean="0"/>
              <a:t>” </a:t>
            </a:r>
            <a:r>
              <a:rPr lang="en-GB" altLang="ja-JP" dirty="0" smtClean="0"/>
              <a:t>– Further Notes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It</a:t>
            </a:r>
            <a:r>
              <a:rPr lang="fr-FR" altLang="ja-JP" dirty="0" smtClean="0"/>
              <a:t>'</a:t>
            </a:r>
            <a:r>
              <a:rPr lang="en-US" altLang="ja-JP" dirty="0" smtClean="0"/>
              <a:t>s </a:t>
            </a:r>
            <a:r>
              <a:rPr lang="en-US" altLang="ja-JP" dirty="0"/>
              <a:t>strange, but our hearing works on ratios not differences, e.g., for pitch.</a:t>
            </a:r>
          </a:p>
          <a:p>
            <a:pPr lvl="1" eaLnBrk="1" hangingPunct="1"/>
            <a:r>
              <a:rPr lang="en-US" dirty="0"/>
              <a:t>We hear the difference between 200 Hz and 400 Hz, as the same as 500 Hz and 1000 Hz</a:t>
            </a:r>
          </a:p>
          <a:p>
            <a:pPr lvl="1" eaLnBrk="1" hangingPunct="1"/>
            <a:r>
              <a:rPr lang="en-US" dirty="0"/>
              <a:t>Similarly, 200 Hz to 600 Hz, and 1000 Hz to 3000 Hz</a:t>
            </a:r>
          </a:p>
          <a:p>
            <a:pPr eaLnBrk="1" hangingPunct="1"/>
            <a:r>
              <a:rPr lang="en-US" dirty="0"/>
              <a:t>Intensity (volume) is measured as watts per meter squared</a:t>
            </a:r>
          </a:p>
          <a:p>
            <a:pPr lvl="1" eaLnBrk="1" hangingPunct="1"/>
            <a:r>
              <a:rPr lang="en-US" dirty="0"/>
              <a:t>A change from 0.1W/m2 to 0.01 W/m2, sounds the same to us as 0.001W/m2 to 0.0001W/m2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What does </a:t>
            </a:r>
            <a:r>
              <a:rPr lang="en-US" sz="3600" dirty="0" err="1" smtClean="0">
                <a:ea typeface="ＭＳ Ｐゴシック" charset="-128"/>
              </a:rPr>
              <a:t>makeEmptySong</a:t>
            </a:r>
            <a:r>
              <a:rPr lang="en-US" sz="3600" dirty="0" smtClean="0">
                <a:ea typeface="ＭＳ Ｐゴシック" charset="-128"/>
              </a:rPr>
              <a:t> take as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	Based on that last program, what do you think </a:t>
            </a:r>
            <a:r>
              <a:rPr lang="en-US" dirty="0" err="1" smtClean="0"/>
              <a:t>makeEmptySong</a:t>
            </a:r>
            <a:r>
              <a:rPr lang="en-US" dirty="0" smtClean="0"/>
              <a:t> takes as input?</a:t>
            </a:r>
          </a:p>
          <a:p>
            <a:pPr>
              <a:buNone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Number of samples needed in the new song.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Number of bytes needed in the new sound.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Number of seconds needed in the new song.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A song to copy.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mtClean="0">
                <a:ea typeface="ＭＳ Ｐゴシック" charset="-128"/>
              </a:rPr>
              <a:t>Mirroring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99060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charset="-128"/>
              </a:rPr>
              <a:t>We can mirror sounds in exactly the same way we mirrored pictures</a:t>
            </a:r>
          </a:p>
          <a:p>
            <a:pPr eaLnBrk="1" hangingPunct="1"/>
            <a:endParaRPr lang="en-US" sz="2400" smtClean="0">
              <a:ea typeface="ＭＳ Ｐゴシック" charset="-128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8458200" cy="2800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def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mirrorSound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len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getLength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(sound)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mirrorpoint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=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len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/2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for index in range(0, </a:t>
            </a:r>
            <a:r>
              <a:rPr lang="en-US" sz="2200" dirty="0" err="1">
                <a:latin typeface="Agency FB" pitchFamily="34" charset="0"/>
                <a:ea typeface="ＭＳ Ｐゴシック" pitchFamily="-111" charset="-128"/>
              </a:rPr>
              <a:t>mirrorpoint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):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left = </a:t>
            </a:r>
            <a:r>
              <a:rPr lang="en-US" sz="2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getSampleObjectAt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(sound, index)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right = </a:t>
            </a:r>
            <a:r>
              <a:rPr lang="en-US" sz="2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getSampleObjectAt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(sound, len-index-1)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value = </a:t>
            </a:r>
            <a:r>
              <a:rPr lang="en-US" sz="2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getSampleValue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(left)</a:t>
            </a:r>
          </a:p>
          <a:p>
            <a:pPr>
              <a:defRPr/>
            </a:pP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    </a:t>
            </a:r>
            <a:r>
              <a:rPr lang="en-US" sz="2200" dirty="0" err="1">
                <a:solidFill>
                  <a:srgbClr val="800080"/>
                </a:solidFill>
                <a:latin typeface="Agency FB" pitchFamily="34" charset="0"/>
                <a:ea typeface="ＭＳ Ｐゴシック" pitchFamily="-111" charset="-128"/>
              </a:rPr>
              <a:t>setSampleValue</a:t>
            </a:r>
            <a:r>
              <a:rPr lang="en-US" sz="2200" dirty="0">
                <a:latin typeface="Agency FB" pitchFamily="34" charset="0"/>
                <a:ea typeface="ＭＳ Ｐゴシック" pitchFamily="-111" charset="-128"/>
              </a:rPr>
              <a:t>(right, value)</a:t>
            </a:r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3" y="3957411"/>
            <a:ext cx="3923928" cy="266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Functions and Scope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ea typeface="ＭＳ Ｐゴシック" charset="-128"/>
              </a:rPr>
              <a:t>Defined: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Let</a:t>
            </a:r>
            <a:r>
              <a:rPr lang="fr-FR" smtClean="0">
                <a:ea typeface="ＭＳ Ｐゴシック" charset="-128"/>
              </a:rPr>
              <a:t>'</a:t>
            </a:r>
            <a:r>
              <a:rPr lang="en-US" smtClean="0">
                <a:ea typeface="ＭＳ Ｐゴシック" charset="-128"/>
              </a:rPr>
              <a:t>s call the variable that represents the input a </a:t>
            </a:r>
            <a:r>
              <a:rPr lang="en-US" altLang="en-US" smtClean="0">
                <a:ea typeface="ＭＳ Ｐゴシック" charset="-128"/>
              </a:rPr>
              <a:t>“</a:t>
            </a:r>
            <a:r>
              <a:rPr lang="en-US" smtClean="0">
                <a:ea typeface="ＭＳ Ｐゴシック" charset="-128"/>
              </a:rPr>
              <a:t>parameter variable</a:t>
            </a:r>
            <a:r>
              <a:rPr lang="en-US" altLang="en-US" smtClean="0">
                <a:ea typeface="ＭＳ Ｐゴシック" charset="-128"/>
              </a:rPr>
              <a:t>”</a:t>
            </a:r>
            <a:endParaRPr lang="en-US" smtClean="0">
              <a:ea typeface="ＭＳ Ｐゴシック" charset="-128"/>
            </a:endParaRPr>
          </a:p>
          <a:p>
            <a:pPr eaLnBrk="1" hangingPunct="1"/>
            <a:r>
              <a:rPr lang="en-US" smtClean="0">
                <a:ea typeface="ＭＳ Ｐゴシック" charset="-128"/>
              </a:rPr>
              <a:t>Key idea: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The parameter variable in a function has </a:t>
            </a:r>
            <a:r>
              <a:rPr lang="en-US" i="1" smtClean="0">
                <a:ea typeface="ＭＳ Ｐゴシック" charset="-128"/>
              </a:rPr>
              <a:t>NOTHING </a:t>
            </a:r>
            <a:r>
              <a:rPr lang="en-US" smtClean="0">
                <a:ea typeface="ＭＳ Ｐゴシック" charset="-128"/>
              </a:rPr>
              <a:t>to do with any variable (even with the same name) in the Command Area – or anywhere else.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Parameter variables are </a:t>
            </a:r>
            <a:r>
              <a:rPr lang="en-US" i="1" smtClean="0">
                <a:ea typeface="ＭＳ Ｐゴシック" charset="-128"/>
              </a:rPr>
              <a:t>LOCAL </a:t>
            </a:r>
            <a:r>
              <a:rPr lang="en-US" smtClean="0">
                <a:ea typeface="ＭＳ Ｐゴシック" charset="-128"/>
              </a:rPr>
              <a:t>to the function.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We say that it</a:t>
            </a:r>
            <a:r>
              <a:rPr lang="fr-FR" smtClean="0">
                <a:ea typeface="ＭＳ Ｐゴシック" charset="-128"/>
              </a:rPr>
              <a:t>'</a:t>
            </a:r>
            <a:r>
              <a:rPr lang="en-US" smtClean="0">
                <a:ea typeface="ＭＳ Ｐゴシック" charset="-128"/>
              </a:rPr>
              <a:t>s in the function</a:t>
            </a:r>
            <a:r>
              <a:rPr lang="fr-FR" smtClean="0">
                <a:ea typeface="ＭＳ Ｐゴシック" charset="-128"/>
              </a:rPr>
              <a:t>'</a:t>
            </a:r>
            <a:r>
              <a:rPr lang="en-US" smtClean="0">
                <a:ea typeface="ＭＳ Ｐゴシック" charset="-128"/>
              </a:rPr>
              <a:t>s </a:t>
            </a:r>
            <a:r>
              <a:rPr lang="en-US" i="1" smtClean="0">
                <a:ea typeface="ＭＳ Ｐゴシック" charset="-128"/>
              </a:rPr>
              <a:t>SCOPE</a:t>
            </a:r>
            <a:r>
              <a:rPr lang="en-US" smtClean="0"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2438400" cy="2743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Think this through:</a:t>
            </a:r>
          </a:p>
        </p:txBody>
      </p:sp>
      <p:pic>
        <p:nvPicPr>
          <p:cNvPr id="44034" name="Picture 3" descr="funabInJES.ep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04664"/>
            <a:ext cx="5511800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ea typeface="ＭＳ Ｐゴシック" charset="-128"/>
              </a:rPr>
              <a:t>Values are copied into parameters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When a function is called, the input values are copied into the parameter variables.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Changing the parameter variables </a:t>
            </a:r>
            <a:r>
              <a:rPr lang="en-US" i="1" u="sng" smtClean="0">
                <a:ea typeface="ＭＳ Ｐゴシック" charset="-128"/>
              </a:rPr>
              <a:t>can</a:t>
            </a:r>
            <a:r>
              <a:rPr lang="fr-FR" i="1" u="sng" smtClean="0">
                <a:ea typeface="ＭＳ Ｐゴシック" charset="-128"/>
              </a:rPr>
              <a:t>'</a:t>
            </a:r>
            <a:r>
              <a:rPr lang="en-US" i="1" u="sng" smtClean="0">
                <a:ea typeface="ＭＳ Ｐゴシック" charset="-128"/>
              </a:rPr>
              <a:t>t</a:t>
            </a:r>
            <a:r>
              <a:rPr lang="en-US" smtClean="0">
                <a:ea typeface="ＭＳ Ｐゴシック" charset="-128"/>
              </a:rPr>
              <a:t> change the input variables.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All variables that are local disappear at the end of the function.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We can reference variables external to the function, if we don</a:t>
            </a:r>
            <a:r>
              <a:rPr lang="fr-FR" smtClean="0">
                <a:ea typeface="ＭＳ Ｐゴシック" charset="-128"/>
              </a:rPr>
              <a:t>'</a:t>
            </a:r>
            <a:r>
              <a:rPr lang="en-US" smtClean="0">
                <a:ea typeface="ＭＳ Ｐゴシック" charset="-128"/>
              </a:rPr>
              <a:t>t have a local variable with the same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Parameters as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lvl="1" indent="-273050" eaLnBrk="1" hangingPunct="1">
              <a:buClr>
                <a:srgbClr val="0BD0D9"/>
              </a:buClr>
              <a:buSzPct val="95000"/>
              <a:buFont typeface="Wingdings 2" charset="0"/>
              <a:buChar char=""/>
              <a:defRPr/>
            </a:pPr>
            <a:r>
              <a:rPr lang="en-US" b="1" i="1" dirty="0" smtClean="0"/>
              <a:t>Note: </a:t>
            </a:r>
            <a:r>
              <a:rPr lang="en-US" dirty="0" smtClean="0"/>
              <a:t>Slightly different when you pass an object, like a Sound or a Picture.  </a:t>
            </a:r>
          </a:p>
          <a:p>
            <a:pPr marL="547687" lvl="2" indent="-273050" eaLnBrk="1" hangingPunct="1">
              <a:buClr>
                <a:srgbClr val="0BD0D9"/>
              </a:buClr>
              <a:buSzPct val="95000"/>
              <a:buFont typeface="Wingdings 2" charset="0"/>
              <a:buChar char=""/>
              <a:defRPr/>
            </a:pPr>
            <a:r>
              <a:rPr lang="en-US" dirty="0" smtClean="0"/>
              <a:t>You still can</a:t>
            </a:r>
            <a:r>
              <a:rPr lang="fr-FR" dirty="0" smtClean="0"/>
              <a:t>'</a:t>
            </a:r>
            <a:r>
              <a:rPr lang="en-US" dirty="0" smtClean="0"/>
              <a:t>t change the original </a:t>
            </a:r>
            <a:r>
              <a:rPr lang="en-US" i="1" dirty="0" smtClean="0"/>
              <a:t>variable</a:t>
            </a:r>
            <a:r>
              <a:rPr lang="en-US" dirty="0" smtClean="0"/>
              <a:t>, but you</a:t>
            </a:r>
            <a:r>
              <a:rPr lang="fr-FR" dirty="0" smtClean="0"/>
              <a:t>'</a:t>
            </a:r>
            <a:r>
              <a:rPr lang="en-US" dirty="0" err="1" smtClean="0"/>
              <a:t>ve</a:t>
            </a:r>
            <a:r>
              <a:rPr lang="en-US" dirty="0" smtClean="0"/>
              <a:t> passed in the object. You can change the object.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b="1" dirty="0" smtClean="0">
                <a:latin typeface="American Typewriter"/>
                <a:cs typeface="American Typewriter"/>
              </a:rPr>
              <a:t>&gt;&gt;&gt; p = </a:t>
            </a:r>
            <a:r>
              <a:rPr lang="en-US" b="1" dirty="0" err="1" smtClean="0">
                <a:latin typeface="American Typewriter"/>
                <a:cs typeface="American Typewriter"/>
              </a:rPr>
              <a:t>makePicture</a:t>
            </a:r>
            <a:r>
              <a:rPr lang="en-US" b="1" dirty="0" smtClean="0">
                <a:latin typeface="American Typewriter"/>
                <a:cs typeface="American Typewriter"/>
              </a:rPr>
              <a:t>(</a:t>
            </a:r>
            <a:r>
              <a:rPr lang="en-US" b="1" dirty="0" err="1" smtClean="0">
                <a:latin typeface="American Typewriter"/>
                <a:cs typeface="American Typewriter"/>
              </a:rPr>
              <a:t>pickAFile</a:t>
            </a:r>
            <a:r>
              <a:rPr lang="en-US" b="1" dirty="0" smtClean="0">
                <a:latin typeface="American Typewriter"/>
                <a:cs typeface="American Typewriter"/>
              </a:rPr>
              <a:t>())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b="1" dirty="0" smtClean="0">
                <a:latin typeface="American Typewriter"/>
                <a:cs typeface="American Typewriter"/>
              </a:rPr>
              <a:t>&gt;&gt;&gt; </a:t>
            </a:r>
            <a:r>
              <a:rPr lang="en-US" b="1" dirty="0" err="1" smtClean="0">
                <a:latin typeface="American Typewriter"/>
                <a:cs typeface="American Typewriter"/>
              </a:rPr>
              <a:t>increaseRed</a:t>
            </a:r>
            <a:r>
              <a:rPr lang="en-US" b="1" dirty="0" smtClean="0">
                <a:latin typeface="American Typewriter"/>
                <a:cs typeface="American Typewriter"/>
              </a:rPr>
              <a:t>(p)</a:t>
            </a: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 err="1" smtClean="0">
                <a:cs typeface="+mn-cs"/>
              </a:rPr>
              <a:t>increaseRed</a:t>
            </a:r>
            <a:r>
              <a:rPr lang="en-US" dirty="0" smtClean="0">
                <a:cs typeface="+mn-cs"/>
              </a:rPr>
              <a:t>() can</a:t>
            </a:r>
            <a:r>
              <a:rPr lang="fr-FR" dirty="0" smtClean="0">
                <a:cs typeface="+mn-cs"/>
              </a:rPr>
              <a:t>'</a:t>
            </a:r>
            <a:r>
              <a:rPr lang="en-US" dirty="0" smtClean="0">
                <a:cs typeface="+mn-cs"/>
              </a:rPr>
              <a:t>t change the variable </a:t>
            </a:r>
            <a:r>
              <a:rPr lang="en-US" b="1" dirty="0" smtClean="0">
                <a:cs typeface="+mn-cs"/>
              </a:rPr>
              <a:t>p</a:t>
            </a:r>
            <a:r>
              <a:rPr lang="en-US" dirty="0" smtClean="0">
                <a:cs typeface="+mn-cs"/>
              </a:rPr>
              <a:t>, but it can apply functions and methods to change the </a:t>
            </a:r>
            <a:r>
              <a:rPr lang="en-US" b="1" i="1" dirty="0" smtClean="0">
                <a:cs typeface="+mn-cs"/>
              </a:rPr>
              <a:t>picture </a:t>
            </a:r>
            <a:r>
              <a:rPr lang="en-US" dirty="0" smtClean="0">
                <a:cs typeface="+mn-cs"/>
              </a:rPr>
              <a:t>that </a:t>
            </a:r>
            <a:r>
              <a:rPr lang="en-US" b="1" dirty="0" smtClean="0">
                <a:cs typeface="+mn-cs"/>
              </a:rPr>
              <a:t>p </a:t>
            </a:r>
            <a:r>
              <a:rPr lang="en-US" dirty="0" smtClean="0">
                <a:cs typeface="+mn-cs"/>
              </a:rPr>
              <a:t>references.</a:t>
            </a: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 smtClean="0">
                <a:cs typeface="+mn-cs"/>
              </a:rPr>
              <a:t>That picture, the object, is the </a:t>
            </a:r>
            <a:r>
              <a:rPr lang="en-US" i="1" dirty="0" smtClean="0">
                <a:cs typeface="+mn-cs"/>
              </a:rPr>
              <a:t>value</a:t>
            </a:r>
            <a:r>
              <a:rPr lang="en-US" dirty="0" smtClean="0">
                <a:cs typeface="+mn-cs"/>
              </a:rPr>
              <a:t> that we passed in to the function.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REMARKS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Digital Sound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Resources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GB" b="1" dirty="0" smtClean="0"/>
              <a:t>Royalty-Free Digital Sound Clips</a:t>
            </a:r>
            <a:br>
              <a:rPr lang="en-GB" b="1" dirty="0" smtClean="0"/>
            </a:br>
            <a:r>
              <a:rPr lang="en-GB" sz="2400" dirty="0" smtClean="0"/>
              <a:t>http://incompetech.com/</a:t>
            </a:r>
          </a:p>
          <a:p>
            <a:endParaRPr lang="en-GB" sz="2400" dirty="0" smtClean="0"/>
          </a:p>
          <a:p>
            <a:r>
              <a:rPr lang="en-GB" b="1" dirty="0" smtClean="0"/>
              <a:t>Digital Sound Manipulation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http://www.superflashbros.net/as3sfxr/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 Scott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smtClean="0"/>
              <a:t>“</a:t>
            </a:r>
            <a:r>
              <a:rPr lang="en-US" altLang="ja-JP" dirty="0" smtClean="0"/>
              <a:t>Logarithmically?</a:t>
            </a:r>
            <a:r>
              <a:rPr lang="ja-JP" altLang="en-US" smtClean="0"/>
              <a:t>” </a:t>
            </a:r>
            <a:r>
              <a:rPr lang="en-GB" altLang="ja-JP" dirty="0" smtClean="0"/>
              <a:t>– Further Notes</a:t>
            </a:r>
            <a:endParaRPr lang="en-US" dirty="0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eaLnBrk="1" hangingPunct="1"/>
            <a:r>
              <a:rPr lang="en-US" sz="4000" dirty="0"/>
              <a:t>A decibel is a ratio between two intensities: </a:t>
            </a:r>
            <a:br>
              <a:rPr lang="en-US" sz="4000" dirty="0"/>
            </a:br>
            <a:r>
              <a:rPr lang="en-US" sz="4000" dirty="0">
                <a:cs typeface="Courier New" charset="0"/>
              </a:rPr>
              <a:t>10 * log</a:t>
            </a:r>
            <a:r>
              <a:rPr lang="en-US" sz="4000" baseline="-25000" dirty="0">
                <a:cs typeface="Courier New" charset="0"/>
              </a:rPr>
              <a:t>10</a:t>
            </a:r>
            <a:r>
              <a:rPr lang="en-US" sz="4000" dirty="0">
                <a:cs typeface="Courier New" charset="0"/>
              </a:rPr>
              <a:t>(I</a:t>
            </a:r>
            <a:r>
              <a:rPr lang="en-US" sz="4000" baseline="-25000" dirty="0">
                <a:cs typeface="Courier New" charset="0"/>
              </a:rPr>
              <a:t>1</a:t>
            </a:r>
            <a:r>
              <a:rPr lang="en-US" sz="4000" dirty="0">
                <a:cs typeface="Courier New" charset="0"/>
              </a:rPr>
              <a:t>/I</a:t>
            </a:r>
            <a:r>
              <a:rPr lang="en-US" sz="4000" baseline="-25000" dirty="0">
                <a:cs typeface="Courier New" charset="0"/>
              </a:rPr>
              <a:t>2</a:t>
            </a:r>
            <a:r>
              <a:rPr lang="en-US" sz="4000" dirty="0">
                <a:cs typeface="Courier New" charset="0"/>
              </a:rPr>
              <a:t>)</a:t>
            </a:r>
          </a:p>
          <a:p>
            <a:pPr lvl="1" eaLnBrk="1" hangingPunct="1"/>
            <a:r>
              <a:rPr lang="en-US" sz="3600" dirty="0"/>
              <a:t>As an absolute measure, </a:t>
            </a:r>
            <a:r>
              <a:rPr lang="en-US" sz="3600" dirty="0" smtClean="0"/>
              <a:t>it</a:t>
            </a:r>
            <a:r>
              <a:rPr lang="fr-FR" altLang="ja-JP" sz="3600" dirty="0" smtClean="0"/>
              <a:t>'</a:t>
            </a:r>
            <a:r>
              <a:rPr lang="en-US" altLang="ja-JP" sz="3600" dirty="0" smtClean="0"/>
              <a:t>s </a:t>
            </a:r>
            <a:r>
              <a:rPr lang="en-US" altLang="ja-JP" sz="3600" dirty="0"/>
              <a:t>in comparison to threshold of audibility</a:t>
            </a:r>
          </a:p>
          <a:p>
            <a:pPr lvl="1" eaLnBrk="1" hangingPunct="1"/>
            <a:r>
              <a:rPr lang="en-US" sz="3600" dirty="0"/>
              <a:t>0 dB </a:t>
            </a:r>
            <a:r>
              <a:rPr lang="en-US" sz="3600" dirty="0" smtClean="0"/>
              <a:t>can</a:t>
            </a:r>
            <a:r>
              <a:rPr lang="fr-FR" altLang="ja-JP" sz="3600" dirty="0" smtClean="0"/>
              <a:t>'</a:t>
            </a:r>
            <a:r>
              <a:rPr lang="en-US" altLang="ja-JP" sz="3600" dirty="0" smtClean="0"/>
              <a:t>t </a:t>
            </a:r>
            <a:r>
              <a:rPr lang="en-US" altLang="ja-JP" sz="3600" dirty="0"/>
              <a:t>be heard. </a:t>
            </a:r>
          </a:p>
          <a:p>
            <a:pPr lvl="1" eaLnBrk="1" hangingPunct="1"/>
            <a:r>
              <a:rPr lang="en-US" sz="3600" dirty="0"/>
              <a:t>Normal speech is 60 </a:t>
            </a:r>
            <a:r>
              <a:rPr lang="en-US" sz="3600" dirty="0" err="1"/>
              <a:t>dB.</a:t>
            </a:r>
            <a:r>
              <a:rPr lang="en-US" sz="3600" dirty="0"/>
              <a:t> </a:t>
            </a:r>
          </a:p>
          <a:p>
            <a:pPr lvl="1" eaLnBrk="1" hangingPunct="1"/>
            <a:r>
              <a:rPr lang="en-US" sz="3600" dirty="0"/>
              <a:t>A shout is about 80 dB</a:t>
            </a:r>
          </a:p>
          <a:p>
            <a:pPr eaLnBrk="1" hangingPunct="1"/>
            <a:endParaRPr lang="en-US" dirty="0">
              <a:latin typeface="Constanti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TONE GENERATION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Tinkering Audio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By the end of this section, you will be able to: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3600" b="1" dirty="0" smtClean="0"/>
              <a:t>Recognise</a:t>
            </a:r>
            <a:r>
              <a:rPr lang="en-GB" sz="3600" dirty="0" smtClean="0"/>
              <a:t> the importance of the </a:t>
            </a:r>
            <a:r>
              <a:rPr lang="en-GB" sz="3600" dirty="0" err="1" smtClean="0"/>
              <a:t>Nyquist</a:t>
            </a:r>
            <a:r>
              <a:rPr lang="en-GB" sz="3600" dirty="0" smtClean="0"/>
              <a:t> Theorem</a:t>
            </a:r>
          </a:p>
          <a:p>
            <a:r>
              <a:rPr lang="en-GB" sz="3600" b="1" dirty="0" smtClean="0"/>
              <a:t>Explain</a:t>
            </a:r>
            <a:r>
              <a:rPr lang="en-GB" sz="3600" dirty="0" smtClean="0"/>
              <a:t> </a:t>
            </a:r>
            <a:r>
              <a:rPr lang="en-GB" sz="3600" b="1" dirty="0" smtClean="0"/>
              <a:t>why</a:t>
            </a:r>
            <a:r>
              <a:rPr lang="en-GB" sz="3600" dirty="0" smtClean="0"/>
              <a:t> knowing the bit depth and sample rate is important for generating a tone</a:t>
            </a:r>
          </a:p>
          <a:p>
            <a:r>
              <a:rPr lang="en-GB" sz="3600" b="1" dirty="0" smtClean="0"/>
              <a:t>Write </a:t>
            </a:r>
            <a:r>
              <a:rPr lang="en-GB" sz="3600" dirty="0" smtClean="0"/>
              <a:t>a function that will generate a tone using a sine function</a:t>
            </a:r>
            <a:endParaRPr lang="en-GB" sz="3600" b="1" dirty="0" smtClean="0"/>
          </a:p>
          <a:p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Tones and Tone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Has anyone generate tones using sin() waves?</a:t>
            </a:r>
          </a:p>
          <a:p>
            <a:pPr lvl="1"/>
            <a:r>
              <a:rPr lang="en-GB" dirty="0" smtClean="0"/>
              <a:t>Post a </a:t>
            </a:r>
            <a:r>
              <a:rPr lang="en-GB" u="sng" dirty="0" smtClean="0"/>
              <a:t>simple</a:t>
            </a:r>
            <a:r>
              <a:rPr lang="en-GB" dirty="0" smtClean="0"/>
              <a:t> solution on Slack</a:t>
            </a:r>
            <a:endParaRPr lang="en-GB" u="sng" dirty="0" smtClean="0"/>
          </a:p>
          <a:p>
            <a:r>
              <a:rPr lang="en-GB" dirty="0" smtClean="0"/>
              <a:t>What is the maximum possible amplitude? and Why?</a:t>
            </a:r>
          </a:p>
          <a:p>
            <a:pPr lvl="1"/>
            <a:r>
              <a:rPr lang="en-GB" dirty="0" smtClean="0"/>
              <a:t>Discuss on Slack for 5 minutes</a:t>
            </a:r>
          </a:p>
          <a:p>
            <a:r>
              <a:rPr lang="en-GB" dirty="0" smtClean="0"/>
              <a:t>What happens if you keep increasing the frequency?</a:t>
            </a:r>
          </a:p>
          <a:p>
            <a:pPr lvl="1"/>
            <a:r>
              <a:rPr lang="en-GB" dirty="0" smtClean="0"/>
              <a:t>Tutor 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2992</Words>
  <Application>Microsoft Office PowerPoint</Application>
  <PresentationFormat>On-screen Show (4:3)</PresentationFormat>
  <Paragraphs>372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Tinkering Audio II: Further Notes on Digital Sound</vt:lpstr>
      <vt:lpstr>Recap on Last Week</vt:lpstr>
      <vt:lpstr>Recap on Last Week</vt:lpstr>
      <vt:lpstr>Recap on Last Week</vt:lpstr>
      <vt:lpstr>“Logarithmically?” – Further Notes</vt:lpstr>
      <vt:lpstr>“Logarithmically?” – Further Notes</vt:lpstr>
      <vt:lpstr>TONE GENERATION</vt:lpstr>
      <vt:lpstr>Learning Objectives</vt:lpstr>
      <vt:lpstr>Tones and Tone Generation</vt:lpstr>
      <vt:lpstr>Aliasing</vt:lpstr>
      <vt:lpstr>Nyquist Theorem</vt:lpstr>
      <vt:lpstr>TONE COMBINATION</vt:lpstr>
      <vt:lpstr>Learning Objectives</vt:lpstr>
      <vt:lpstr>Fourier and Superposition</vt:lpstr>
      <vt:lpstr>Fourier and Superposition</vt:lpstr>
      <vt:lpstr>Approximating a Square Wave</vt:lpstr>
      <vt:lpstr>Approximating a Saw-Tooth Wave</vt:lpstr>
      <vt:lpstr>Slide 18</vt:lpstr>
      <vt:lpstr>Writing a Tone Combination Function</vt:lpstr>
      <vt:lpstr>NORMALISATION AND CLIPPING</vt:lpstr>
      <vt:lpstr>Learning Objectives</vt:lpstr>
      <vt:lpstr>Normalisation</vt:lpstr>
      <vt:lpstr>Normalizing Sound</vt:lpstr>
      <vt:lpstr>Avoiding clipping</vt:lpstr>
      <vt:lpstr>All Clipping, All the Time</vt:lpstr>
      <vt:lpstr>We can hear the speech!</vt:lpstr>
      <vt:lpstr>SPICING AND SWAPPING AUDIO</vt:lpstr>
      <vt:lpstr>Learning Objectives</vt:lpstr>
      <vt:lpstr>Processing only part of the sound</vt:lpstr>
      <vt:lpstr>Using for to count with range</vt:lpstr>
      <vt:lpstr>Knowing where we are in the sound</vt:lpstr>
      <vt:lpstr>Increasing volume by sample index</vt:lpstr>
      <vt:lpstr>Modify different sound sections</vt:lpstr>
      <vt:lpstr>Array References</vt:lpstr>
      <vt:lpstr>Splicing Sounds</vt:lpstr>
      <vt:lpstr>Splicing whole sound files</vt:lpstr>
      <vt:lpstr>What additional functions must be in the file for that program to work?</vt:lpstr>
      <vt:lpstr>How it works</vt:lpstr>
      <vt:lpstr>Splicing words into a speech</vt:lpstr>
      <vt:lpstr>Finding the word end-points</vt:lpstr>
      <vt:lpstr>Now, it's all about copying</vt:lpstr>
      <vt:lpstr>The Whole Splice</vt:lpstr>
      <vt:lpstr>What's going on here?</vt:lpstr>
      <vt:lpstr>What if we didn't do that second copy? Or the pause?</vt:lpstr>
      <vt:lpstr>General clip function</vt:lpstr>
      <vt:lpstr>General copy function</vt:lpstr>
      <vt:lpstr>Simplified preamble splice</vt:lpstr>
      <vt:lpstr>Changing the splice</vt:lpstr>
      <vt:lpstr>Reversing Sounds</vt:lpstr>
      <vt:lpstr>What does makeEmptySong take as input?</vt:lpstr>
      <vt:lpstr>Mirroring</vt:lpstr>
      <vt:lpstr>Functions and Scope</vt:lpstr>
      <vt:lpstr>Think this through:</vt:lpstr>
      <vt:lpstr>Values are copied into parameters</vt:lpstr>
      <vt:lpstr>Parameters as Objects</vt:lpstr>
      <vt:lpstr>FINAL REMARKS</vt:lpstr>
      <vt:lpstr>Additional Resources</vt:lpstr>
      <vt:lpstr>Thank You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Adrir Darklance</dc:creator>
  <cp:lastModifiedBy>Adrir Darklance</cp:lastModifiedBy>
  <cp:revision>61</cp:revision>
  <dcterms:created xsi:type="dcterms:W3CDTF">2015-07-09T22:03:31Z</dcterms:created>
  <dcterms:modified xsi:type="dcterms:W3CDTF">2015-11-23T17:05:03Z</dcterms:modified>
</cp:coreProperties>
</file>