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256" r:id="rId2"/>
    <p:sldId id="278" r:id="rId3"/>
    <p:sldId id="276" r:id="rId4"/>
    <p:sldId id="277" r:id="rId5"/>
    <p:sldId id="280" r:id="rId6"/>
    <p:sldId id="257" r:id="rId7"/>
    <p:sldId id="258" r:id="rId8"/>
    <p:sldId id="265" r:id="rId9"/>
    <p:sldId id="259" r:id="rId10"/>
    <p:sldId id="260" r:id="rId11"/>
    <p:sldId id="262" r:id="rId12"/>
    <p:sldId id="261" r:id="rId13"/>
    <p:sldId id="263" r:id="rId14"/>
    <p:sldId id="269" r:id="rId15"/>
    <p:sldId id="270" r:id="rId16"/>
    <p:sldId id="279" r:id="rId17"/>
    <p:sldId id="267" r:id="rId18"/>
    <p:sldId id="268" r:id="rId19"/>
    <p:sldId id="275" r:id="rId2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177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444" y="-18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A0641-37F9-41D4-9CBD-552C95A53A67}" type="doc">
      <dgm:prSet loTypeId="urn:microsoft.com/office/officeart/2005/8/layout/StepDownProcess" loCatId="process" qsTypeId="urn:microsoft.com/office/officeart/2005/8/quickstyle/simple1" qsCatId="simple" csTypeId="urn:microsoft.com/office/officeart/2005/8/colors/colorful1#1" csCatId="colorful" phldr="1"/>
      <dgm:spPr/>
      <dgm:t>
        <a:bodyPr/>
        <a:lstStyle/>
        <a:p>
          <a:endParaRPr lang="en-GB"/>
        </a:p>
      </dgm:t>
    </dgm:pt>
    <dgm:pt modelId="{85AFF1F7-1F4B-4168-BE78-9D0EA71809D9}">
      <dgm:prSet phldrT="[Text]"/>
      <dgm:spPr>
        <a:solidFill>
          <a:srgbClr val="00B0F0"/>
        </a:solidFill>
      </dgm:spPr>
      <dgm:t>
        <a:bodyPr/>
        <a:lstStyle/>
        <a:p>
          <a:r>
            <a:rPr lang="en-GB" dirty="0" smtClean="0"/>
            <a:t>research</a:t>
          </a:r>
          <a:endParaRPr lang="en-GB" dirty="0"/>
        </a:p>
      </dgm:t>
    </dgm:pt>
    <dgm:pt modelId="{2EE8B1C9-65D7-4852-BDA4-52D0D306966B}" type="parTrans" cxnId="{086F4629-FA33-4DB9-90CB-6A32B7303039}">
      <dgm:prSet/>
      <dgm:spPr/>
      <dgm:t>
        <a:bodyPr/>
        <a:lstStyle/>
        <a:p>
          <a:endParaRPr lang="en-GB"/>
        </a:p>
      </dgm:t>
    </dgm:pt>
    <dgm:pt modelId="{87D38885-2760-41D9-8603-9900F6EB5B9A}" type="sibTrans" cxnId="{086F4629-FA33-4DB9-90CB-6A32B7303039}">
      <dgm:prSet/>
      <dgm:spPr/>
      <dgm:t>
        <a:bodyPr/>
        <a:lstStyle/>
        <a:p>
          <a:endParaRPr lang="en-GB"/>
        </a:p>
      </dgm:t>
    </dgm:pt>
    <dgm:pt modelId="{D85F0A68-4DC8-49D1-A770-722D535FE33E}">
      <dgm:prSet phldrT="[Text]"/>
      <dgm:spPr>
        <a:solidFill>
          <a:srgbClr val="FFC000"/>
        </a:solidFill>
      </dgm:spPr>
      <dgm:t>
        <a:bodyPr/>
        <a:lstStyle/>
        <a:p>
          <a:r>
            <a:rPr lang="en-GB" dirty="0" smtClean="0"/>
            <a:t>thinking</a:t>
          </a:r>
          <a:endParaRPr lang="en-GB" dirty="0"/>
        </a:p>
      </dgm:t>
    </dgm:pt>
    <dgm:pt modelId="{2F1C4875-3FF0-4AF1-994F-9B77065B9983}" type="parTrans" cxnId="{1747F072-7561-4C43-AD76-38E9BEED6138}">
      <dgm:prSet/>
      <dgm:spPr/>
      <dgm:t>
        <a:bodyPr/>
        <a:lstStyle/>
        <a:p>
          <a:endParaRPr lang="en-GB"/>
        </a:p>
      </dgm:t>
    </dgm:pt>
    <dgm:pt modelId="{42EE72F6-77CB-4029-95DB-58532825B5B1}" type="sibTrans" cxnId="{1747F072-7561-4C43-AD76-38E9BEED6138}">
      <dgm:prSet/>
      <dgm:spPr/>
      <dgm:t>
        <a:bodyPr/>
        <a:lstStyle/>
        <a:p>
          <a:endParaRPr lang="en-GB"/>
        </a:p>
      </dgm:t>
    </dgm:pt>
    <dgm:pt modelId="{2FF15446-E25B-4AE9-AED8-5C8F40AE9AA4}">
      <dgm:prSet phldrT="[Text]"/>
      <dgm:spPr>
        <a:solidFill>
          <a:srgbClr val="B91777"/>
        </a:solidFill>
      </dgm:spPr>
      <dgm:t>
        <a:bodyPr/>
        <a:lstStyle/>
        <a:p>
          <a:r>
            <a:rPr lang="en-GB" dirty="0" smtClean="0"/>
            <a:t>writing</a:t>
          </a:r>
          <a:endParaRPr lang="en-GB" dirty="0"/>
        </a:p>
      </dgm:t>
    </dgm:pt>
    <dgm:pt modelId="{39F6D8D6-56A1-4056-9DE1-ACE63B943470}" type="parTrans" cxnId="{0A164CE3-EB22-4E66-870E-D603052F63A9}">
      <dgm:prSet/>
      <dgm:spPr/>
      <dgm:t>
        <a:bodyPr/>
        <a:lstStyle/>
        <a:p>
          <a:endParaRPr lang="en-GB"/>
        </a:p>
      </dgm:t>
    </dgm:pt>
    <dgm:pt modelId="{14090456-2E0B-4FF7-A119-4F2264168581}" type="sibTrans" cxnId="{0A164CE3-EB22-4E66-870E-D603052F63A9}">
      <dgm:prSet/>
      <dgm:spPr/>
      <dgm:t>
        <a:bodyPr/>
        <a:lstStyle/>
        <a:p>
          <a:endParaRPr lang="en-GB"/>
        </a:p>
      </dgm:t>
    </dgm:pt>
    <dgm:pt modelId="{882237E8-FFB7-447B-96EB-5702A19D7E2C}" type="pres">
      <dgm:prSet presAssocID="{D2EA0641-37F9-41D4-9CBD-552C95A53A67}" presName="rootnode" presStyleCnt="0">
        <dgm:presLayoutVars>
          <dgm:chMax/>
          <dgm:chPref/>
          <dgm:dir/>
          <dgm:animLvl val="lvl"/>
        </dgm:presLayoutVars>
      </dgm:prSet>
      <dgm:spPr/>
      <dgm:t>
        <a:bodyPr/>
        <a:lstStyle/>
        <a:p>
          <a:endParaRPr lang="en-GB"/>
        </a:p>
      </dgm:t>
    </dgm:pt>
    <dgm:pt modelId="{7FDB57F1-9080-44E9-8B4A-9E8927403F27}" type="pres">
      <dgm:prSet presAssocID="{85AFF1F7-1F4B-4168-BE78-9D0EA71809D9}" presName="composite" presStyleCnt="0"/>
      <dgm:spPr/>
    </dgm:pt>
    <dgm:pt modelId="{AC72E857-919F-4F40-A902-91B77E5A4057}" type="pres">
      <dgm:prSet presAssocID="{85AFF1F7-1F4B-4168-BE78-9D0EA71809D9}" presName="bentUpArrow1" presStyleLbl="alignImgPlace1" presStyleIdx="0" presStyleCnt="2"/>
      <dgm:spPr/>
    </dgm:pt>
    <dgm:pt modelId="{229ED6F8-1738-4CDF-9988-38CA9EAC77CB}" type="pres">
      <dgm:prSet presAssocID="{85AFF1F7-1F4B-4168-BE78-9D0EA71809D9}" presName="ParentText" presStyleLbl="node1" presStyleIdx="0" presStyleCnt="3">
        <dgm:presLayoutVars>
          <dgm:chMax val="1"/>
          <dgm:chPref val="1"/>
          <dgm:bulletEnabled val="1"/>
        </dgm:presLayoutVars>
      </dgm:prSet>
      <dgm:spPr/>
      <dgm:t>
        <a:bodyPr/>
        <a:lstStyle/>
        <a:p>
          <a:endParaRPr lang="en-GB"/>
        </a:p>
      </dgm:t>
    </dgm:pt>
    <dgm:pt modelId="{841563B6-B3FA-4CFF-B7D4-22D79B579A40}" type="pres">
      <dgm:prSet presAssocID="{85AFF1F7-1F4B-4168-BE78-9D0EA71809D9}" presName="ChildText" presStyleLbl="revTx" presStyleIdx="0" presStyleCnt="2">
        <dgm:presLayoutVars>
          <dgm:chMax val="0"/>
          <dgm:chPref val="0"/>
          <dgm:bulletEnabled val="1"/>
        </dgm:presLayoutVars>
      </dgm:prSet>
      <dgm:spPr/>
      <dgm:t>
        <a:bodyPr/>
        <a:lstStyle/>
        <a:p>
          <a:endParaRPr lang="en-GB"/>
        </a:p>
      </dgm:t>
    </dgm:pt>
    <dgm:pt modelId="{8FB9FF65-2DE9-4174-9EB5-2AACBA140F0A}" type="pres">
      <dgm:prSet presAssocID="{87D38885-2760-41D9-8603-9900F6EB5B9A}" presName="sibTrans" presStyleCnt="0"/>
      <dgm:spPr/>
    </dgm:pt>
    <dgm:pt modelId="{37253C17-FEE8-4E4E-AB97-632B4923BFAF}" type="pres">
      <dgm:prSet presAssocID="{D85F0A68-4DC8-49D1-A770-722D535FE33E}" presName="composite" presStyleCnt="0"/>
      <dgm:spPr/>
    </dgm:pt>
    <dgm:pt modelId="{47F8336D-21E5-4A5D-B5A8-BBBD54E9599E}" type="pres">
      <dgm:prSet presAssocID="{D85F0A68-4DC8-49D1-A770-722D535FE33E}" presName="bentUpArrow1" presStyleLbl="alignImgPlace1" presStyleIdx="1" presStyleCnt="2"/>
      <dgm:spPr/>
    </dgm:pt>
    <dgm:pt modelId="{81B34153-AC7A-45F6-A3D5-DAA0AE356780}" type="pres">
      <dgm:prSet presAssocID="{D85F0A68-4DC8-49D1-A770-722D535FE33E}" presName="ParentText" presStyleLbl="node1" presStyleIdx="1" presStyleCnt="3">
        <dgm:presLayoutVars>
          <dgm:chMax val="1"/>
          <dgm:chPref val="1"/>
          <dgm:bulletEnabled val="1"/>
        </dgm:presLayoutVars>
      </dgm:prSet>
      <dgm:spPr/>
      <dgm:t>
        <a:bodyPr/>
        <a:lstStyle/>
        <a:p>
          <a:endParaRPr lang="en-GB"/>
        </a:p>
      </dgm:t>
    </dgm:pt>
    <dgm:pt modelId="{A97670D0-93F5-44DF-B19B-D25C05000E04}" type="pres">
      <dgm:prSet presAssocID="{D85F0A68-4DC8-49D1-A770-722D535FE33E}" presName="ChildText" presStyleLbl="revTx" presStyleIdx="1" presStyleCnt="2">
        <dgm:presLayoutVars>
          <dgm:chMax val="0"/>
          <dgm:chPref val="0"/>
          <dgm:bulletEnabled val="1"/>
        </dgm:presLayoutVars>
      </dgm:prSet>
      <dgm:spPr/>
      <dgm:t>
        <a:bodyPr/>
        <a:lstStyle/>
        <a:p>
          <a:endParaRPr lang="en-GB"/>
        </a:p>
      </dgm:t>
    </dgm:pt>
    <dgm:pt modelId="{5DABCF3B-DCDD-4B25-8219-D45FD9883CD8}" type="pres">
      <dgm:prSet presAssocID="{42EE72F6-77CB-4029-95DB-58532825B5B1}" presName="sibTrans" presStyleCnt="0"/>
      <dgm:spPr/>
    </dgm:pt>
    <dgm:pt modelId="{0029D2D0-9353-4A8D-B2E8-036392FB6464}" type="pres">
      <dgm:prSet presAssocID="{2FF15446-E25B-4AE9-AED8-5C8F40AE9AA4}" presName="composite" presStyleCnt="0"/>
      <dgm:spPr/>
    </dgm:pt>
    <dgm:pt modelId="{10CFB583-F301-458A-91AB-3C0C5D91AD85}" type="pres">
      <dgm:prSet presAssocID="{2FF15446-E25B-4AE9-AED8-5C8F40AE9AA4}" presName="ParentText" presStyleLbl="node1" presStyleIdx="2" presStyleCnt="3">
        <dgm:presLayoutVars>
          <dgm:chMax val="1"/>
          <dgm:chPref val="1"/>
          <dgm:bulletEnabled val="1"/>
        </dgm:presLayoutVars>
      </dgm:prSet>
      <dgm:spPr/>
      <dgm:t>
        <a:bodyPr/>
        <a:lstStyle/>
        <a:p>
          <a:endParaRPr lang="en-GB"/>
        </a:p>
      </dgm:t>
    </dgm:pt>
  </dgm:ptLst>
  <dgm:cxnLst>
    <dgm:cxn modelId="{1747F072-7561-4C43-AD76-38E9BEED6138}" srcId="{D2EA0641-37F9-41D4-9CBD-552C95A53A67}" destId="{D85F0A68-4DC8-49D1-A770-722D535FE33E}" srcOrd="1" destOrd="0" parTransId="{2F1C4875-3FF0-4AF1-994F-9B77065B9983}" sibTransId="{42EE72F6-77CB-4029-95DB-58532825B5B1}"/>
    <dgm:cxn modelId="{B4B37D21-4021-4351-89B4-532B3AD72D46}" type="presOf" srcId="{D2EA0641-37F9-41D4-9CBD-552C95A53A67}" destId="{882237E8-FFB7-447B-96EB-5702A19D7E2C}" srcOrd="0" destOrd="0" presId="urn:microsoft.com/office/officeart/2005/8/layout/StepDownProcess"/>
    <dgm:cxn modelId="{0A164CE3-EB22-4E66-870E-D603052F63A9}" srcId="{D2EA0641-37F9-41D4-9CBD-552C95A53A67}" destId="{2FF15446-E25B-4AE9-AED8-5C8F40AE9AA4}" srcOrd="2" destOrd="0" parTransId="{39F6D8D6-56A1-4056-9DE1-ACE63B943470}" sibTransId="{14090456-2E0B-4FF7-A119-4F2264168581}"/>
    <dgm:cxn modelId="{F2555179-BEB8-4F89-8055-8128BF8406FF}" type="presOf" srcId="{D85F0A68-4DC8-49D1-A770-722D535FE33E}" destId="{81B34153-AC7A-45F6-A3D5-DAA0AE356780}" srcOrd="0" destOrd="0" presId="urn:microsoft.com/office/officeart/2005/8/layout/StepDownProcess"/>
    <dgm:cxn modelId="{632B1EAC-BD06-4853-87B6-463466FB89B7}" type="presOf" srcId="{85AFF1F7-1F4B-4168-BE78-9D0EA71809D9}" destId="{229ED6F8-1738-4CDF-9988-38CA9EAC77CB}" srcOrd="0" destOrd="0" presId="urn:microsoft.com/office/officeart/2005/8/layout/StepDownProcess"/>
    <dgm:cxn modelId="{05C14F5A-847C-4487-981F-C02AD1C70FD2}" type="presOf" srcId="{2FF15446-E25B-4AE9-AED8-5C8F40AE9AA4}" destId="{10CFB583-F301-458A-91AB-3C0C5D91AD85}" srcOrd="0" destOrd="0" presId="urn:microsoft.com/office/officeart/2005/8/layout/StepDownProcess"/>
    <dgm:cxn modelId="{086F4629-FA33-4DB9-90CB-6A32B7303039}" srcId="{D2EA0641-37F9-41D4-9CBD-552C95A53A67}" destId="{85AFF1F7-1F4B-4168-BE78-9D0EA71809D9}" srcOrd="0" destOrd="0" parTransId="{2EE8B1C9-65D7-4852-BDA4-52D0D306966B}" sibTransId="{87D38885-2760-41D9-8603-9900F6EB5B9A}"/>
    <dgm:cxn modelId="{67A8C437-1017-4CF2-8DD3-F9EDAC6F89CA}" type="presParOf" srcId="{882237E8-FFB7-447B-96EB-5702A19D7E2C}" destId="{7FDB57F1-9080-44E9-8B4A-9E8927403F27}" srcOrd="0" destOrd="0" presId="urn:microsoft.com/office/officeart/2005/8/layout/StepDownProcess"/>
    <dgm:cxn modelId="{88F03765-0C84-4C41-B65B-050429758898}" type="presParOf" srcId="{7FDB57F1-9080-44E9-8B4A-9E8927403F27}" destId="{AC72E857-919F-4F40-A902-91B77E5A4057}" srcOrd="0" destOrd="0" presId="urn:microsoft.com/office/officeart/2005/8/layout/StepDownProcess"/>
    <dgm:cxn modelId="{8253D437-BAE8-4EE8-86E9-BF04FEB3F206}" type="presParOf" srcId="{7FDB57F1-9080-44E9-8B4A-9E8927403F27}" destId="{229ED6F8-1738-4CDF-9988-38CA9EAC77CB}" srcOrd="1" destOrd="0" presId="urn:microsoft.com/office/officeart/2005/8/layout/StepDownProcess"/>
    <dgm:cxn modelId="{201D7331-BC95-4927-AA3B-EAF6DDDD92BA}" type="presParOf" srcId="{7FDB57F1-9080-44E9-8B4A-9E8927403F27}" destId="{841563B6-B3FA-4CFF-B7D4-22D79B579A40}" srcOrd="2" destOrd="0" presId="urn:microsoft.com/office/officeart/2005/8/layout/StepDownProcess"/>
    <dgm:cxn modelId="{E890BF32-711B-47CB-BD0E-97532508E9BF}" type="presParOf" srcId="{882237E8-FFB7-447B-96EB-5702A19D7E2C}" destId="{8FB9FF65-2DE9-4174-9EB5-2AACBA140F0A}" srcOrd="1" destOrd="0" presId="urn:microsoft.com/office/officeart/2005/8/layout/StepDownProcess"/>
    <dgm:cxn modelId="{D82641FA-4E9A-4C45-807D-8B1319C7969E}" type="presParOf" srcId="{882237E8-FFB7-447B-96EB-5702A19D7E2C}" destId="{37253C17-FEE8-4E4E-AB97-632B4923BFAF}" srcOrd="2" destOrd="0" presId="urn:microsoft.com/office/officeart/2005/8/layout/StepDownProcess"/>
    <dgm:cxn modelId="{394A1C55-1286-4DD8-AEEA-590E69FDCF31}" type="presParOf" srcId="{37253C17-FEE8-4E4E-AB97-632B4923BFAF}" destId="{47F8336D-21E5-4A5D-B5A8-BBBD54E9599E}" srcOrd="0" destOrd="0" presId="urn:microsoft.com/office/officeart/2005/8/layout/StepDownProcess"/>
    <dgm:cxn modelId="{E4719E6C-26DD-4A34-8572-03F933C54BC1}" type="presParOf" srcId="{37253C17-FEE8-4E4E-AB97-632B4923BFAF}" destId="{81B34153-AC7A-45F6-A3D5-DAA0AE356780}" srcOrd="1" destOrd="0" presId="urn:microsoft.com/office/officeart/2005/8/layout/StepDownProcess"/>
    <dgm:cxn modelId="{FAF3A9DE-0386-4FCC-BB0C-EC13E84FB0AD}" type="presParOf" srcId="{37253C17-FEE8-4E4E-AB97-632B4923BFAF}" destId="{A97670D0-93F5-44DF-B19B-D25C05000E04}" srcOrd="2" destOrd="0" presId="urn:microsoft.com/office/officeart/2005/8/layout/StepDownProcess"/>
    <dgm:cxn modelId="{5D30F49B-34B0-44AE-99DC-566D10346834}" type="presParOf" srcId="{882237E8-FFB7-447B-96EB-5702A19D7E2C}" destId="{5DABCF3B-DCDD-4B25-8219-D45FD9883CD8}" srcOrd="3" destOrd="0" presId="urn:microsoft.com/office/officeart/2005/8/layout/StepDownProcess"/>
    <dgm:cxn modelId="{396CD39A-17BF-4D27-ACCA-6EFCE4EBFFA1}" type="presParOf" srcId="{882237E8-FFB7-447B-96EB-5702A19D7E2C}" destId="{0029D2D0-9353-4A8D-B2E8-036392FB6464}" srcOrd="4" destOrd="0" presId="urn:microsoft.com/office/officeart/2005/8/layout/StepDownProcess"/>
    <dgm:cxn modelId="{58AAAE46-7205-402F-9B19-365E2B219724}" type="presParOf" srcId="{0029D2D0-9353-4A8D-B2E8-036392FB6464}" destId="{10CFB583-F301-458A-91AB-3C0C5D91AD85}" srcOrd="0" destOrd="0" presId="urn:microsoft.com/office/officeart/2005/8/layout/StepDownProcess"/>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2E857-919F-4F40-A902-91B77E5A4057}">
      <dsp:nvSpPr>
        <dsp:cNvPr id="0" name=""/>
        <dsp:cNvSpPr/>
      </dsp:nvSpPr>
      <dsp:spPr>
        <a:xfrm rot="5400000">
          <a:off x="976623" y="1187375"/>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9ED6F8-1738-4CDF-9988-38CA9EAC77CB}">
      <dsp:nvSpPr>
        <dsp:cNvPr id="0" name=""/>
        <dsp:cNvSpPr/>
      </dsp:nvSpPr>
      <dsp:spPr>
        <a:xfrm>
          <a:off x="698402" y="23283"/>
          <a:ext cx="1767802" cy="1237404"/>
        </a:xfrm>
        <a:prstGeom prst="roundRect">
          <a:avLst>
            <a:gd name="adj" fmla="val 16670"/>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GB" sz="3100" kern="1200" dirty="0" smtClean="0"/>
            <a:t>research</a:t>
          </a:r>
          <a:endParaRPr lang="en-GB" sz="3100" kern="1200" dirty="0"/>
        </a:p>
      </dsp:txBody>
      <dsp:txXfrm>
        <a:off x="758818" y="83699"/>
        <a:ext cx="1646970" cy="1116572"/>
      </dsp:txXfrm>
    </dsp:sp>
    <dsp:sp modelId="{841563B6-B3FA-4CFF-B7D4-22D79B579A40}">
      <dsp:nvSpPr>
        <dsp:cNvPr id="0" name=""/>
        <dsp:cNvSpPr/>
      </dsp:nvSpPr>
      <dsp:spPr>
        <a:xfrm>
          <a:off x="2466205" y="141298"/>
          <a:ext cx="1285731" cy="1000125"/>
        </a:xfrm>
        <a:prstGeom prst="rect">
          <a:avLst/>
        </a:prstGeom>
        <a:noFill/>
        <a:ln>
          <a:noFill/>
        </a:ln>
        <a:effectLst/>
      </dsp:spPr>
      <dsp:style>
        <a:lnRef idx="0">
          <a:scrgbClr r="0" g="0" b="0"/>
        </a:lnRef>
        <a:fillRef idx="0">
          <a:scrgbClr r="0" g="0" b="0"/>
        </a:fillRef>
        <a:effectRef idx="0">
          <a:scrgbClr r="0" g="0" b="0"/>
        </a:effectRef>
        <a:fontRef idx="minor"/>
      </dsp:style>
    </dsp:sp>
    <dsp:sp modelId="{47F8336D-21E5-4A5D-B5A8-BBBD54E9599E}">
      <dsp:nvSpPr>
        <dsp:cNvPr id="0" name=""/>
        <dsp:cNvSpPr/>
      </dsp:nvSpPr>
      <dsp:spPr>
        <a:xfrm rot="5400000">
          <a:off x="2442319" y="2577389"/>
          <a:ext cx="1050131" cy="1195537"/>
        </a:xfrm>
        <a:prstGeom prst="bentUpArrow">
          <a:avLst>
            <a:gd name="adj1" fmla="val 32840"/>
            <a:gd name="adj2" fmla="val 25000"/>
            <a:gd name="adj3" fmla="val 35780"/>
          </a:avLst>
        </a:prstGeom>
        <a:solidFill>
          <a:schemeClr val="accent1">
            <a:tint val="50000"/>
            <a:hueOff val="0"/>
            <a:satOff val="0"/>
            <a:lumOff val="130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B34153-AC7A-45F6-A3D5-DAA0AE356780}">
      <dsp:nvSpPr>
        <dsp:cNvPr id="0" name=""/>
        <dsp:cNvSpPr/>
      </dsp:nvSpPr>
      <dsp:spPr>
        <a:xfrm>
          <a:off x="2164098" y="1413297"/>
          <a:ext cx="1767802" cy="1237404"/>
        </a:xfrm>
        <a:prstGeom prst="roundRect">
          <a:avLst>
            <a:gd name="adj" fmla="val 16670"/>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GB" sz="3100" kern="1200" dirty="0" smtClean="0"/>
            <a:t>thinking</a:t>
          </a:r>
          <a:endParaRPr lang="en-GB" sz="3100" kern="1200" dirty="0"/>
        </a:p>
      </dsp:txBody>
      <dsp:txXfrm>
        <a:off x="2224514" y="1473713"/>
        <a:ext cx="1646970" cy="1116572"/>
      </dsp:txXfrm>
    </dsp:sp>
    <dsp:sp modelId="{A97670D0-93F5-44DF-B19B-D25C05000E04}">
      <dsp:nvSpPr>
        <dsp:cNvPr id="0" name=""/>
        <dsp:cNvSpPr/>
      </dsp:nvSpPr>
      <dsp:spPr>
        <a:xfrm>
          <a:off x="3931901" y="1531312"/>
          <a:ext cx="1285731" cy="1000125"/>
        </a:xfrm>
        <a:prstGeom prst="rect">
          <a:avLst/>
        </a:prstGeom>
        <a:noFill/>
        <a:ln>
          <a:noFill/>
        </a:ln>
        <a:effectLst/>
      </dsp:spPr>
      <dsp:style>
        <a:lnRef idx="0">
          <a:scrgbClr r="0" g="0" b="0"/>
        </a:lnRef>
        <a:fillRef idx="0">
          <a:scrgbClr r="0" g="0" b="0"/>
        </a:fillRef>
        <a:effectRef idx="0">
          <a:scrgbClr r="0" g="0" b="0"/>
        </a:effectRef>
        <a:fontRef idx="minor"/>
      </dsp:style>
    </dsp:sp>
    <dsp:sp modelId="{10CFB583-F301-458A-91AB-3C0C5D91AD85}">
      <dsp:nvSpPr>
        <dsp:cNvPr id="0" name=""/>
        <dsp:cNvSpPr/>
      </dsp:nvSpPr>
      <dsp:spPr>
        <a:xfrm>
          <a:off x="3629794" y="2803311"/>
          <a:ext cx="1767802" cy="1237404"/>
        </a:xfrm>
        <a:prstGeom prst="roundRect">
          <a:avLst>
            <a:gd name="adj" fmla="val 16670"/>
          </a:avLst>
        </a:prstGeom>
        <a:solidFill>
          <a:srgbClr val="B91777"/>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GB" sz="3100" kern="1200" dirty="0" smtClean="0"/>
            <a:t>writing</a:t>
          </a:r>
          <a:endParaRPr lang="en-GB" sz="3100" kern="1200" dirty="0"/>
        </a:p>
      </dsp:txBody>
      <dsp:txXfrm>
        <a:off x="3690210" y="2863727"/>
        <a:ext cx="1646970" cy="111657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76363" cy="511730"/>
          </a:xfrm>
          <a:prstGeom prst="rect">
            <a:avLst/>
          </a:prstGeom>
        </p:spPr>
        <p:txBody>
          <a:bodyPr vert="horz" lIns="94759" tIns="47380" rIns="94759" bIns="47380" rtlCol="0"/>
          <a:lstStyle>
            <a:lvl1pPr algn="l">
              <a:defRPr sz="1200"/>
            </a:lvl1pPr>
          </a:lstStyle>
          <a:p>
            <a:endParaRPr lang="en-GB"/>
          </a:p>
        </p:txBody>
      </p:sp>
      <p:sp>
        <p:nvSpPr>
          <p:cNvPr id="3" name="Date Placeholder 2"/>
          <p:cNvSpPr>
            <a:spLocks noGrp="1"/>
          </p:cNvSpPr>
          <p:nvPr>
            <p:ph type="dt" sz="quarter" idx="1"/>
          </p:nvPr>
        </p:nvSpPr>
        <p:spPr>
          <a:xfrm>
            <a:off x="4021295" y="2"/>
            <a:ext cx="3076363" cy="511730"/>
          </a:xfrm>
          <a:prstGeom prst="rect">
            <a:avLst/>
          </a:prstGeom>
        </p:spPr>
        <p:txBody>
          <a:bodyPr vert="horz" lIns="94759" tIns="47380" rIns="94759" bIns="47380" rtlCol="0"/>
          <a:lstStyle>
            <a:lvl1pPr algn="r">
              <a:defRPr sz="1200"/>
            </a:lvl1pPr>
          </a:lstStyle>
          <a:p>
            <a:fld id="{28148361-1112-46F1-B4B9-63A58D9FE6B3}" type="datetimeFigureOut">
              <a:rPr lang="en-GB" smtClean="0"/>
              <a:pPr/>
              <a:t>28/09/2015</a:t>
            </a:fld>
            <a:endParaRPr lang="en-GB"/>
          </a:p>
        </p:txBody>
      </p:sp>
      <p:sp>
        <p:nvSpPr>
          <p:cNvPr id="4" name="Footer Placeholder 3"/>
          <p:cNvSpPr>
            <a:spLocks noGrp="1"/>
          </p:cNvSpPr>
          <p:nvPr>
            <p:ph type="ftr" sz="quarter" idx="2"/>
          </p:nvPr>
        </p:nvSpPr>
        <p:spPr>
          <a:xfrm>
            <a:off x="1" y="9721108"/>
            <a:ext cx="3076363" cy="511730"/>
          </a:xfrm>
          <a:prstGeom prst="rect">
            <a:avLst/>
          </a:prstGeom>
        </p:spPr>
        <p:txBody>
          <a:bodyPr vert="horz" lIns="94759" tIns="47380" rIns="94759" bIns="47380"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1730"/>
          </a:xfrm>
          <a:prstGeom prst="rect">
            <a:avLst/>
          </a:prstGeom>
        </p:spPr>
        <p:txBody>
          <a:bodyPr vert="horz" lIns="94759" tIns="47380" rIns="94759" bIns="47380" rtlCol="0" anchor="b"/>
          <a:lstStyle>
            <a:lvl1pPr algn="r">
              <a:defRPr sz="1200"/>
            </a:lvl1pPr>
          </a:lstStyle>
          <a:p>
            <a:fld id="{4E769213-7CDA-433A-BA02-A3944589CA3C}" type="slidenum">
              <a:rPr lang="en-GB" smtClean="0"/>
              <a:pPr/>
              <a:t>‹#›</a:t>
            </a:fld>
            <a:endParaRPr lang="en-GB"/>
          </a:p>
        </p:txBody>
      </p:sp>
    </p:spTree>
    <p:extLst>
      <p:ext uri="{BB962C8B-B14F-4D97-AF65-F5344CB8AC3E}">
        <p14:creationId xmlns="" xmlns:p14="http://schemas.microsoft.com/office/powerpoint/2010/main" val="50500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76363" cy="511730"/>
          </a:xfrm>
          <a:prstGeom prst="rect">
            <a:avLst/>
          </a:prstGeom>
        </p:spPr>
        <p:txBody>
          <a:bodyPr vert="horz" lIns="94759" tIns="47380" rIns="94759" bIns="47380" rtlCol="0"/>
          <a:lstStyle>
            <a:lvl1pPr algn="l">
              <a:defRPr sz="1200"/>
            </a:lvl1pPr>
          </a:lstStyle>
          <a:p>
            <a:endParaRPr lang="en-GB"/>
          </a:p>
        </p:txBody>
      </p:sp>
      <p:sp>
        <p:nvSpPr>
          <p:cNvPr id="3" name="Date Placeholder 2"/>
          <p:cNvSpPr>
            <a:spLocks noGrp="1"/>
          </p:cNvSpPr>
          <p:nvPr>
            <p:ph type="dt" idx="1"/>
          </p:nvPr>
        </p:nvSpPr>
        <p:spPr>
          <a:xfrm>
            <a:off x="4021295" y="2"/>
            <a:ext cx="3076363" cy="511730"/>
          </a:xfrm>
          <a:prstGeom prst="rect">
            <a:avLst/>
          </a:prstGeom>
        </p:spPr>
        <p:txBody>
          <a:bodyPr vert="horz" lIns="94759" tIns="47380" rIns="94759" bIns="47380" rtlCol="0"/>
          <a:lstStyle>
            <a:lvl1pPr algn="r">
              <a:defRPr sz="1200"/>
            </a:lvl1pPr>
          </a:lstStyle>
          <a:p>
            <a:fld id="{82262123-208A-4E12-AC65-8148F1284DFD}" type="datetimeFigureOut">
              <a:rPr lang="en-GB" smtClean="0"/>
              <a:pPr/>
              <a:t>28/09/2015</a:t>
            </a:fld>
            <a:endParaRPr lang="en-GB"/>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endParaRPr lang="en-GB"/>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59" tIns="47380" rIns="94759" bIns="4738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721108"/>
            <a:ext cx="3076363" cy="511730"/>
          </a:xfrm>
          <a:prstGeom prst="rect">
            <a:avLst/>
          </a:prstGeom>
        </p:spPr>
        <p:txBody>
          <a:bodyPr vert="horz" lIns="94759" tIns="47380" rIns="94759" bIns="47380"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1730"/>
          </a:xfrm>
          <a:prstGeom prst="rect">
            <a:avLst/>
          </a:prstGeom>
        </p:spPr>
        <p:txBody>
          <a:bodyPr vert="horz" lIns="94759" tIns="47380" rIns="94759" bIns="47380" rtlCol="0" anchor="b"/>
          <a:lstStyle>
            <a:lvl1pPr algn="r">
              <a:defRPr sz="1200"/>
            </a:lvl1pPr>
          </a:lstStyle>
          <a:p>
            <a:fld id="{A0A9DF41-0EF2-4D6F-BDD0-B11C0F251182}" type="slidenum">
              <a:rPr lang="en-GB" smtClean="0"/>
              <a:pPr/>
              <a:t>‹#›</a:t>
            </a:fld>
            <a:endParaRPr lang="en-GB"/>
          </a:p>
        </p:txBody>
      </p:sp>
    </p:spTree>
    <p:extLst>
      <p:ext uri="{BB962C8B-B14F-4D97-AF65-F5344CB8AC3E}">
        <p14:creationId xmlns="" xmlns:p14="http://schemas.microsoft.com/office/powerpoint/2010/main" val="36540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 to write out your argument – what are you trying to say?</a:t>
            </a:r>
            <a:endParaRPr lang="en-GB" dirty="0"/>
          </a:p>
        </p:txBody>
      </p:sp>
      <p:sp>
        <p:nvSpPr>
          <p:cNvPr id="4" name="Slide Number Placeholder 3"/>
          <p:cNvSpPr>
            <a:spLocks noGrp="1"/>
          </p:cNvSpPr>
          <p:nvPr>
            <p:ph type="sldNum" sz="quarter" idx="10"/>
          </p:nvPr>
        </p:nvSpPr>
        <p:spPr/>
        <p:txBody>
          <a:bodyPr/>
          <a:lstStyle/>
          <a:p>
            <a:fld id="{6CF389BC-02D5-4ACE-A91D-A9752380103D}" type="slidenum">
              <a:rPr lang="en-GB" smtClean="0"/>
              <a:pPr/>
              <a:t>8</a:t>
            </a:fld>
            <a:endParaRPr lang="en-GB"/>
          </a:p>
        </p:txBody>
      </p:sp>
    </p:spTree>
    <p:extLst>
      <p:ext uri="{BB962C8B-B14F-4D97-AF65-F5344CB8AC3E}">
        <p14:creationId xmlns="" xmlns:p14="http://schemas.microsoft.com/office/powerpoint/2010/main" val="83615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students to try to</a:t>
            </a:r>
            <a:r>
              <a:rPr lang="en-GB" baseline="0" dirty="0" smtClean="0"/>
              <a:t> make a rough outline of their writing up</a:t>
            </a:r>
            <a:endParaRPr lang="en-GB" dirty="0"/>
          </a:p>
        </p:txBody>
      </p:sp>
      <p:sp>
        <p:nvSpPr>
          <p:cNvPr id="4" name="Slide Number Placeholder 3"/>
          <p:cNvSpPr>
            <a:spLocks noGrp="1"/>
          </p:cNvSpPr>
          <p:nvPr>
            <p:ph type="sldNum" sz="quarter" idx="10"/>
          </p:nvPr>
        </p:nvSpPr>
        <p:spPr/>
        <p:txBody>
          <a:bodyPr/>
          <a:lstStyle/>
          <a:p>
            <a:fld id="{A0A9DF41-0EF2-4D6F-BDD0-B11C0F251182}" type="slidenum">
              <a:rPr lang="en-GB" smtClean="0"/>
              <a:pPr/>
              <a:t>10</a:t>
            </a:fld>
            <a:endParaRPr lang="en-GB"/>
          </a:p>
        </p:txBody>
      </p:sp>
    </p:spTree>
    <p:extLst>
      <p:ext uri="{BB962C8B-B14F-4D97-AF65-F5344CB8AC3E}">
        <p14:creationId xmlns="" xmlns:p14="http://schemas.microsoft.com/office/powerpoint/2010/main" val="394319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normAutofit/>
          </a:bodyPr>
          <a:lstStyle/>
          <a:p>
            <a:fld id="{5ECB91FC-D19B-40E0-9346-888B92ED998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B91FC-D19B-40E0-9346-888B92ED998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B91FC-D19B-40E0-9346-888B92ED998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B91FC-D19B-40E0-9346-888B92ED998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ECB91FC-D19B-40E0-9346-888B92ED998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B91FC-D19B-40E0-9346-888B92ED9984}" type="slidenum">
              <a:rPr lang="en-GB" smtClean="0"/>
              <a:pPr/>
              <a:t>‹#›</a:t>
            </a:fld>
            <a:endParaRPr lang="en-GB"/>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ECB91FC-D19B-40E0-9346-888B92ED9984}" type="slidenum">
              <a:rPr lang="en-GB" smtClean="0"/>
              <a:pPr/>
              <a:t>‹#›</a:t>
            </a:fld>
            <a:endParaRPr lang="en-GB"/>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ECB91FC-D19B-40E0-9346-888B92ED998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ECB91FC-D19B-40E0-9346-888B92ED998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B91FC-D19B-40E0-9346-888B92ED9984}" type="slidenum">
              <a:rPr lang="en-GB" smtClean="0"/>
              <a:pPr/>
              <a:t>‹#›</a:t>
            </a:fld>
            <a:endParaRPr lang="en-GB"/>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3BFDB6-E5A0-459B-B9D8-21432AAA5CC2}" type="datetimeFigureOut">
              <a:rPr lang="en-GB" smtClean="0"/>
              <a:pPr/>
              <a:t>28/09/2015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ECB91FC-D19B-40E0-9346-888B92ED9984}" type="slidenum">
              <a:rPr lang="en-GB" smtClean="0"/>
              <a:pPr/>
              <a:t>‹#›</a:t>
            </a:fld>
            <a:endParaRPr lang="en-GB"/>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C63BFDB6-E5A0-459B-B9D8-21432AAA5CC2}" type="datetimeFigureOut">
              <a:rPr lang="en-GB" smtClean="0"/>
              <a:pPr/>
              <a:t>28/09/2015</a:t>
            </a:fld>
            <a:endParaRPr lang="en-GB"/>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GB"/>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5ECB91FC-D19B-40E0-9346-888B92ED9984}"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app.refme.com/home" TargetMode="External"/><Relationship Id="rId3" Type="http://schemas.openxmlformats.org/officeDocument/2006/relationships/hyperlink" Target="http://www.monash.edu.au/lls/llonline/writing/index.xml" TargetMode="External"/><Relationship Id="rId7" Type="http://schemas.openxmlformats.org/officeDocument/2006/relationships/hyperlink" Target="http://ask.fxplus.ac.uk/students/referencing" TargetMode="External"/><Relationship Id="rId2" Type="http://schemas.openxmlformats.org/officeDocument/2006/relationships/hyperlink" Target="http://owl.english.purdue.edu/owl/resource/606/1/" TargetMode="External"/><Relationship Id="rId1" Type="http://schemas.openxmlformats.org/officeDocument/2006/relationships/slideLayout" Target="../slideLayouts/slideLayout2.xml"/><Relationship Id="rId6" Type="http://schemas.openxmlformats.org/officeDocument/2006/relationships/hyperlink" Target="http://ask.fxplus.ac.uk/ask/students/assignment-calculator" TargetMode="External"/><Relationship Id="rId5" Type="http://schemas.openxmlformats.org/officeDocument/2006/relationships/hyperlink" Target="http://papyr.com/esp/module_5.2.pdf" TargetMode="External"/><Relationship Id="rId4" Type="http://schemas.openxmlformats.org/officeDocument/2006/relationships/hyperlink" Target="http://www.rlf.org.uk/fellowshipscheme/writing/makinganargument/index.cf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sk.fxplus.ac.uk/students/assignment-calcula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PREPARING AN ESSAY </a:t>
            </a:r>
            <a:r>
              <a:rPr lang="en-GB" sz="1400" dirty="0" smtClean="0"/>
              <a:t>on GAME PLATFORM HISTORY</a:t>
            </a:r>
            <a:endParaRPr lang="en-GB" dirty="0"/>
          </a:p>
        </p:txBody>
      </p:sp>
      <p:sp>
        <p:nvSpPr>
          <p:cNvPr id="4" name="Subtitle 3"/>
          <p:cNvSpPr>
            <a:spLocks noGrp="1"/>
          </p:cNvSpPr>
          <p:nvPr>
            <p:ph type="subTitle" idx="1"/>
          </p:nvPr>
        </p:nvSpPr>
        <p:spPr/>
        <p:txBody>
          <a:bodyPr/>
          <a:lstStyle/>
          <a:p>
            <a:r>
              <a:rPr lang="en-GB" dirty="0" smtClean="0"/>
              <a:t>Liz Wragg</a:t>
            </a:r>
          </a:p>
          <a:p>
            <a:r>
              <a:rPr lang="en-GB" dirty="0" smtClean="0"/>
              <a:t>ASK: Academic Skills</a:t>
            </a:r>
          </a:p>
        </p:txBody>
      </p:sp>
    </p:spTree>
    <p:extLst>
      <p:ext uri="{BB962C8B-B14F-4D97-AF65-F5344CB8AC3E}">
        <p14:creationId xmlns="" xmlns:p14="http://schemas.microsoft.com/office/powerpoint/2010/main" val="2774676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i</a:t>
            </a:r>
            <a:r>
              <a:rPr lang="en-GB" dirty="0" smtClean="0"/>
              <a:t>ntroduction 100 words</a:t>
            </a:r>
          </a:p>
          <a:p>
            <a:pPr lvl="1"/>
            <a:r>
              <a:rPr lang="en-GB" dirty="0" smtClean="0"/>
              <a:t>first part –	theme/idea A 	300 words (2 paragraphs)</a:t>
            </a:r>
          </a:p>
          <a:p>
            <a:pPr lvl="1"/>
            <a:r>
              <a:rPr lang="en-GB" dirty="0" smtClean="0"/>
              <a:t>middle part – theme/idea B	300 words (2 paragraphs)</a:t>
            </a:r>
          </a:p>
          <a:p>
            <a:pPr lvl="1"/>
            <a:r>
              <a:rPr lang="en-GB" dirty="0" smtClean="0"/>
              <a:t>third part - 	theme/idea C	300 words (2 paragraphs)</a:t>
            </a:r>
          </a:p>
          <a:p>
            <a:r>
              <a:rPr lang="en-GB" dirty="0" smtClean="0"/>
              <a:t>conclusion 100 words</a:t>
            </a:r>
          </a:p>
          <a:p>
            <a:pPr lvl="1"/>
            <a:endParaRPr lang="en-GB" dirty="0"/>
          </a:p>
        </p:txBody>
      </p:sp>
    </p:spTree>
    <p:extLst>
      <p:ext uri="{BB962C8B-B14F-4D97-AF65-F5344CB8AC3E}">
        <p14:creationId xmlns="" xmlns:p14="http://schemas.microsoft.com/office/powerpoint/2010/main" val="13780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synthesis matrix</a:t>
            </a:r>
            <a:endParaRPr lang="en-GB"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248499158"/>
              </p:ext>
            </p:extLst>
          </p:nvPr>
        </p:nvGraphicFramePr>
        <p:xfrm>
          <a:off x="683569" y="1412776"/>
          <a:ext cx="7560838" cy="5155132"/>
        </p:xfrm>
        <a:graphic>
          <a:graphicData uri="http://schemas.openxmlformats.org/drawingml/2006/table">
            <a:tbl>
              <a:tblPr>
                <a:tableStyleId>{5C22544A-7EE6-4342-B048-85BDC9FD1C3A}</a:tableStyleId>
              </a:tblPr>
              <a:tblGrid>
                <a:gridCol w="691539"/>
                <a:gridCol w="1324684"/>
                <a:gridCol w="1296144"/>
                <a:gridCol w="1296144"/>
                <a:gridCol w="1368152"/>
                <a:gridCol w="1584175"/>
              </a:tblGrid>
              <a:tr h="437545">
                <a:tc>
                  <a:txBody>
                    <a:bodyPr/>
                    <a:lstStyle/>
                    <a:p>
                      <a:pPr algn="l" fontAlgn="t"/>
                      <a:r>
                        <a:rPr lang="en-GB" sz="1800" u="none" strike="noStrike" dirty="0">
                          <a:effectLst/>
                        </a:rPr>
                        <a:t> </a:t>
                      </a:r>
                      <a:endParaRPr lang="en-GB" sz="1800" b="0" i="0" u="none" strike="noStrike" dirty="0">
                        <a:solidFill>
                          <a:srgbClr val="000000"/>
                        </a:solidFill>
                        <a:effectLst/>
                        <a:latin typeface="Cambria"/>
                      </a:endParaRPr>
                    </a:p>
                  </a:txBody>
                  <a:tcPr marL="3476" marR="3476" marT="3476" marB="0">
                    <a:solidFill>
                      <a:srgbClr val="00B050"/>
                    </a:solidFill>
                  </a:tcPr>
                </a:tc>
                <a:tc>
                  <a:txBody>
                    <a:bodyPr/>
                    <a:lstStyle/>
                    <a:p>
                      <a:pPr algn="l" fontAlgn="t"/>
                      <a:r>
                        <a:rPr lang="en-GB" sz="1800" u="none" strike="noStrike" dirty="0" smtClean="0">
                          <a:effectLst/>
                        </a:rPr>
                        <a:t>book/article1</a:t>
                      </a:r>
                      <a:endParaRPr lang="en-GB" sz="1800" b="0" i="0" u="none" strike="noStrike" dirty="0">
                        <a:solidFill>
                          <a:srgbClr val="000000"/>
                        </a:solidFill>
                        <a:effectLst/>
                        <a:latin typeface="Cambria"/>
                      </a:endParaRPr>
                    </a:p>
                  </a:txBody>
                  <a:tcPr marL="3476" marR="3476" marT="3476" marB="0">
                    <a:solidFill>
                      <a:srgbClr val="00B050"/>
                    </a:solidFill>
                  </a:tcPr>
                </a:tc>
                <a:tc>
                  <a:txBody>
                    <a:bodyPr/>
                    <a:lstStyle/>
                    <a:p>
                      <a:pPr algn="l" fontAlgn="t"/>
                      <a:r>
                        <a:rPr lang="en-GB" sz="1800" u="none" strike="noStrike" dirty="0" smtClean="0">
                          <a:effectLst/>
                        </a:rPr>
                        <a:t>book/article 2</a:t>
                      </a:r>
                      <a:endParaRPr lang="en-GB" sz="1800" b="0" i="0" u="none" strike="noStrike" dirty="0">
                        <a:solidFill>
                          <a:srgbClr val="000000"/>
                        </a:solidFill>
                        <a:effectLst/>
                        <a:latin typeface="Cambria"/>
                      </a:endParaRPr>
                    </a:p>
                  </a:txBody>
                  <a:tcPr marL="3476" marR="3476" marT="3476" marB="0">
                    <a:solidFill>
                      <a:srgbClr val="00B050"/>
                    </a:solidFill>
                  </a:tcPr>
                </a:tc>
                <a:tc>
                  <a:txBody>
                    <a:bodyPr/>
                    <a:lstStyle/>
                    <a:p>
                      <a:pPr algn="l" fontAlgn="t"/>
                      <a:r>
                        <a:rPr lang="en-GB" sz="1800" u="none" strike="noStrike" smtClean="0">
                          <a:effectLst/>
                        </a:rPr>
                        <a:t>book/article 3</a:t>
                      </a:r>
                      <a:endParaRPr lang="en-GB" sz="1800" b="0" i="0" u="none" strike="noStrike" dirty="0">
                        <a:solidFill>
                          <a:srgbClr val="000000"/>
                        </a:solidFill>
                        <a:effectLst/>
                        <a:latin typeface="Cambria"/>
                      </a:endParaRPr>
                    </a:p>
                  </a:txBody>
                  <a:tcPr marL="3476" marR="3476" marT="3476" marB="0">
                    <a:solidFill>
                      <a:srgbClr val="00B050"/>
                    </a:solidFill>
                  </a:tcPr>
                </a:tc>
                <a:tc>
                  <a:txBody>
                    <a:bodyPr/>
                    <a:lstStyle/>
                    <a:p>
                      <a:pPr algn="l" fontAlgn="t"/>
                      <a:r>
                        <a:rPr lang="en-GB" sz="1800" u="none" strike="noStrike" dirty="0" smtClean="0">
                          <a:effectLst/>
                        </a:rPr>
                        <a:t>book/article 4</a:t>
                      </a:r>
                      <a:endParaRPr lang="en-GB" sz="1800" b="0" i="0" u="none" strike="noStrike" dirty="0">
                        <a:solidFill>
                          <a:srgbClr val="000000"/>
                        </a:solidFill>
                        <a:effectLst/>
                        <a:latin typeface="Cambria"/>
                      </a:endParaRPr>
                    </a:p>
                  </a:txBody>
                  <a:tcPr marL="3476" marR="3476" marT="3476" marB="0">
                    <a:solidFill>
                      <a:srgbClr val="00B050"/>
                    </a:solidFill>
                  </a:tcPr>
                </a:tc>
                <a:tc>
                  <a:txBody>
                    <a:bodyPr/>
                    <a:lstStyle/>
                    <a:p>
                      <a:pPr algn="l" fontAlgn="t"/>
                      <a:r>
                        <a:rPr lang="en-GB" sz="1800" b="0" i="0" u="none" strike="noStrike" smtClean="0">
                          <a:solidFill>
                            <a:srgbClr val="000000"/>
                          </a:solidFill>
                          <a:effectLst/>
                          <a:latin typeface="Cambria"/>
                        </a:rPr>
                        <a:t>book/article 5</a:t>
                      </a:r>
                      <a:endParaRPr lang="en-GB" sz="1800" b="0" i="0" u="none" strike="noStrike" dirty="0">
                        <a:solidFill>
                          <a:srgbClr val="000000"/>
                        </a:solidFill>
                        <a:effectLst/>
                        <a:latin typeface="Cambria"/>
                      </a:endParaRPr>
                    </a:p>
                  </a:txBody>
                  <a:tcPr marL="3476" marR="3476" marT="3476" marB="0">
                    <a:solidFill>
                      <a:srgbClr val="00B050"/>
                    </a:solidFill>
                  </a:tcPr>
                </a:tc>
              </a:tr>
              <a:tr h="1665719">
                <a:tc>
                  <a:txBody>
                    <a:bodyPr/>
                    <a:lstStyle/>
                    <a:p>
                      <a:pPr algn="l" fontAlgn="t"/>
                      <a:r>
                        <a:rPr lang="en-GB" sz="1400" u="none" strike="noStrike" smtClean="0">
                          <a:effectLst/>
                        </a:rPr>
                        <a:t>Theme A</a:t>
                      </a:r>
                      <a:endParaRPr lang="en-GB" sz="1400" b="0" i="0" u="none" strike="noStrike" dirty="0">
                        <a:solidFill>
                          <a:srgbClr val="000000"/>
                        </a:solidFill>
                        <a:effectLst/>
                        <a:latin typeface="Cambria"/>
                      </a:endParaRPr>
                    </a:p>
                  </a:txBody>
                  <a:tcPr marL="3476" marR="3476" marT="3476" marB="0">
                    <a:solidFill>
                      <a:srgbClr val="00B050"/>
                    </a:solidFill>
                  </a:tcPr>
                </a:tc>
                <a:tc>
                  <a:txBody>
                    <a:bodyPr/>
                    <a:lstStyle/>
                    <a:p>
                      <a:pPr algn="l" fontAlgn="t"/>
                      <a:r>
                        <a:rPr lang="en-GB" sz="500" u="none" strike="noStrike" dirty="0">
                          <a:effectLst/>
                        </a:rPr>
                        <a:t>3 planes of learning, community, interpersonal and personal p6 central to view of situated learning is that all 3 planes have to be considered in developing understanding of any one plane</a:t>
                      </a:r>
                      <a:endParaRPr lang="en-GB" sz="500" b="0" i="0" u="none" strike="noStrike" dirty="0">
                        <a:solidFill>
                          <a:srgbClr val="000000"/>
                        </a:solidFill>
                        <a:effectLst/>
                        <a:latin typeface="Cambria"/>
                      </a:endParaRPr>
                    </a:p>
                  </a:txBody>
                  <a:tcPr marL="3476" marR="3476" marT="3476" marB="0"/>
                </a:tc>
                <a:tc>
                  <a:txBody>
                    <a:bodyPr/>
                    <a:lstStyle/>
                    <a:p>
                      <a:pPr algn="l" fontAlgn="t"/>
                      <a:r>
                        <a:rPr lang="en-GB" sz="500" u="none" strike="noStrike">
                          <a:effectLst/>
                        </a:rPr>
                        <a:t> </a:t>
                      </a:r>
                      <a:endParaRPr lang="en-GB" sz="500" b="0" i="0" u="none" strike="noStrike">
                        <a:solidFill>
                          <a:srgbClr val="000000"/>
                        </a:solidFill>
                        <a:effectLst/>
                        <a:latin typeface="Cambria"/>
                      </a:endParaRPr>
                    </a:p>
                  </a:txBody>
                  <a:tcPr marL="3476" marR="3476" marT="3476" marB="0"/>
                </a:tc>
                <a:tc>
                  <a:txBody>
                    <a:bodyPr/>
                    <a:lstStyle/>
                    <a:p>
                      <a:pPr algn="l" fontAlgn="t"/>
                      <a:r>
                        <a:rPr lang="en-GB" sz="500" u="none" strike="noStrike">
                          <a:effectLst/>
                        </a:rPr>
                        <a:t> </a:t>
                      </a:r>
                      <a:endParaRPr lang="en-GB" sz="500" b="0" i="0" u="none" strike="noStrike">
                        <a:solidFill>
                          <a:srgbClr val="000000"/>
                        </a:solidFill>
                        <a:effectLst/>
                        <a:latin typeface="Cambria"/>
                      </a:endParaRPr>
                    </a:p>
                  </a:txBody>
                  <a:tcPr marL="3476" marR="3476" marT="3476" marB="0"/>
                </a:tc>
                <a:tc>
                  <a:txBody>
                    <a:bodyPr/>
                    <a:lstStyle/>
                    <a:p>
                      <a:pPr algn="l" fontAlgn="t"/>
                      <a:r>
                        <a:rPr lang="en-GB" sz="500" u="none" strike="noStrike">
                          <a:effectLst/>
                        </a:rPr>
                        <a:t>[Elwood's spectrum or continuum is like figure 2.1]I prefer the planes and the individualisation - especially as my job involves a lot of work with individual learners.  </a:t>
                      </a:r>
                      <a:endParaRPr lang="en-GB" sz="500" b="0" i="0" u="none" strike="noStrike">
                        <a:solidFill>
                          <a:srgbClr val="000000"/>
                        </a:solidFill>
                        <a:effectLst/>
                        <a:latin typeface="Cambria"/>
                      </a:endParaRPr>
                    </a:p>
                  </a:txBody>
                  <a:tcPr marL="3476" marR="3476" marT="3476" marB="0"/>
                </a:tc>
                <a:tc>
                  <a:txBody>
                    <a:bodyPr/>
                    <a:lstStyle/>
                    <a:p>
                      <a:pPr algn="l" fontAlgn="t"/>
                      <a:endParaRPr lang="en-GB" sz="500" b="0" i="0" u="none" strike="noStrike" dirty="0">
                        <a:solidFill>
                          <a:srgbClr val="000000"/>
                        </a:solidFill>
                        <a:effectLst/>
                        <a:latin typeface="Cambria"/>
                      </a:endParaRPr>
                    </a:p>
                  </a:txBody>
                  <a:tcPr marL="3476" marR="3476" marT="3476" marB="0"/>
                </a:tc>
              </a:tr>
              <a:tr h="1698564">
                <a:tc>
                  <a:txBody>
                    <a:bodyPr/>
                    <a:lstStyle/>
                    <a:p>
                      <a:pPr algn="l" fontAlgn="t"/>
                      <a:r>
                        <a:rPr lang="en-GB" sz="1400" b="0" i="0" u="none" strike="noStrike" dirty="0" smtClean="0">
                          <a:solidFill>
                            <a:srgbClr val="000000"/>
                          </a:solidFill>
                          <a:effectLst/>
                          <a:latin typeface="Gill Sans MT" pitchFamily="34" charset="0"/>
                        </a:rPr>
                        <a:t>Theme</a:t>
                      </a:r>
                      <a:r>
                        <a:rPr lang="en-GB" sz="1400" b="0" i="0" u="none" strike="noStrike" baseline="0" dirty="0" smtClean="0">
                          <a:solidFill>
                            <a:srgbClr val="000000"/>
                          </a:solidFill>
                          <a:effectLst/>
                          <a:latin typeface="Gill Sans MT" pitchFamily="34" charset="0"/>
                        </a:rPr>
                        <a:t> B</a:t>
                      </a:r>
                      <a:endParaRPr lang="en-GB" sz="1400" b="0" i="0" u="none" strike="noStrike" dirty="0">
                        <a:solidFill>
                          <a:srgbClr val="000000"/>
                        </a:solidFill>
                        <a:effectLst/>
                        <a:latin typeface="Cambria"/>
                      </a:endParaRPr>
                    </a:p>
                  </a:txBody>
                  <a:tcPr marL="3476" marR="3476" marT="3476" marB="0">
                    <a:solidFill>
                      <a:srgbClr val="00B050"/>
                    </a:solidFill>
                  </a:tcPr>
                </a:tc>
                <a:tc>
                  <a:txBody>
                    <a:bodyPr/>
                    <a:lstStyle/>
                    <a:p>
                      <a:pPr algn="l" fontAlgn="t"/>
                      <a:r>
                        <a:rPr lang="en-GB" sz="500" u="none" strike="noStrike">
                          <a:effectLst/>
                        </a:rPr>
                        <a:t> </a:t>
                      </a:r>
                      <a:endParaRPr lang="en-GB" sz="500" b="0" i="0" u="none" strike="noStrike">
                        <a:solidFill>
                          <a:srgbClr val="000000"/>
                        </a:solidFill>
                        <a:effectLst/>
                        <a:latin typeface="Cambria"/>
                      </a:endParaRPr>
                    </a:p>
                  </a:txBody>
                  <a:tcPr marL="3476" marR="3476" marT="3476" marB="0"/>
                </a:tc>
                <a:tc>
                  <a:txBody>
                    <a:bodyPr/>
                    <a:lstStyle/>
                    <a:p>
                      <a:pPr algn="l" fontAlgn="t"/>
                      <a:r>
                        <a:rPr lang="en-GB" sz="500" u="none" strike="noStrike">
                          <a:effectLst/>
                        </a:rPr>
                        <a:t>Meaning exists in the dynamic relation of living in the world.  P31.  </a:t>
                      </a:r>
                      <a:endParaRPr lang="en-GB" sz="500" b="0" i="0" u="none" strike="noStrike">
                        <a:solidFill>
                          <a:srgbClr val="000000"/>
                        </a:solidFill>
                        <a:effectLst/>
                        <a:latin typeface="Cambria"/>
                      </a:endParaRPr>
                    </a:p>
                  </a:txBody>
                  <a:tcPr marL="3476" marR="3476" marT="3476" marB="0"/>
                </a:tc>
                <a:tc>
                  <a:txBody>
                    <a:bodyPr/>
                    <a:lstStyle/>
                    <a:p>
                      <a:pPr algn="l" fontAlgn="t"/>
                      <a:r>
                        <a:rPr lang="en-GB" sz="500" u="none" strike="noStrike">
                          <a:effectLst/>
                        </a:rPr>
                        <a:t>Cognitive development occurs as people learn to use cultural tools for thinking… with the help of others more experienced with such tools and cultural insitutions. P49</a:t>
                      </a:r>
                      <a:endParaRPr lang="en-GB" sz="500" b="0" i="0" u="none" strike="noStrike">
                        <a:solidFill>
                          <a:srgbClr val="000000"/>
                        </a:solidFill>
                        <a:effectLst/>
                        <a:latin typeface="Cambria"/>
                      </a:endParaRPr>
                    </a:p>
                  </a:txBody>
                  <a:tcPr marL="3476" marR="3476" marT="3476" marB="0"/>
                </a:tc>
                <a:tc>
                  <a:txBody>
                    <a:bodyPr/>
                    <a:lstStyle/>
                    <a:p>
                      <a:pPr algn="l" fontAlgn="t"/>
                      <a:r>
                        <a:rPr lang="en-GB" sz="500" u="none" strike="noStrike">
                          <a:effectLst/>
                        </a:rPr>
                        <a:t> </a:t>
                      </a:r>
                      <a:endParaRPr lang="en-GB" sz="500" b="0" i="0" u="none" strike="noStrike">
                        <a:solidFill>
                          <a:srgbClr val="000000"/>
                        </a:solidFill>
                        <a:effectLst/>
                        <a:latin typeface="Cambria"/>
                      </a:endParaRPr>
                    </a:p>
                  </a:txBody>
                  <a:tcPr marL="3476" marR="3476" marT="3476" marB="0"/>
                </a:tc>
                <a:tc>
                  <a:txBody>
                    <a:bodyPr/>
                    <a:lstStyle/>
                    <a:p>
                      <a:pPr algn="l" fontAlgn="t"/>
                      <a:endParaRPr lang="en-GB" sz="500" b="0" i="0" u="none" strike="noStrike" dirty="0">
                        <a:solidFill>
                          <a:srgbClr val="000000"/>
                        </a:solidFill>
                        <a:effectLst/>
                        <a:latin typeface="Cambria"/>
                      </a:endParaRPr>
                    </a:p>
                  </a:txBody>
                  <a:tcPr marL="3476" marR="3476" marT="3476" marB="0"/>
                </a:tc>
              </a:tr>
              <a:tr h="1238733">
                <a:tc>
                  <a:txBody>
                    <a:bodyPr/>
                    <a:lstStyle/>
                    <a:p>
                      <a:pPr algn="l" fontAlgn="t"/>
                      <a:r>
                        <a:rPr lang="en-GB" sz="1400" u="none" strike="noStrike" smtClean="0">
                          <a:effectLst/>
                        </a:rPr>
                        <a:t>Theme C</a:t>
                      </a:r>
                      <a:endParaRPr lang="en-GB" sz="1400" b="0" i="0" u="none" strike="noStrike" dirty="0">
                        <a:solidFill>
                          <a:srgbClr val="000000"/>
                        </a:solidFill>
                        <a:effectLst/>
                        <a:latin typeface="Cambria"/>
                      </a:endParaRPr>
                    </a:p>
                  </a:txBody>
                  <a:tcPr marL="3476" marR="3476" marT="3476" marB="0">
                    <a:solidFill>
                      <a:srgbClr val="00B050"/>
                    </a:solidFill>
                  </a:tcPr>
                </a:tc>
                <a:tc>
                  <a:txBody>
                    <a:bodyPr/>
                    <a:lstStyle/>
                    <a:p>
                      <a:pPr algn="l" fontAlgn="t"/>
                      <a:r>
                        <a:rPr lang="en-GB" sz="500" u="none" strike="noStrike">
                          <a:effectLst/>
                        </a:rPr>
                        <a:t> </a:t>
                      </a:r>
                      <a:endParaRPr lang="en-GB" sz="500" b="0" i="0" u="none" strike="noStrike">
                        <a:solidFill>
                          <a:srgbClr val="000000"/>
                        </a:solidFill>
                        <a:effectLst/>
                        <a:latin typeface="Cambria"/>
                      </a:endParaRPr>
                    </a:p>
                  </a:txBody>
                  <a:tcPr marL="3476" marR="3476" marT="3476" marB="0"/>
                </a:tc>
                <a:tc>
                  <a:txBody>
                    <a:bodyPr/>
                    <a:lstStyle/>
                    <a:p>
                      <a:pPr algn="l" fontAlgn="t"/>
                      <a:r>
                        <a:rPr lang="en-GB" sz="500" u="none" strike="noStrike">
                          <a:effectLst/>
                        </a:rPr>
                        <a:t>Reification can be both process and product p37.  Creates points of focus around which negotiation of meaning becomes organised p36.  Dangers of classification and thingness p38</a:t>
                      </a:r>
                      <a:endParaRPr lang="en-GB" sz="500" b="0" i="0" u="none" strike="noStrike">
                        <a:solidFill>
                          <a:srgbClr val="000000"/>
                        </a:solidFill>
                        <a:effectLst/>
                        <a:latin typeface="Cambria"/>
                      </a:endParaRPr>
                    </a:p>
                  </a:txBody>
                  <a:tcPr marL="3476" marR="3476" marT="3476" marB="0"/>
                </a:tc>
                <a:tc>
                  <a:txBody>
                    <a:bodyPr/>
                    <a:lstStyle/>
                    <a:p>
                      <a:pPr algn="l" fontAlgn="t"/>
                      <a:r>
                        <a:rPr lang="en-GB" sz="500" u="none" strike="noStrike">
                          <a:effectLst/>
                        </a:rPr>
                        <a:t>P51 cultural tools inherited can be extended, modified, passed on.  Quote vygotsky p82  as people engage in joint activity the ways in which they think and act accommodate to the functions and limitation so tools in use. </a:t>
                      </a:r>
                      <a:endParaRPr lang="en-GB" sz="500" b="0" i="0" u="none" strike="noStrike">
                        <a:solidFill>
                          <a:srgbClr val="000000"/>
                        </a:solidFill>
                        <a:effectLst/>
                        <a:latin typeface="Cambria"/>
                      </a:endParaRPr>
                    </a:p>
                  </a:txBody>
                  <a:tcPr marL="3476" marR="3476" marT="3476" marB="0"/>
                </a:tc>
                <a:tc>
                  <a:txBody>
                    <a:bodyPr/>
                    <a:lstStyle/>
                    <a:p>
                      <a:pPr algn="l" fontAlgn="t"/>
                      <a:r>
                        <a:rPr lang="en-GB" sz="500" u="none" strike="noStrike">
                          <a:effectLst/>
                        </a:rPr>
                        <a:t> </a:t>
                      </a:r>
                      <a:endParaRPr lang="en-GB" sz="500" b="0" i="0" u="none" strike="noStrike">
                        <a:solidFill>
                          <a:srgbClr val="000000"/>
                        </a:solidFill>
                        <a:effectLst/>
                        <a:latin typeface="Cambria"/>
                      </a:endParaRPr>
                    </a:p>
                  </a:txBody>
                  <a:tcPr marL="3476" marR="3476" marT="3476" marB="0"/>
                </a:tc>
                <a:tc>
                  <a:txBody>
                    <a:bodyPr/>
                    <a:lstStyle/>
                    <a:p>
                      <a:pPr algn="l" fontAlgn="t"/>
                      <a:endParaRPr lang="en-GB" sz="500" b="0" i="0" u="none" strike="noStrike" dirty="0">
                        <a:solidFill>
                          <a:srgbClr val="000000"/>
                        </a:solidFill>
                        <a:effectLst/>
                        <a:latin typeface="Cambria"/>
                      </a:endParaRPr>
                    </a:p>
                  </a:txBody>
                  <a:tcPr marL="3476" marR="3476" marT="3476" marB="0"/>
                </a:tc>
              </a:tr>
            </a:tbl>
          </a:graphicData>
        </a:graphic>
      </p:graphicFrame>
    </p:spTree>
    <p:extLst>
      <p:ext uri="{BB962C8B-B14F-4D97-AF65-F5344CB8AC3E}">
        <p14:creationId xmlns="" xmlns:p14="http://schemas.microsoft.com/office/powerpoint/2010/main" val="251627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synthesis matrix</a:t>
            </a:r>
            <a:endParaRPr lang="en-GB"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03198184"/>
              </p:ext>
            </p:extLst>
          </p:nvPr>
        </p:nvGraphicFramePr>
        <p:xfrm>
          <a:off x="611560" y="1268760"/>
          <a:ext cx="7416824" cy="4896543"/>
        </p:xfrm>
        <a:graphic>
          <a:graphicData uri="http://schemas.openxmlformats.org/drawingml/2006/table">
            <a:tbl>
              <a:tblPr>
                <a:tableStyleId>{5C22544A-7EE6-4342-B048-85BDC9FD1C3A}</a:tableStyleId>
              </a:tblPr>
              <a:tblGrid>
                <a:gridCol w="386293"/>
                <a:gridCol w="885898"/>
                <a:gridCol w="679875"/>
                <a:gridCol w="834392"/>
                <a:gridCol w="592316"/>
                <a:gridCol w="844694"/>
                <a:gridCol w="1210384"/>
                <a:gridCol w="870447"/>
                <a:gridCol w="1112525"/>
              </a:tblGrid>
              <a:tr h="260382">
                <a:tc>
                  <a:txBody>
                    <a:bodyPr/>
                    <a:lstStyle/>
                    <a:p>
                      <a:pPr algn="l" fontAlgn="t"/>
                      <a:r>
                        <a:rPr lang="en-GB" sz="400" u="none" strike="noStrike" dirty="0">
                          <a:effectLst/>
                        </a:rPr>
                        <a:t> </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dirty="0">
                          <a:effectLst/>
                        </a:rPr>
                        <a:t>McCormick and Murphy 2000</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dirty="0">
                          <a:effectLst/>
                        </a:rPr>
                        <a:t>Wenger 1998</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dirty="0">
                          <a:effectLst/>
                        </a:rPr>
                        <a:t>Rogoff 2003</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dirty="0">
                          <a:effectLst/>
                        </a:rPr>
                        <a:t>Elwood 2008</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dirty="0" err="1">
                          <a:effectLst/>
                        </a:rPr>
                        <a:t>Dysthe</a:t>
                      </a:r>
                      <a:r>
                        <a:rPr lang="en-GB" sz="400" u="none" strike="noStrike" dirty="0">
                          <a:effectLst/>
                        </a:rPr>
                        <a:t> and </a:t>
                      </a:r>
                      <a:r>
                        <a:rPr lang="en-GB" sz="400" u="none" strike="noStrike" dirty="0" err="1">
                          <a:effectLst/>
                        </a:rPr>
                        <a:t>Engelsen</a:t>
                      </a:r>
                      <a:r>
                        <a:rPr lang="en-GB" sz="400" u="none" strike="noStrike" dirty="0">
                          <a:effectLst/>
                        </a:rPr>
                        <a:t> 2004</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dirty="0" err="1">
                          <a:effectLst/>
                        </a:rPr>
                        <a:t>Sfard</a:t>
                      </a:r>
                      <a:r>
                        <a:rPr lang="en-GB" sz="400" u="none" strike="noStrike" dirty="0">
                          <a:effectLst/>
                        </a:rPr>
                        <a:t> 2006</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dirty="0">
                          <a:effectLst/>
                        </a:rPr>
                        <a:t>Hicks 2001</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dirty="0">
                          <a:effectLst/>
                        </a:rPr>
                        <a:t>Holland et al 1998</a:t>
                      </a:r>
                      <a:endParaRPr lang="en-GB" sz="400" b="0" i="0" u="none" strike="noStrike" dirty="0">
                        <a:solidFill>
                          <a:srgbClr val="000000"/>
                        </a:solidFill>
                        <a:effectLst/>
                        <a:latin typeface="Cambria"/>
                      </a:endParaRPr>
                    </a:p>
                  </a:txBody>
                  <a:tcPr marL="2229" marR="2229" marT="2229" marB="0">
                    <a:solidFill>
                      <a:srgbClr val="FFC000"/>
                    </a:solidFill>
                  </a:tcPr>
                </a:tc>
              </a:tr>
              <a:tr h="991266">
                <a:tc>
                  <a:txBody>
                    <a:bodyPr/>
                    <a:lstStyle/>
                    <a:p>
                      <a:pPr algn="l" fontAlgn="t"/>
                      <a:r>
                        <a:rPr lang="en-GB" sz="400" u="none" strike="noStrike" dirty="0">
                          <a:effectLst/>
                        </a:rPr>
                        <a:t>Critique of spectrum</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a:effectLst/>
                        </a:rPr>
                        <a:t>3 planes of learning, community, interpersonal and personal p6 central to view of situated learning is that all 3 planes have to be considered in developing understanding of any one plane</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[Elwood's spectrum or continuum is like figure 2.1]I prefer the planes and the individualisation - especially as my job involves a lot of work with individual learners.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dirty="0" err="1">
                          <a:effectLst/>
                        </a:rPr>
                        <a:t>Particpationist</a:t>
                      </a:r>
                      <a:r>
                        <a:rPr lang="en-GB" sz="400" u="none" strike="noStrike" dirty="0">
                          <a:effectLst/>
                        </a:rPr>
                        <a:t> v traditional acquisitionist.  Thinking originates in interpersonal communication. [learning starts collectively and then individualised]  strong capacity to learn from others.  Participation does not deny the need for biological pre-requisites. P124  unit of </a:t>
                      </a:r>
                      <a:r>
                        <a:rPr lang="en-GB" sz="400" u="none" strike="noStrike" dirty="0" err="1">
                          <a:effectLst/>
                        </a:rPr>
                        <a:t>anlaysis</a:t>
                      </a:r>
                      <a:r>
                        <a:rPr lang="en-GB" sz="400" u="none" strike="noStrike" dirty="0">
                          <a:effectLst/>
                        </a:rPr>
                        <a:t> </a:t>
                      </a:r>
                      <a:r>
                        <a:rPr lang="en-GB" sz="400" u="none" strike="noStrike" dirty="0" err="1">
                          <a:effectLst/>
                        </a:rPr>
                        <a:t>eg</a:t>
                      </a:r>
                      <a:r>
                        <a:rPr lang="en-GB" sz="400" u="none" strike="noStrike" dirty="0">
                          <a:effectLst/>
                        </a:rPr>
                        <a:t> activity, practice, forms of life all have collective and individual versions. P124 </a:t>
                      </a:r>
                      <a:endParaRPr lang="en-GB" sz="400" b="0" i="0" u="none" strike="noStrike" dirty="0">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r>
              <a:tr h="1072003">
                <a:tc>
                  <a:txBody>
                    <a:bodyPr/>
                    <a:lstStyle/>
                    <a:p>
                      <a:pPr algn="l" fontAlgn="t"/>
                      <a:r>
                        <a:rPr lang="en-GB" sz="400" u="none" strike="noStrike">
                          <a:effectLst/>
                        </a:rPr>
                        <a:t>Negotiation of meaning participation reification.  Cultural tools cultural scripts</a:t>
                      </a:r>
                      <a:endParaRPr lang="en-GB" sz="400" b="0" i="0" u="none" strike="noStrike">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Meaning exists in the dynamic relation of living in the world.  P31.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Cognitive development occurs as people learn to use cultural tools for thinking… with the help of others more experienced with such tools and cultural insitutions. P49</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Unit of analysis practice, activity, form of life.  p.124 T wo complementary processes – individualisation of the collective and the collectivisation of the individual. [learning and thinking tend to be equated – what about the learning of movement expressive or repetitive, improvisation where do these fit?  What about practice eg of an instrument, involves learning but not entirely about ‘thinking’. ]  128 participation is not always learing – there must be some discrepancy.  Need to make sense of what other people think – how they act</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r>
              <a:tr h="737167">
                <a:tc>
                  <a:txBody>
                    <a:bodyPr/>
                    <a:lstStyle/>
                    <a:p>
                      <a:pPr algn="l" fontAlgn="t"/>
                      <a:r>
                        <a:rPr lang="en-GB" sz="400" u="none" strike="noStrike">
                          <a:effectLst/>
                        </a:rPr>
                        <a:t>Idea of the essay and academicness</a:t>
                      </a:r>
                      <a:endParaRPr lang="en-GB" sz="400" b="0" i="0" u="none" strike="noStrike">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Reification can be both process and product p37.  Creates points of focus around which negotiation of meaning becomes organised p36.  Dangers of classification and thingness p38</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P51 cultural tools inherited can be extended, modified, passed on.  Quote vygotsky p82  as people engage in joint activity the ways in which they think and act accommodate to the functions and limitation so tools in use.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Endorsed narratives – sets of propositions accepted as true by community [ but what happens if overlapping communities don’t accept the same propositions in the same way]</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r>
              <a:tr h="1835725">
                <a:tc>
                  <a:txBody>
                    <a:bodyPr/>
                    <a:lstStyle/>
                    <a:p>
                      <a:pPr algn="l" fontAlgn="t"/>
                      <a:r>
                        <a:rPr lang="en-GB" sz="400" u="none" strike="noStrike" dirty="0">
                          <a:effectLst/>
                        </a:rPr>
                        <a:t>Identity and belonging</a:t>
                      </a:r>
                      <a:endParaRPr lang="en-GB" sz="400" b="0" i="0" u="none" strike="noStrike" dirty="0">
                        <a:solidFill>
                          <a:srgbClr val="000000"/>
                        </a:solidFill>
                        <a:effectLst/>
                        <a:latin typeface="Cambria"/>
                      </a:endParaRPr>
                    </a:p>
                  </a:txBody>
                  <a:tcPr marL="2229" marR="2229" marT="2229" marB="0">
                    <a:solidFill>
                      <a:srgbClr val="FFC000"/>
                    </a:solidFill>
                  </a:tcPr>
                </a:tc>
                <a:tc>
                  <a:txBody>
                    <a:bodyPr/>
                    <a:lstStyle/>
                    <a:p>
                      <a:pPr algn="l" fontAlgn="t"/>
                      <a:r>
                        <a:rPr lang="en-GB" sz="400" u="none" strike="noStrike">
                          <a:effectLst/>
                        </a:rPr>
                        <a:t>P5 a novice starts on the outside of the community and, as understanding increases, moves towards more central participation in that community of practice, eventually taking part in its transformation.   Formation of sense of identity is learning and the identity itself is knowledge. P8 In the formation of identity the agency of an individual builds up skills and knowhow based on successes and failures.  When individuals move into a new situation they may (or may not) want to become part of that and share the identity of those that belong.  P9 no separation of cognitive and affective aspects of knowledge – identity is made up of both.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Participation as a source of identity – goes beyond the direct engagement (see identity below) p 34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P55.  A person develops through participation in an activity changing to be involved in the situation in ways that contribute to the ongoing event and to the person’s preparation for involvement in similar events.  [this is all a bit positive – what about negative events that in some way damage or distress the individual]</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P127 human society divided into partially overlapping communities of discourse.  P126 natural human tendency for alignment [?]  endorsed narratives – sets of propositions accepted as true by community.  P128 – l[earning maths – the little girls imitate aspects of adult behaviour and language without understanding.  Are rehearsing, trusting.  ] a ritual, a game played with others for the sake of togetherness. P128.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a:effectLst/>
                        </a:rPr>
                        <a:t>[jake doesn't feel like he belongs - need to create or ifnd a space to act in ways that feel authentic - fit in with his understanding of own identity.  SG Jake needed opportunite in school to see a cultural space ofr the things he most valued.  tand to have his literacy skills recognised and validated.  he did not feel that he had a sposition of legitimacy within the schooled community from which to negotiate its meanings.  He did not experince mutuality int he settings in school..  instead the space that was extended to him as increasingly for tasks that made no sense.  p116 sg  his idenitity was one of not belonging and of restricted competence.  </a:t>
                      </a:r>
                      <a:endParaRPr lang="en-GB" sz="400" b="0" i="0" u="none" strike="noStrike">
                        <a:solidFill>
                          <a:srgbClr val="000000"/>
                        </a:solidFill>
                        <a:effectLst/>
                        <a:latin typeface="Cambria"/>
                      </a:endParaRPr>
                    </a:p>
                  </a:txBody>
                  <a:tcPr marL="2229" marR="2229" marT="2229" marB="0"/>
                </a:tc>
                <a:tc>
                  <a:txBody>
                    <a:bodyPr/>
                    <a:lstStyle/>
                    <a:p>
                      <a:pPr algn="l" fontAlgn="t"/>
                      <a:r>
                        <a:rPr lang="en-GB" sz="400" u="none" strike="noStrike" dirty="0">
                          <a:effectLst/>
                        </a:rPr>
                        <a:t>[language we use and the way we use it plus deeds, places emotions, clothes are an 'index to social relationships' we signal membership of different groups - social, gender.]  in new and strange groups </a:t>
                      </a:r>
                      <a:r>
                        <a:rPr lang="en-GB" sz="400" u="none" strike="noStrike" dirty="0" err="1">
                          <a:effectLst/>
                        </a:rPr>
                        <a:t>eg</a:t>
                      </a:r>
                      <a:r>
                        <a:rPr lang="en-GB" sz="400" u="none" strike="noStrike" dirty="0">
                          <a:effectLst/>
                        </a:rPr>
                        <a:t> female </a:t>
                      </a:r>
                      <a:r>
                        <a:rPr lang="en-GB" sz="400" u="none" strike="noStrike" dirty="0" err="1">
                          <a:effectLst/>
                        </a:rPr>
                        <a:t>african</a:t>
                      </a:r>
                      <a:r>
                        <a:rPr lang="en-GB" sz="400" u="none" strike="noStrike" dirty="0">
                          <a:effectLst/>
                        </a:rPr>
                        <a:t> </a:t>
                      </a:r>
                      <a:r>
                        <a:rPr lang="en-GB" sz="400" u="none" strike="noStrike" dirty="0" err="1">
                          <a:effectLst/>
                        </a:rPr>
                        <a:t>americanstudents</a:t>
                      </a:r>
                      <a:r>
                        <a:rPr lang="en-GB" sz="400" u="none" strike="noStrike" dirty="0">
                          <a:effectLst/>
                        </a:rPr>
                        <a:t> can try 'passing' </a:t>
                      </a:r>
                      <a:r>
                        <a:rPr lang="en-GB" sz="400" u="none" strike="noStrike" dirty="0" err="1">
                          <a:effectLst/>
                        </a:rPr>
                        <a:t>ie</a:t>
                      </a:r>
                      <a:r>
                        <a:rPr lang="en-GB" sz="400" u="none" strike="noStrike" dirty="0">
                          <a:effectLst/>
                        </a:rPr>
                        <a:t> pretending.  some accept some oppose. can exclude other people (</a:t>
                      </a:r>
                      <a:r>
                        <a:rPr lang="en-GB" sz="400" u="none" strike="noStrike" dirty="0" err="1">
                          <a:effectLst/>
                        </a:rPr>
                        <a:t>eg</a:t>
                      </a:r>
                      <a:r>
                        <a:rPr lang="en-GB" sz="400" u="none" strike="noStrike" dirty="0">
                          <a:effectLst/>
                        </a:rPr>
                        <a:t> by use of language).  some people not accepted perhaps </a:t>
                      </a:r>
                      <a:r>
                        <a:rPr lang="en-GB" sz="400" u="none" strike="noStrike" dirty="0" err="1">
                          <a:effectLst/>
                        </a:rPr>
                        <a:t>ridiculted</a:t>
                      </a:r>
                      <a:r>
                        <a:rPr lang="en-GB" sz="400" u="none" strike="noStrike" dirty="0">
                          <a:effectLst/>
                        </a:rPr>
                        <a:t> .  people develop different relational identities in different worlds.  </a:t>
                      </a:r>
                      <a:r>
                        <a:rPr lang="en-GB" sz="400" u="none" strike="noStrike" dirty="0" err="1">
                          <a:effectLst/>
                        </a:rPr>
                        <a:t>mulitple</a:t>
                      </a:r>
                      <a:r>
                        <a:rPr lang="en-GB" sz="400" u="none" strike="noStrike" dirty="0">
                          <a:effectLst/>
                        </a:rPr>
                        <a:t> selves p 155 relational identities are publicly performed.  aspirations dreams about being a photographer, an artist, a student, an adult in the world.  HE v much about aspiration - probably much more so than school or employment.</a:t>
                      </a:r>
                      <a:endParaRPr lang="en-GB" sz="400" b="0" i="0" u="none" strike="noStrike" dirty="0">
                        <a:solidFill>
                          <a:srgbClr val="000000"/>
                        </a:solidFill>
                        <a:effectLst/>
                        <a:latin typeface="Cambria"/>
                      </a:endParaRPr>
                    </a:p>
                  </a:txBody>
                  <a:tcPr marL="2229" marR="2229" marT="2229" marB="0"/>
                </a:tc>
              </a:tr>
            </a:tbl>
          </a:graphicData>
        </a:graphic>
      </p:graphicFrame>
    </p:spTree>
    <p:extLst>
      <p:ext uri="{BB962C8B-B14F-4D97-AF65-F5344CB8AC3E}">
        <p14:creationId xmlns="" xmlns:p14="http://schemas.microsoft.com/office/powerpoint/2010/main" val="294131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796257039"/>
              </p:ext>
            </p:extLst>
          </p:nvPr>
        </p:nvGraphicFramePr>
        <p:xfrm>
          <a:off x="539552" y="404664"/>
          <a:ext cx="7992889" cy="6285018"/>
        </p:xfrm>
        <a:graphic>
          <a:graphicData uri="http://schemas.openxmlformats.org/drawingml/2006/table">
            <a:tbl>
              <a:tblPr>
                <a:tableStyleId>{5C22544A-7EE6-4342-B048-85BDC9FD1C3A}</a:tableStyleId>
              </a:tblPr>
              <a:tblGrid>
                <a:gridCol w="731057"/>
                <a:gridCol w="1286660"/>
                <a:gridCol w="1579083"/>
                <a:gridCol w="2290644"/>
                <a:gridCol w="2105445"/>
              </a:tblGrid>
              <a:tr h="466823">
                <a:tc>
                  <a:txBody>
                    <a:bodyPr/>
                    <a:lstStyle/>
                    <a:p>
                      <a:pPr algn="l" fontAlgn="t"/>
                      <a:r>
                        <a:rPr lang="en-GB" sz="1600" u="none" strike="noStrike" dirty="0">
                          <a:effectLst/>
                        </a:rPr>
                        <a:t> </a:t>
                      </a:r>
                      <a:endParaRPr lang="en-GB" sz="1600" b="0" i="0" u="none" strike="noStrike" dirty="0">
                        <a:solidFill>
                          <a:srgbClr val="000000"/>
                        </a:solidFill>
                        <a:effectLst/>
                        <a:latin typeface="Cambria"/>
                      </a:endParaRPr>
                    </a:p>
                  </a:txBody>
                  <a:tcPr marL="3746" marR="3746" marT="3746" marB="0">
                    <a:solidFill>
                      <a:srgbClr val="92D050"/>
                    </a:solidFill>
                  </a:tcPr>
                </a:tc>
                <a:tc>
                  <a:txBody>
                    <a:bodyPr/>
                    <a:lstStyle/>
                    <a:p>
                      <a:pPr algn="l" fontAlgn="t"/>
                      <a:r>
                        <a:rPr lang="en-GB" sz="1600" u="none" strike="noStrike" dirty="0">
                          <a:effectLst/>
                        </a:rPr>
                        <a:t>Wenger 1998</a:t>
                      </a:r>
                      <a:endParaRPr lang="en-GB" sz="1600" b="0" i="0" u="none" strike="noStrike" dirty="0">
                        <a:solidFill>
                          <a:srgbClr val="000000"/>
                        </a:solidFill>
                        <a:effectLst/>
                        <a:latin typeface="Cambria"/>
                      </a:endParaRPr>
                    </a:p>
                  </a:txBody>
                  <a:tcPr marL="3746" marR="3746" marT="3746" marB="0">
                    <a:solidFill>
                      <a:srgbClr val="00B050"/>
                    </a:solidFill>
                  </a:tcPr>
                </a:tc>
                <a:tc>
                  <a:txBody>
                    <a:bodyPr/>
                    <a:lstStyle/>
                    <a:p>
                      <a:pPr algn="l" fontAlgn="t"/>
                      <a:r>
                        <a:rPr lang="en-GB" sz="1600" u="none" strike="noStrike" dirty="0">
                          <a:effectLst/>
                        </a:rPr>
                        <a:t>Rogoff 2003</a:t>
                      </a:r>
                      <a:endParaRPr lang="en-GB" sz="1600" b="0" i="0" u="none" strike="noStrike" dirty="0">
                        <a:solidFill>
                          <a:srgbClr val="000000"/>
                        </a:solidFill>
                        <a:effectLst/>
                        <a:latin typeface="Cambria"/>
                      </a:endParaRPr>
                    </a:p>
                  </a:txBody>
                  <a:tcPr marL="3746" marR="3746" marT="3746" marB="0">
                    <a:solidFill>
                      <a:srgbClr val="00B050"/>
                    </a:solidFill>
                  </a:tcPr>
                </a:tc>
                <a:tc>
                  <a:txBody>
                    <a:bodyPr/>
                    <a:lstStyle/>
                    <a:p>
                      <a:pPr algn="l" fontAlgn="t"/>
                      <a:r>
                        <a:rPr lang="en-GB" sz="1600" u="none" strike="noStrike" dirty="0" err="1">
                          <a:effectLst/>
                        </a:rPr>
                        <a:t>Sfard</a:t>
                      </a:r>
                      <a:r>
                        <a:rPr lang="en-GB" sz="1600" u="none" strike="noStrike" dirty="0">
                          <a:effectLst/>
                        </a:rPr>
                        <a:t> 2006</a:t>
                      </a:r>
                      <a:endParaRPr lang="en-GB" sz="1600" b="0" i="0" u="none" strike="noStrike" dirty="0">
                        <a:solidFill>
                          <a:srgbClr val="000000"/>
                        </a:solidFill>
                        <a:effectLst/>
                        <a:latin typeface="Cambria"/>
                      </a:endParaRPr>
                    </a:p>
                  </a:txBody>
                  <a:tcPr marL="3746" marR="3746" marT="3746" marB="0">
                    <a:solidFill>
                      <a:srgbClr val="00B050"/>
                    </a:solidFill>
                  </a:tcPr>
                </a:tc>
                <a:tc>
                  <a:txBody>
                    <a:bodyPr/>
                    <a:lstStyle/>
                    <a:p>
                      <a:pPr algn="l" fontAlgn="t"/>
                      <a:r>
                        <a:rPr lang="en-GB" sz="1600" u="none" strike="noStrike" dirty="0">
                          <a:effectLst/>
                        </a:rPr>
                        <a:t>Holland et al 1998</a:t>
                      </a:r>
                      <a:endParaRPr lang="en-GB" sz="1600" b="0" i="0" u="none" strike="noStrike" dirty="0">
                        <a:solidFill>
                          <a:srgbClr val="000000"/>
                        </a:solidFill>
                        <a:effectLst/>
                        <a:latin typeface="Cambria"/>
                      </a:endParaRPr>
                    </a:p>
                  </a:txBody>
                  <a:tcPr marL="3746" marR="3746" marT="3746" marB="0">
                    <a:solidFill>
                      <a:srgbClr val="00B050"/>
                    </a:solidFill>
                  </a:tcPr>
                </a:tc>
              </a:tr>
              <a:tr h="1812224">
                <a:tc>
                  <a:txBody>
                    <a:bodyPr/>
                    <a:lstStyle/>
                    <a:p>
                      <a:pPr algn="l" fontAlgn="t"/>
                      <a:r>
                        <a:rPr lang="en-GB" sz="1200" u="none" strike="noStrike" dirty="0">
                          <a:effectLst/>
                        </a:rPr>
                        <a:t>Negotiation of meaning participation reification.  Cultural tools cultural scripts</a:t>
                      </a:r>
                      <a:endParaRPr lang="en-GB" sz="1200" b="0" i="0" u="none" strike="noStrike" dirty="0">
                        <a:solidFill>
                          <a:srgbClr val="000000"/>
                        </a:solidFill>
                        <a:effectLst/>
                        <a:latin typeface="Cambria"/>
                      </a:endParaRPr>
                    </a:p>
                  </a:txBody>
                  <a:tcPr marL="3746" marR="3746" marT="3746" marB="0">
                    <a:solidFill>
                      <a:srgbClr val="92D050"/>
                    </a:solidFill>
                  </a:tcPr>
                </a:tc>
                <a:tc>
                  <a:txBody>
                    <a:bodyPr/>
                    <a:lstStyle/>
                    <a:p>
                      <a:pPr algn="l" fontAlgn="t"/>
                      <a:r>
                        <a:rPr lang="en-GB" sz="600" u="none" strike="noStrike" dirty="0">
                          <a:effectLst/>
                        </a:rPr>
                        <a:t>Meaning exists in the dynamic relation of living in the world.  P31.  </a:t>
                      </a:r>
                      <a:endParaRPr lang="en-GB" sz="600" b="0" i="0" u="none" strike="noStrike" dirty="0">
                        <a:solidFill>
                          <a:srgbClr val="000000"/>
                        </a:solidFill>
                        <a:effectLst/>
                        <a:latin typeface="Cambria"/>
                      </a:endParaRPr>
                    </a:p>
                  </a:txBody>
                  <a:tcPr marL="3746" marR="3746" marT="3746" marB="0"/>
                </a:tc>
                <a:tc>
                  <a:txBody>
                    <a:bodyPr/>
                    <a:lstStyle/>
                    <a:p>
                      <a:pPr algn="l" fontAlgn="t"/>
                      <a:r>
                        <a:rPr lang="en-GB" sz="600" u="none" strike="noStrike" dirty="0">
                          <a:effectLst/>
                        </a:rPr>
                        <a:t>Cognitive development occurs as people learn to use cultural tools for thinking… with the help of others more experienced with such tools and cultural </a:t>
                      </a:r>
                      <a:r>
                        <a:rPr lang="en-GB" sz="600" u="none" strike="noStrike" dirty="0" err="1">
                          <a:effectLst/>
                        </a:rPr>
                        <a:t>insitutions</a:t>
                      </a:r>
                      <a:r>
                        <a:rPr lang="en-GB" sz="600" u="none" strike="noStrike" dirty="0">
                          <a:effectLst/>
                        </a:rPr>
                        <a:t>. P49</a:t>
                      </a:r>
                      <a:endParaRPr lang="en-GB" sz="600" b="0" i="0" u="none" strike="noStrike" dirty="0">
                        <a:solidFill>
                          <a:srgbClr val="000000"/>
                        </a:solidFill>
                        <a:effectLst/>
                        <a:latin typeface="Cambria"/>
                      </a:endParaRPr>
                    </a:p>
                  </a:txBody>
                  <a:tcPr marL="3746" marR="3746" marT="3746" marB="0"/>
                </a:tc>
                <a:tc>
                  <a:txBody>
                    <a:bodyPr/>
                    <a:lstStyle/>
                    <a:p>
                      <a:pPr algn="l" fontAlgn="t"/>
                      <a:r>
                        <a:rPr lang="en-GB" sz="600" u="none" strike="noStrike">
                          <a:effectLst/>
                        </a:rPr>
                        <a:t>Unit of analysis practice, activity, form of life.  p.124 T wo complementary processes – individualisation of the collective and the collectivisation of the individual. [learning and thinking tend to be equated – what about the learning of movement expressive or repetitive, improvisation where do these fit?  What about practice eg of an instrument, involves learning but not entirely about ‘thinking’. ]  128 participation is not always learing – there must be some discrepancy.  Need to make sense of what other people think – how they act</a:t>
                      </a:r>
                      <a:endParaRPr lang="en-GB" sz="600" b="0" i="0" u="none" strike="noStrike">
                        <a:solidFill>
                          <a:srgbClr val="000000"/>
                        </a:solidFill>
                        <a:effectLst/>
                        <a:latin typeface="Cambria"/>
                      </a:endParaRPr>
                    </a:p>
                  </a:txBody>
                  <a:tcPr marL="3746" marR="3746" marT="3746" marB="0"/>
                </a:tc>
                <a:tc>
                  <a:txBody>
                    <a:bodyPr/>
                    <a:lstStyle/>
                    <a:p>
                      <a:pPr algn="l" fontAlgn="t"/>
                      <a:r>
                        <a:rPr lang="en-GB" sz="600" u="none" strike="noStrike">
                          <a:effectLst/>
                        </a:rPr>
                        <a:t> </a:t>
                      </a:r>
                      <a:endParaRPr lang="en-GB" sz="600" b="0" i="0" u="none" strike="noStrike">
                        <a:solidFill>
                          <a:srgbClr val="000000"/>
                        </a:solidFill>
                        <a:effectLst/>
                        <a:latin typeface="Cambria"/>
                      </a:endParaRPr>
                    </a:p>
                  </a:txBody>
                  <a:tcPr marL="3746" marR="3746" marT="3746" marB="0"/>
                </a:tc>
              </a:tr>
              <a:tr h="2382923">
                <a:tc>
                  <a:txBody>
                    <a:bodyPr/>
                    <a:lstStyle/>
                    <a:p>
                      <a:pPr algn="l" fontAlgn="t"/>
                      <a:r>
                        <a:rPr lang="en-GB" sz="1200" u="none" strike="noStrike" dirty="0">
                          <a:effectLst/>
                        </a:rPr>
                        <a:t>Identity and belonging</a:t>
                      </a:r>
                      <a:endParaRPr lang="en-GB" sz="1200" b="0" i="0" u="none" strike="noStrike" dirty="0">
                        <a:solidFill>
                          <a:srgbClr val="000000"/>
                        </a:solidFill>
                        <a:effectLst/>
                        <a:latin typeface="Cambria"/>
                      </a:endParaRPr>
                    </a:p>
                  </a:txBody>
                  <a:tcPr marL="3746" marR="3746" marT="3746" marB="0">
                    <a:solidFill>
                      <a:srgbClr val="92D050"/>
                    </a:solidFill>
                  </a:tcPr>
                </a:tc>
                <a:tc>
                  <a:txBody>
                    <a:bodyPr/>
                    <a:lstStyle/>
                    <a:p>
                      <a:pPr algn="l" fontAlgn="t"/>
                      <a:r>
                        <a:rPr lang="en-GB" sz="600" u="none" strike="noStrike" dirty="0">
                          <a:effectLst/>
                        </a:rPr>
                        <a:t>Participation as a source of identity – goes beyond the direct engagement (see identity below) p 34 </a:t>
                      </a:r>
                      <a:endParaRPr lang="en-GB" sz="600" b="0" i="0" u="none" strike="noStrike" dirty="0">
                        <a:solidFill>
                          <a:srgbClr val="000000"/>
                        </a:solidFill>
                        <a:effectLst/>
                        <a:latin typeface="Cambria"/>
                      </a:endParaRPr>
                    </a:p>
                  </a:txBody>
                  <a:tcPr marL="3746" marR="3746" marT="3746" marB="0"/>
                </a:tc>
                <a:tc>
                  <a:txBody>
                    <a:bodyPr/>
                    <a:lstStyle/>
                    <a:p>
                      <a:pPr algn="l" fontAlgn="t"/>
                      <a:r>
                        <a:rPr lang="en-GB" sz="600" u="none" strike="noStrike" dirty="0">
                          <a:effectLst/>
                        </a:rPr>
                        <a:t>P55.  A person develops through participation in an activity changing to be involved in the situation in ways that contribute to the </a:t>
                      </a:r>
                      <a:r>
                        <a:rPr lang="en-GB" sz="600" u="none" strike="noStrike" dirty="0" err="1">
                          <a:effectLst/>
                        </a:rPr>
                        <a:t>ongoing</a:t>
                      </a:r>
                      <a:r>
                        <a:rPr lang="en-GB" sz="600" u="none" strike="noStrike" dirty="0">
                          <a:effectLst/>
                        </a:rPr>
                        <a:t> event and to the person’s preparation for involvement in similar events.  [this is all a bit positive – what about negative events that in some way damage or distress the individual]</a:t>
                      </a:r>
                      <a:endParaRPr lang="en-GB" sz="600" b="0" i="0" u="none" strike="noStrike" dirty="0">
                        <a:solidFill>
                          <a:srgbClr val="000000"/>
                        </a:solidFill>
                        <a:effectLst/>
                        <a:latin typeface="Cambria"/>
                      </a:endParaRPr>
                    </a:p>
                  </a:txBody>
                  <a:tcPr marL="3746" marR="3746" marT="3746" marB="0"/>
                </a:tc>
                <a:tc>
                  <a:txBody>
                    <a:bodyPr/>
                    <a:lstStyle/>
                    <a:p>
                      <a:pPr algn="l" fontAlgn="t"/>
                      <a:r>
                        <a:rPr lang="en-GB" sz="1400" u="none" strike="noStrike" dirty="0">
                          <a:effectLst/>
                        </a:rPr>
                        <a:t>P127 human society divided into partially overlapping communities of discourse.  P126 natural human tendency for alignment [?]  endorsed narratives – sets of propositions accepted as true by community.  P128 – l[earning maths – the little girls imitate aspects of adult behaviour and language without understanding.  Are rehearsing, trusting.  ] a ritual, a game played with others for the sake of togetherness. P128. </a:t>
                      </a:r>
                      <a:endParaRPr lang="en-GB" sz="1400" b="0" i="0" u="none" strike="noStrike" dirty="0">
                        <a:solidFill>
                          <a:srgbClr val="000000"/>
                        </a:solidFill>
                        <a:effectLst/>
                        <a:latin typeface="Cambria"/>
                      </a:endParaRPr>
                    </a:p>
                  </a:txBody>
                  <a:tcPr marL="3746" marR="3746" marT="3746" marB="0"/>
                </a:tc>
                <a:tc>
                  <a:txBody>
                    <a:bodyPr/>
                    <a:lstStyle/>
                    <a:p>
                      <a:pPr algn="l" fontAlgn="t"/>
                      <a:r>
                        <a:rPr lang="en-GB" sz="600" u="none" strike="noStrike" dirty="0">
                          <a:effectLst/>
                        </a:rPr>
                        <a:t>[language we use and the way we use it plus deeds, places emotions, clothes are an 'index to social relationships' we signal membership of different groups - social, gender.]  in new and strange groups </a:t>
                      </a:r>
                      <a:r>
                        <a:rPr lang="en-GB" sz="600" u="none" strike="noStrike" dirty="0" err="1">
                          <a:effectLst/>
                        </a:rPr>
                        <a:t>eg</a:t>
                      </a:r>
                      <a:r>
                        <a:rPr lang="en-GB" sz="600" u="none" strike="noStrike" dirty="0">
                          <a:effectLst/>
                        </a:rPr>
                        <a:t> female </a:t>
                      </a:r>
                      <a:r>
                        <a:rPr lang="en-GB" sz="600" u="none" strike="noStrike" dirty="0" err="1">
                          <a:effectLst/>
                        </a:rPr>
                        <a:t>african</a:t>
                      </a:r>
                      <a:r>
                        <a:rPr lang="en-GB" sz="600" u="none" strike="noStrike" dirty="0">
                          <a:effectLst/>
                        </a:rPr>
                        <a:t> </a:t>
                      </a:r>
                      <a:r>
                        <a:rPr lang="en-GB" sz="600" u="none" strike="noStrike" dirty="0" err="1">
                          <a:effectLst/>
                        </a:rPr>
                        <a:t>americanstudents</a:t>
                      </a:r>
                      <a:r>
                        <a:rPr lang="en-GB" sz="600" u="none" strike="noStrike" dirty="0">
                          <a:effectLst/>
                        </a:rPr>
                        <a:t> can try 'passing' </a:t>
                      </a:r>
                      <a:r>
                        <a:rPr lang="en-GB" sz="600" u="none" strike="noStrike" dirty="0" err="1">
                          <a:effectLst/>
                        </a:rPr>
                        <a:t>ie</a:t>
                      </a:r>
                      <a:r>
                        <a:rPr lang="en-GB" sz="600" u="none" strike="noStrike" dirty="0">
                          <a:effectLst/>
                        </a:rPr>
                        <a:t> pretending.  some accept some oppose. can exclude other people (</a:t>
                      </a:r>
                      <a:r>
                        <a:rPr lang="en-GB" sz="600" u="none" strike="noStrike" dirty="0" err="1">
                          <a:effectLst/>
                        </a:rPr>
                        <a:t>eg</a:t>
                      </a:r>
                      <a:r>
                        <a:rPr lang="en-GB" sz="600" u="none" strike="noStrike" dirty="0">
                          <a:effectLst/>
                        </a:rPr>
                        <a:t> by use of language).  some people not accepted perhaps </a:t>
                      </a:r>
                      <a:r>
                        <a:rPr lang="en-GB" sz="600" u="none" strike="noStrike" dirty="0" err="1">
                          <a:effectLst/>
                        </a:rPr>
                        <a:t>ridiculted</a:t>
                      </a:r>
                      <a:r>
                        <a:rPr lang="en-GB" sz="600" u="none" strike="noStrike" dirty="0">
                          <a:effectLst/>
                        </a:rPr>
                        <a:t> .  people develop different relational identities in different worlds.  </a:t>
                      </a:r>
                      <a:r>
                        <a:rPr lang="en-GB" sz="600" u="none" strike="noStrike" dirty="0" err="1">
                          <a:effectLst/>
                        </a:rPr>
                        <a:t>mulitple</a:t>
                      </a:r>
                      <a:r>
                        <a:rPr lang="en-GB" sz="600" u="none" strike="noStrike" dirty="0">
                          <a:effectLst/>
                        </a:rPr>
                        <a:t> selves p 155 relational identities are publicly performed.  aspirations dreams about being a photographer, an artist, a student, an adult in the world.  HE v much about aspiration - probably much more so than school or employment.</a:t>
                      </a:r>
                      <a:endParaRPr lang="en-GB" sz="600" b="0" i="0" u="none" strike="noStrike" dirty="0">
                        <a:solidFill>
                          <a:srgbClr val="000000"/>
                        </a:solidFill>
                        <a:effectLst/>
                        <a:latin typeface="Cambria"/>
                      </a:endParaRPr>
                    </a:p>
                  </a:txBody>
                  <a:tcPr marL="3746" marR="3746" marT="3746" marB="0"/>
                </a:tc>
              </a:tr>
              <a:tr h="781503">
                <a:tc>
                  <a:txBody>
                    <a:bodyPr/>
                    <a:lstStyle/>
                    <a:p>
                      <a:pPr algn="l" fontAlgn="t"/>
                      <a:r>
                        <a:rPr lang="en-GB" sz="1200" u="none" strike="noStrike" dirty="0">
                          <a:effectLst/>
                        </a:rPr>
                        <a:t> student belonging</a:t>
                      </a:r>
                      <a:endParaRPr lang="en-GB" sz="1200" b="0" i="0" u="none" strike="noStrike" dirty="0">
                        <a:solidFill>
                          <a:srgbClr val="000000"/>
                        </a:solidFill>
                        <a:effectLst/>
                        <a:latin typeface="Cambria"/>
                      </a:endParaRPr>
                    </a:p>
                  </a:txBody>
                  <a:tcPr marL="3746" marR="3746" marT="3746" marB="0">
                    <a:solidFill>
                      <a:srgbClr val="92D050"/>
                    </a:solidFill>
                  </a:tcPr>
                </a:tc>
                <a:tc>
                  <a:txBody>
                    <a:bodyPr/>
                    <a:lstStyle/>
                    <a:p>
                      <a:pPr algn="l" fontAlgn="t"/>
                      <a:r>
                        <a:rPr lang="en-GB" sz="600" u="none" strike="noStrike">
                          <a:effectLst/>
                        </a:rPr>
                        <a:t> </a:t>
                      </a:r>
                      <a:endParaRPr lang="en-GB" sz="600" b="0" i="0" u="none" strike="noStrike">
                        <a:solidFill>
                          <a:srgbClr val="000000"/>
                        </a:solidFill>
                        <a:effectLst/>
                        <a:latin typeface="Cambria"/>
                      </a:endParaRPr>
                    </a:p>
                  </a:txBody>
                  <a:tcPr marL="3746" marR="3746" marT="3746" marB="0"/>
                </a:tc>
                <a:tc>
                  <a:txBody>
                    <a:bodyPr/>
                    <a:lstStyle/>
                    <a:p>
                      <a:pPr algn="l" fontAlgn="t"/>
                      <a:r>
                        <a:rPr lang="en-GB" sz="600" u="none" strike="noStrike">
                          <a:effectLst/>
                        </a:rPr>
                        <a:t> </a:t>
                      </a:r>
                      <a:endParaRPr lang="en-GB" sz="600" b="0" i="0" u="none" strike="noStrike">
                        <a:solidFill>
                          <a:srgbClr val="000000"/>
                        </a:solidFill>
                        <a:effectLst/>
                        <a:latin typeface="Cambria"/>
                      </a:endParaRPr>
                    </a:p>
                  </a:txBody>
                  <a:tcPr marL="3746" marR="3746" marT="3746" marB="0"/>
                </a:tc>
                <a:tc>
                  <a:txBody>
                    <a:bodyPr/>
                    <a:lstStyle/>
                    <a:p>
                      <a:pPr algn="l" fontAlgn="t"/>
                      <a:r>
                        <a:rPr lang="en-GB" sz="600" u="none" strike="noStrike" dirty="0">
                          <a:effectLst/>
                        </a:rPr>
                        <a:t> </a:t>
                      </a:r>
                      <a:endParaRPr lang="en-GB" sz="600" b="0" i="0" u="none" strike="noStrike" dirty="0">
                        <a:solidFill>
                          <a:srgbClr val="000000"/>
                        </a:solidFill>
                        <a:effectLst/>
                        <a:latin typeface="Cambria"/>
                      </a:endParaRPr>
                    </a:p>
                  </a:txBody>
                  <a:tcPr marL="3746" marR="3746" marT="3746" marB="0"/>
                </a:tc>
                <a:tc>
                  <a:txBody>
                    <a:bodyPr/>
                    <a:lstStyle/>
                    <a:p>
                      <a:pPr algn="l" fontAlgn="t"/>
                      <a:r>
                        <a:rPr lang="en-GB" sz="600" u="none" strike="noStrike" dirty="0">
                          <a:effectLst/>
                        </a:rPr>
                        <a:t>place where person can no longer speak or even think </a:t>
                      </a:r>
                      <a:r>
                        <a:rPr lang="en-GB" sz="600" u="none" strike="noStrike" dirty="0" err="1">
                          <a:effectLst/>
                        </a:rPr>
                        <a:t>inhis</a:t>
                      </a:r>
                      <a:r>
                        <a:rPr lang="en-GB" sz="600" u="none" strike="noStrike" dirty="0">
                          <a:effectLst/>
                        </a:rPr>
                        <a:t> or her native voice p 153 - not sure about this.  p 157 figured identities are reproduced in the imagination p 157 consists of dreams, visions, aspirations</a:t>
                      </a:r>
                      <a:endParaRPr lang="en-GB" sz="600" b="0" i="0" u="none" strike="noStrike" dirty="0">
                        <a:solidFill>
                          <a:srgbClr val="000000"/>
                        </a:solidFill>
                        <a:effectLst/>
                        <a:latin typeface="Cambria"/>
                      </a:endParaRPr>
                    </a:p>
                  </a:txBody>
                  <a:tcPr marL="3746" marR="3746" marT="3746" marB="0"/>
                </a:tc>
              </a:tr>
            </a:tbl>
          </a:graphicData>
        </a:graphic>
      </p:graphicFrame>
    </p:spTree>
    <p:extLst>
      <p:ext uri="{BB962C8B-B14F-4D97-AF65-F5344CB8AC3E}">
        <p14:creationId xmlns="" xmlns:p14="http://schemas.microsoft.com/office/powerpoint/2010/main" val="307406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quotation or paraphrase</a:t>
            </a:r>
            <a:endParaRPr lang="en-GB" dirty="0"/>
          </a:p>
        </p:txBody>
      </p:sp>
      <p:sp>
        <p:nvSpPr>
          <p:cNvPr id="3" name="Content Placeholder 2"/>
          <p:cNvSpPr>
            <a:spLocks noGrp="1"/>
          </p:cNvSpPr>
          <p:nvPr>
            <p:ph idx="1"/>
          </p:nvPr>
        </p:nvSpPr>
        <p:spPr>
          <a:xfrm>
            <a:off x="685800" y="1600200"/>
            <a:ext cx="7772400" cy="4781127"/>
          </a:xfrm>
        </p:spPr>
        <p:txBody>
          <a:bodyPr>
            <a:normAutofit/>
          </a:bodyPr>
          <a:lstStyle/>
          <a:p>
            <a:pPr marL="68580" indent="0">
              <a:buNone/>
            </a:pPr>
            <a:r>
              <a:rPr lang="en-GB" sz="2400" dirty="0" smtClean="0">
                <a:solidFill>
                  <a:srgbClr val="92D050"/>
                </a:solidFill>
              </a:rPr>
              <a:t>‘</a:t>
            </a:r>
            <a:r>
              <a:rPr lang="en-GB" sz="2400" dirty="0"/>
              <a:t>Minicomputer makers, however, still largely followed the highly </a:t>
            </a:r>
            <a:r>
              <a:rPr lang="en-GB" sz="2400" dirty="0" smtClean="0"/>
              <a:t>integrated model </a:t>
            </a:r>
            <a:r>
              <a:rPr lang="en-GB" sz="2400" dirty="0"/>
              <a:t>pioneered by mainframe makers. They provided </a:t>
            </a:r>
            <a:r>
              <a:rPr lang="en-GB" sz="2400" dirty="0" smtClean="0"/>
              <a:t>hardware, operating </a:t>
            </a:r>
            <a:r>
              <a:rPr lang="en-GB" sz="2400" dirty="0"/>
              <a:t>systems, and some applications—though they often </a:t>
            </a:r>
            <a:r>
              <a:rPr lang="en-GB" sz="2400" dirty="0" smtClean="0"/>
              <a:t>charged separately </a:t>
            </a:r>
            <a:r>
              <a:rPr lang="en-GB" sz="2400" dirty="0"/>
              <a:t>for the apps. The biggest challenges to the industry’s </a:t>
            </a:r>
            <a:r>
              <a:rPr lang="en-GB" sz="2400" dirty="0" smtClean="0"/>
              <a:t>traditional structure </a:t>
            </a:r>
            <a:r>
              <a:rPr lang="en-GB" sz="2400" dirty="0"/>
              <a:t>and way of doing business were under way but </a:t>
            </a:r>
            <a:r>
              <a:rPr lang="en-GB" sz="2400" dirty="0" smtClean="0"/>
              <a:t>almost invisible</a:t>
            </a:r>
            <a:r>
              <a:rPr lang="en-GB" sz="2400" dirty="0"/>
              <a:t>. Few noticed as the foundations were being laid for the PC </a:t>
            </a:r>
            <a:r>
              <a:rPr lang="en-GB" sz="2400" dirty="0" smtClean="0"/>
              <a:t>revolution. The </a:t>
            </a:r>
            <a:r>
              <a:rPr lang="en-GB" sz="2400" dirty="0"/>
              <a:t>ensuing story has been told often, so we will just </a:t>
            </a:r>
            <a:r>
              <a:rPr lang="en-GB" sz="2400" dirty="0" smtClean="0"/>
              <a:t>sketch some </a:t>
            </a:r>
            <a:r>
              <a:rPr lang="en-GB" sz="2400" dirty="0"/>
              <a:t>of the </a:t>
            </a:r>
            <a:r>
              <a:rPr lang="en-GB" sz="2400" dirty="0" smtClean="0"/>
              <a:t>highlights’.</a:t>
            </a:r>
            <a:endParaRPr lang="en-GB" dirty="0" smtClean="0"/>
          </a:p>
          <a:p>
            <a:pPr marL="68580" indent="0">
              <a:buNone/>
            </a:pPr>
            <a:endParaRPr lang="en-GB" dirty="0" smtClean="0"/>
          </a:p>
          <a:p>
            <a:pPr marL="68580" indent="0">
              <a:buNone/>
            </a:pPr>
            <a:r>
              <a:rPr lang="en-GB" dirty="0"/>
              <a:t>https://mitpress.mit.edu/sites/default/files/titles/content/9780262050852_Download_the_full_text.pdf</a:t>
            </a:r>
            <a:endParaRPr lang="en-GB" dirty="0" smtClean="0"/>
          </a:p>
        </p:txBody>
      </p:sp>
    </p:spTree>
    <p:extLst>
      <p:ext uri="{BB962C8B-B14F-4D97-AF65-F5344CB8AC3E}">
        <p14:creationId xmlns="" xmlns:p14="http://schemas.microsoft.com/office/powerpoint/2010/main" val="348028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other people’s words…</a:t>
            </a:r>
            <a:endParaRPr lang="en-GB" dirty="0"/>
          </a:p>
        </p:txBody>
      </p:sp>
      <p:sp>
        <p:nvSpPr>
          <p:cNvPr id="3" name="Content Placeholder 2"/>
          <p:cNvSpPr>
            <a:spLocks noGrp="1"/>
          </p:cNvSpPr>
          <p:nvPr>
            <p:ph idx="1"/>
          </p:nvPr>
        </p:nvSpPr>
        <p:spPr>
          <a:xfrm>
            <a:off x="755576" y="1196752"/>
            <a:ext cx="7772400" cy="5112568"/>
          </a:xfrm>
        </p:spPr>
        <p:txBody>
          <a:bodyPr>
            <a:normAutofit/>
          </a:bodyPr>
          <a:lstStyle/>
          <a:p>
            <a:pPr marL="68580" indent="0">
              <a:buNone/>
            </a:pPr>
            <a:endParaRPr lang="en-GB" dirty="0" smtClean="0"/>
          </a:p>
          <a:p>
            <a:pPr marL="68580" indent="0">
              <a:buNone/>
            </a:pPr>
            <a:r>
              <a:rPr lang="en-GB" dirty="0" smtClean="0"/>
              <a:t>In the 1970s. before the PC Revolution,  ‘minicomputer makers […] largely followed the highly integrated model pioneered by mainframe makers’ (Evans et al 2006: 85).</a:t>
            </a:r>
          </a:p>
          <a:p>
            <a:pPr marL="68580" indent="0">
              <a:buNone/>
            </a:pPr>
            <a:endParaRPr lang="en-GB" dirty="0"/>
          </a:p>
          <a:p>
            <a:pPr marL="68580" indent="0">
              <a:buNone/>
            </a:pPr>
            <a:r>
              <a:rPr lang="en-GB" dirty="0"/>
              <a:t>EVANS, David S, Andrei HAGIU, and Richard L. SCHMALENSEE. 2006. </a:t>
            </a:r>
            <a:r>
              <a:rPr lang="en-GB" i="1" dirty="0"/>
              <a:t>Invisible engines: how software platforms drive innovation and transform industries</a:t>
            </a:r>
            <a:r>
              <a:rPr lang="en-GB" dirty="0"/>
              <a:t>. Cambridge, MA: The MIT Press.</a:t>
            </a:r>
            <a:endParaRPr lang="en-GB" dirty="0" smtClean="0"/>
          </a:p>
          <a:p>
            <a:pPr marL="68580" indent="0">
              <a:buNone/>
            </a:pPr>
            <a:endParaRPr lang="en-GB" dirty="0"/>
          </a:p>
        </p:txBody>
      </p:sp>
    </p:spTree>
    <p:extLst>
      <p:ext uri="{BB962C8B-B14F-4D97-AF65-F5344CB8AC3E}">
        <p14:creationId xmlns="" xmlns:p14="http://schemas.microsoft.com/office/powerpoint/2010/main" val="18756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Referencing a game</a:t>
            </a:r>
            <a:endParaRPr lang="en-GB" dirty="0"/>
          </a:p>
        </p:txBody>
      </p:sp>
      <p:sp>
        <p:nvSpPr>
          <p:cNvPr id="4" name="Content Placeholder 3"/>
          <p:cNvSpPr>
            <a:spLocks noGrp="1"/>
          </p:cNvSpPr>
          <p:nvPr>
            <p:ph idx="1"/>
          </p:nvPr>
        </p:nvSpPr>
        <p:spPr/>
        <p:txBody>
          <a:bodyPr>
            <a:normAutofit/>
          </a:bodyPr>
          <a:lstStyle/>
          <a:p>
            <a:r>
              <a:rPr lang="en-GB" dirty="0" smtClean="0"/>
              <a:t>In your writing:</a:t>
            </a:r>
            <a:endParaRPr lang="en-GB" dirty="0"/>
          </a:p>
          <a:p>
            <a:pPr marL="468630" lvl="1" indent="0">
              <a:buNone/>
            </a:pPr>
            <a:r>
              <a:rPr lang="en-GB" dirty="0">
                <a:solidFill>
                  <a:srgbClr val="00B0F0"/>
                </a:solidFill>
              </a:rPr>
              <a:t>The </a:t>
            </a:r>
            <a:r>
              <a:rPr lang="en-GB" i="1" dirty="0">
                <a:solidFill>
                  <a:srgbClr val="00B0F0"/>
                </a:solidFill>
              </a:rPr>
              <a:t>Dead Space </a:t>
            </a:r>
            <a:r>
              <a:rPr lang="en-GB" dirty="0">
                <a:solidFill>
                  <a:srgbClr val="00B0F0"/>
                </a:solidFill>
              </a:rPr>
              <a:t>series – which includes </a:t>
            </a:r>
            <a:r>
              <a:rPr lang="en-GB" i="1" dirty="0">
                <a:solidFill>
                  <a:srgbClr val="00B0F0"/>
                </a:solidFill>
              </a:rPr>
              <a:t>Dead Space </a:t>
            </a:r>
            <a:r>
              <a:rPr lang="en-GB" dirty="0">
                <a:solidFill>
                  <a:srgbClr val="00B0F0"/>
                </a:solidFill>
              </a:rPr>
              <a:t>(2008) and </a:t>
            </a:r>
            <a:r>
              <a:rPr lang="en-GB" i="1" dirty="0">
                <a:solidFill>
                  <a:srgbClr val="00B0F0"/>
                </a:solidFill>
              </a:rPr>
              <a:t>Dead Space </a:t>
            </a:r>
            <a:r>
              <a:rPr lang="en-GB" dirty="0">
                <a:solidFill>
                  <a:srgbClr val="00B0F0"/>
                </a:solidFill>
              </a:rPr>
              <a:t>(2011) – uses progressively more sophisticated gameplay mechanics…</a:t>
            </a:r>
          </a:p>
          <a:p>
            <a:r>
              <a:rPr lang="en-GB" dirty="0" smtClean="0"/>
              <a:t>In your reference list: </a:t>
            </a:r>
            <a:endParaRPr lang="en-GB" dirty="0"/>
          </a:p>
          <a:p>
            <a:pPr marL="468630" lvl="1" indent="0">
              <a:buNone/>
            </a:pPr>
            <a:r>
              <a:rPr lang="en-GB" i="1" dirty="0">
                <a:solidFill>
                  <a:srgbClr val="00B0F0"/>
                </a:solidFill>
              </a:rPr>
              <a:t>Dead Space. </a:t>
            </a:r>
            <a:r>
              <a:rPr lang="en-GB" dirty="0">
                <a:solidFill>
                  <a:srgbClr val="00B0F0"/>
                </a:solidFill>
              </a:rPr>
              <a:t>2008</a:t>
            </a:r>
            <a:r>
              <a:rPr lang="en-GB" i="1" dirty="0">
                <a:solidFill>
                  <a:srgbClr val="00B0F0"/>
                </a:solidFill>
              </a:rPr>
              <a:t>.  </a:t>
            </a:r>
            <a:r>
              <a:rPr lang="en-GB" dirty="0">
                <a:solidFill>
                  <a:srgbClr val="00B0F0"/>
                </a:solidFill>
              </a:rPr>
              <a:t>EA Redwood Shores, Electronic Arts</a:t>
            </a:r>
            <a:r>
              <a:rPr lang="en-GB" i="1" dirty="0">
                <a:solidFill>
                  <a:srgbClr val="00B0F0"/>
                </a:solidFill>
              </a:rPr>
              <a:t>.  </a:t>
            </a:r>
            <a:endParaRPr lang="en-GB" dirty="0">
              <a:solidFill>
                <a:srgbClr val="00B0F0"/>
              </a:solidFill>
            </a:endParaRPr>
          </a:p>
          <a:p>
            <a:pPr marL="468630" lvl="1" indent="0">
              <a:buNone/>
            </a:pPr>
            <a:r>
              <a:rPr lang="en-GB" i="1" dirty="0">
                <a:solidFill>
                  <a:srgbClr val="00B0F0"/>
                </a:solidFill>
              </a:rPr>
              <a:t>Dead Space 2. </a:t>
            </a:r>
            <a:r>
              <a:rPr lang="en-GB" dirty="0">
                <a:solidFill>
                  <a:srgbClr val="00B0F0"/>
                </a:solidFill>
              </a:rPr>
              <a:t>2011.  Visceral Games, Electronic Arts.</a:t>
            </a:r>
          </a:p>
          <a:p>
            <a:r>
              <a:rPr lang="en-GB" dirty="0"/>
              <a:t>Because we don’t have an individual author or creator we are using the title of the game(in italics) to begin the reference.  You may be asked by your course to also include the format or platform if appropriate.  In this case we have included the studio or division of EA which is responsible.</a:t>
            </a:r>
          </a:p>
          <a:p>
            <a:endParaRPr lang="en-GB" dirty="0"/>
          </a:p>
        </p:txBody>
      </p:sp>
    </p:spTree>
    <p:extLst>
      <p:ext uri="{BB962C8B-B14F-4D97-AF65-F5344CB8AC3E}">
        <p14:creationId xmlns="" xmlns:p14="http://schemas.microsoft.com/office/powerpoint/2010/main" val="291532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dirty="0" smtClean="0"/>
              <a:t>Some useful online sources</a:t>
            </a:r>
            <a:endParaRPr lang="en-GB" dirty="0" smtClean="0"/>
          </a:p>
        </p:txBody>
      </p:sp>
      <p:sp>
        <p:nvSpPr>
          <p:cNvPr id="44034" name="Content Placeholder 4"/>
          <p:cNvSpPr>
            <a:spLocks noGrp="1"/>
          </p:cNvSpPr>
          <p:nvPr>
            <p:ph idx="1"/>
          </p:nvPr>
        </p:nvSpPr>
        <p:spPr/>
        <p:txBody>
          <a:bodyPr/>
          <a:lstStyle/>
          <a:p>
            <a:pPr>
              <a:buFont typeface="Georgia" pitchFamily="18" charset="0"/>
              <a:buNone/>
            </a:pPr>
            <a:r>
              <a:rPr lang="en-GB" dirty="0" smtClean="0">
                <a:solidFill>
                  <a:schemeClr val="accent6"/>
                </a:solidFill>
                <a:hlinkClick r:id="rId2"/>
              </a:rPr>
              <a:t>The OWL at Purdue - paragraphs</a:t>
            </a:r>
            <a:endParaRPr lang="en-GB" dirty="0" smtClean="0">
              <a:solidFill>
                <a:schemeClr val="accent6"/>
              </a:solidFill>
            </a:endParaRPr>
          </a:p>
          <a:p>
            <a:pPr>
              <a:buFont typeface="Georgia" pitchFamily="18" charset="0"/>
              <a:buNone/>
            </a:pPr>
            <a:r>
              <a:rPr lang="en-GB" dirty="0" err="1" smtClean="0">
                <a:solidFill>
                  <a:schemeClr val="accent6"/>
                </a:solidFill>
                <a:hlinkClick r:id="rId3"/>
              </a:rPr>
              <a:t>Monash</a:t>
            </a:r>
            <a:r>
              <a:rPr lang="en-GB" dirty="0" smtClean="0">
                <a:solidFill>
                  <a:schemeClr val="accent6"/>
                </a:solidFill>
                <a:hlinkClick r:id="rId3"/>
              </a:rPr>
              <a:t> University – Writing Skills</a:t>
            </a:r>
            <a:endParaRPr lang="en-GB" dirty="0" smtClean="0">
              <a:solidFill>
                <a:schemeClr val="accent6"/>
              </a:solidFill>
            </a:endParaRPr>
          </a:p>
          <a:p>
            <a:pPr>
              <a:buFont typeface="Georgia" pitchFamily="18" charset="0"/>
              <a:buNone/>
            </a:pPr>
            <a:r>
              <a:rPr lang="en-GB" dirty="0" smtClean="0">
                <a:solidFill>
                  <a:schemeClr val="accent6"/>
                </a:solidFill>
                <a:hlinkClick r:id="rId4"/>
              </a:rPr>
              <a:t>Royal Literary Fund - Argument</a:t>
            </a:r>
            <a:endParaRPr lang="en-GB" dirty="0" smtClean="0">
              <a:solidFill>
                <a:schemeClr val="accent6"/>
              </a:solidFill>
            </a:endParaRPr>
          </a:p>
          <a:p>
            <a:pPr>
              <a:buFont typeface="Georgia" pitchFamily="18" charset="0"/>
              <a:buNone/>
            </a:pPr>
            <a:r>
              <a:rPr lang="en-GB" dirty="0" smtClean="0">
                <a:solidFill>
                  <a:schemeClr val="accent6"/>
                </a:solidFill>
                <a:hlinkClick r:id="rId5"/>
              </a:rPr>
              <a:t>Sandra </a:t>
            </a:r>
            <a:r>
              <a:rPr lang="en-GB" dirty="0" err="1" smtClean="0">
                <a:solidFill>
                  <a:schemeClr val="accent6"/>
                </a:solidFill>
                <a:hlinkClick r:id="rId5"/>
              </a:rPr>
              <a:t>Gollin</a:t>
            </a:r>
            <a:r>
              <a:rPr lang="en-GB" dirty="0" smtClean="0">
                <a:solidFill>
                  <a:schemeClr val="accent6"/>
                </a:solidFill>
                <a:hlinkClick r:id="rId5"/>
              </a:rPr>
              <a:t> </a:t>
            </a:r>
            <a:r>
              <a:rPr lang="en-GB" dirty="0" err="1" smtClean="0">
                <a:solidFill>
                  <a:schemeClr val="accent6"/>
                </a:solidFill>
                <a:hlinkClick r:id="rId5"/>
              </a:rPr>
              <a:t>Kies</a:t>
            </a:r>
            <a:r>
              <a:rPr lang="en-GB" dirty="0" smtClean="0">
                <a:solidFill>
                  <a:schemeClr val="accent6"/>
                </a:solidFill>
                <a:hlinkClick r:id="rId5"/>
              </a:rPr>
              <a:t> – Structure</a:t>
            </a:r>
            <a:endParaRPr lang="en-GB" dirty="0" smtClean="0">
              <a:solidFill>
                <a:schemeClr val="accent6"/>
              </a:solidFill>
            </a:endParaRPr>
          </a:p>
          <a:p>
            <a:pPr>
              <a:buFont typeface="Georgia" pitchFamily="18" charset="0"/>
              <a:buNone/>
            </a:pPr>
            <a:r>
              <a:rPr lang="en-GB" dirty="0" smtClean="0">
                <a:solidFill>
                  <a:schemeClr val="accent6"/>
                </a:solidFill>
                <a:hlinkClick r:id="rId6"/>
              </a:rPr>
              <a:t>ASK Assignment Calculator and Essay Guide</a:t>
            </a:r>
            <a:r>
              <a:rPr lang="en-GB" dirty="0" smtClean="0">
                <a:solidFill>
                  <a:schemeClr val="accent6"/>
                </a:solidFill>
              </a:rPr>
              <a:t> and </a:t>
            </a:r>
            <a:r>
              <a:rPr lang="en-GB" dirty="0" smtClean="0">
                <a:solidFill>
                  <a:schemeClr val="accent6"/>
                </a:solidFill>
                <a:hlinkClick r:id="rId7"/>
              </a:rPr>
              <a:t>referencing guides</a:t>
            </a:r>
            <a:endParaRPr lang="en-GB" dirty="0" smtClean="0">
              <a:solidFill>
                <a:schemeClr val="accent6"/>
              </a:solidFill>
            </a:endParaRPr>
          </a:p>
          <a:p>
            <a:pPr>
              <a:buFont typeface="Georgia" pitchFamily="18" charset="0"/>
              <a:buNone/>
            </a:pPr>
            <a:r>
              <a:rPr lang="en-GB" dirty="0" err="1" smtClean="0">
                <a:solidFill>
                  <a:schemeClr val="accent6"/>
                </a:solidFill>
                <a:hlinkClick r:id="rId8"/>
              </a:rPr>
              <a:t>RefMe</a:t>
            </a:r>
            <a:endParaRPr lang="en-GB" dirty="0" smtClean="0">
              <a:solidFill>
                <a:schemeClr val="accent6"/>
              </a:solidFill>
            </a:endParaRPr>
          </a:p>
          <a:p>
            <a:pPr>
              <a:buFont typeface="Georgia" pitchFamily="18" charset="0"/>
              <a:buNone/>
            </a:pPr>
            <a:endParaRPr lang="en-GB" dirty="0" smtClean="0">
              <a:solidFill>
                <a:srgbClr val="FFC000"/>
              </a:solidFill>
            </a:endParaRPr>
          </a:p>
        </p:txBody>
      </p:sp>
      <p:sp>
        <p:nvSpPr>
          <p:cNvPr id="4403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B6655037-907F-4BD9-9454-07EF94209A7C}" type="slidenum">
              <a:rPr lang="en-GB"/>
              <a:pPr fontAlgn="base">
                <a:spcBef>
                  <a:spcPct val="0"/>
                </a:spcBef>
                <a:spcAft>
                  <a:spcPct val="0"/>
                </a:spcAft>
              </a:pPr>
              <a:t>17</a:t>
            </a:fld>
            <a:endParaRPr lang="en-GB"/>
          </a:p>
        </p:txBody>
      </p:sp>
    </p:spTree>
    <p:extLst>
      <p:ext uri="{BB962C8B-B14F-4D97-AF65-F5344CB8AC3E}">
        <p14:creationId xmlns="" xmlns:p14="http://schemas.microsoft.com/office/powerpoint/2010/main" val="1148359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9552" y="332656"/>
            <a:ext cx="8229600" cy="1066800"/>
          </a:xfrm>
        </p:spPr>
        <p:txBody>
          <a:bodyPr/>
          <a:lstStyle/>
          <a:p>
            <a:r>
              <a:rPr lang="en-GB" dirty="0" smtClean="0"/>
              <a:t>Recommended reading: </a:t>
            </a:r>
          </a:p>
        </p:txBody>
      </p:sp>
      <p:sp>
        <p:nvSpPr>
          <p:cNvPr id="20483" name="Rectangle 3"/>
          <p:cNvSpPr>
            <a:spLocks noGrp="1" noChangeArrowheads="1"/>
          </p:cNvSpPr>
          <p:nvPr>
            <p:ph idx="1"/>
          </p:nvPr>
        </p:nvSpPr>
        <p:spPr>
          <a:xfrm>
            <a:off x="395536" y="1700808"/>
            <a:ext cx="8229600" cy="4433069"/>
          </a:xfrm>
        </p:spPr>
        <p:txBody>
          <a:bodyPr>
            <a:normAutofit/>
          </a:bodyPr>
          <a:lstStyle/>
          <a:p>
            <a:pPr>
              <a:lnSpc>
                <a:spcPct val="90000"/>
              </a:lnSpc>
              <a:buFont typeface="Wingdings 3" pitchFamily="18" charset="2"/>
              <a:buNone/>
            </a:pPr>
            <a:r>
              <a:rPr lang="en-GB" sz="2400" dirty="0" smtClean="0"/>
              <a:t>COTTRELL, Stella. 2008. </a:t>
            </a:r>
            <a:r>
              <a:rPr lang="en-GB" sz="2400" i="1" dirty="0" smtClean="0"/>
              <a:t>The Study Skills Handbook. </a:t>
            </a:r>
            <a:r>
              <a:rPr lang="en-GB" sz="2400" dirty="0" smtClean="0"/>
              <a:t>Basingstoke:  Palgrave Macmillan.</a:t>
            </a:r>
          </a:p>
          <a:p>
            <a:pPr>
              <a:lnSpc>
                <a:spcPct val="90000"/>
              </a:lnSpc>
              <a:buNone/>
            </a:pPr>
            <a:r>
              <a:rPr lang="en-GB" sz="2400" dirty="0" smtClean="0"/>
              <a:t>CRÈME, Phyllis and Mary LEA.  2008.  </a:t>
            </a:r>
            <a:r>
              <a:rPr lang="en-GB" sz="2400" i="1" dirty="0" smtClean="0"/>
              <a:t>Writing at University:  A Guide for Students</a:t>
            </a:r>
            <a:r>
              <a:rPr lang="en-GB" sz="2400" dirty="0" smtClean="0"/>
              <a:t> (3rd Edition). Milton Keynes: Open University Press.</a:t>
            </a:r>
          </a:p>
          <a:p>
            <a:pPr>
              <a:lnSpc>
                <a:spcPct val="90000"/>
              </a:lnSpc>
              <a:buFont typeface="Wingdings 3" pitchFamily="18" charset="2"/>
              <a:buNone/>
            </a:pPr>
            <a:r>
              <a:rPr lang="en-GB" sz="2400" dirty="0" smtClean="0"/>
              <a:t>GODFREY, Jeanne.  2009.  </a:t>
            </a:r>
            <a:r>
              <a:rPr lang="en-GB" sz="2400" i="1" dirty="0" smtClean="0"/>
              <a:t>How to Use your Reading in your Essays</a:t>
            </a:r>
            <a:r>
              <a:rPr lang="en-GB" sz="2400" dirty="0" smtClean="0"/>
              <a:t>.  Basingstoke:  Palgrave Macmillan.</a:t>
            </a:r>
          </a:p>
          <a:p>
            <a:pPr>
              <a:lnSpc>
                <a:spcPct val="90000"/>
              </a:lnSpc>
              <a:buFont typeface="Wingdings 3" pitchFamily="18" charset="2"/>
              <a:buNone/>
            </a:pPr>
            <a:r>
              <a:rPr lang="en-GB" sz="2400" dirty="0" smtClean="0"/>
              <a:t>PECK, John and Martin COYLE.  1999.  </a:t>
            </a:r>
            <a:r>
              <a:rPr lang="en-GB" sz="2400" i="1" dirty="0" smtClean="0"/>
              <a:t>The Student’s Guide to Writing.  </a:t>
            </a:r>
            <a:r>
              <a:rPr lang="en-GB" sz="2400" dirty="0" smtClean="0"/>
              <a:t>Basingstoke:  Palgrave Macmillan.</a:t>
            </a:r>
          </a:p>
          <a:p>
            <a:pPr>
              <a:lnSpc>
                <a:spcPct val="90000"/>
              </a:lnSpc>
              <a:buFont typeface="Wingdings 3" pitchFamily="18" charset="2"/>
              <a:buNone/>
            </a:pPr>
            <a:endParaRPr lang="en-GB" sz="2800" dirty="0" smtClean="0"/>
          </a:p>
        </p:txBody>
      </p:sp>
      <p:sp>
        <p:nvSpPr>
          <p:cNvPr id="4" name="Slide Number Placeholder 3"/>
          <p:cNvSpPr>
            <a:spLocks noGrp="1"/>
          </p:cNvSpPr>
          <p:nvPr>
            <p:ph type="sldNum" sz="quarter" idx="12"/>
          </p:nvPr>
        </p:nvSpPr>
        <p:spPr/>
        <p:txBody>
          <a:bodyPr/>
          <a:lstStyle/>
          <a:p>
            <a:fld id="{BD5B55E3-7421-42AA-888E-3C7A95722590}" type="slidenum">
              <a:rPr lang="en-GB" smtClean="0"/>
              <a:pPr/>
              <a:t>18</a:t>
            </a:fld>
            <a:endParaRPr lang="en-GB"/>
          </a:p>
        </p:txBody>
      </p:sp>
    </p:spTree>
    <p:extLst>
      <p:ext uri="{BB962C8B-B14F-4D97-AF65-F5344CB8AC3E}">
        <p14:creationId xmlns="" xmlns:p14="http://schemas.microsoft.com/office/powerpoint/2010/main" val="1503624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ASK: Academic Skills</a:t>
            </a:r>
            <a:endParaRPr lang="en-GB" dirty="0"/>
          </a:p>
        </p:txBody>
      </p:sp>
      <p:sp>
        <p:nvSpPr>
          <p:cNvPr id="5" name="Content Placeholder 4"/>
          <p:cNvSpPr>
            <a:spLocks noGrp="1"/>
          </p:cNvSpPr>
          <p:nvPr>
            <p:ph sz="quarter" idx="13"/>
          </p:nvPr>
        </p:nvSpPr>
        <p:spPr>
          <a:xfrm>
            <a:off x="611560" y="1124744"/>
            <a:ext cx="3657600" cy="3877056"/>
          </a:xfrm>
        </p:spPr>
        <p:txBody>
          <a:bodyPr/>
          <a:lstStyle/>
          <a:p>
            <a:pPr marL="68580" indent="0">
              <a:buNone/>
            </a:pPr>
            <a:r>
              <a:rPr lang="en-GB" dirty="0" smtClean="0"/>
              <a:t>Falmouth Office</a:t>
            </a:r>
          </a:p>
          <a:p>
            <a:pPr marL="68580" indent="0">
              <a:buNone/>
            </a:pPr>
            <a:r>
              <a:rPr lang="en-GB" dirty="0" smtClean="0"/>
              <a:t>The Hub</a:t>
            </a:r>
          </a:p>
          <a:p>
            <a:pPr marL="68580" indent="0">
              <a:buNone/>
            </a:pPr>
            <a:r>
              <a:rPr lang="en-GB" dirty="0" smtClean="0"/>
              <a:t>Monday- Friday 9.00 am – 5.00 pm</a:t>
            </a:r>
          </a:p>
          <a:p>
            <a:pPr marL="68580" indent="0">
              <a:buNone/>
            </a:pPr>
            <a:r>
              <a:rPr lang="en-GB" dirty="0" smtClean="0"/>
              <a:t>01326  370438</a:t>
            </a:r>
          </a:p>
          <a:p>
            <a:pPr marL="68580" indent="0">
              <a:buNone/>
            </a:pPr>
            <a:endParaRPr lang="en-GB" dirty="0"/>
          </a:p>
          <a:p>
            <a:pPr marL="68580" indent="0">
              <a:buNone/>
            </a:pPr>
            <a:r>
              <a:rPr lang="en-GB" dirty="0" smtClean="0"/>
              <a:t>Referencing drop-in</a:t>
            </a:r>
          </a:p>
          <a:p>
            <a:pPr marL="68580" indent="0">
              <a:buNone/>
            </a:pPr>
            <a:r>
              <a:rPr lang="en-GB" dirty="0" smtClean="0"/>
              <a:t>Falmouth Campus Library</a:t>
            </a:r>
          </a:p>
          <a:p>
            <a:pPr marL="68580" indent="0">
              <a:buNone/>
            </a:pPr>
            <a:r>
              <a:rPr lang="en-GB" dirty="0" smtClean="0"/>
              <a:t>Tuesday</a:t>
            </a:r>
          </a:p>
          <a:p>
            <a:pPr marL="68580" indent="0">
              <a:buNone/>
            </a:pPr>
            <a:r>
              <a:rPr lang="en-GB" dirty="0" smtClean="0"/>
              <a:t>12.30 pm to 1.30 pm</a:t>
            </a:r>
            <a:endParaRPr lang="en-GB" dirty="0"/>
          </a:p>
        </p:txBody>
      </p:sp>
      <p:sp>
        <p:nvSpPr>
          <p:cNvPr id="6" name="Content Placeholder 5"/>
          <p:cNvSpPr>
            <a:spLocks noGrp="1"/>
          </p:cNvSpPr>
          <p:nvPr>
            <p:ph sz="quarter" idx="14"/>
          </p:nvPr>
        </p:nvSpPr>
        <p:spPr>
          <a:xfrm>
            <a:off x="4783728" y="1124744"/>
            <a:ext cx="3947864" cy="3476984"/>
          </a:xfrm>
        </p:spPr>
        <p:txBody>
          <a:bodyPr>
            <a:normAutofit/>
          </a:bodyPr>
          <a:lstStyle/>
          <a:p>
            <a:pPr marL="68580" indent="0">
              <a:buNone/>
            </a:pPr>
            <a:r>
              <a:rPr lang="en-GB" dirty="0" smtClean="0"/>
              <a:t>Penryn Office</a:t>
            </a:r>
          </a:p>
          <a:p>
            <a:pPr marL="68580" indent="0">
              <a:buNone/>
            </a:pPr>
            <a:r>
              <a:rPr lang="en-GB" dirty="0" smtClean="0"/>
              <a:t>Tremough House</a:t>
            </a:r>
          </a:p>
          <a:p>
            <a:pPr marL="68580" indent="0">
              <a:buNone/>
            </a:pPr>
            <a:r>
              <a:rPr lang="en-GB" dirty="0" smtClean="0"/>
              <a:t>Monday – Friday 9.00 am – 5.00 pm</a:t>
            </a:r>
          </a:p>
          <a:p>
            <a:pPr marL="68580" indent="0">
              <a:buNone/>
            </a:pPr>
            <a:r>
              <a:rPr lang="en-GB" dirty="0" smtClean="0"/>
              <a:t>01326 370438</a:t>
            </a:r>
          </a:p>
          <a:p>
            <a:pPr marL="68580" indent="0">
              <a:buNone/>
            </a:pPr>
            <a:endParaRPr lang="en-GB" dirty="0"/>
          </a:p>
          <a:p>
            <a:pPr marL="68580" indent="0">
              <a:buNone/>
            </a:pPr>
            <a:endParaRPr lang="en-GB" dirty="0"/>
          </a:p>
        </p:txBody>
      </p:sp>
      <p:sp>
        <p:nvSpPr>
          <p:cNvPr id="7" name="TextBox 6"/>
          <p:cNvSpPr txBox="1"/>
          <p:nvPr/>
        </p:nvSpPr>
        <p:spPr>
          <a:xfrm>
            <a:off x="683568" y="4797152"/>
            <a:ext cx="7920880" cy="954107"/>
          </a:xfrm>
          <a:prstGeom prst="rect">
            <a:avLst/>
          </a:prstGeom>
          <a:noFill/>
        </p:spPr>
        <p:txBody>
          <a:bodyPr wrap="square" rtlCol="0">
            <a:spAutoFit/>
          </a:bodyPr>
          <a:lstStyle/>
          <a:p>
            <a:r>
              <a:rPr lang="en-GB" sz="2800" dirty="0" smtClean="0">
                <a:solidFill>
                  <a:srgbClr val="C00000"/>
                </a:solidFill>
              </a:rPr>
              <a:t>website:      	ask.fxplus.ac.uk </a:t>
            </a:r>
          </a:p>
          <a:p>
            <a:r>
              <a:rPr lang="en-GB" sz="2800" dirty="0" smtClean="0">
                <a:solidFill>
                  <a:srgbClr val="C00000"/>
                </a:solidFill>
              </a:rPr>
              <a:t>email</a:t>
            </a:r>
            <a:r>
              <a:rPr lang="en-GB" sz="2800" smtClean="0">
                <a:solidFill>
                  <a:srgbClr val="C00000"/>
                </a:solidFill>
              </a:rPr>
              <a:t>:         	ask@falmouth.ac.uk</a:t>
            </a:r>
            <a:endParaRPr lang="en-GB" sz="2800" dirty="0">
              <a:solidFill>
                <a:srgbClr val="C00000"/>
              </a:solidFill>
            </a:endParaRPr>
          </a:p>
        </p:txBody>
      </p:sp>
    </p:spTree>
    <p:extLst>
      <p:ext uri="{BB962C8B-B14F-4D97-AF65-F5344CB8AC3E}">
        <p14:creationId xmlns="" xmlns:p14="http://schemas.microsoft.com/office/powerpoint/2010/main" val="145722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1000 Words</a:t>
            </a:r>
            <a:endParaRPr lang="en-GB" dirty="0"/>
          </a:p>
        </p:txBody>
      </p:sp>
      <p:sp>
        <p:nvSpPr>
          <p:cNvPr id="3" name="Content Placeholder 2"/>
          <p:cNvSpPr>
            <a:spLocks noGrp="1"/>
          </p:cNvSpPr>
          <p:nvPr>
            <p:ph idx="1"/>
          </p:nvPr>
        </p:nvSpPr>
        <p:spPr/>
        <p:txBody>
          <a:bodyPr/>
          <a:lstStyle/>
          <a:p>
            <a:r>
              <a:rPr lang="en-GB" dirty="0"/>
              <a:t>Submit draft in Week 4 – 30% of mark (pass or fail)</a:t>
            </a:r>
          </a:p>
          <a:p>
            <a:r>
              <a:rPr lang="en-GB" dirty="0"/>
              <a:t>Essay review session Week 5</a:t>
            </a:r>
          </a:p>
          <a:p>
            <a:r>
              <a:rPr lang="en-GB" dirty="0"/>
              <a:t>Revise and re-submit</a:t>
            </a:r>
          </a:p>
          <a:p>
            <a:pPr marL="68580" indent="0">
              <a:buNone/>
            </a:pPr>
            <a:endParaRPr lang="en-GB" dirty="0"/>
          </a:p>
        </p:txBody>
      </p:sp>
    </p:spTree>
    <p:extLst>
      <p:ext uri="{BB962C8B-B14F-4D97-AF65-F5344CB8AC3E}">
        <p14:creationId xmlns="" xmlns:p14="http://schemas.microsoft.com/office/powerpoint/2010/main" val="216092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1000 words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Describe in comprehensive detail the platform that has been selected</a:t>
            </a:r>
          </a:p>
          <a:p>
            <a:r>
              <a:rPr lang="en-GB" dirty="0" smtClean="0"/>
              <a:t>Discuss the significance of the platform within its historic context and its contribution to the industry</a:t>
            </a:r>
          </a:p>
          <a:p>
            <a:pPr lvl="1"/>
            <a:r>
              <a:rPr lang="en-GB" dirty="0" smtClean="0"/>
              <a:t>Historic Context</a:t>
            </a:r>
          </a:p>
          <a:p>
            <a:pPr lvl="2"/>
            <a:r>
              <a:rPr lang="en-GB" dirty="0" smtClean="0"/>
              <a:t>Of the game platform in terms of similar platforms, predecessors, derivatives, available technology, the state of the market.  An in depth understanding of the time period is required alongside familiarity with other platforms in that period.  </a:t>
            </a:r>
          </a:p>
          <a:p>
            <a:pPr lvl="1"/>
            <a:r>
              <a:rPr lang="en-GB" dirty="0" smtClean="0"/>
              <a:t>Discussion</a:t>
            </a:r>
          </a:p>
          <a:p>
            <a:pPr lvl="2"/>
            <a:r>
              <a:rPr lang="en-GB" dirty="0" smtClean="0"/>
              <a:t>The significance of the game platform and its contribution to the industry (or not).  It is debateable – this forms the basis of discussion.</a:t>
            </a:r>
          </a:p>
          <a:p>
            <a:pPr lvl="2"/>
            <a:r>
              <a:rPr lang="en-GB" dirty="0" smtClean="0"/>
              <a:t>Analytical and evaluative</a:t>
            </a:r>
          </a:p>
          <a:p>
            <a:pPr lvl="2"/>
            <a:r>
              <a:rPr lang="en-GB" dirty="0" smtClean="0"/>
              <a:t>‘a detailed treatment of or about something, through commentary, done in order to reach a decision or to exchange ideas’</a:t>
            </a:r>
          </a:p>
          <a:p>
            <a:pPr lvl="2"/>
            <a:r>
              <a:rPr lang="en-GB" dirty="0" smtClean="0"/>
              <a:t>Involves making a decision, recommendation or conclusion and firmly justifying it OR can also be analytical in the form of comparing and contrasting several different things without a firm conclusion</a:t>
            </a:r>
          </a:p>
          <a:p>
            <a:endParaRPr lang="en-GB" dirty="0"/>
          </a:p>
        </p:txBody>
      </p:sp>
    </p:spTree>
    <p:extLst>
      <p:ext uri="{BB962C8B-B14F-4D97-AF65-F5344CB8AC3E}">
        <p14:creationId xmlns="" xmlns:p14="http://schemas.microsoft.com/office/powerpoint/2010/main" val="264073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Assessed ON:</a:t>
            </a:r>
            <a:endParaRPr lang="en-GB" dirty="0"/>
          </a:p>
        </p:txBody>
      </p:sp>
      <p:sp>
        <p:nvSpPr>
          <p:cNvPr id="3" name="Content Placeholder 2"/>
          <p:cNvSpPr>
            <a:spLocks noGrp="1"/>
          </p:cNvSpPr>
          <p:nvPr>
            <p:ph idx="1"/>
          </p:nvPr>
        </p:nvSpPr>
        <p:spPr/>
        <p:txBody>
          <a:bodyPr/>
          <a:lstStyle/>
          <a:p>
            <a:r>
              <a:rPr lang="en-GB" dirty="0" smtClean="0"/>
              <a:t>Appropriateness of referenced articles</a:t>
            </a:r>
          </a:p>
          <a:p>
            <a:r>
              <a:rPr lang="en-GB" dirty="0" smtClean="0"/>
              <a:t>Relevance to and focus on the game platform</a:t>
            </a:r>
          </a:p>
          <a:p>
            <a:r>
              <a:rPr lang="en-GB" dirty="0" smtClean="0"/>
              <a:t>Depth of insight into technical detail</a:t>
            </a:r>
          </a:p>
          <a:p>
            <a:r>
              <a:rPr lang="en-GB" dirty="0" smtClean="0"/>
              <a:t>Correctness of descriptive content</a:t>
            </a:r>
          </a:p>
          <a:p>
            <a:r>
              <a:rPr lang="en-GB" dirty="0" smtClean="0"/>
              <a:t>Adequacy of analytical content</a:t>
            </a:r>
          </a:p>
          <a:p>
            <a:r>
              <a:rPr lang="en-GB" dirty="0" smtClean="0"/>
              <a:t>Adequacy of discussion</a:t>
            </a:r>
          </a:p>
          <a:p>
            <a:r>
              <a:rPr lang="en-GB" dirty="0" smtClean="0"/>
              <a:t>Quality of academic writing</a:t>
            </a:r>
            <a:endParaRPr lang="en-GB" dirty="0"/>
          </a:p>
        </p:txBody>
      </p:sp>
    </p:spTree>
    <p:extLst>
      <p:ext uri="{BB962C8B-B14F-4D97-AF65-F5344CB8AC3E}">
        <p14:creationId xmlns="" xmlns:p14="http://schemas.microsoft.com/office/powerpoint/2010/main" val="157066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19801948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0956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hlinkClick r:id="rId2"/>
              </a:rPr>
              <a:t>Assignment calculator</a:t>
            </a:r>
            <a:endParaRPr lang="en-GB" dirty="0"/>
          </a:p>
        </p:txBody>
      </p:sp>
      <p:pic>
        <p:nvPicPr>
          <p:cNvPr id="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77376" y="1484784"/>
            <a:ext cx="5940152" cy="47521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20655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organising</a:t>
            </a:r>
            <a:endParaRPr lang="en-GB" dirty="0"/>
          </a:p>
        </p:txBody>
      </p:sp>
      <p:sp>
        <p:nvSpPr>
          <p:cNvPr id="3" name="Content Placeholder 2"/>
          <p:cNvSpPr>
            <a:spLocks noGrp="1"/>
          </p:cNvSpPr>
          <p:nvPr>
            <p:ph idx="1"/>
          </p:nvPr>
        </p:nvSpPr>
        <p:spPr/>
        <p:txBody>
          <a:bodyPr/>
          <a:lstStyle/>
          <a:p>
            <a:endParaRPr lang="en-GB" dirty="0"/>
          </a:p>
        </p:txBody>
      </p:sp>
      <p:pic>
        <p:nvPicPr>
          <p:cNvPr id="2050"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4180" t="18154" r="3834" b="10300"/>
          <a:stretch/>
        </p:blipFill>
        <p:spPr bwMode="auto">
          <a:xfrm>
            <a:off x="755576" y="1340768"/>
            <a:ext cx="7315200" cy="45516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4051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what does argument mean?</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t</a:t>
            </a:r>
            <a:r>
              <a:rPr lang="en-GB" dirty="0">
                <a:solidFill>
                  <a:srgbClr val="FFC000"/>
                </a:solidFill>
              </a:rPr>
              <a:t>he argument is the point of view about your source material that you are putting across – it is the sense that you have made of your source material and that you are communicating to the </a:t>
            </a:r>
            <a:r>
              <a:rPr lang="en-GB" dirty="0" smtClean="0">
                <a:solidFill>
                  <a:srgbClr val="FFC000"/>
                </a:solidFill>
              </a:rPr>
              <a:t>reader</a:t>
            </a:r>
          </a:p>
          <a:p>
            <a:pPr marL="0" indent="0">
              <a:buNone/>
            </a:pPr>
            <a:endParaRPr lang="en-GB" dirty="0">
              <a:solidFill>
                <a:schemeClr val="accent1"/>
              </a:solidFill>
            </a:endParaRPr>
          </a:p>
          <a:p>
            <a:pPr marL="0" indent="0">
              <a:buNone/>
            </a:pPr>
            <a:r>
              <a:rPr lang="en-GB" sz="2400" dirty="0" smtClean="0">
                <a:solidFill>
                  <a:srgbClr val="92D050"/>
                </a:solidFill>
              </a:rPr>
              <a:t>a clear argument will provide direction for the writing </a:t>
            </a:r>
          </a:p>
          <a:p>
            <a:pPr marL="0" indent="0">
              <a:buNone/>
            </a:pPr>
            <a:r>
              <a:rPr lang="en-GB" dirty="0"/>
              <a:t>	</a:t>
            </a:r>
            <a:r>
              <a:rPr lang="en-GB" dirty="0" smtClean="0"/>
              <a:t>makes a claim</a:t>
            </a:r>
          </a:p>
          <a:p>
            <a:pPr marL="0" indent="0">
              <a:buNone/>
            </a:pPr>
            <a:r>
              <a:rPr lang="en-GB" dirty="0"/>
              <a:t>	</a:t>
            </a:r>
            <a:r>
              <a:rPr lang="en-GB" dirty="0" smtClean="0"/>
              <a:t>develops a perspective you can support</a:t>
            </a:r>
          </a:p>
          <a:p>
            <a:pPr marL="0" indent="0">
              <a:buNone/>
            </a:pPr>
            <a:r>
              <a:rPr lang="en-GB" sz="2400" dirty="0" smtClean="0">
                <a:solidFill>
                  <a:srgbClr val="00B0F0"/>
                </a:solidFill>
              </a:rPr>
              <a:t>a vague/undeveloped argument will make it harder work to keep on track</a:t>
            </a:r>
          </a:p>
          <a:p>
            <a:pPr marL="0" indent="0">
              <a:buNone/>
            </a:pPr>
            <a:r>
              <a:rPr lang="en-GB" dirty="0"/>
              <a:t>	</a:t>
            </a:r>
            <a:r>
              <a:rPr lang="en-GB" dirty="0" smtClean="0"/>
              <a:t>if you don’t know where the writing will lead or what your conclusions are it is easy to get dragged off on tangents</a:t>
            </a:r>
            <a:endParaRPr lang="en-GB" dirty="0"/>
          </a:p>
        </p:txBody>
      </p:sp>
    </p:spTree>
    <p:extLst>
      <p:ext uri="{BB962C8B-B14F-4D97-AF65-F5344CB8AC3E}">
        <p14:creationId xmlns="" xmlns:p14="http://schemas.microsoft.com/office/powerpoint/2010/main" val="82371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3383280" cy="914400"/>
          </a:xfrm>
        </p:spPr>
        <p:txBody>
          <a:bodyPr/>
          <a:lstStyle/>
          <a:p>
            <a:r>
              <a:rPr lang="en-GB" sz="3600" dirty="0" smtClean="0"/>
              <a:t>the ‘rules’</a:t>
            </a:r>
            <a:endParaRPr lang="en-GB" sz="3600" dirty="0"/>
          </a:p>
        </p:txBody>
      </p:sp>
      <p:sp>
        <p:nvSpPr>
          <p:cNvPr id="5" name="Text Placeholder 4"/>
          <p:cNvSpPr>
            <a:spLocks noGrp="1"/>
          </p:cNvSpPr>
          <p:nvPr>
            <p:ph type="body" sz="half" idx="4294967295"/>
          </p:nvPr>
        </p:nvSpPr>
        <p:spPr>
          <a:xfrm>
            <a:off x="467544" y="1340768"/>
            <a:ext cx="7859216" cy="4691063"/>
          </a:xfrm>
          <a:prstGeom prst="rect">
            <a:avLst/>
          </a:prstGeom>
        </p:spPr>
        <p:txBody>
          <a:bodyPr>
            <a:noAutofit/>
          </a:bodyPr>
          <a:lstStyle/>
          <a:p>
            <a:r>
              <a:rPr lang="en-GB" sz="2800" dirty="0" smtClean="0">
                <a:solidFill>
                  <a:schemeClr val="tx2">
                    <a:lumMod val="90000"/>
                  </a:schemeClr>
                </a:solidFill>
              </a:rPr>
              <a:t>introduction 10%</a:t>
            </a:r>
          </a:p>
          <a:p>
            <a:r>
              <a:rPr lang="en-GB" sz="2800" dirty="0" smtClean="0">
                <a:solidFill>
                  <a:schemeClr val="tx2">
                    <a:lumMod val="90000"/>
                  </a:schemeClr>
                </a:solidFill>
              </a:rPr>
              <a:t>conclusion 10%</a:t>
            </a:r>
          </a:p>
          <a:p>
            <a:r>
              <a:rPr lang="en-GB" sz="2800" dirty="0" smtClean="0">
                <a:solidFill>
                  <a:schemeClr val="tx2">
                    <a:lumMod val="90000"/>
                  </a:schemeClr>
                </a:solidFill>
              </a:rPr>
              <a:t>divide what’s left (‘main body’) into 3 </a:t>
            </a:r>
          </a:p>
          <a:p>
            <a:r>
              <a:rPr lang="en-GB" sz="2800" dirty="0" smtClean="0">
                <a:solidFill>
                  <a:schemeClr val="tx2">
                    <a:lumMod val="90000"/>
                  </a:schemeClr>
                </a:solidFill>
              </a:rPr>
              <a:t>and if necessary into 3 again</a:t>
            </a:r>
          </a:p>
          <a:p>
            <a:r>
              <a:rPr lang="en-GB" sz="2800" dirty="0" smtClean="0">
                <a:solidFill>
                  <a:schemeClr val="tx2">
                    <a:lumMod val="90000"/>
                  </a:schemeClr>
                </a:solidFill>
              </a:rPr>
              <a:t>a paragraph is usually between 150 and 250 words</a:t>
            </a:r>
          </a:p>
          <a:p>
            <a:r>
              <a:rPr lang="en-GB" sz="2800" dirty="0" smtClean="0">
                <a:solidFill>
                  <a:schemeClr val="tx2">
                    <a:lumMod val="90000"/>
                  </a:schemeClr>
                </a:solidFill>
              </a:rPr>
              <a:t>every paragraph needs to make a point supported by explanation and evidence</a:t>
            </a:r>
            <a:endParaRPr lang="en-GB" sz="2800" dirty="0">
              <a:solidFill>
                <a:schemeClr val="tx2">
                  <a:lumMod val="90000"/>
                </a:schemeClr>
              </a:solidFill>
            </a:endParaRPr>
          </a:p>
        </p:txBody>
      </p:sp>
      <p:sp>
        <p:nvSpPr>
          <p:cNvPr id="3" name="Slide Number Placeholder 2"/>
          <p:cNvSpPr>
            <a:spLocks noGrp="1"/>
          </p:cNvSpPr>
          <p:nvPr>
            <p:ph type="sldNum" sz="quarter" idx="12"/>
          </p:nvPr>
        </p:nvSpPr>
        <p:spPr/>
        <p:txBody>
          <a:bodyPr/>
          <a:lstStyle/>
          <a:p>
            <a:fld id="{AC217CE1-C2C6-4FBF-B6E9-AA15F6C465BB}" type="slidenum">
              <a:rPr lang="en-GB" smtClean="0"/>
              <a:pPr/>
              <a:t>9</a:t>
            </a:fld>
            <a:endParaRPr lang="en-GB" dirty="0"/>
          </a:p>
        </p:txBody>
      </p:sp>
    </p:spTree>
    <p:extLst>
      <p:ext uri="{BB962C8B-B14F-4D97-AF65-F5344CB8AC3E}">
        <p14:creationId xmlns="" xmlns:p14="http://schemas.microsoft.com/office/powerpoint/2010/main" val="43781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1130</TotalTime>
  <Words>2408</Words>
  <Application>Microsoft Office PowerPoint</Application>
  <PresentationFormat>On-screen Show (4:3)</PresentationFormat>
  <Paragraphs>189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 Pop</vt:lpstr>
      <vt:lpstr>PREPARING AN ESSAY on GAME PLATFORM HISTORY</vt:lpstr>
      <vt:lpstr>1000 Words</vt:lpstr>
      <vt:lpstr>1000 words</vt:lpstr>
      <vt:lpstr>Assessed ON:</vt:lpstr>
      <vt:lpstr>Slide 5</vt:lpstr>
      <vt:lpstr>Assignment calculator</vt:lpstr>
      <vt:lpstr>organising</vt:lpstr>
      <vt:lpstr>what does argument mean?</vt:lpstr>
      <vt:lpstr>the ‘rules’</vt:lpstr>
      <vt:lpstr>Slide 10</vt:lpstr>
      <vt:lpstr>synthesis matrix</vt:lpstr>
      <vt:lpstr>synthesis matrix</vt:lpstr>
      <vt:lpstr>Slide 13</vt:lpstr>
      <vt:lpstr>quotation or paraphrase</vt:lpstr>
      <vt:lpstr>using other people’s words…</vt:lpstr>
      <vt:lpstr>Referencing a game</vt:lpstr>
      <vt:lpstr>Some useful online sources</vt:lpstr>
      <vt:lpstr>Recommended reading: </vt:lpstr>
      <vt:lpstr>ASK: Academic Skills</vt:lpstr>
    </vt:vector>
  </TitlesOfParts>
  <Company>University College Falmouth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Lawrence, Dawn</dc:creator>
  <cp:lastModifiedBy>Adrir Darklance</cp:lastModifiedBy>
  <cp:revision>98</cp:revision>
  <cp:lastPrinted>2014-10-23T16:13:36Z</cp:lastPrinted>
  <dcterms:created xsi:type="dcterms:W3CDTF">2014-04-09T08:36:24Z</dcterms:created>
  <dcterms:modified xsi:type="dcterms:W3CDTF">2015-09-28T17:54:50Z</dcterms:modified>
</cp:coreProperties>
</file>