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0" r:id="rId3"/>
    <p:sldId id="259" r:id="rId4"/>
    <p:sldId id="276" r:id="rId5"/>
    <p:sldId id="277" r:id="rId6"/>
    <p:sldId id="278" r:id="rId7"/>
    <p:sldId id="275" r:id="rId8"/>
    <p:sldId id="258" r:id="rId9"/>
    <p:sldId id="264" r:id="rId10"/>
    <p:sldId id="265" r:id="rId11"/>
    <p:sldId id="266" r:id="rId12"/>
    <p:sldId id="260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62" r:id="rId23"/>
    <p:sldId id="263" r:id="rId24"/>
    <p:sldId id="281" r:id="rId25"/>
    <p:sldId id="282" r:id="rId26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1632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40A17F-2F0C-41A2-BF8E-FC9DC80A8675}" type="datetimeFigureOut">
              <a:rPr lang="en-US" smtClean="0"/>
              <a:pPr/>
              <a:t>11/13/2015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C1590-F561-46A3-9932-E48A9AA1E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11/13/2015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815666"/>
            <a:ext cx="9144001" cy="33278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961208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746516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181566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1500180"/>
            <a:ext cx="12890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3404"/>
            <a:ext cx="2057400" cy="42279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3404"/>
            <a:ext cx="6019800" cy="42279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5031"/>
            <a:ext cx="9144000" cy="4768469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3750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49127"/>
            <a:ext cx="2841656" cy="509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699295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699295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505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505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659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13/11/2015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3750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07139"/>
            <a:ext cx="870115" cy="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Databases and </a:t>
            </a:r>
            <a:r>
              <a:rPr lang="en-GB" sz="3600" dirty="0" err="1" smtClean="0"/>
              <a:t>Kivy</a:t>
            </a:r>
            <a:r>
              <a:rPr lang="en-GB" sz="3600" dirty="0" smtClean="0"/>
              <a:t> I</a:t>
            </a:r>
            <a:endParaRPr lang="en-GB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551175"/>
          </a:xfrm>
        </p:spPr>
        <p:txBody>
          <a:bodyPr/>
          <a:lstStyle/>
          <a:p>
            <a:r>
              <a:rPr lang="en-GB" dirty="0" smtClean="0"/>
              <a:t>COMP130: Game Platform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 up to </a:t>
            </a:r>
            <a:r>
              <a:rPr lang="en-GB" dirty="0" err="1" smtClean="0"/>
              <a:t>Trello</a:t>
            </a:r>
            <a:r>
              <a:rPr lang="en-GB" dirty="0" smtClean="0"/>
              <a:t> and invite your tutor to the board</a:t>
            </a:r>
          </a:p>
          <a:p>
            <a:r>
              <a:rPr lang="en-GB" dirty="0" smtClean="0"/>
              <a:t>Populate the backlog, in progress, review, and done lists based on the components and user stories in your Tinkering Graphics project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difference between a task and a requirement?</a:t>
            </a:r>
          </a:p>
          <a:p>
            <a:r>
              <a:rPr lang="en-GB" dirty="0" smtClean="0"/>
              <a:t>Should general tasks be on the backlog?</a:t>
            </a:r>
          </a:p>
          <a:p>
            <a:r>
              <a:rPr lang="en-GB" dirty="0" smtClean="0"/>
              <a:t>What are the key properties of a task on the sprint to-do list?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Interacting with Databases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 </a:t>
            </a:r>
            <a:r>
              <a:rPr lang="en-GB" dirty="0" smtClean="0"/>
              <a:t>SQL </a:t>
            </a:r>
            <a:r>
              <a:rPr lang="en-GB" dirty="0" err="1" smtClean="0"/>
              <a:t>synatx</a:t>
            </a:r>
            <a:endParaRPr lang="en-GB" dirty="0" smtClean="0"/>
          </a:p>
          <a:p>
            <a:pPr lvl="1"/>
            <a:r>
              <a:rPr lang="en-GB" dirty="0" smtClean="0"/>
              <a:t>CREATE, INSERT, SELECT, UPDATE, ALTER, DROP, etc.</a:t>
            </a:r>
            <a:endParaRPr lang="en-GB" dirty="0" smtClean="0"/>
          </a:p>
          <a:p>
            <a:r>
              <a:rPr lang="en-GB" dirty="0" smtClean="0"/>
              <a:t>Be able to write code that interacts </a:t>
            </a:r>
            <a:r>
              <a:rPr lang="en-GB" dirty="0" smtClean="0"/>
              <a:t>with a database </a:t>
            </a:r>
            <a:r>
              <a:rPr lang="en-GB" dirty="0" smtClean="0"/>
              <a:t>using Python and SQL</a:t>
            </a:r>
          </a:p>
          <a:p>
            <a:r>
              <a:rPr lang="en-GB" dirty="0" smtClean="0"/>
              <a:t>Be able to design a simple data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Read Through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http</a:t>
            </a:r>
            <a:r>
              <a:rPr lang="en-GB" dirty="0" smtClean="0"/>
              <a:t>://www.w3schools.com/sql/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Please complete the exercises at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http</a:t>
            </a:r>
            <a:r>
              <a:rPr lang="en-GB" dirty="0" smtClean="0"/>
              <a:t>://sqlzoo.net/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Databases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supports several database systems</a:t>
            </a:r>
          </a:p>
          <a:p>
            <a:r>
              <a:rPr lang="en-GB" dirty="0" smtClean="0"/>
              <a:t>Most use a standard API so can be interchanged relatively easily</a:t>
            </a:r>
          </a:p>
          <a:p>
            <a:pPr lvl="1"/>
            <a:r>
              <a:rPr lang="en-GB" sz="2400" dirty="0" smtClean="0"/>
              <a:t>https://www.python.org/dev/peps/pep-0249/</a:t>
            </a:r>
          </a:p>
          <a:p>
            <a:r>
              <a:rPr lang="en-GB" dirty="0" smtClean="0"/>
              <a:t>We will use </a:t>
            </a:r>
            <a:r>
              <a:rPr lang="en-GB" dirty="0" err="1" smtClean="0"/>
              <a:t>SQLite</a:t>
            </a:r>
            <a:r>
              <a:rPr lang="en-GB" dirty="0" smtClean="0"/>
              <a:t> (for 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Setting up a </a:t>
            </a:r>
            <a:r>
              <a:rPr lang="en-GB" dirty="0" err="1" smtClean="0"/>
              <a:t>SQLite</a:t>
            </a:r>
            <a:r>
              <a:rPr lang="en-GB" dirty="0" smtClean="0"/>
              <a:t> database as a data source in </a:t>
            </a:r>
            <a:r>
              <a:rPr lang="en-GB" dirty="0" err="1" smtClean="0"/>
              <a:t>PyCharm</a:t>
            </a:r>
            <a:r>
              <a:rPr lang="en-GB" dirty="0" smtClean="0"/>
              <a:t> (this enables </a:t>
            </a:r>
            <a:r>
              <a:rPr lang="en-GB" dirty="0" err="1" smtClean="0"/>
              <a:t>autocompletion</a:t>
            </a:r>
            <a:r>
              <a:rPr lang="en-GB" dirty="0" smtClean="0"/>
              <a:t> of table and field names when writing SQL queries)</a:t>
            </a:r>
          </a:p>
          <a:p>
            <a:pPr lvl="1"/>
            <a:r>
              <a:rPr lang="en-GB" dirty="0" smtClean="0"/>
              <a:t>View -&gt; Tool windows -&gt; Database</a:t>
            </a:r>
          </a:p>
          <a:p>
            <a:pPr lvl="1"/>
            <a:r>
              <a:rPr lang="en-GB" dirty="0" smtClean="0"/>
              <a:t>+ -&gt; Data Source -&gt; </a:t>
            </a:r>
            <a:r>
              <a:rPr lang="en-GB" dirty="0" err="1" smtClean="0"/>
              <a:t>SQLite</a:t>
            </a:r>
            <a:r>
              <a:rPr lang="en-GB" dirty="0" smtClean="0"/>
              <a:t> -&gt; </a:t>
            </a:r>
            <a:r>
              <a:rPr lang="en-GB" dirty="0" err="1" smtClean="0"/>
              <a:t>Xerial</a:t>
            </a:r>
            <a:endParaRPr lang="en-GB" dirty="0" smtClean="0"/>
          </a:p>
          <a:p>
            <a:pPr lvl="2"/>
            <a:r>
              <a:rPr lang="en-GB" dirty="0" smtClean="0"/>
              <a:t>(What’s the difference between </a:t>
            </a:r>
            <a:r>
              <a:rPr lang="en-GB" dirty="0" err="1" smtClean="0"/>
              <a:t>Xerial</a:t>
            </a:r>
            <a:r>
              <a:rPr lang="en-GB" dirty="0" smtClean="0"/>
              <a:t> and </a:t>
            </a:r>
            <a:r>
              <a:rPr lang="en-GB" dirty="0" err="1" smtClean="0"/>
              <a:t>Zentus</a:t>
            </a:r>
            <a:r>
              <a:rPr lang="en-GB" dirty="0" smtClean="0"/>
              <a:t>? I don’t know, but </a:t>
            </a:r>
            <a:r>
              <a:rPr lang="en-GB" dirty="0" err="1" smtClean="0"/>
              <a:t>Xerial</a:t>
            </a:r>
            <a:r>
              <a:rPr lang="en-GB" dirty="0" smtClean="0"/>
              <a:t> seems to work well enough)</a:t>
            </a:r>
          </a:p>
          <a:p>
            <a:pPr lvl="1"/>
            <a:r>
              <a:rPr lang="en-GB" dirty="0" smtClean="0"/>
              <a:t>Click "Download" at the bottom (one-time setup)</a:t>
            </a:r>
          </a:p>
          <a:p>
            <a:pPr lvl="1"/>
            <a:r>
              <a:rPr lang="en-GB" dirty="0" smtClean="0"/>
              <a:t>Choose the database file</a:t>
            </a:r>
          </a:p>
          <a:p>
            <a:pPr lvl="1"/>
            <a:r>
              <a:rPr lang="en-GB" dirty="0" smtClean="0"/>
              <a:t>Click OK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example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1565453"/>
            <a:ext cx="7884368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Customer"""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wrong with this code?</a:t>
            </a:r>
            <a:endParaRPr lang="en-GB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11560" y="886893"/>
            <a:ext cx="7992888" cy="26776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raw_input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"Enter last name: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CustomerId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Customer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WHERE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'"""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"'"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3" descr="Exploits of a M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73828"/>
            <a:ext cx="6343650" cy="1464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Programming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 response to request for more programming support: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Thursday 19</a:t>
            </a:r>
            <a:r>
              <a:rPr lang="en-GB" baseline="30000" dirty="0" smtClean="0"/>
              <a:t>th</a:t>
            </a:r>
            <a:r>
              <a:rPr lang="en-GB" dirty="0" smtClean="0"/>
              <a:t> November, 10am – Noon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General Help and Support with Programming</a:t>
            </a:r>
          </a:p>
          <a:p>
            <a:r>
              <a:rPr lang="en-GB" dirty="0" smtClean="0"/>
              <a:t>Both BA and BSc Students invited</a:t>
            </a:r>
          </a:p>
          <a:p>
            <a:r>
              <a:rPr lang="en-GB" dirty="0" smtClean="0"/>
              <a:t>We are a community – I expect stronger students to attend as well to help support weaker students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SQL injection</a:t>
            </a:r>
            <a:endParaRPr lang="en-GB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755576" y="1157069"/>
            <a:ext cx="7702750" cy="31085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raw_input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"Enter last name: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query_params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,) 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tuple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length 1</a:t>
            </a:r>
            <a:b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CustomerId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FROM Customer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WHERE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?"""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query_params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columns by name</a:t>
            </a:r>
            <a:endParaRPr lang="en-GB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5" y="1604215"/>
            <a:ext cx="8180445" cy="21236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sqlite3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 = sqlite3.connect(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Chinook_Sqlite.sqlite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database.row_factory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sqlite3.Row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database.cursor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cursor.execute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"""SELECT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Album.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FROM Album INNER JOIN Artist ON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ArtistId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Album.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ArtistId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cursor: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"Title"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"by"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row[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ArtistName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-15240" y="2278860"/>
            <a:ext cx="539552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0800000">
            <a:off x="3750883" y="2290833"/>
            <a:ext cx="539552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Started Designing Mobile Apps with </a:t>
            </a:r>
            <a:r>
              <a:rPr lang="en-GB" dirty="0" err="1" smtClean="0"/>
              <a:t>Kivy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Appreciate and engage with the process of game app design</a:t>
            </a:r>
          </a:p>
          <a:p>
            <a:r>
              <a:rPr lang="en-GB" dirty="0" smtClean="0"/>
              <a:t>Be able to propose a basic game design and translate that into components on a </a:t>
            </a:r>
            <a:r>
              <a:rPr lang="en-GB" dirty="0" err="1" smtClean="0"/>
              <a:t>Trello</a:t>
            </a:r>
            <a:r>
              <a:rPr lang="en-GB" dirty="0" smtClean="0"/>
              <a:t> Task Board</a:t>
            </a:r>
          </a:p>
          <a:p>
            <a:r>
              <a:rPr lang="en-GB" dirty="0" smtClean="0"/>
              <a:t>Understand the requirements of the </a:t>
            </a:r>
            <a:r>
              <a:rPr lang="en-GB" dirty="0" err="1" smtClean="0"/>
              <a:t>Kivy</a:t>
            </a:r>
            <a:r>
              <a:rPr lang="en-GB" dirty="0" smtClean="0"/>
              <a:t> Mobile App project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Creative Design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You will choose a classic arcade game </a:t>
            </a:r>
          </a:p>
          <a:p>
            <a:r>
              <a:rPr lang="en-GB" dirty="0" smtClean="0"/>
              <a:t>You will be given two creativity cards by your tutor</a:t>
            </a:r>
          </a:p>
          <a:p>
            <a:r>
              <a:rPr lang="en-GB" dirty="0" smtClean="0"/>
              <a:t>Design a spin-off to the classic arcade game you have selected, using the creativity cards as inspiration</a:t>
            </a:r>
          </a:p>
          <a:p>
            <a:r>
              <a:rPr lang="en-GB" dirty="0" smtClean="0"/>
              <a:t>Write a ‘high concept’ for the game</a:t>
            </a:r>
          </a:p>
          <a:p>
            <a:r>
              <a:rPr lang="en-GB" dirty="0" smtClean="0"/>
              <a:t>Populate a </a:t>
            </a:r>
            <a:r>
              <a:rPr lang="en-GB" dirty="0" err="1" smtClean="0"/>
              <a:t>Trello</a:t>
            </a:r>
            <a:r>
              <a:rPr lang="en-GB" dirty="0" smtClean="0"/>
              <a:t> board with the components of your game design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 me a PM on Slack</a:t>
            </a:r>
          </a:p>
          <a:p>
            <a:pPr lvl="1"/>
            <a:r>
              <a:rPr lang="en-GB" dirty="0" smtClean="0"/>
              <a:t>Creative Cards</a:t>
            </a:r>
          </a:p>
          <a:p>
            <a:pPr lvl="1"/>
            <a:r>
              <a:rPr lang="en-GB" dirty="0" smtClean="0"/>
              <a:t>Arcade Game(s) You Have In Your Mind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Essays were generally better than tutors anticipated</a:t>
            </a:r>
          </a:p>
          <a:p>
            <a:r>
              <a:rPr lang="en-GB" dirty="0" smtClean="0"/>
              <a:t>Mostly B-grades with a few A-grades</a:t>
            </a:r>
          </a:p>
          <a:p>
            <a:pPr lvl="1"/>
            <a:r>
              <a:rPr lang="en-GB" dirty="0" smtClean="0"/>
              <a:t>Subject to approval by exam board!</a:t>
            </a:r>
          </a:p>
          <a:p>
            <a:r>
              <a:rPr lang="en-GB" dirty="0" smtClean="0"/>
              <a:t>Several key weaknesses within the cohort which need to be developed prior to the submission of next essay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85875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Assessment</a:t>
                      </a:r>
                      <a:r>
                        <a:rPr lang="en-GB" baseline="0" dirty="0" smtClean="0"/>
                        <a:t> Criterion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 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Referenced Articles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3.066667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Relevance and Focus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0.488889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Depth of Technical Insight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1.344444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Descriptive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0.455556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Analytical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Evaluative Content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1.377778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Academic Style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2.722222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Spelling and Grammar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1.122222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0.488889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7544" y="2067694"/>
          <a:ext cx="8229600" cy="167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Assessment</a:t>
                      </a:r>
                      <a:r>
                        <a:rPr lang="en-GB" baseline="0" dirty="0" smtClean="0"/>
                        <a:t> Criterion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 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Academic Style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1.166667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References and Document Format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system for Task Boards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Understand how to setup a Scrum Task Board using </a:t>
            </a:r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Understand the difference between tasks, requirements, user stories, and components</a:t>
            </a:r>
          </a:p>
          <a:p>
            <a:r>
              <a:rPr lang="en-GB" dirty="0" smtClean="0"/>
              <a:t>Understand the key properties of items on the backlog and on the sprint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r>
              <a:rPr lang="en-GB" dirty="0" smtClean="0"/>
              <a:t>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https://trello.com/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565</Words>
  <Application>Microsoft Office PowerPoint</Application>
  <PresentationFormat>On-screen Show (16:9)</PresentationFormat>
  <Paragraphs>120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Databases and Kivy I</vt:lpstr>
      <vt:lpstr>Open Programming Lab</vt:lpstr>
      <vt:lpstr>GENERAL COMP130 FEEDBACK</vt:lpstr>
      <vt:lpstr>General COMP130 Feedback</vt:lpstr>
      <vt:lpstr>General COMP130 Feedback</vt:lpstr>
      <vt:lpstr>General COMP130 Feedback</vt:lpstr>
      <vt:lpstr>A system for Task Boards</vt:lpstr>
      <vt:lpstr>Learning Objectives</vt:lpstr>
      <vt:lpstr>Trello Demonstration</vt:lpstr>
      <vt:lpstr>Task</vt:lpstr>
      <vt:lpstr>Discussion</vt:lpstr>
      <vt:lpstr>Interacting with Databases</vt:lpstr>
      <vt:lpstr>Learning Objectives</vt:lpstr>
      <vt:lpstr>SQL Syntax</vt:lpstr>
      <vt:lpstr>Task</vt:lpstr>
      <vt:lpstr>Databases in Python</vt:lpstr>
      <vt:lpstr>Slide 17</vt:lpstr>
      <vt:lpstr>A simple example</vt:lpstr>
      <vt:lpstr>What’s wrong with this code?</vt:lpstr>
      <vt:lpstr>Avoiding SQL injection</vt:lpstr>
      <vt:lpstr>Accessing columns by name</vt:lpstr>
      <vt:lpstr>Getting Started Designing Mobile Apps with Kivy</vt:lpstr>
      <vt:lpstr>Learning Objectives</vt:lpstr>
      <vt:lpstr>Creative Design Task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150</cp:revision>
  <dcterms:created xsi:type="dcterms:W3CDTF">2013-10-11T07:28:59Z</dcterms:created>
  <dcterms:modified xsi:type="dcterms:W3CDTF">2015-11-13T17:13:33Z</dcterms:modified>
</cp:coreProperties>
</file>