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7" r:id="rId2"/>
    <p:sldMasterId id="2147483661" r:id="rId3"/>
  </p:sldMasterIdLst>
  <p:notesMasterIdLst>
    <p:notesMasterId r:id="rId57"/>
  </p:notesMasterIdLst>
  <p:sldIdLst>
    <p:sldId id="263" r:id="rId4"/>
    <p:sldId id="313" r:id="rId5"/>
    <p:sldId id="364" r:id="rId6"/>
    <p:sldId id="262" r:id="rId7"/>
    <p:sldId id="385" r:id="rId8"/>
    <p:sldId id="386" r:id="rId9"/>
    <p:sldId id="387" r:id="rId10"/>
    <p:sldId id="388" r:id="rId11"/>
    <p:sldId id="391" r:id="rId12"/>
    <p:sldId id="392" r:id="rId13"/>
    <p:sldId id="389" r:id="rId14"/>
    <p:sldId id="390" r:id="rId15"/>
    <p:sldId id="361" r:id="rId16"/>
    <p:sldId id="323" r:id="rId17"/>
    <p:sldId id="328" r:id="rId18"/>
    <p:sldId id="329" r:id="rId19"/>
    <p:sldId id="330" r:id="rId20"/>
    <p:sldId id="331" r:id="rId21"/>
    <p:sldId id="332" r:id="rId22"/>
    <p:sldId id="382" r:id="rId23"/>
    <p:sldId id="383" r:id="rId24"/>
    <p:sldId id="365" r:id="rId25"/>
    <p:sldId id="333" r:id="rId26"/>
    <p:sldId id="335" r:id="rId27"/>
    <p:sldId id="362"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34" r:id="rId42"/>
    <p:sldId id="384" r:id="rId43"/>
    <p:sldId id="363" r:id="rId44"/>
    <p:sldId id="336" r:id="rId45"/>
    <p:sldId id="337" r:id="rId46"/>
    <p:sldId id="338" r:id="rId47"/>
    <p:sldId id="340" r:id="rId48"/>
    <p:sldId id="341" r:id="rId49"/>
    <p:sldId id="342" r:id="rId50"/>
    <p:sldId id="343" r:id="rId51"/>
    <p:sldId id="358" r:id="rId52"/>
    <p:sldId id="359" r:id="rId53"/>
    <p:sldId id="393" r:id="rId54"/>
    <p:sldId id="394" r:id="rId55"/>
    <p:sldId id="395" r:id="rId56"/>
  </p:sldIdLst>
  <p:sldSz cx="9144000" cy="6858000" type="screen4x3"/>
  <p:notesSz cx="6781800" cy="99202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033"/>
    <a:srgbClr val="0086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6252" autoAdjust="0"/>
  </p:normalViewPr>
  <p:slideViewPr>
    <p:cSldViewPr>
      <p:cViewPr varScale="1">
        <p:scale>
          <a:sx n="104" d="100"/>
          <a:sy n="104" d="100"/>
        </p:scale>
        <p:origin x="-90" y="-22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2898" y="9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B05B8005-550D-498C-AE8C-689A29112B82}" type="datetimeFigureOut">
              <a:rPr lang="en-GB" smtClean="0"/>
              <a:pPr/>
              <a:t>08/10/2018</a:t>
            </a:fld>
            <a:endParaRPr lang="en-GB"/>
          </a:p>
        </p:txBody>
      </p:sp>
      <p:sp>
        <p:nvSpPr>
          <p:cNvPr id="4" name="3 - Θέση εικόνας διαφάνειας"/>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77863" y="4711700"/>
            <a:ext cx="5426075" cy="446405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9421813"/>
            <a:ext cx="2938463" cy="496887"/>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41750" y="9421813"/>
            <a:ext cx="2938463" cy="496887"/>
          </a:xfrm>
          <a:prstGeom prst="rect">
            <a:avLst/>
          </a:prstGeom>
        </p:spPr>
        <p:txBody>
          <a:bodyPr vert="horz" lIns="91440" tIns="45720" rIns="91440" bIns="45720" rtlCol="0" anchor="b"/>
          <a:lstStyle>
            <a:lvl1pPr algn="r">
              <a:defRPr sz="1200"/>
            </a:lvl1pPr>
          </a:lstStyle>
          <a:p>
            <a:fld id="{CF599E15-9F02-47A0-B449-FDCA118929BB}" type="slidenum">
              <a:rPr lang="en-GB" smtClean="0"/>
              <a:pPr/>
              <a:t>‹#›</a:t>
            </a:fld>
            <a:endParaRPr lang="en-GB"/>
          </a:p>
        </p:txBody>
      </p:sp>
    </p:spTree>
    <p:extLst>
      <p:ext uri="{BB962C8B-B14F-4D97-AF65-F5344CB8AC3E}">
        <p14:creationId xmlns:p14="http://schemas.microsoft.com/office/powerpoint/2010/main" xmlns="" val="191037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14</a:t>
            </a:fld>
            <a:endParaRPr lang="en-GB"/>
          </a:p>
        </p:txBody>
      </p:sp>
    </p:spTree>
    <p:extLst>
      <p:ext uri="{BB962C8B-B14F-4D97-AF65-F5344CB8AC3E}">
        <p14:creationId xmlns:p14="http://schemas.microsoft.com/office/powerpoint/2010/main" xmlns="" val="189085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26</a:t>
            </a:fld>
            <a:endParaRPr lang="en-GB"/>
          </a:p>
        </p:txBody>
      </p:sp>
    </p:spTree>
    <p:extLst>
      <p:ext uri="{BB962C8B-B14F-4D97-AF65-F5344CB8AC3E}">
        <p14:creationId xmlns:p14="http://schemas.microsoft.com/office/powerpoint/2010/main" xmlns="" val="323074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28</a:t>
            </a:fld>
            <a:endParaRPr lang="en-GB"/>
          </a:p>
        </p:txBody>
      </p:sp>
    </p:spTree>
    <p:extLst>
      <p:ext uri="{BB962C8B-B14F-4D97-AF65-F5344CB8AC3E}">
        <p14:creationId xmlns:p14="http://schemas.microsoft.com/office/powerpoint/2010/main" xmlns="" val="2954510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35</a:t>
            </a:fld>
            <a:endParaRPr lang="en-GB"/>
          </a:p>
        </p:txBody>
      </p:sp>
    </p:spTree>
    <p:extLst>
      <p:ext uri="{BB962C8B-B14F-4D97-AF65-F5344CB8AC3E}">
        <p14:creationId xmlns:p14="http://schemas.microsoft.com/office/powerpoint/2010/main" xmlns="" val="118517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42</a:t>
            </a:fld>
            <a:endParaRPr lang="en-GB"/>
          </a:p>
        </p:txBody>
      </p:sp>
    </p:spTree>
    <p:extLst>
      <p:ext uri="{BB962C8B-B14F-4D97-AF65-F5344CB8AC3E}">
        <p14:creationId xmlns:p14="http://schemas.microsoft.com/office/powerpoint/2010/main" xmlns="" val="325460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43</a:t>
            </a:fld>
            <a:endParaRPr lang="en-GB"/>
          </a:p>
        </p:txBody>
      </p:sp>
    </p:spTree>
    <p:extLst>
      <p:ext uri="{BB962C8B-B14F-4D97-AF65-F5344CB8AC3E}">
        <p14:creationId xmlns:p14="http://schemas.microsoft.com/office/powerpoint/2010/main" xmlns="" val="73462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44</a:t>
            </a:fld>
            <a:endParaRPr lang="en-GB"/>
          </a:p>
        </p:txBody>
      </p:sp>
    </p:spTree>
    <p:extLst>
      <p:ext uri="{BB962C8B-B14F-4D97-AF65-F5344CB8AC3E}">
        <p14:creationId xmlns:p14="http://schemas.microsoft.com/office/powerpoint/2010/main" xmlns="" val="240962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45</a:t>
            </a:fld>
            <a:endParaRPr lang="en-GB"/>
          </a:p>
        </p:txBody>
      </p:sp>
    </p:spTree>
    <p:extLst>
      <p:ext uri="{BB962C8B-B14F-4D97-AF65-F5344CB8AC3E}">
        <p14:creationId xmlns:p14="http://schemas.microsoft.com/office/powerpoint/2010/main" xmlns="" val="370757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46</a:t>
            </a:fld>
            <a:endParaRPr lang="en-GB"/>
          </a:p>
        </p:txBody>
      </p:sp>
    </p:spTree>
    <p:extLst>
      <p:ext uri="{BB962C8B-B14F-4D97-AF65-F5344CB8AC3E}">
        <p14:creationId xmlns:p14="http://schemas.microsoft.com/office/powerpoint/2010/main" xmlns="" val="1975290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47</a:t>
            </a:fld>
            <a:endParaRPr lang="en-GB"/>
          </a:p>
        </p:txBody>
      </p:sp>
    </p:spTree>
    <p:extLst>
      <p:ext uri="{BB962C8B-B14F-4D97-AF65-F5344CB8AC3E}">
        <p14:creationId xmlns:p14="http://schemas.microsoft.com/office/powerpoint/2010/main" xmlns="" val="191585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9</a:t>
            </a:fld>
            <a:endParaRPr lang="en-GB"/>
          </a:p>
        </p:txBody>
      </p:sp>
    </p:spTree>
    <p:extLst>
      <p:ext uri="{BB962C8B-B14F-4D97-AF65-F5344CB8AC3E}">
        <p14:creationId xmlns="" xmlns:p14="http://schemas.microsoft.com/office/powerpoint/2010/main" val="158843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10</a:t>
            </a:fld>
            <a:endParaRPr lang="en-GB"/>
          </a:p>
        </p:txBody>
      </p:sp>
    </p:spTree>
    <p:extLst>
      <p:ext uri="{BB962C8B-B14F-4D97-AF65-F5344CB8AC3E}">
        <p14:creationId xmlns="" xmlns:p14="http://schemas.microsoft.com/office/powerpoint/2010/main" val="1245080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F599E15-9F02-47A0-B449-FDCA118929BB}" type="slidenum">
              <a:rPr lang="en-GB" smtClean="0"/>
              <a:pPr/>
              <a:t>11</a:t>
            </a:fld>
            <a:endParaRPr lang="en-GB"/>
          </a:p>
        </p:txBody>
      </p:sp>
    </p:spTree>
    <p:extLst>
      <p:ext uri="{BB962C8B-B14F-4D97-AF65-F5344CB8AC3E}">
        <p14:creationId xmlns:p14="http://schemas.microsoft.com/office/powerpoint/2010/main" xmlns="" val="148988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576064"/>
          </a:xfrm>
        </p:spPr>
        <p:txBody>
          <a:bodyPr>
            <a:normAutofit/>
          </a:bodyPr>
          <a:lstStyle>
            <a:lvl1pPr>
              <a:defRPr sz="3000" b="1"/>
            </a:lvl1pPr>
          </a:lstStyle>
          <a:p>
            <a:r>
              <a:rPr lang="en-US" dirty="0" smtClean="0"/>
              <a:t>Click to edit Master title style</a:t>
            </a:r>
            <a:endParaRPr lang="en-AU" dirty="0"/>
          </a:p>
        </p:txBody>
      </p:sp>
      <p:sp>
        <p:nvSpPr>
          <p:cNvPr id="3" name="Content Placeholder 2"/>
          <p:cNvSpPr>
            <a:spLocks noGrp="1"/>
          </p:cNvSpPr>
          <p:nvPr>
            <p:ph idx="1"/>
          </p:nvPr>
        </p:nvSpPr>
        <p:spPr>
          <a:xfrm>
            <a:off x="457200" y="1844824"/>
            <a:ext cx="8229600" cy="4392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xmlns="" val="86768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576064"/>
          </a:xfrm>
        </p:spPr>
        <p:txBody>
          <a:bodyPr>
            <a:normAutofit/>
          </a:bodyPr>
          <a:lstStyle>
            <a:lvl1pPr>
              <a:defRPr sz="3000" b="1"/>
            </a:lvl1pPr>
          </a:lstStyle>
          <a:p>
            <a:r>
              <a:rPr lang="en-US" dirty="0" smtClean="0"/>
              <a:t>Click to edit Master title style</a:t>
            </a:r>
            <a:endParaRPr lang="en-AU" dirty="0"/>
          </a:p>
        </p:txBody>
      </p:sp>
      <p:sp>
        <p:nvSpPr>
          <p:cNvPr id="3" name="Content Placeholder 2"/>
          <p:cNvSpPr>
            <a:spLocks noGrp="1"/>
          </p:cNvSpPr>
          <p:nvPr>
            <p:ph idx="1"/>
          </p:nvPr>
        </p:nvSpPr>
        <p:spPr>
          <a:xfrm>
            <a:off x="457200" y="1844824"/>
            <a:ext cx="8229600" cy="4392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xmlns="" val="27101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353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576064"/>
          </a:xfrm>
        </p:spPr>
        <p:txBody>
          <a:bodyPr>
            <a:normAutofit/>
          </a:bodyPr>
          <a:lstStyle>
            <a:lvl1pPr>
              <a:defRPr sz="3000" b="1"/>
            </a:lvl1pPr>
          </a:lstStyle>
          <a:p>
            <a:r>
              <a:rPr lang="en-US" dirty="0" smtClean="0"/>
              <a:t>Click to edit Master title style</a:t>
            </a:r>
            <a:endParaRPr lang="en-AU" dirty="0"/>
          </a:p>
        </p:txBody>
      </p:sp>
      <p:sp>
        <p:nvSpPr>
          <p:cNvPr id="3" name="Content Placeholder 2"/>
          <p:cNvSpPr>
            <a:spLocks noGrp="1"/>
          </p:cNvSpPr>
          <p:nvPr>
            <p:ph sz="half" idx="1"/>
          </p:nvPr>
        </p:nvSpPr>
        <p:spPr>
          <a:xfrm>
            <a:off x="457200" y="1844824"/>
            <a:ext cx="4038600" cy="4392488"/>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648200" y="1844824"/>
            <a:ext cx="4038600" cy="4392488"/>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xmlns="" val="245421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576064"/>
          </a:xfrm>
        </p:spPr>
        <p:txBody>
          <a:bodyPr>
            <a:normAutofit/>
          </a:bodyPr>
          <a:lstStyle>
            <a:lvl1pPr>
              <a:defRPr sz="3000"/>
            </a:lvl1pPr>
          </a:lstStyle>
          <a:p>
            <a:r>
              <a:rPr lang="en-US" smtClean="0"/>
              <a:t>Click to edit Master title style</a:t>
            </a:r>
            <a:endParaRPr lang="en-AU" dirty="0"/>
          </a:p>
        </p:txBody>
      </p:sp>
    </p:spTree>
    <p:extLst>
      <p:ext uri="{BB962C8B-B14F-4D97-AF65-F5344CB8AC3E}">
        <p14:creationId xmlns:p14="http://schemas.microsoft.com/office/powerpoint/2010/main" xmlns="" val="383764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1247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544" y="1124744"/>
            <a:ext cx="5760640" cy="504056"/>
          </a:xfrm>
        </p:spPr>
        <p:txBody>
          <a:bodyPr anchor="b">
            <a:noAutofit/>
          </a:bodyPr>
          <a:lstStyle>
            <a:lvl1pPr algn="l">
              <a:defRPr sz="3000" b="1"/>
            </a:lvl1pPr>
          </a:lstStyle>
          <a:p>
            <a:r>
              <a:rPr lang="en-US" dirty="0" smtClean="0"/>
              <a:t>Click to edit title style</a:t>
            </a:r>
            <a:endParaRPr lang="en-AU" dirty="0"/>
          </a:p>
        </p:txBody>
      </p:sp>
      <p:sp>
        <p:nvSpPr>
          <p:cNvPr id="4" name="Text Placeholder 3"/>
          <p:cNvSpPr>
            <a:spLocks noGrp="1"/>
          </p:cNvSpPr>
          <p:nvPr>
            <p:ph type="body" sz="half" idx="2"/>
          </p:nvPr>
        </p:nvSpPr>
        <p:spPr>
          <a:xfrm>
            <a:off x="457200" y="1772816"/>
            <a:ext cx="5770984" cy="44644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6444208" y="1124744"/>
            <a:ext cx="2232248" cy="1728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9" name="Picture Placeholder 2"/>
          <p:cNvSpPr>
            <a:spLocks noGrp="1"/>
          </p:cNvSpPr>
          <p:nvPr>
            <p:ph type="pic" idx="13"/>
          </p:nvPr>
        </p:nvSpPr>
        <p:spPr>
          <a:xfrm>
            <a:off x="6444208" y="2996952"/>
            <a:ext cx="2232248" cy="3240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Tree>
    <p:extLst>
      <p:ext uri="{BB962C8B-B14F-4D97-AF65-F5344CB8AC3E}">
        <p14:creationId xmlns:p14="http://schemas.microsoft.com/office/powerpoint/2010/main" xmlns="" val="397354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224136"/>
          </a:xfrm>
          <a:prstGeom prst="rect">
            <a:avLst/>
          </a:prstGeom>
        </p:spPr>
        <p:txBody>
          <a:bodyPr/>
          <a:lstStyle>
            <a:lvl1pPr>
              <a:defRPr sz="4000" b="1">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4653136"/>
            <a:ext cx="6400800" cy="694928"/>
          </a:xfrm>
          <a:prstGeom prst="rect">
            <a:avLst/>
          </a:prstGeom>
        </p:spPr>
        <p:txBody>
          <a:bodyPr/>
          <a:lstStyle>
            <a:lvl1pPr marL="0" indent="0" algn="ctr">
              <a:buNone/>
              <a:defRPr sz="28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xmlns="" val="177769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p:cNvSpPr/>
          <p:nvPr userDrawn="1"/>
        </p:nvSpPr>
        <p:spPr>
          <a:xfrm>
            <a:off x="0" y="3596793"/>
            <a:ext cx="9144000" cy="3284984"/>
          </a:xfrm>
          <a:prstGeom prst="rect">
            <a:avLst/>
          </a:prstGeom>
          <a:gradFill>
            <a:gsLst>
              <a:gs pos="18000">
                <a:schemeClr val="tx2">
                  <a:lumMod val="50000"/>
                  <a:alpha val="50000"/>
                </a:schemeClr>
              </a:gs>
              <a:gs pos="0">
                <a:schemeClr val="tx2">
                  <a:lumMod val="50000"/>
                  <a:alpha val="0"/>
                </a:schemeClr>
              </a:gs>
              <a:gs pos="84000">
                <a:schemeClr val="accent1">
                  <a:lumMod val="50000"/>
                </a:schemeClr>
              </a:gs>
              <a:gs pos="100000">
                <a:schemeClr val="tx2">
                  <a:lumMod val="75000"/>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1768" y="5373216"/>
            <a:ext cx="4824536" cy="865360"/>
          </a:xfrm>
          <a:prstGeom prst="rect">
            <a:avLst/>
          </a:prstGeom>
        </p:spPr>
        <p:txBody>
          <a:bodyPr anchor="t"/>
          <a:lstStyle>
            <a:lvl1pPr algn="l">
              <a:defRPr sz="4000" b="1" cap="all">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251520" y="4869160"/>
            <a:ext cx="4857799" cy="401836"/>
          </a:xfrm>
          <a:prstGeom prst="rect">
            <a:avLst/>
          </a:prstGeom>
        </p:spPr>
        <p:txBody>
          <a:bodyPr anchor="b"/>
          <a:lstStyle>
            <a:lvl1pPr marL="0" indent="0">
              <a:buNone/>
              <a:defRPr sz="2000">
                <a:solidFill>
                  <a:schemeClr val="bg1"/>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0"/>
          </p:nvPr>
        </p:nvSpPr>
        <p:spPr>
          <a:xfrm>
            <a:off x="251520" y="6310585"/>
            <a:ext cx="8640960" cy="358775"/>
          </a:xfrm>
          <a:prstGeom prst="rect">
            <a:avLst/>
          </a:prstGeom>
        </p:spPr>
        <p:txBody>
          <a:bodyPr>
            <a:noAutofit/>
          </a:bodyPr>
          <a:lstStyle>
            <a:lvl1pPr marL="0" indent="0">
              <a:buFontTx/>
              <a:buNone/>
              <a:defRPr sz="2000">
                <a:solidFill>
                  <a:schemeClr val="bg1"/>
                </a:solidFill>
                <a:latin typeface="Verdana" pitchFamily="34" charset="0"/>
                <a:ea typeface="Verdana" pitchFamily="34" charset="0"/>
                <a:cs typeface="Verdana" pitchFamily="34" charset="0"/>
              </a:defRPr>
            </a:lvl1pPr>
            <a:lvl2pPr>
              <a:defRPr sz="2000">
                <a:solidFill>
                  <a:schemeClr val="bg1"/>
                </a:solidFill>
                <a:latin typeface="Verdana" pitchFamily="34" charset="0"/>
                <a:ea typeface="Verdana" pitchFamily="34" charset="0"/>
                <a:cs typeface="Verdana" pitchFamily="34" charset="0"/>
              </a:defRPr>
            </a:lvl2pPr>
            <a:lvl3pPr>
              <a:defRPr sz="2000">
                <a:solidFill>
                  <a:schemeClr val="bg1"/>
                </a:solidFill>
                <a:latin typeface="Verdana" pitchFamily="34" charset="0"/>
                <a:ea typeface="Verdana" pitchFamily="34" charset="0"/>
                <a:cs typeface="Verdana" pitchFamily="34" charset="0"/>
              </a:defRPr>
            </a:lvl3pPr>
            <a:lvl4pPr>
              <a:defRPr sz="2000">
                <a:solidFill>
                  <a:schemeClr val="bg1"/>
                </a:solidFill>
                <a:latin typeface="Verdana" pitchFamily="34" charset="0"/>
                <a:ea typeface="Verdana" pitchFamily="34" charset="0"/>
                <a:cs typeface="Verdana" pitchFamily="34" charset="0"/>
              </a:defRPr>
            </a:lvl4pPr>
            <a:lvl5pPr>
              <a:defRPr sz="2000">
                <a:solidFill>
                  <a:schemeClr val="bg1"/>
                </a:solidFill>
                <a:latin typeface="Verdana" pitchFamily="34" charset="0"/>
                <a:ea typeface="Verdana" pitchFamily="34" charset="0"/>
                <a:cs typeface="Verdana"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xmlns="" val="171765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224136"/>
          </a:xfrm>
          <a:prstGeom prst="rect">
            <a:avLst/>
          </a:prstGeom>
        </p:spPr>
        <p:txBody>
          <a:bodyPr/>
          <a:lstStyle>
            <a:lvl1pPr>
              <a:defRPr sz="4000" b="1">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4653136"/>
            <a:ext cx="6400800" cy="694928"/>
          </a:xfrm>
          <a:prstGeom prst="rect">
            <a:avLst/>
          </a:prstGeom>
        </p:spPr>
        <p:txBody>
          <a:bodyPr/>
          <a:lstStyle>
            <a:lvl1pPr marL="0" indent="0" algn="ctr">
              <a:buNone/>
              <a:defRPr sz="28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xmlns="" val="17776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544" y="1412776"/>
            <a:ext cx="5760640" cy="504056"/>
          </a:xfrm>
          <a:prstGeom prst="rect">
            <a:avLst/>
          </a:prstGeom>
        </p:spPr>
        <p:txBody>
          <a:bodyPr anchor="b">
            <a:noAutofit/>
          </a:bodyPr>
          <a:lstStyle>
            <a:lvl1pPr algn="l">
              <a:defRPr sz="3000" b="0"/>
            </a:lvl1pPr>
          </a:lstStyle>
          <a:p>
            <a:r>
              <a:rPr lang="en-US" dirty="0" smtClean="0"/>
              <a:t>Click to edit title style</a:t>
            </a:r>
            <a:endParaRPr lang="en-AU" dirty="0"/>
          </a:p>
        </p:txBody>
      </p:sp>
      <p:sp>
        <p:nvSpPr>
          <p:cNvPr id="4" name="Text Placeholder 3"/>
          <p:cNvSpPr>
            <a:spLocks noGrp="1"/>
          </p:cNvSpPr>
          <p:nvPr>
            <p:ph type="body" sz="half" idx="2"/>
          </p:nvPr>
        </p:nvSpPr>
        <p:spPr>
          <a:xfrm>
            <a:off x="457200" y="2132856"/>
            <a:ext cx="5770984" cy="410445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6444208" y="1412776"/>
            <a:ext cx="2232248" cy="172819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9" name="Picture Placeholder 2"/>
          <p:cNvSpPr>
            <a:spLocks noGrp="1"/>
          </p:cNvSpPr>
          <p:nvPr>
            <p:ph type="pic" idx="13"/>
          </p:nvPr>
        </p:nvSpPr>
        <p:spPr>
          <a:xfrm>
            <a:off x="6444208" y="3356992"/>
            <a:ext cx="2232248" cy="28803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Tree>
    <p:extLst>
      <p:ext uri="{BB962C8B-B14F-4D97-AF65-F5344CB8AC3E}">
        <p14:creationId xmlns:p14="http://schemas.microsoft.com/office/powerpoint/2010/main" xmlns="" val="397354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4744"/>
            <a:ext cx="8229600" cy="782960"/>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2060848"/>
            <a:ext cx="8229600" cy="41764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Date Placeholder 3"/>
          <p:cNvSpPr txBox="1">
            <a:spLocks/>
          </p:cNvSpPr>
          <p:nvPr/>
        </p:nvSpPr>
        <p:spPr>
          <a:xfrm>
            <a:off x="6012160" y="6419764"/>
            <a:ext cx="28536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00B050"/>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dirty="0" smtClean="0"/>
              <a:t>falmouth.ac.uk/games-academy</a:t>
            </a:r>
            <a:endParaRPr lang="en-AU" dirty="0"/>
          </a:p>
        </p:txBody>
      </p:sp>
      <p:sp>
        <p:nvSpPr>
          <p:cNvPr id="9" name="Date Placeholder 3"/>
          <p:cNvSpPr txBox="1">
            <a:spLocks/>
          </p:cNvSpPr>
          <p:nvPr/>
        </p:nvSpPr>
        <p:spPr>
          <a:xfrm>
            <a:off x="279146" y="6381328"/>
            <a:ext cx="3500765"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00B050"/>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dirty="0" smtClean="0"/>
              <a:t>falmouthgamesacademy.github.com</a:t>
            </a:r>
            <a:endParaRPr lang="en-AU" dirty="0"/>
          </a:p>
        </p:txBody>
      </p:sp>
      <p:grpSp>
        <p:nvGrpSpPr>
          <p:cNvPr id="7" name="Group 6"/>
          <p:cNvGrpSpPr/>
          <p:nvPr userDrawn="1"/>
        </p:nvGrpSpPr>
        <p:grpSpPr>
          <a:xfrm>
            <a:off x="323528" y="116632"/>
            <a:ext cx="2232248" cy="753135"/>
            <a:chOff x="107504" y="188640"/>
            <a:chExt cx="3052415" cy="1029851"/>
          </a:xfrm>
        </p:grpSpPr>
        <p:pic>
          <p:nvPicPr>
            <p:cNvPr id="10" name="Picture 9"/>
            <p:cNvPicPr>
              <a:picLocks noChangeAspect="1"/>
            </p:cNvPicPr>
            <p:nvPr userDrawn="1"/>
          </p:nvPicPr>
          <p:blipFill rotWithShape="1">
            <a:blip r:embed="rId8" cstate="print">
              <a:clrChange>
                <a:clrFrom>
                  <a:srgbClr val="221E1F"/>
                </a:clrFrom>
                <a:clrTo>
                  <a:srgbClr val="221E1F">
                    <a:alpha val="0"/>
                  </a:srgbClr>
                </a:clrTo>
              </a:clrChange>
              <a:extLst>
                <a:ext uri="{28A0092B-C50C-407E-A947-70E740481C1C}">
                  <a14:useLocalDpi xmlns:a14="http://schemas.microsoft.com/office/drawing/2010/main" xmlns="" val="0"/>
                </a:ext>
              </a:extLst>
            </a:blip>
            <a:srcRect l="8237" t="22901" r="9338" b="20540"/>
            <a:stretch/>
          </p:blipFill>
          <p:spPr>
            <a:xfrm>
              <a:off x="2205038" y="902494"/>
              <a:ext cx="954881" cy="269081"/>
            </a:xfrm>
            <a:prstGeom prst="rect">
              <a:avLst/>
            </a:prstGeom>
          </p:spPr>
        </p:pic>
        <p:pic>
          <p:nvPicPr>
            <p:cNvPr id="11" name="Picture 10"/>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107504" y="188640"/>
              <a:ext cx="1917420" cy="1029851"/>
            </a:xfrm>
            <a:prstGeom prst="rect">
              <a:avLst/>
            </a:prstGeom>
          </p:spPr>
        </p:pic>
        <p:cxnSp>
          <p:nvCxnSpPr>
            <p:cNvPr id="12" name="Straight Connector 11"/>
            <p:cNvCxnSpPr/>
            <p:nvPr userDrawn="1"/>
          </p:nvCxnSpPr>
          <p:spPr>
            <a:xfrm>
              <a:off x="2123728" y="476672"/>
              <a:ext cx="0" cy="720080"/>
            </a:xfrm>
            <a:prstGeom prst="line">
              <a:avLst/>
            </a:prstGeom>
            <a:ln w="31750">
              <a:solidFill>
                <a:schemeClr val="bg1"/>
              </a:solidFill>
            </a:ln>
          </p:spPr>
          <p:style>
            <a:lnRef idx="1">
              <a:schemeClr val="dk1"/>
            </a:lnRef>
            <a:fillRef idx="0">
              <a:schemeClr val="dk1"/>
            </a:fillRef>
            <a:effectRef idx="0">
              <a:schemeClr val="dk1"/>
            </a:effectRef>
            <a:fontRef idx="minor">
              <a:schemeClr val="tx1"/>
            </a:fontRef>
          </p:style>
        </p:cxnSp>
      </p:grpSp>
      <p:sp>
        <p:nvSpPr>
          <p:cNvPr id="4" name="Rectangle 3"/>
          <p:cNvSpPr/>
          <p:nvPr userDrawn="1"/>
        </p:nvSpPr>
        <p:spPr>
          <a:xfrm>
            <a:off x="323528" y="980728"/>
            <a:ext cx="8496944" cy="5400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560697584"/>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6" r:id="rId5"/>
    <p:sldLayoutId id="2147483667" r:id="rId6"/>
  </p:sldLayoutIdLst>
  <p:txStyles>
    <p:titleStyle>
      <a:lvl1pPr algn="l" defTabSz="914400" rtl="0" eaLnBrk="1" latinLnBrk="0" hangingPunct="1">
        <a:spcBef>
          <a:spcPct val="0"/>
        </a:spcBef>
        <a:buNone/>
        <a:defRPr sz="3200" b="1" kern="1200">
          <a:solidFill>
            <a:srgbClr val="00B05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lumMod val="65000"/>
              <a:lumOff val="35000"/>
            </a:schemeClr>
          </a:solidFill>
          <a:latin typeface="Verdana" pitchFamily="34" charset="0"/>
          <a:ea typeface="Verdana" pitchFamily="34" charset="0"/>
          <a:cs typeface="Verdana" pitchFamily="34" charset="0"/>
        </a:defRPr>
      </a:lvl1pPr>
      <a:lvl2pPr marL="914400" indent="-457200" algn="l" defTabSz="914400" rtl="0" eaLnBrk="1" latinLnBrk="0" hangingPunct="1">
        <a:spcBef>
          <a:spcPct val="20000"/>
        </a:spcBef>
        <a:buFont typeface="Wingdings" pitchFamily="2" charset="2"/>
        <a:buChar char="§"/>
        <a:defRPr sz="2600" kern="1200">
          <a:solidFill>
            <a:schemeClr val="tx1">
              <a:lumMod val="65000"/>
              <a:lumOff val="35000"/>
            </a:schemeClr>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Wingdings" pitchFamily="2" charset="2"/>
        <a:buChar char="§"/>
        <a:defRPr sz="2400" kern="1200">
          <a:solidFill>
            <a:schemeClr val="tx1">
              <a:lumMod val="65000"/>
              <a:lumOff val="35000"/>
            </a:schemeClr>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200" kern="1200">
          <a:solidFill>
            <a:schemeClr val="tx1">
              <a:lumMod val="65000"/>
              <a:lumOff val="35000"/>
            </a:schemeClr>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Wingdings" pitchFamily="2" charset="2"/>
        <a:buChar char="§"/>
        <a:defRPr sz="2000" kern="1200">
          <a:solidFill>
            <a:schemeClr val="tx1">
              <a:lumMod val="65000"/>
              <a:lumOff val="35000"/>
            </a:schemeClr>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stretch>
            <a:fillRect/>
          </a:stretch>
        </p:blipFill>
        <p:spPr>
          <a:xfrm>
            <a:off x="0" y="-2523391"/>
            <a:ext cx="9144000" cy="9400165"/>
          </a:xfrm>
          <a:prstGeom prst="rect">
            <a:avLst/>
          </a:prstGeom>
        </p:spPr>
      </p:pic>
    </p:spTree>
    <p:extLst>
      <p:ext uri="{BB962C8B-B14F-4D97-AF65-F5344CB8AC3E}">
        <p14:creationId xmlns:p14="http://schemas.microsoft.com/office/powerpoint/2010/main" xmlns="" val="284928988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107504" y="188640"/>
            <a:ext cx="3052415" cy="1029851"/>
            <a:chOff x="107504" y="188640"/>
            <a:chExt cx="3052415" cy="1029851"/>
          </a:xfrm>
        </p:grpSpPr>
        <p:pic>
          <p:nvPicPr>
            <p:cNvPr id="4" name="Picture 3"/>
            <p:cNvPicPr>
              <a:picLocks noChangeAspect="1"/>
            </p:cNvPicPr>
            <p:nvPr userDrawn="1"/>
          </p:nvPicPr>
          <p:blipFill rotWithShape="1">
            <a:blip r:embed="rId6" cstate="print">
              <a:clrChange>
                <a:clrFrom>
                  <a:srgbClr val="221E1F"/>
                </a:clrFrom>
                <a:clrTo>
                  <a:srgbClr val="221E1F">
                    <a:alpha val="0"/>
                  </a:srgbClr>
                </a:clrTo>
              </a:clrChange>
              <a:extLst>
                <a:ext uri="{28A0092B-C50C-407E-A947-70E740481C1C}">
                  <a14:useLocalDpi xmlns:a14="http://schemas.microsoft.com/office/drawing/2010/main" xmlns="" val="0"/>
                </a:ext>
              </a:extLst>
            </a:blip>
            <a:srcRect l="8237" t="22901" r="9338" b="20540"/>
            <a:stretch/>
          </p:blipFill>
          <p:spPr>
            <a:xfrm>
              <a:off x="2205038" y="902494"/>
              <a:ext cx="954881" cy="269081"/>
            </a:xfrm>
            <a:prstGeom prst="rect">
              <a:avLst/>
            </a:prstGeom>
          </p:spPr>
        </p:pic>
        <p:pic>
          <p:nvPicPr>
            <p:cNvPr id="5" name="Picture 4"/>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07504" y="188640"/>
              <a:ext cx="1917420" cy="1029851"/>
            </a:xfrm>
            <a:prstGeom prst="rect">
              <a:avLst/>
            </a:prstGeom>
          </p:spPr>
        </p:pic>
        <p:cxnSp>
          <p:nvCxnSpPr>
            <p:cNvPr id="7" name="Straight Connector 6"/>
            <p:cNvCxnSpPr/>
            <p:nvPr userDrawn="1"/>
          </p:nvCxnSpPr>
          <p:spPr>
            <a:xfrm>
              <a:off x="2123728" y="476672"/>
              <a:ext cx="0" cy="720080"/>
            </a:xfrm>
            <a:prstGeom prst="line">
              <a:avLst/>
            </a:prstGeom>
            <a:ln w="31750">
              <a:solidFill>
                <a:schemeClr val="bg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8133041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oo.gl/cfbm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sz="3000" dirty="0" smtClean="0"/>
              <a:t>Research</a:t>
            </a:r>
            <a:br>
              <a:rPr lang="en-GB" sz="3000" dirty="0" smtClean="0"/>
            </a:br>
            <a:r>
              <a:rPr lang="en-GB" sz="3000" dirty="0" smtClean="0"/>
              <a:t>PRACTICE</a:t>
            </a:r>
            <a:endParaRPr lang="en-GB" sz="3000" dirty="0"/>
          </a:p>
        </p:txBody>
      </p:sp>
      <p:sp>
        <p:nvSpPr>
          <p:cNvPr id="3" name="Text Placeholder 2"/>
          <p:cNvSpPr>
            <a:spLocks noGrp="1"/>
          </p:cNvSpPr>
          <p:nvPr>
            <p:ph type="body" idx="1"/>
          </p:nvPr>
        </p:nvSpPr>
        <p:spPr/>
        <p:txBody>
          <a:bodyPr/>
          <a:lstStyle/>
          <a:p>
            <a:r>
              <a:rPr lang="en-GB" dirty="0" smtClean="0"/>
              <a:t>COMP320</a:t>
            </a:r>
            <a:endParaRPr lang="en-AU" dirty="0"/>
          </a:p>
        </p:txBody>
      </p:sp>
      <p:sp>
        <p:nvSpPr>
          <p:cNvPr id="5" name="Text Placeholder 4"/>
          <p:cNvSpPr>
            <a:spLocks noGrp="1"/>
          </p:cNvSpPr>
          <p:nvPr>
            <p:ph type="body" sz="quarter" idx="10"/>
          </p:nvPr>
        </p:nvSpPr>
        <p:spPr/>
        <p:txBody>
          <a:bodyPr/>
          <a:lstStyle/>
          <a:p>
            <a:r>
              <a:rPr lang="en-AU" dirty="0" smtClean="0"/>
              <a:t>Research Philosophies and Putting them into Practice</a:t>
            </a:r>
          </a:p>
        </p:txBody>
      </p:sp>
    </p:spTree>
    <p:extLst>
      <p:ext uri="{BB962C8B-B14F-4D97-AF65-F5344CB8AC3E}">
        <p14:creationId xmlns:p14="http://schemas.microsoft.com/office/powerpoint/2010/main" xmlns="" val="192130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Computing Research? </a:t>
            </a:r>
            <a:endParaRPr lang="en-GB" dirty="0"/>
          </a:p>
        </p:txBody>
      </p:sp>
      <p:sp>
        <p:nvSpPr>
          <p:cNvPr id="4" name="Left-Right Arrow 3"/>
          <p:cNvSpPr/>
          <p:nvPr/>
        </p:nvSpPr>
        <p:spPr>
          <a:xfrm rot="1617782">
            <a:off x="1347035" y="3818565"/>
            <a:ext cx="6572152" cy="372997"/>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11560" y="1916832"/>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Research</a:t>
            </a:r>
            <a:endParaRPr lang="en-GB" sz="2400" b="1" dirty="0">
              <a:solidFill>
                <a:schemeClr val="bg1"/>
              </a:solidFill>
            </a:endParaRPr>
          </a:p>
        </p:txBody>
      </p:sp>
      <p:sp>
        <p:nvSpPr>
          <p:cNvPr id="8" name="TextBox 7"/>
          <p:cNvSpPr txBox="1"/>
          <p:nvPr/>
        </p:nvSpPr>
        <p:spPr>
          <a:xfrm>
            <a:off x="7308304" y="5661248"/>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Practice</a:t>
            </a:r>
            <a:endParaRPr lang="en-GB" sz="2400" b="1" dirty="0">
              <a:solidFill>
                <a:schemeClr val="bg1"/>
              </a:solidFill>
            </a:endParaRPr>
          </a:p>
        </p:txBody>
      </p:sp>
      <p:sp>
        <p:nvSpPr>
          <p:cNvPr id="9" name="TextBox 8"/>
          <p:cNvSpPr txBox="1"/>
          <p:nvPr/>
        </p:nvSpPr>
        <p:spPr>
          <a:xfrm>
            <a:off x="5292080" y="5301208"/>
            <a:ext cx="1728192" cy="847479"/>
          </a:xfrm>
          <a:prstGeom prst="rect">
            <a:avLst/>
          </a:prstGeom>
          <a:noFill/>
          <a:ln>
            <a:noFill/>
          </a:ln>
        </p:spPr>
        <p:txBody>
          <a:bodyPr wrap="square" rtlCol="0">
            <a:spAutoFit/>
          </a:bodyPr>
          <a:lstStyle/>
          <a:p>
            <a:pPr algn="ctr"/>
            <a:r>
              <a:rPr lang="en-GB" sz="2400" b="1" dirty="0" smtClean="0"/>
              <a:t>Practice </a:t>
            </a:r>
            <a:r>
              <a:rPr lang="en-GB" sz="2400" b="1" i="1" dirty="0" smtClean="0"/>
              <a:t>as </a:t>
            </a:r>
            <a:r>
              <a:rPr lang="en-GB" sz="2400" b="1" dirty="0" smtClean="0"/>
              <a:t>Research</a:t>
            </a:r>
            <a:endParaRPr lang="en-GB" sz="2400" b="1" dirty="0"/>
          </a:p>
        </p:txBody>
      </p:sp>
      <p:sp>
        <p:nvSpPr>
          <p:cNvPr id="10" name="TextBox 9"/>
          <p:cNvSpPr txBox="1"/>
          <p:nvPr/>
        </p:nvSpPr>
        <p:spPr>
          <a:xfrm>
            <a:off x="3059832" y="2060848"/>
            <a:ext cx="1728192" cy="1224136"/>
          </a:xfrm>
          <a:prstGeom prst="rect">
            <a:avLst/>
          </a:prstGeom>
          <a:noFill/>
          <a:ln>
            <a:noFill/>
          </a:ln>
        </p:spPr>
        <p:txBody>
          <a:bodyPr wrap="square" rtlCol="0">
            <a:spAutoFit/>
          </a:bodyPr>
          <a:lstStyle/>
          <a:p>
            <a:pPr algn="ctr"/>
            <a:r>
              <a:rPr lang="en-GB" sz="2400" b="1" dirty="0" smtClean="0"/>
              <a:t>Research-</a:t>
            </a:r>
            <a:r>
              <a:rPr lang="en-GB" sz="2400" b="1" i="1" dirty="0" smtClean="0"/>
              <a:t>informed</a:t>
            </a:r>
            <a:r>
              <a:rPr lang="en-GB" sz="2400" b="1" dirty="0" smtClean="0"/>
              <a:t> Practice</a:t>
            </a:r>
            <a:endParaRPr lang="en-GB" sz="2400" b="1" dirty="0"/>
          </a:p>
        </p:txBody>
      </p:sp>
      <p:sp>
        <p:nvSpPr>
          <p:cNvPr id="11" name="TextBox 10"/>
          <p:cNvSpPr txBox="1"/>
          <p:nvPr/>
        </p:nvSpPr>
        <p:spPr>
          <a:xfrm>
            <a:off x="5220072" y="3212976"/>
            <a:ext cx="1728192" cy="1200329"/>
          </a:xfrm>
          <a:prstGeom prst="rect">
            <a:avLst/>
          </a:prstGeom>
          <a:noFill/>
          <a:ln>
            <a:noFill/>
          </a:ln>
        </p:spPr>
        <p:txBody>
          <a:bodyPr wrap="square" rtlCol="0">
            <a:spAutoFit/>
          </a:bodyPr>
          <a:lstStyle/>
          <a:p>
            <a:pPr algn="ctr"/>
            <a:r>
              <a:rPr lang="en-GB" sz="2400" b="1" dirty="0" smtClean="0"/>
              <a:t>Practice-</a:t>
            </a:r>
            <a:r>
              <a:rPr lang="en-GB" sz="2400" b="1" i="1" dirty="0" smtClean="0"/>
              <a:t>based</a:t>
            </a:r>
            <a:r>
              <a:rPr lang="en-GB" sz="2400" b="1" dirty="0" smtClean="0"/>
              <a:t> Research</a:t>
            </a:r>
            <a:endParaRPr lang="en-GB" sz="2400" b="1" dirty="0"/>
          </a:p>
        </p:txBody>
      </p:sp>
      <p:sp>
        <p:nvSpPr>
          <p:cNvPr id="12" name="TextBox 11"/>
          <p:cNvSpPr txBox="1"/>
          <p:nvPr/>
        </p:nvSpPr>
        <p:spPr>
          <a:xfrm>
            <a:off x="2411760" y="4077072"/>
            <a:ext cx="1728192" cy="830997"/>
          </a:xfrm>
          <a:prstGeom prst="rect">
            <a:avLst/>
          </a:prstGeom>
          <a:noFill/>
          <a:ln>
            <a:noFill/>
          </a:ln>
        </p:spPr>
        <p:txBody>
          <a:bodyPr wrap="square" rtlCol="0">
            <a:spAutoFit/>
          </a:bodyPr>
          <a:lstStyle/>
          <a:p>
            <a:pPr algn="ctr"/>
            <a:r>
              <a:rPr lang="en-GB" sz="2400" b="1" dirty="0" smtClean="0"/>
              <a:t>Practice-</a:t>
            </a:r>
            <a:r>
              <a:rPr lang="en-GB" sz="2400" b="1" i="1" dirty="0" smtClean="0"/>
              <a:t>led</a:t>
            </a:r>
            <a:r>
              <a:rPr lang="en-GB" sz="2400" b="1" dirty="0" smtClean="0"/>
              <a:t/>
            </a:r>
            <a:br>
              <a:rPr lang="en-GB" sz="2400" b="1" dirty="0" smtClean="0"/>
            </a:br>
            <a:r>
              <a:rPr lang="en-GB" sz="2400" b="1" dirty="0" smtClean="0"/>
              <a:t>Research</a:t>
            </a:r>
            <a:endParaRPr lang="en-GB" sz="2400" b="1" dirty="0"/>
          </a:p>
        </p:txBody>
      </p:sp>
      <p:sp>
        <p:nvSpPr>
          <p:cNvPr id="13" name="TextBox 12"/>
          <p:cNvSpPr txBox="1"/>
          <p:nvPr/>
        </p:nvSpPr>
        <p:spPr>
          <a:xfrm>
            <a:off x="467544" y="2996952"/>
            <a:ext cx="1728192" cy="830997"/>
          </a:xfrm>
          <a:prstGeom prst="rect">
            <a:avLst/>
          </a:prstGeom>
          <a:noFill/>
          <a:ln>
            <a:noFill/>
          </a:ln>
        </p:spPr>
        <p:txBody>
          <a:bodyPr wrap="square" rtlCol="0">
            <a:spAutoFit/>
          </a:bodyPr>
          <a:lstStyle/>
          <a:p>
            <a:pPr algn="ctr"/>
            <a:r>
              <a:rPr lang="en-GB" sz="2400" b="1" dirty="0" smtClean="0"/>
              <a:t>Traditional Research</a:t>
            </a:r>
            <a:endParaRPr lang="en-GB" sz="2400" b="1" dirty="0"/>
          </a:p>
        </p:txBody>
      </p:sp>
      <p:sp>
        <p:nvSpPr>
          <p:cNvPr id="14" name="TextBox 13"/>
          <p:cNvSpPr txBox="1"/>
          <p:nvPr/>
        </p:nvSpPr>
        <p:spPr>
          <a:xfrm>
            <a:off x="7164288" y="4653136"/>
            <a:ext cx="1728192" cy="461665"/>
          </a:xfrm>
          <a:prstGeom prst="rect">
            <a:avLst/>
          </a:prstGeom>
          <a:noFill/>
          <a:ln>
            <a:noFill/>
          </a:ln>
        </p:spPr>
        <p:txBody>
          <a:bodyPr wrap="square" rtlCol="0">
            <a:spAutoFit/>
          </a:bodyPr>
          <a:lstStyle/>
          <a:p>
            <a:pPr algn="ctr"/>
            <a:r>
              <a:rPr lang="en-GB" sz="2400" b="1" dirty="0" smtClean="0"/>
              <a:t>Invention</a:t>
            </a:r>
            <a:endParaRPr lang="en-GB" sz="2400" b="1" dirty="0"/>
          </a:p>
        </p:txBody>
      </p:sp>
      <p:sp>
        <p:nvSpPr>
          <p:cNvPr id="2" name="Oval 1"/>
          <p:cNvSpPr/>
          <p:nvPr/>
        </p:nvSpPr>
        <p:spPr>
          <a:xfrm rot="19361909">
            <a:off x="361416" y="1096051"/>
            <a:ext cx="4426082" cy="4233057"/>
          </a:xfrm>
          <a:prstGeom prst="ellipse">
            <a:avLst/>
          </a:prstGeom>
          <a:gradFill flip="none" rotWithShape="1">
            <a:gsLst>
              <a:gs pos="0">
                <a:schemeClr val="accent5"/>
              </a:gs>
              <a:gs pos="100000">
                <a:schemeClr val="bg1"/>
              </a:gs>
              <a:gs pos="58000">
                <a:schemeClr val="accent1">
                  <a:lumMod val="45000"/>
                  <a:lumOff val="55000"/>
                  <a:alpha val="42000"/>
                </a:schemeClr>
              </a:gs>
              <a:gs pos="88000">
                <a:schemeClr val="accent1">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4706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Good Research?</a:t>
            </a:r>
            <a:endParaRPr lang="en-GB" dirty="0"/>
          </a:p>
        </p:txBody>
      </p:sp>
      <p:sp>
        <p:nvSpPr>
          <p:cNvPr id="6" name="5 - Θέση περιεχομένου"/>
          <p:cNvSpPr>
            <a:spLocks noGrp="1"/>
          </p:cNvSpPr>
          <p:nvPr>
            <p:ph idx="1"/>
          </p:nvPr>
        </p:nvSpPr>
        <p:spPr>
          <a:xfrm>
            <a:off x="457200" y="1844824"/>
            <a:ext cx="8229600" cy="4608512"/>
          </a:xfrm>
        </p:spPr>
        <p:txBody>
          <a:bodyPr>
            <a:normAutofit fontScale="85000" lnSpcReduction="20000"/>
          </a:bodyPr>
          <a:lstStyle/>
          <a:p>
            <a:pPr marL="0" indent="0">
              <a:buNone/>
            </a:pPr>
            <a:r>
              <a:rPr lang="en-GB" b="1" dirty="0" smtClean="0"/>
              <a:t>Standards of the scientific method:</a:t>
            </a:r>
          </a:p>
          <a:p>
            <a:pPr marL="0" indent="0">
              <a:buNone/>
            </a:pPr>
            <a:endParaRPr lang="en-GB" b="1" dirty="0" smtClean="0"/>
          </a:p>
          <a:p>
            <a:pPr marL="971550" lvl="1" indent="-514350">
              <a:buFont typeface="+mj-lt"/>
              <a:buAutoNum type="arabicPeriod"/>
            </a:pPr>
            <a:r>
              <a:rPr lang="en-GB" dirty="0" smtClean="0"/>
              <a:t>Purpose clearly defined</a:t>
            </a:r>
          </a:p>
          <a:p>
            <a:pPr lvl="2"/>
            <a:r>
              <a:rPr lang="en-GB" sz="1600" dirty="0" smtClean="0"/>
              <a:t>Any </a:t>
            </a:r>
            <a:r>
              <a:rPr lang="en-GB" sz="1600" dirty="0"/>
              <a:t>statement of the decision or problem should include its scope, its </a:t>
            </a:r>
            <a:r>
              <a:rPr lang="en-GB" sz="1600" dirty="0" smtClean="0"/>
              <a:t>limitations, and </a:t>
            </a:r>
            <a:r>
              <a:rPr lang="en-GB" sz="1600" dirty="0"/>
              <a:t>the precise meanings of all words and </a:t>
            </a:r>
            <a:r>
              <a:rPr lang="en-GB" sz="1600" dirty="0" smtClean="0"/>
              <a:t>terms.</a:t>
            </a:r>
          </a:p>
          <a:p>
            <a:pPr marL="971550" lvl="1" indent="-514350">
              <a:buFont typeface="+mj-lt"/>
              <a:buAutoNum type="arabicPeriod"/>
            </a:pPr>
            <a:r>
              <a:rPr lang="en-GB" dirty="0" smtClean="0"/>
              <a:t>Research process detailed</a:t>
            </a:r>
          </a:p>
          <a:p>
            <a:pPr lvl="2"/>
            <a:r>
              <a:rPr lang="en-GB" sz="1600" dirty="0" smtClean="0"/>
              <a:t>Research </a:t>
            </a:r>
            <a:r>
              <a:rPr lang="en-GB" sz="1600" dirty="0"/>
              <a:t>procedures used should be described in sufficient detail to permit </a:t>
            </a:r>
            <a:r>
              <a:rPr lang="en-GB" sz="1600" dirty="0" smtClean="0"/>
              <a:t>another researcher </a:t>
            </a:r>
            <a:r>
              <a:rPr lang="en-GB" sz="1600" dirty="0"/>
              <a:t>to repeat the research</a:t>
            </a:r>
            <a:endParaRPr lang="en-GB" sz="1600" dirty="0" smtClean="0"/>
          </a:p>
          <a:p>
            <a:pPr marL="971550" lvl="1" indent="-514350">
              <a:buFont typeface="+mj-lt"/>
              <a:buAutoNum type="arabicPeriod"/>
            </a:pPr>
            <a:r>
              <a:rPr lang="en-GB" dirty="0" smtClean="0"/>
              <a:t>Research design thoroughly planned</a:t>
            </a:r>
          </a:p>
          <a:p>
            <a:pPr lvl="2"/>
            <a:r>
              <a:rPr lang="en-GB" sz="1600" dirty="0" smtClean="0"/>
              <a:t>Sampling, data collection procedures, experimental controls etc. planned.</a:t>
            </a:r>
          </a:p>
          <a:p>
            <a:pPr marL="971550" lvl="1" indent="-514350">
              <a:buFont typeface="+mj-lt"/>
              <a:buAutoNum type="arabicPeriod"/>
            </a:pPr>
            <a:r>
              <a:rPr lang="en-GB" dirty="0" smtClean="0"/>
              <a:t>Limitations clearly stated</a:t>
            </a:r>
          </a:p>
          <a:p>
            <a:pPr lvl="2"/>
            <a:r>
              <a:rPr lang="en-GB" sz="1600" dirty="0" smtClean="0"/>
              <a:t>Report</a:t>
            </a:r>
            <a:r>
              <a:rPr lang="en-GB" sz="1600" dirty="0"/>
              <a:t>, with complete </a:t>
            </a:r>
            <a:r>
              <a:rPr lang="en-GB" sz="1600" dirty="0" smtClean="0"/>
              <a:t>honesty, </a:t>
            </a:r>
            <a:r>
              <a:rPr lang="en-GB" sz="1600" dirty="0"/>
              <a:t>any flaws in procedural design, </a:t>
            </a:r>
            <a:r>
              <a:rPr lang="en-GB" sz="1600" dirty="0" smtClean="0"/>
              <a:t>and estimate </a:t>
            </a:r>
            <a:r>
              <a:rPr lang="en-GB" sz="1600" dirty="0"/>
              <a:t>their effect on the research findings. There </a:t>
            </a:r>
            <a:r>
              <a:rPr lang="en-GB" sz="1600" dirty="0" smtClean="0"/>
              <a:t>is no such thing as a perfect </a:t>
            </a:r>
            <a:r>
              <a:rPr lang="en-GB" sz="1600" dirty="0"/>
              <a:t>research </a:t>
            </a:r>
            <a:r>
              <a:rPr lang="en-GB" sz="1600" dirty="0" smtClean="0"/>
              <a:t>design!</a:t>
            </a:r>
          </a:p>
          <a:p>
            <a:pPr marL="971550" lvl="1" indent="-514350">
              <a:buFont typeface="+mj-lt"/>
              <a:buAutoNum type="arabicPeriod"/>
            </a:pPr>
            <a:r>
              <a:rPr lang="en-GB" dirty="0" smtClean="0"/>
              <a:t>High ethical standards applied</a:t>
            </a:r>
          </a:p>
          <a:p>
            <a:pPr lvl="2"/>
            <a:r>
              <a:rPr lang="en-GB" sz="1600" dirty="0" smtClean="0"/>
              <a:t>Safeguard </a:t>
            </a:r>
            <a:r>
              <a:rPr lang="en-GB" sz="1600" dirty="0"/>
              <a:t>against causing mental or </a:t>
            </a:r>
            <a:r>
              <a:rPr lang="en-GB" sz="1600" dirty="0" smtClean="0"/>
              <a:t>physical harm </a:t>
            </a:r>
            <a:r>
              <a:rPr lang="en-GB" sz="1600" dirty="0"/>
              <a:t>to participants and that makes data integrity a first priority should be valued </a:t>
            </a:r>
            <a:r>
              <a:rPr lang="en-GB" sz="1600" dirty="0" smtClean="0"/>
              <a:t>highly.</a:t>
            </a:r>
          </a:p>
          <a:p>
            <a:pPr marL="971550" lvl="1" indent="-514350">
              <a:buFont typeface="+mj-lt"/>
              <a:buAutoNum type="arabicPeriod"/>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Good Research?</a:t>
            </a:r>
            <a:endParaRPr lang="en-GB" dirty="0"/>
          </a:p>
        </p:txBody>
      </p:sp>
      <p:sp>
        <p:nvSpPr>
          <p:cNvPr id="6" name="5 - Θέση περιεχομένου"/>
          <p:cNvSpPr>
            <a:spLocks noGrp="1"/>
          </p:cNvSpPr>
          <p:nvPr>
            <p:ph idx="1"/>
          </p:nvPr>
        </p:nvSpPr>
        <p:spPr/>
        <p:txBody>
          <a:bodyPr>
            <a:normAutofit fontScale="92500" lnSpcReduction="10000"/>
          </a:bodyPr>
          <a:lstStyle/>
          <a:p>
            <a:pPr>
              <a:buNone/>
            </a:pPr>
            <a:r>
              <a:rPr lang="en-GB" b="1" dirty="0" smtClean="0"/>
              <a:t>Standards of the scientific method:</a:t>
            </a:r>
          </a:p>
          <a:p>
            <a:pPr>
              <a:buNone/>
            </a:pPr>
            <a:endParaRPr lang="en-GB" b="1" dirty="0" smtClean="0"/>
          </a:p>
          <a:p>
            <a:pPr marL="971550" lvl="1" indent="-514350">
              <a:buFont typeface="+mj-lt"/>
              <a:buAutoNum type="arabicPeriod" startAt="6"/>
            </a:pPr>
            <a:r>
              <a:rPr lang="en-GB" dirty="0" smtClean="0"/>
              <a:t>Adequate analysis for decision maker’s needs</a:t>
            </a:r>
          </a:p>
          <a:p>
            <a:pPr lvl="2"/>
            <a:r>
              <a:rPr lang="en-GB" sz="1600" dirty="0" smtClean="0"/>
              <a:t>Analysis is sound and claims are based on the evidence</a:t>
            </a:r>
          </a:p>
          <a:p>
            <a:pPr marL="971550" lvl="1" indent="-514350">
              <a:buFont typeface="+mj-lt"/>
              <a:buAutoNum type="arabicPeriod" startAt="6"/>
            </a:pPr>
            <a:r>
              <a:rPr lang="en-GB" dirty="0" smtClean="0"/>
              <a:t>Findings presented unambiguously</a:t>
            </a:r>
          </a:p>
          <a:p>
            <a:pPr lvl="2"/>
            <a:r>
              <a:rPr lang="en-GB" sz="1600" dirty="0" smtClean="0"/>
              <a:t>Use restrained</a:t>
            </a:r>
            <a:r>
              <a:rPr lang="en-GB" sz="1600" dirty="0"/>
              <a:t>, clear and </a:t>
            </a:r>
            <a:r>
              <a:rPr lang="en-GB" sz="1600" dirty="0" smtClean="0"/>
              <a:t>precise language. Other researchers should be able to replicate the findings.</a:t>
            </a:r>
          </a:p>
          <a:p>
            <a:pPr marL="971550" lvl="1" indent="-514350">
              <a:buFont typeface="+mj-lt"/>
              <a:buAutoNum type="arabicPeriod" startAt="6"/>
            </a:pPr>
            <a:r>
              <a:rPr lang="en-GB" dirty="0" smtClean="0"/>
              <a:t>Conclusions justified</a:t>
            </a:r>
          </a:p>
          <a:p>
            <a:pPr lvl="2"/>
            <a:r>
              <a:rPr lang="en-GB" sz="1600" dirty="0" smtClean="0"/>
              <a:t>Conclusions </a:t>
            </a:r>
            <a:r>
              <a:rPr lang="en-GB" sz="1600" dirty="0"/>
              <a:t>should be limited to those for which the data provide an adequate basis</a:t>
            </a:r>
            <a:r>
              <a:rPr lang="en-GB" sz="1600" dirty="0" smtClean="0"/>
              <a:t>. Don’t over-interpret or over-generalise.</a:t>
            </a:r>
          </a:p>
          <a:p>
            <a:pPr marL="971550" lvl="1" indent="-514350">
              <a:buFont typeface="+mj-lt"/>
              <a:buAutoNum type="arabicPeriod" startAt="6"/>
            </a:pPr>
            <a:r>
              <a:rPr lang="en-GB" dirty="0" smtClean="0"/>
              <a:t>Researcher’s experience reflected</a:t>
            </a:r>
          </a:p>
          <a:p>
            <a:pPr lvl="2"/>
            <a:r>
              <a:rPr lang="en-GB" sz="1700" dirty="0" smtClean="0"/>
              <a:t>The </a:t>
            </a:r>
            <a:r>
              <a:rPr lang="en-GB" sz="1700" dirty="0"/>
              <a:t>researcher is experienced, has a </a:t>
            </a:r>
            <a:r>
              <a:rPr lang="en-GB" sz="1700" dirty="0" smtClean="0"/>
              <a:t>good reputation </a:t>
            </a:r>
            <a:r>
              <a:rPr lang="en-GB" sz="1700" dirty="0"/>
              <a:t>in the research field and is a person of integrity</a:t>
            </a:r>
            <a:r>
              <a:rPr lang="en-GB" sz="17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Research Philosophy</a:t>
            </a:r>
            <a:endParaRPr lang="en-GB" dirty="0"/>
          </a:p>
        </p:txBody>
      </p:sp>
      <p:sp>
        <p:nvSpPr>
          <p:cNvPr id="6" name="Subtitle 5"/>
          <p:cNvSpPr>
            <a:spLocks noGrp="1"/>
          </p:cNvSpPr>
          <p:nvPr>
            <p:ph type="subTitle" idx="1"/>
          </p:nvPr>
        </p:nvSpPr>
        <p:spPr/>
        <p:txBody>
          <a:bodyPr/>
          <a:lstStyle/>
          <a:p>
            <a:r>
              <a:rPr lang="en-GB" dirty="0" smtClean="0"/>
              <a:t>What is ‘knowledge’?</a:t>
            </a:r>
            <a:endParaRPr lang="en-GB" dirty="0"/>
          </a:p>
        </p:txBody>
      </p:sp>
    </p:spTree>
    <p:extLst>
      <p:ext uri="{BB962C8B-B14F-4D97-AF65-F5344CB8AC3E}">
        <p14:creationId xmlns:p14="http://schemas.microsoft.com/office/powerpoint/2010/main" xmlns="" val="3147813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6" descr="M05NF001"/>
          <p:cNvPicPr>
            <a:picLocks noChangeAspect="1" noChangeArrowheads="1"/>
          </p:cNvPicPr>
          <p:nvPr/>
        </p:nvPicPr>
        <p:blipFill>
          <a:blip r:embed="rId3" cstate="print">
            <a:clrChange>
              <a:clrFrom>
                <a:srgbClr val="FFFFFF"/>
              </a:clrFrom>
              <a:clrTo>
                <a:srgbClr val="FFFFFF">
                  <a:alpha val="0"/>
                </a:srgbClr>
              </a:clrTo>
            </a:clrChange>
          </a:blip>
          <a:srcRect l="1190" t="1670" r="1190" b="1484"/>
          <a:stretch>
            <a:fillRect/>
          </a:stretch>
        </p:blipFill>
        <p:spPr bwMode="auto">
          <a:xfrm>
            <a:off x="899592" y="1052736"/>
            <a:ext cx="7387028" cy="5224971"/>
          </a:xfrm>
          <a:prstGeom prst="rect">
            <a:avLst/>
          </a:prstGeom>
          <a:noFill/>
        </p:spPr>
      </p:pic>
    </p:spTree>
    <p:extLst>
      <p:ext uri="{BB962C8B-B14F-4D97-AF65-F5344CB8AC3E}">
        <p14:creationId xmlns:p14="http://schemas.microsoft.com/office/powerpoint/2010/main" xmlns="" val="1978226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Research Philosophy?</a:t>
            </a:r>
            <a:endParaRPr lang="en-GB" dirty="0"/>
          </a:p>
        </p:txBody>
      </p:sp>
      <p:sp>
        <p:nvSpPr>
          <p:cNvPr id="6" name="5 - Θέση περιεχομένου"/>
          <p:cNvSpPr>
            <a:spLocks noGrp="1"/>
          </p:cNvSpPr>
          <p:nvPr>
            <p:ph idx="1"/>
          </p:nvPr>
        </p:nvSpPr>
        <p:spPr/>
        <p:txBody>
          <a:bodyPr anchor="ctr">
            <a:normAutofit/>
          </a:bodyPr>
          <a:lstStyle/>
          <a:p>
            <a:pPr marL="0" indent="0" algn="ctr">
              <a:buNone/>
            </a:pPr>
            <a:r>
              <a:rPr lang="en-GB" sz="3200" dirty="0" smtClean="0"/>
              <a:t>An overarching term relating to the development of knowledge and the nature of that knowledge.</a:t>
            </a:r>
            <a:endParaRPr lang="en-GB" sz="3200" dirty="0"/>
          </a:p>
        </p:txBody>
      </p:sp>
    </p:spTree>
    <p:extLst>
      <p:ext uri="{BB962C8B-B14F-4D97-AF65-F5344CB8AC3E}">
        <p14:creationId xmlns:p14="http://schemas.microsoft.com/office/powerpoint/2010/main" xmlns="" val="593473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Research Philosophy?</a:t>
            </a:r>
            <a:endParaRPr lang="en-GB" dirty="0"/>
          </a:p>
        </p:txBody>
      </p:sp>
      <p:sp>
        <p:nvSpPr>
          <p:cNvPr id="6" name="5 - Θέση περιεχομένου"/>
          <p:cNvSpPr>
            <a:spLocks noGrp="1"/>
          </p:cNvSpPr>
          <p:nvPr>
            <p:ph idx="1"/>
          </p:nvPr>
        </p:nvSpPr>
        <p:spPr/>
        <p:txBody>
          <a:bodyPr>
            <a:normAutofit lnSpcReduction="10000"/>
          </a:bodyPr>
          <a:lstStyle/>
          <a:p>
            <a:r>
              <a:rPr lang="en-GB" dirty="0" smtClean="0"/>
              <a:t>All research is based on assumptions about how the world is and how we can best come to understand it</a:t>
            </a:r>
          </a:p>
          <a:p>
            <a:r>
              <a:rPr lang="en-GB" dirty="0" smtClean="0"/>
              <a:t>These assumptions (and practical considerations) will guide our research strategy and methods</a:t>
            </a:r>
          </a:p>
          <a:p>
            <a:r>
              <a:rPr lang="en-GB" dirty="0" smtClean="0"/>
              <a:t>One research question, different approaches and choices. </a:t>
            </a:r>
          </a:p>
          <a:p>
            <a:r>
              <a:rPr lang="en-GB" dirty="0" smtClean="0"/>
              <a:t>There are many philosophies – none is ‘better’ than the other...</a:t>
            </a:r>
            <a:endParaRPr lang="en-GB" dirty="0"/>
          </a:p>
        </p:txBody>
      </p:sp>
    </p:spTree>
    <p:extLst>
      <p:ext uri="{BB962C8B-B14F-4D97-AF65-F5344CB8AC3E}">
        <p14:creationId xmlns:p14="http://schemas.microsoft.com/office/powerpoint/2010/main" xmlns="" val="1681639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Characteristics of Research Philosophies</a:t>
            </a:r>
            <a:endParaRPr lang="en-GB" dirty="0"/>
          </a:p>
        </p:txBody>
      </p:sp>
      <p:sp>
        <p:nvSpPr>
          <p:cNvPr id="5" name="Content Placeholder 4"/>
          <p:cNvSpPr>
            <a:spLocks noGrp="1"/>
          </p:cNvSpPr>
          <p:nvPr>
            <p:ph idx="1"/>
          </p:nvPr>
        </p:nvSpPr>
        <p:spPr/>
        <p:txBody>
          <a:bodyPr>
            <a:normAutofit fontScale="85000" lnSpcReduction="10000"/>
          </a:bodyPr>
          <a:lstStyle/>
          <a:p>
            <a:pPr>
              <a:spcAft>
                <a:spcPts val="1200"/>
              </a:spcAft>
            </a:pPr>
            <a:r>
              <a:rPr lang="en-GB" b="1" dirty="0" smtClean="0"/>
              <a:t>Ontology</a:t>
            </a:r>
            <a:r>
              <a:rPr lang="en-GB" dirty="0" smtClean="0"/>
              <a:t> – your view of the nature of reality; assumptions on what the world is and how the world works</a:t>
            </a:r>
          </a:p>
          <a:p>
            <a:pPr>
              <a:spcAft>
                <a:spcPts val="1200"/>
              </a:spcAft>
            </a:pPr>
            <a:r>
              <a:rPr lang="en-GB" b="1" dirty="0" smtClean="0"/>
              <a:t>Epistemology</a:t>
            </a:r>
            <a:r>
              <a:rPr lang="en-GB" dirty="0" smtClean="0"/>
              <a:t> – your view of the nature of knowledge; beliefs on what constitutes knowledge and acceptable evidence</a:t>
            </a:r>
          </a:p>
          <a:p>
            <a:pPr>
              <a:spcAft>
                <a:spcPts val="1200"/>
              </a:spcAft>
            </a:pPr>
            <a:r>
              <a:rPr lang="en-GB" b="1" dirty="0" smtClean="0"/>
              <a:t>Axiology</a:t>
            </a:r>
            <a:r>
              <a:rPr lang="en-GB" dirty="0" smtClean="0"/>
              <a:t> – your view of value; the purpose of research; role of researchers; how researchers should conduct themselves to add value </a:t>
            </a:r>
          </a:p>
          <a:p>
            <a:pPr>
              <a:spcAft>
                <a:spcPts val="1200"/>
              </a:spcAft>
            </a:pPr>
            <a:r>
              <a:rPr lang="en-GB" b="1" dirty="0" smtClean="0"/>
              <a:t>Reasoning</a:t>
            </a:r>
            <a:r>
              <a:rPr lang="en-GB" dirty="0" smtClean="0"/>
              <a:t> – they way in which researchers make sense of things and infer conclusions</a:t>
            </a:r>
            <a:endParaRPr lang="en-GB" dirty="0"/>
          </a:p>
        </p:txBody>
      </p:sp>
    </p:spTree>
    <p:extLst>
      <p:ext uri="{BB962C8B-B14F-4D97-AF65-F5344CB8AC3E}">
        <p14:creationId xmlns:p14="http://schemas.microsoft.com/office/powerpoint/2010/main" xmlns="" val="515756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Ontology</a:t>
            </a:r>
            <a:endParaRPr lang="en-GB" dirty="0"/>
          </a:p>
        </p:txBody>
      </p:sp>
      <p:sp>
        <p:nvSpPr>
          <p:cNvPr id="5" name="Content Placeholder 4"/>
          <p:cNvSpPr>
            <a:spLocks noGrp="1"/>
          </p:cNvSpPr>
          <p:nvPr>
            <p:ph idx="1"/>
          </p:nvPr>
        </p:nvSpPr>
        <p:spPr/>
        <p:txBody>
          <a:bodyPr>
            <a:normAutofit fontScale="92500"/>
          </a:bodyPr>
          <a:lstStyle/>
          <a:p>
            <a:r>
              <a:rPr lang="en-GB" dirty="0" smtClean="0"/>
              <a:t>What constitutes reality?</a:t>
            </a:r>
          </a:p>
          <a:p>
            <a:r>
              <a:rPr lang="en-GB" dirty="0" smtClean="0"/>
              <a:t>How can we understand existence?</a:t>
            </a:r>
          </a:p>
          <a:p>
            <a:endParaRPr lang="en-GB" dirty="0" smtClean="0"/>
          </a:p>
          <a:p>
            <a:r>
              <a:rPr lang="en-GB" dirty="0" smtClean="0"/>
              <a:t>“facts are facts” – there is a truth</a:t>
            </a:r>
          </a:p>
          <a:p>
            <a:r>
              <a:rPr lang="en-GB" dirty="0" smtClean="0"/>
              <a:t>“people are people” – truth is complex and relative to individuals</a:t>
            </a:r>
          </a:p>
          <a:p>
            <a:endParaRPr lang="en-GB" dirty="0" smtClean="0"/>
          </a:p>
          <a:p>
            <a:r>
              <a:rPr lang="en-GB" dirty="0" smtClean="0"/>
              <a:t>“we all observe the same objective reality”</a:t>
            </a:r>
          </a:p>
          <a:p>
            <a:r>
              <a:rPr lang="en-GB" dirty="0" smtClean="0"/>
              <a:t>“reality is transient and socially constructed”</a:t>
            </a:r>
          </a:p>
          <a:p>
            <a:endParaRPr lang="en-GB" dirty="0" smtClean="0"/>
          </a:p>
          <a:p>
            <a:endParaRPr lang="en-GB" dirty="0"/>
          </a:p>
        </p:txBody>
      </p:sp>
    </p:spTree>
    <p:extLst>
      <p:ext uri="{BB962C8B-B14F-4D97-AF65-F5344CB8AC3E}">
        <p14:creationId xmlns:p14="http://schemas.microsoft.com/office/powerpoint/2010/main" xmlns="" val="2169696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Epistemology</a:t>
            </a:r>
            <a:endParaRPr lang="en-GB" dirty="0"/>
          </a:p>
        </p:txBody>
      </p:sp>
      <p:sp>
        <p:nvSpPr>
          <p:cNvPr id="5" name="Content Placeholder 4"/>
          <p:cNvSpPr>
            <a:spLocks noGrp="1"/>
          </p:cNvSpPr>
          <p:nvPr>
            <p:ph idx="1"/>
          </p:nvPr>
        </p:nvSpPr>
        <p:spPr/>
        <p:txBody>
          <a:bodyPr>
            <a:normAutofit/>
          </a:bodyPr>
          <a:lstStyle/>
          <a:p>
            <a:r>
              <a:rPr lang="en-GB" dirty="0" smtClean="0"/>
              <a:t>What constitutes valid knowledge?</a:t>
            </a:r>
          </a:p>
          <a:p>
            <a:r>
              <a:rPr lang="en-GB" dirty="0" smtClean="0"/>
              <a:t>How can we obtain valid knowledge?</a:t>
            </a:r>
          </a:p>
          <a:p>
            <a:endParaRPr lang="en-GB" dirty="0" smtClean="0"/>
          </a:p>
          <a:p>
            <a:r>
              <a:rPr lang="en-GB" dirty="0" smtClean="0"/>
              <a:t>“empiricism - observation and evidence”</a:t>
            </a:r>
          </a:p>
          <a:p>
            <a:r>
              <a:rPr lang="en-GB" dirty="0" smtClean="0"/>
              <a:t>“rationalism - reasoning by debate”</a:t>
            </a:r>
          </a:p>
          <a:p>
            <a:r>
              <a:rPr lang="en-GB" dirty="0" smtClean="0"/>
              <a:t>“constructivism – from experience”</a:t>
            </a:r>
          </a:p>
        </p:txBody>
      </p:sp>
    </p:spTree>
    <p:extLst>
      <p:ext uri="{BB962C8B-B14F-4D97-AF65-F5344CB8AC3E}">
        <p14:creationId xmlns:p14="http://schemas.microsoft.com/office/powerpoint/2010/main" xmlns="" val="3686530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Objectives for Today</a:t>
            </a:r>
            <a:endParaRPr lang="en-GB" b="1" dirty="0"/>
          </a:p>
        </p:txBody>
      </p:sp>
      <p:sp>
        <p:nvSpPr>
          <p:cNvPr id="6" name="5 - Θέση περιεχομένου"/>
          <p:cNvSpPr>
            <a:spLocks noGrp="1"/>
          </p:cNvSpPr>
          <p:nvPr>
            <p:ph idx="1"/>
          </p:nvPr>
        </p:nvSpPr>
        <p:spPr/>
        <p:txBody>
          <a:bodyPr>
            <a:normAutofit/>
          </a:bodyPr>
          <a:lstStyle/>
          <a:p>
            <a:pPr marL="0" indent="0">
              <a:buNone/>
            </a:pPr>
            <a:r>
              <a:rPr lang="en-GB" dirty="0" smtClean="0"/>
              <a:t>After this session, you should be able to:</a:t>
            </a:r>
          </a:p>
          <a:p>
            <a:pPr marL="0" indent="0">
              <a:buNone/>
            </a:pPr>
            <a:endParaRPr lang="en-GB" dirty="0" smtClean="0"/>
          </a:p>
          <a:p>
            <a:r>
              <a:rPr lang="en-US" b="1" dirty="0" smtClean="0"/>
              <a:t>Explain</a:t>
            </a:r>
            <a:r>
              <a:rPr lang="en-US" dirty="0" smtClean="0"/>
              <a:t> what ‘computing’ research is</a:t>
            </a:r>
            <a:endParaRPr lang="en-US" b="1" dirty="0" smtClean="0"/>
          </a:p>
          <a:p>
            <a:r>
              <a:rPr lang="en-US" b="1" dirty="0" smtClean="0"/>
              <a:t>Discuss</a:t>
            </a:r>
            <a:r>
              <a:rPr lang="en-US" dirty="0" smtClean="0"/>
              <a:t> </a:t>
            </a:r>
            <a:r>
              <a:rPr lang="en-US" dirty="0"/>
              <a:t>the main characteristics of different research philosophies</a:t>
            </a:r>
          </a:p>
          <a:p>
            <a:r>
              <a:rPr lang="en-US" b="1" dirty="0" smtClean="0"/>
              <a:t>Recognize</a:t>
            </a:r>
            <a:r>
              <a:rPr lang="en-US" dirty="0" smtClean="0"/>
              <a:t> </a:t>
            </a:r>
            <a:r>
              <a:rPr lang="en-US" dirty="0"/>
              <a:t>the challenges associated with different forms of reasoning</a:t>
            </a:r>
          </a:p>
          <a:p>
            <a:r>
              <a:rPr lang="en-US" b="1" dirty="0" smtClean="0"/>
              <a:t>Analyze </a:t>
            </a:r>
            <a:r>
              <a:rPr lang="en-US" b="1" dirty="0"/>
              <a:t>how</a:t>
            </a:r>
            <a:r>
              <a:rPr lang="en-US" dirty="0"/>
              <a:t> </a:t>
            </a:r>
            <a:r>
              <a:rPr lang="en-US" dirty="0" smtClean="0"/>
              <a:t>research methods are justified through underpinning philosophy</a:t>
            </a:r>
            <a:endParaRPr lang="en-GB" dirty="0"/>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Epistemology</a:t>
            </a:r>
            <a:endParaRPr lang="en-GB" dirty="0"/>
          </a:p>
        </p:txBody>
      </p:sp>
      <p:sp>
        <p:nvSpPr>
          <p:cNvPr id="5" name="Content Placeholder 4"/>
          <p:cNvSpPr>
            <a:spLocks noGrp="1"/>
          </p:cNvSpPr>
          <p:nvPr>
            <p:ph idx="1"/>
          </p:nvPr>
        </p:nvSpPr>
        <p:spPr/>
        <p:txBody>
          <a:bodyPr>
            <a:normAutofit/>
          </a:bodyPr>
          <a:lstStyle/>
          <a:p>
            <a:r>
              <a:rPr lang="en-GB" dirty="0" smtClean="0"/>
              <a:t>What constitutes valid knowledge?</a:t>
            </a:r>
          </a:p>
          <a:p>
            <a:r>
              <a:rPr lang="en-GB" dirty="0" smtClean="0"/>
              <a:t>How can we obtain valid knowledge?</a:t>
            </a:r>
          </a:p>
          <a:p>
            <a:pPr marL="0" indent="0">
              <a:buNone/>
            </a:pPr>
            <a:endParaRPr lang="en-GB" dirty="0" smtClean="0"/>
          </a:p>
          <a:p>
            <a:r>
              <a:rPr lang="en-GB" dirty="0" smtClean="0"/>
              <a:t>“results must be replicated by others”</a:t>
            </a:r>
          </a:p>
          <a:p>
            <a:r>
              <a:rPr lang="en-GB" dirty="0" smtClean="0"/>
              <a:t>“depth and individual variation is valid”</a:t>
            </a:r>
          </a:p>
        </p:txBody>
      </p:sp>
    </p:spTree>
    <p:extLst>
      <p:ext uri="{BB962C8B-B14F-4D97-AF65-F5344CB8AC3E}">
        <p14:creationId xmlns:p14="http://schemas.microsoft.com/office/powerpoint/2010/main" xmlns="" val="666020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Epistemology</a:t>
            </a:r>
            <a:endParaRPr lang="en-GB" dirty="0"/>
          </a:p>
        </p:txBody>
      </p:sp>
      <p:sp>
        <p:nvSpPr>
          <p:cNvPr id="5" name="Content Placeholder 4"/>
          <p:cNvSpPr>
            <a:spLocks noGrp="1"/>
          </p:cNvSpPr>
          <p:nvPr>
            <p:ph idx="1"/>
          </p:nvPr>
        </p:nvSpPr>
        <p:spPr/>
        <p:txBody>
          <a:bodyPr>
            <a:normAutofit/>
          </a:bodyPr>
          <a:lstStyle/>
          <a:p>
            <a:r>
              <a:rPr lang="en-GB" dirty="0" smtClean="0"/>
              <a:t>What constitutes valid knowledge?</a:t>
            </a:r>
          </a:p>
          <a:p>
            <a:r>
              <a:rPr lang="en-GB" dirty="0" smtClean="0"/>
              <a:t>How can we obtain valid knowledge?</a:t>
            </a:r>
          </a:p>
          <a:p>
            <a:pPr marL="0" indent="0">
              <a:buNone/>
            </a:pPr>
            <a:endParaRPr lang="en-GB" dirty="0" smtClean="0"/>
          </a:p>
          <a:p>
            <a:r>
              <a:rPr lang="en-GB" dirty="0" smtClean="0"/>
              <a:t>“only has value if potentially falsifiable”</a:t>
            </a:r>
          </a:p>
          <a:p>
            <a:r>
              <a:rPr lang="en-GB" dirty="0" smtClean="0"/>
              <a:t>“justifiable beliefs count as knowledge”</a:t>
            </a:r>
          </a:p>
          <a:p>
            <a:endParaRPr lang="en-GB" dirty="0" smtClean="0"/>
          </a:p>
        </p:txBody>
      </p:sp>
    </p:spTree>
    <p:extLst>
      <p:ext uri="{BB962C8B-B14F-4D97-AF65-F5344CB8AC3E}">
        <p14:creationId xmlns:p14="http://schemas.microsoft.com/office/powerpoint/2010/main" xmlns="" val="592273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Axiology</a:t>
            </a:r>
            <a:endParaRPr lang="en-GB"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smtClean="0"/>
              <a:t>The </a:t>
            </a:r>
            <a:r>
              <a:rPr lang="en-US" dirty="0"/>
              <a:t>study of the nature of value and </a:t>
            </a:r>
            <a:r>
              <a:rPr lang="en-US" dirty="0" smtClean="0"/>
              <a:t>valuation:</a:t>
            </a:r>
            <a:endParaRPr lang="en-GB" dirty="0" smtClean="0"/>
          </a:p>
          <a:p>
            <a:endParaRPr lang="en-GB" dirty="0" smtClean="0"/>
          </a:p>
          <a:p>
            <a:pPr>
              <a:spcAft>
                <a:spcPts val="600"/>
              </a:spcAft>
            </a:pPr>
            <a:r>
              <a:rPr lang="en-GB" dirty="0" smtClean="0"/>
              <a:t>Pragmatics --- research justified by the current needs of a society, change shape to do what works best on the ground</a:t>
            </a:r>
          </a:p>
          <a:p>
            <a:pPr>
              <a:spcAft>
                <a:spcPts val="600"/>
              </a:spcAft>
            </a:pPr>
            <a:r>
              <a:rPr lang="en-GB" dirty="0" smtClean="0"/>
              <a:t>Idealism --- research activity guided by ideology and foundational principles, follow principles (particularly those from the enlightenment)</a:t>
            </a:r>
          </a:p>
          <a:p>
            <a:pPr>
              <a:spcAft>
                <a:spcPts val="600"/>
              </a:spcAft>
            </a:pPr>
            <a:endParaRPr lang="en-GB" dirty="0" smtClean="0"/>
          </a:p>
          <a:p>
            <a:pPr>
              <a:spcAft>
                <a:spcPts val="600"/>
              </a:spcAft>
            </a:pPr>
            <a:r>
              <a:rPr lang="en-GB" dirty="0" smtClean="0"/>
              <a:t>Objectivism --- researchers should distance themselves from their work as undue interference compromises the value of the work</a:t>
            </a:r>
          </a:p>
          <a:p>
            <a:pPr>
              <a:spcAft>
                <a:spcPts val="600"/>
              </a:spcAft>
            </a:pPr>
            <a:r>
              <a:rPr lang="en-GB" dirty="0" smtClean="0"/>
              <a:t>Subjectivism --- all contributions have value, they offer unique perspectives and wisdom, no matter their muddiness</a:t>
            </a:r>
          </a:p>
          <a:p>
            <a:endParaRPr lang="en-GB" dirty="0" smtClean="0"/>
          </a:p>
        </p:txBody>
      </p:sp>
    </p:spTree>
    <p:extLst>
      <p:ext uri="{BB962C8B-B14F-4D97-AF65-F5344CB8AC3E}">
        <p14:creationId xmlns:p14="http://schemas.microsoft.com/office/powerpoint/2010/main" xmlns="" val="2012735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Axiology</a:t>
            </a:r>
            <a:endParaRPr lang="en-GB" dirty="0"/>
          </a:p>
        </p:txBody>
      </p:sp>
      <p:sp>
        <p:nvSpPr>
          <p:cNvPr id="5" name="TextBox 4"/>
          <p:cNvSpPr txBox="1"/>
          <p:nvPr/>
        </p:nvSpPr>
        <p:spPr>
          <a:xfrm>
            <a:off x="899592" y="3573016"/>
            <a:ext cx="2232248"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Objectivism</a:t>
            </a:r>
            <a:endParaRPr lang="en-GB" sz="2400" b="1" dirty="0">
              <a:solidFill>
                <a:schemeClr val="bg1"/>
              </a:solidFill>
            </a:endParaRPr>
          </a:p>
        </p:txBody>
      </p:sp>
      <p:sp>
        <p:nvSpPr>
          <p:cNvPr id="6" name="TextBox 5"/>
          <p:cNvSpPr txBox="1"/>
          <p:nvPr/>
        </p:nvSpPr>
        <p:spPr>
          <a:xfrm>
            <a:off x="6228184" y="3573016"/>
            <a:ext cx="2232248"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Subjectivism</a:t>
            </a:r>
            <a:endParaRPr lang="en-GB" sz="2400" b="1" dirty="0">
              <a:solidFill>
                <a:schemeClr val="bg1"/>
              </a:solidFill>
            </a:endParaRPr>
          </a:p>
        </p:txBody>
      </p:sp>
      <p:sp>
        <p:nvSpPr>
          <p:cNvPr id="7" name="Left-Right Arrow 6"/>
          <p:cNvSpPr/>
          <p:nvPr/>
        </p:nvSpPr>
        <p:spPr>
          <a:xfrm>
            <a:off x="3347864" y="3645024"/>
            <a:ext cx="2664296" cy="288032"/>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rot="19457508">
            <a:off x="1400552" y="5189166"/>
            <a:ext cx="2232248"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Pragmatism</a:t>
            </a:r>
            <a:endParaRPr lang="en-GB" sz="2400" b="1" dirty="0">
              <a:solidFill>
                <a:schemeClr val="bg1"/>
              </a:solidFill>
            </a:endParaRPr>
          </a:p>
        </p:txBody>
      </p:sp>
      <p:sp>
        <p:nvSpPr>
          <p:cNvPr id="9" name="TextBox 8"/>
          <p:cNvSpPr txBox="1"/>
          <p:nvPr/>
        </p:nvSpPr>
        <p:spPr>
          <a:xfrm rot="19457508">
            <a:off x="5793040" y="2020813"/>
            <a:ext cx="2232248"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Idealism</a:t>
            </a:r>
            <a:endParaRPr lang="en-GB" sz="2400" b="1" dirty="0">
              <a:solidFill>
                <a:schemeClr val="bg1"/>
              </a:solidFill>
            </a:endParaRPr>
          </a:p>
        </p:txBody>
      </p:sp>
      <p:sp>
        <p:nvSpPr>
          <p:cNvPr id="10" name="Left-Right Arrow 9"/>
          <p:cNvSpPr/>
          <p:nvPr/>
        </p:nvSpPr>
        <p:spPr>
          <a:xfrm rot="19457508">
            <a:off x="3397500" y="3675386"/>
            <a:ext cx="2664296" cy="288032"/>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176486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What Are Your Thoughts?</a:t>
            </a:r>
            <a:endParaRPr lang="en-GB" dirty="0"/>
          </a:p>
        </p:txBody>
      </p:sp>
      <p:sp>
        <p:nvSpPr>
          <p:cNvPr id="5" name="Content Placeholder 4"/>
          <p:cNvSpPr>
            <a:spLocks noGrp="1"/>
          </p:cNvSpPr>
          <p:nvPr>
            <p:ph sz="half" idx="1"/>
          </p:nvPr>
        </p:nvSpPr>
        <p:spPr/>
        <p:txBody>
          <a:bodyPr>
            <a:normAutofit fontScale="85000" lnSpcReduction="20000"/>
          </a:bodyPr>
          <a:lstStyle/>
          <a:p>
            <a:r>
              <a:rPr lang="en-GB" dirty="0" smtClean="0"/>
              <a:t>In pairs:</a:t>
            </a:r>
          </a:p>
          <a:p>
            <a:endParaRPr lang="en-GB" dirty="0" smtClean="0"/>
          </a:p>
          <a:p>
            <a:pPr lvl="1"/>
            <a:r>
              <a:rPr lang="en-GB" dirty="0" smtClean="0"/>
              <a:t>Focus on your own field and discipline* </a:t>
            </a:r>
          </a:p>
          <a:p>
            <a:pPr lvl="1"/>
            <a:r>
              <a:rPr lang="en-GB" dirty="0" smtClean="0"/>
              <a:t>Discuss your ontological beliefs</a:t>
            </a:r>
          </a:p>
          <a:p>
            <a:pPr lvl="1"/>
            <a:r>
              <a:rPr lang="en-GB" dirty="0" smtClean="0"/>
              <a:t>Discuss your epistemological beliefs</a:t>
            </a:r>
          </a:p>
          <a:p>
            <a:pPr lvl="1"/>
            <a:r>
              <a:rPr lang="en-GB" dirty="0" smtClean="0"/>
              <a:t>Discuss your axiological beliefs</a:t>
            </a:r>
          </a:p>
          <a:p>
            <a:pPr lvl="1">
              <a:buNone/>
            </a:pPr>
            <a:endParaRPr lang="en-GB" dirty="0" smtClean="0"/>
          </a:p>
          <a:p>
            <a:r>
              <a:rPr lang="en-GB" dirty="0" smtClean="0"/>
              <a:t>Come to some choice and justification. </a:t>
            </a:r>
          </a:p>
          <a:p>
            <a:r>
              <a:rPr lang="en-GB" dirty="0" smtClean="0"/>
              <a:t>You will then present your thoughts to the class</a:t>
            </a:r>
            <a:endParaRPr lang="en-GB" dirty="0"/>
          </a:p>
        </p:txBody>
      </p:sp>
      <p:sp>
        <p:nvSpPr>
          <p:cNvPr id="4" name="Content Placeholder 3"/>
          <p:cNvSpPr>
            <a:spLocks noGrp="1"/>
          </p:cNvSpPr>
          <p:nvPr>
            <p:ph sz="half" idx="2"/>
          </p:nvPr>
        </p:nvSpPr>
        <p:spPr/>
        <p:txBody>
          <a:bodyPr>
            <a:normAutofit fontScale="85000" lnSpcReduction="20000"/>
          </a:bodyPr>
          <a:lstStyle/>
          <a:p>
            <a:pPr>
              <a:buNone/>
            </a:pPr>
            <a:r>
              <a:rPr lang="en-GB" dirty="0" smtClean="0"/>
              <a:t>You have:</a:t>
            </a:r>
          </a:p>
          <a:p>
            <a:pPr>
              <a:buNone/>
            </a:pPr>
            <a:endParaRPr lang="en-GB" dirty="0" smtClean="0"/>
          </a:p>
          <a:p>
            <a:r>
              <a:rPr lang="en-GB" dirty="0" smtClean="0"/>
              <a:t>5 minutes to reflect</a:t>
            </a:r>
          </a:p>
          <a:p>
            <a:r>
              <a:rPr lang="en-GB" dirty="0" smtClean="0"/>
              <a:t>10 minutes to discuss and take notes</a:t>
            </a:r>
          </a:p>
          <a:p>
            <a:r>
              <a:rPr lang="en-GB" dirty="0" smtClean="0"/>
              <a:t>1 minute each to present</a:t>
            </a:r>
            <a:endParaRPr lang="en-GB" dirty="0"/>
          </a:p>
        </p:txBody>
      </p:sp>
      <p:sp>
        <p:nvSpPr>
          <p:cNvPr id="3" name="TextBox 2"/>
          <p:cNvSpPr txBox="1"/>
          <p:nvPr/>
        </p:nvSpPr>
        <p:spPr>
          <a:xfrm>
            <a:off x="4427984" y="5960313"/>
            <a:ext cx="4248472" cy="276999"/>
          </a:xfrm>
          <a:prstGeom prst="rect">
            <a:avLst/>
          </a:prstGeom>
          <a:noFill/>
        </p:spPr>
        <p:txBody>
          <a:bodyPr wrap="square" rtlCol="0">
            <a:spAutoFit/>
          </a:bodyPr>
          <a:lstStyle/>
          <a:p>
            <a:pPr algn="r"/>
            <a:r>
              <a:rPr lang="en-GB" sz="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*recall </a:t>
            </a:r>
            <a:r>
              <a:rPr lang="en-GB" sz="1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 </a:t>
            </a:r>
            <a:r>
              <a:rPr lang="en-GB" sz="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distinction we made last week</a:t>
            </a:r>
            <a:endParaRPr lang="en-GB" sz="1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753838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Methods of Reasoning</a:t>
            </a:r>
            <a:endParaRPr lang="en-GB" dirty="0"/>
          </a:p>
        </p:txBody>
      </p:sp>
      <p:sp>
        <p:nvSpPr>
          <p:cNvPr id="6" name="Subtitle 5"/>
          <p:cNvSpPr>
            <a:spLocks noGrp="1"/>
          </p:cNvSpPr>
          <p:nvPr>
            <p:ph type="subTitle" idx="1"/>
          </p:nvPr>
        </p:nvSpPr>
        <p:spPr/>
        <p:txBody>
          <a:bodyPr/>
          <a:lstStyle/>
          <a:p>
            <a:r>
              <a:rPr lang="en-GB" dirty="0" smtClean="0"/>
              <a:t>How ‘do we know’ what we know?</a:t>
            </a:r>
            <a:endParaRPr lang="en-GB" dirty="0"/>
          </a:p>
        </p:txBody>
      </p:sp>
    </p:spTree>
    <p:extLst>
      <p:ext uri="{BB962C8B-B14F-4D97-AF65-F5344CB8AC3E}">
        <p14:creationId xmlns:p14="http://schemas.microsoft.com/office/powerpoint/2010/main" xmlns="" val="817009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Methods of Reasoning</a:t>
            </a:r>
            <a:endParaRPr lang="en-GB" dirty="0"/>
          </a:p>
        </p:txBody>
      </p:sp>
      <p:sp>
        <p:nvSpPr>
          <p:cNvPr id="6" name="5 - Θέση περιεχομένου"/>
          <p:cNvSpPr>
            <a:spLocks noGrp="1"/>
          </p:cNvSpPr>
          <p:nvPr>
            <p:ph idx="1"/>
          </p:nvPr>
        </p:nvSpPr>
        <p:spPr/>
        <p:txBody>
          <a:bodyPr/>
          <a:lstStyle/>
          <a:p>
            <a:r>
              <a:rPr lang="en-US" dirty="0" smtClean="0"/>
              <a:t>How do you draw conclusions?</a:t>
            </a:r>
          </a:p>
          <a:p>
            <a:r>
              <a:rPr lang="en-US" dirty="0" smtClean="0"/>
              <a:t>When do you use theory?</a:t>
            </a:r>
          </a:p>
          <a:p>
            <a:r>
              <a:rPr lang="en-US" dirty="0" smtClean="0"/>
              <a:t>Are you starting with a theory?</a:t>
            </a:r>
          </a:p>
          <a:p>
            <a:r>
              <a:rPr lang="en-US" dirty="0" smtClean="0"/>
              <a:t>Are you finishing with a theory?</a:t>
            </a:r>
          </a:p>
          <a:p>
            <a:pPr>
              <a:buNone/>
            </a:pPr>
            <a:endParaRPr lang="en-US" dirty="0" smtClean="0"/>
          </a:p>
          <a:p>
            <a:pPr marL="514350" indent="-514350">
              <a:buFont typeface="+mj-lt"/>
              <a:buAutoNum type="arabicPeriod"/>
            </a:pPr>
            <a:r>
              <a:rPr lang="en-US" dirty="0" smtClean="0"/>
              <a:t>Deduction</a:t>
            </a:r>
          </a:p>
          <a:p>
            <a:pPr marL="514350" indent="-514350">
              <a:buFont typeface="+mj-lt"/>
              <a:buAutoNum type="arabicPeriod"/>
            </a:pPr>
            <a:r>
              <a:rPr lang="en-US" dirty="0" smtClean="0"/>
              <a:t>Induction</a:t>
            </a:r>
          </a:p>
          <a:p>
            <a:pPr marL="514350" indent="-514350">
              <a:buFont typeface="+mj-lt"/>
              <a:buAutoNum type="arabicPeriod"/>
            </a:pPr>
            <a:r>
              <a:rPr lang="en-US" dirty="0" smtClean="0"/>
              <a:t>Abduction</a:t>
            </a:r>
            <a:endParaRPr lang="en-GB" dirty="0"/>
          </a:p>
        </p:txBody>
      </p:sp>
    </p:spTree>
    <p:extLst>
      <p:ext uri="{BB962C8B-B14F-4D97-AF65-F5344CB8AC3E}">
        <p14:creationId xmlns:p14="http://schemas.microsoft.com/office/powerpoint/2010/main" xmlns="" val="2084521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Deduction</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Conclusions follow necessarily from the stated premises:</a:t>
            </a:r>
          </a:p>
          <a:p>
            <a:endParaRPr lang="en-GB" dirty="0" smtClean="0"/>
          </a:p>
          <a:p>
            <a:pPr lvl="1"/>
            <a:r>
              <a:rPr lang="en-GB" sz="2400" dirty="0" smtClean="0"/>
              <a:t>Premise 1: All humans are mortal.</a:t>
            </a:r>
          </a:p>
          <a:p>
            <a:pPr lvl="1"/>
            <a:r>
              <a:rPr lang="en-GB" sz="2400" dirty="0" smtClean="0"/>
              <a:t>Premise 2: Socrates is a human.</a:t>
            </a:r>
          </a:p>
          <a:p>
            <a:pPr lvl="1"/>
            <a:r>
              <a:rPr lang="en-GB" sz="2400" dirty="0" smtClean="0"/>
              <a:t>Conclusion: Socrates is mortal.</a:t>
            </a:r>
          </a:p>
          <a:p>
            <a:endParaRPr lang="en-GB" dirty="0" smtClean="0"/>
          </a:p>
          <a:p>
            <a:r>
              <a:rPr lang="en-GB" dirty="0" smtClean="0"/>
              <a:t>Deduction is generally an inference by reasoning from the general to the specific. </a:t>
            </a:r>
          </a:p>
          <a:p>
            <a:r>
              <a:rPr lang="en-GB" dirty="0" smtClean="0"/>
              <a:t>The reasoning in this argument is valid, because when premises, 1 and 2, are true then the conclusion, 3, cannot be false.</a:t>
            </a:r>
            <a:endParaRPr lang="en-GB" dirty="0"/>
          </a:p>
        </p:txBody>
      </p:sp>
    </p:spTree>
    <p:extLst>
      <p:ext uri="{BB962C8B-B14F-4D97-AF65-F5344CB8AC3E}">
        <p14:creationId xmlns:p14="http://schemas.microsoft.com/office/powerpoint/2010/main" xmlns="" val="799024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Deduction</a:t>
            </a:r>
            <a:endParaRPr lang="en-GB" dirty="0"/>
          </a:p>
        </p:txBody>
      </p:sp>
      <p:sp>
        <p:nvSpPr>
          <p:cNvPr id="6" name="5 - Θέση περιεχομένου"/>
          <p:cNvSpPr>
            <a:spLocks noGrp="1"/>
          </p:cNvSpPr>
          <p:nvPr>
            <p:ph idx="1"/>
          </p:nvPr>
        </p:nvSpPr>
        <p:spPr/>
        <p:txBody>
          <a:bodyPr>
            <a:normAutofit/>
          </a:bodyPr>
          <a:lstStyle/>
          <a:p>
            <a:r>
              <a:rPr lang="en-US" dirty="0" smtClean="0"/>
              <a:t>Theories are developed and a research strategy designed to assess hypotheses: </a:t>
            </a:r>
            <a:endParaRPr lang="en-GB" dirty="0"/>
          </a:p>
        </p:txBody>
      </p:sp>
      <p:sp>
        <p:nvSpPr>
          <p:cNvPr id="7" name="Bent-Up Arrow 6"/>
          <p:cNvSpPr/>
          <p:nvPr/>
        </p:nvSpPr>
        <p:spPr>
          <a:xfrm flipV="1">
            <a:off x="2483768" y="3284984"/>
            <a:ext cx="936104" cy="495672"/>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899592" y="3140968"/>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Theory</a:t>
            </a:r>
            <a:endParaRPr lang="en-GB" sz="2400" b="1" dirty="0">
              <a:solidFill>
                <a:schemeClr val="bg1"/>
              </a:solidFill>
            </a:endParaRPr>
          </a:p>
        </p:txBody>
      </p:sp>
      <p:sp>
        <p:nvSpPr>
          <p:cNvPr id="9" name="TextBox 8"/>
          <p:cNvSpPr txBox="1"/>
          <p:nvPr/>
        </p:nvSpPr>
        <p:spPr>
          <a:xfrm>
            <a:off x="2195736" y="3933056"/>
            <a:ext cx="2160240"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Hypotheses</a:t>
            </a:r>
            <a:endParaRPr lang="en-GB" sz="2400" b="1" dirty="0">
              <a:solidFill>
                <a:schemeClr val="bg1"/>
              </a:solidFill>
            </a:endParaRPr>
          </a:p>
        </p:txBody>
      </p:sp>
      <p:sp>
        <p:nvSpPr>
          <p:cNvPr id="11" name="Bent-Up Arrow 10"/>
          <p:cNvSpPr/>
          <p:nvPr/>
        </p:nvSpPr>
        <p:spPr>
          <a:xfrm flipV="1">
            <a:off x="4572000" y="4149080"/>
            <a:ext cx="936104" cy="495672"/>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283968" y="4839543"/>
            <a:ext cx="2160240"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Observation</a:t>
            </a:r>
            <a:endParaRPr lang="en-GB" sz="2400" b="1" dirty="0">
              <a:solidFill>
                <a:schemeClr val="bg1"/>
              </a:solidFill>
            </a:endParaRPr>
          </a:p>
        </p:txBody>
      </p:sp>
      <p:sp>
        <p:nvSpPr>
          <p:cNvPr id="13" name="TextBox 12"/>
          <p:cNvSpPr txBox="1"/>
          <p:nvPr/>
        </p:nvSpPr>
        <p:spPr>
          <a:xfrm>
            <a:off x="6372200" y="5733256"/>
            <a:ext cx="2160240"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Confirmation</a:t>
            </a:r>
            <a:endParaRPr lang="en-GB" sz="2400" b="1" dirty="0">
              <a:solidFill>
                <a:schemeClr val="bg1"/>
              </a:solidFill>
            </a:endParaRPr>
          </a:p>
        </p:txBody>
      </p:sp>
      <p:sp>
        <p:nvSpPr>
          <p:cNvPr id="14" name="Bent-Up Arrow 13"/>
          <p:cNvSpPr/>
          <p:nvPr/>
        </p:nvSpPr>
        <p:spPr>
          <a:xfrm flipV="1">
            <a:off x="6660232" y="5013176"/>
            <a:ext cx="936104" cy="495672"/>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90495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Deduction</a:t>
            </a:r>
            <a:endParaRPr lang="en-GB" dirty="0"/>
          </a:p>
        </p:txBody>
      </p:sp>
      <p:sp>
        <p:nvSpPr>
          <p:cNvPr id="5" name="Content Placeholder 4"/>
          <p:cNvSpPr>
            <a:spLocks noGrp="1"/>
          </p:cNvSpPr>
          <p:nvPr>
            <p:ph idx="1"/>
          </p:nvPr>
        </p:nvSpPr>
        <p:spPr/>
        <p:txBody>
          <a:bodyPr/>
          <a:lstStyle/>
          <a:p>
            <a:r>
              <a:rPr lang="en-GB" dirty="0" err="1" smtClean="0"/>
              <a:t>Falsificationism</a:t>
            </a:r>
            <a:r>
              <a:rPr lang="en-GB" dirty="0" smtClean="0"/>
              <a:t> is based on deductive reasoning</a:t>
            </a:r>
          </a:p>
          <a:p>
            <a:endParaRPr lang="en-GB" dirty="0" smtClean="0"/>
          </a:p>
          <a:p>
            <a:pPr lvl="1"/>
            <a:r>
              <a:rPr lang="en-GB" dirty="0" smtClean="0"/>
              <a:t>H: All swans are white</a:t>
            </a:r>
          </a:p>
          <a:p>
            <a:pPr lvl="1"/>
            <a:r>
              <a:rPr lang="en-GB" dirty="0" smtClean="0"/>
              <a:t>O: I observe a black swan</a:t>
            </a:r>
          </a:p>
          <a:p>
            <a:pPr lvl="1"/>
            <a:r>
              <a:rPr lang="en-GB" dirty="0" smtClean="0"/>
              <a:t>Conclusion: H is false</a:t>
            </a:r>
          </a:p>
          <a:p>
            <a:endParaRPr lang="en-GB" dirty="0" smtClean="0"/>
          </a:p>
          <a:p>
            <a:endParaRPr lang="en-GB" dirty="0" smtClean="0"/>
          </a:p>
          <a:p>
            <a:endParaRPr lang="en-GB" dirty="0"/>
          </a:p>
        </p:txBody>
      </p:sp>
    </p:spTree>
    <p:extLst>
      <p:ext uri="{BB962C8B-B14F-4D97-AF65-F5344CB8AC3E}">
        <p14:creationId xmlns:p14="http://schemas.microsoft.com/office/powerpoint/2010/main" xmlns="" val="4276422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Objectives for Today</a:t>
            </a:r>
            <a:endParaRPr lang="en-GB" dirty="0"/>
          </a:p>
        </p:txBody>
      </p:sp>
      <p:sp>
        <p:nvSpPr>
          <p:cNvPr id="6" name="Content Placeholder 5"/>
          <p:cNvSpPr>
            <a:spLocks noGrp="1"/>
          </p:cNvSpPr>
          <p:nvPr>
            <p:ph idx="1"/>
          </p:nvPr>
        </p:nvSpPr>
        <p:spPr/>
        <p:txBody>
          <a:bodyPr>
            <a:normAutofit fontScale="85000" lnSpcReduction="20000"/>
          </a:bodyPr>
          <a:lstStyle/>
          <a:p>
            <a:pPr marL="0" indent="0">
              <a:buNone/>
            </a:pPr>
            <a:r>
              <a:rPr lang="en-GB" dirty="0" smtClean="0"/>
              <a:t>Why bother reviewing philosophy?</a:t>
            </a:r>
          </a:p>
          <a:p>
            <a:pPr marL="0" indent="0">
              <a:buNone/>
            </a:pPr>
            <a:endParaRPr lang="en-GB" dirty="0" smtClean="0"/>
          </a:p>
          <a:p>
            <a:pPr>
              <a:spcAft>
                <a:spcPts val="1200"/>
              </a:spcAft>
            </a:pPr>
            <a:r>
              <a:rPr lang="en-GB" dirty="0" smtClean="0"/>
              <a:t>Helps you reflect </a:t>
            </a:r>
            <a:r>
              <a:rPr lang="en-GB" dirty="0"/>
              <a:t>upon and sharpen your thinking about the nature of knowledge and how it is constructed</a:t>
            </a:r>
          </a:p>
          <a:p>
            <a:pPr>
              <a:spcAft>
                <a:spcPts val="1200"/>
              </a:spcAft>
            </a:pPr>
            <a:r>
              <a:rPr lang="en-GB" dirty="0" smtClean="0"/>
              <a:t>Provides a framework that underpins </a:t>
            </a:r>
            <a:r>
              <a:rPr lang="en-GB" dirty="0"/>
              <a:t>your </a:t>
            </a:r>
            <a:r>
              <a:rPr lang="en-GB" dirty="0" smtClean="0"/>
              <a:t>activity </a:t>
            </a:r>
            <a:r>
              <a:rPr lang="en-GB" dirty="0"/>
              <a:t>as a </a:t>
            </a:r>
            <a:r>
              <a:rPr lang="en-GB" dirty="0" smtClean="0"/>
              <a:t>scientist </a:t>
            </a:r>
            <a:r>
              <a:rPr lang="en-GB" dirty="0"/>
              <a:t>in your chosen </a:t>
            </a:r>
            <a:r>
              <a:rPr lang="en-GB" dirty="0" smtClean="0"/>
              <a:t>field, helping you to make decisions about your work</a:t>
            </a:r>
            <a:endParaRPr lang="en-GB" dirty="0"/>
          </a:p>
          <a:p>
            <a:pPr>
              <a:spcAft>
                <a:spcPts val="1200"/>
              </a:spcAft>
            </a:pPr>
            <a:r>
              <a:rPr lang="en-GB" dirty="0"/>
              <a:t>Shapes your engagement with the work of </a:t>
            </a:r>
            <a:r>
              <a:rPr lang="en-GB" dirty="0" smtClean="0"/>
              <a:t>others</a:t>
            </a:r>
          </a:p>
          <a:p>
            <a:pPr>
              <a:spcAft>
                <a:spcPts val="1200"/>
              </a:spcAft>
            </a:pPr>
            <a:r>
              <a:rPr lang="en-GB" dirty="0" smtClean="0"/>
              <a:t>Prepares you to better articulate the justification for </a:t>
            </a:r>
            <a:r>
              <a:rPr lang="en-GB" dirty="0"/>
              <a:t>your choice of research method</a:t>
            </a:r>
          </a:p>
          <a:p>
            <a:endParaRPr lang="en-GB" dirty="0"/>
          </a:p>
        </p:txBody>
      </p:sp>
    </p:spTree>
    <p:extLst>
      <p:ext uri="{BB962C8B-B14F-4D97-AF65-F5344CB8AC3E}">
        <p14:creationId xmlns:p14="http://schemas.microsoft.com/office/powerpoint/2010/main" xmlns="" val="3402515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Deduction</a:t>
            </a:r>
            <a:endParaRPr lang="en-GB" dirty="0"/>
          </a:p>
        </p:txBody>
      </p:sp>
      <p:sp>
        <p:nvSpPr>
          <p:cNvPr id="5" name="Content Placeholder 4"/>
          <p:cNvSpPr>
            <a:spLocks noGrp="1"/>
          </p:cNvSpPr>
          <p:nvPr>
            <p:ph idx="1"/>
          </p:nvPr>
        </p:nvSpPr>
        <p:spPr/>
        <p:txBody>
          <a:bodyPr/>
          <a:lstStyle/>
          <a:p>
            <a:r>
              <a:rPr lang="en-GB" dirty="0" err="1" smtClean="0"/>
              <a:t>Falsificationism</a:t>
            </a:r>
            <a:r>
              <a:rPr lang="en-GB" dirty="0" smtClean="0"/>
              <a:t> is based on deductive reasoning</a:t>
            </a:r>
          </a:p>
          <a:p>
            <a:endParaRPr lang="en-GB" dirty="0" smtClean="0"/>
          </a:p>
          <a:p>
            <a:pPr lvl="1"/>
            <a:r>
              <a:rPr lang="en-GB" dirty="0" smtClean="0"/>
              <a:t>H: All swans are white</a:t>
            </a:r>
          </a:p>
          <a:p>
            <a:pPr lvl="1"/>
            <a:r>
              <a:rPr lang="en-GB" dirty="0" smtClean="0"/>
              <a:t>O: I observe a black swan</a:t>
            </a:r>
          </a:p>
          <a:p>
            <a:pPr lvl="1"/>
            <a:r>
              <a:rPr lang="en-GB" dirty="0" smtClean="0"/>
              <a:t>Conclusion: H is false</a:t>
            </a:r>
          </a:p>
          <a:p>
            <a:endParaRPr lang="en-GB" dirty="0" smtClean="0"/>
          </a:p>
          <a:p>
            <a:r>
              <a:rPr lang="en-GB" b="1" dirty="0" smtClean="0"/>
              <a:t>Is this conclusion correct?</a:t>
            </a:r>
          </a:p>
          <a:p>
            <a:endParaRPr lang="en-GB" dirty="0"/>
          </a:p>
        </p:txBody>
      </p:sp>
    </p:spTree>
    <p:extLst>
      <p:ext uri="{BB962C8B-B14F-4D97-AF65-F5344CB8AC3E}">
        <p14:creationId xmlns:p14="http://schemas.microsoft.com/office/powerpoint/2010/main" xmlns="" val="567323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Induction</a:t>
            </a:r>
            <a:endParaRPr lang="en-GB" dirty="0"/>
          </a:p>
        </p:txBody>
      </p:sp>
      <p:sp>
        <p:nvSpPr>
          <p:cNvPr id="5" name="Content Placeholder 4"/>
          <p:cNvSpPr>
            <a:spLocks noGrp="1"/>
          </p:cNvSpPr>
          <p:nvPr>
            <p:ph idx="1"/>
          </p:nvPr>
        </p:nvSpPr>
        <p:spPr/>
        <p:txBody>
          <a:bodyPr>
            <a:noAutofit/>
          </a:bodyPr>
          <a:lstStyle/>
          <a:p>
            <a:r>
              <a:rPr lang="en-GB" sz="2400" dirty="0" smtClean="0"/>
              <a:t>Conclusions, either specifically or generally, are made based on previous observation(s).</a:t>
            </a:r>
          </a:p>
          <a:p>
            <a:endParaRPr lang="en-GB" sz="2400" dirty="0" smtClean="0"/>
          </a:p>
          <a:p>
            <a:pPr lvl="1"/>
            <a:r>
              <a:rPr lang="en-GB" sz="1800" dirty="0" smtClean="0"/>
              <a:t>Premise 1: The Sun has risen in the east today</a:t>
            </a:r>
          </a:p>
          <a:p>
            <a:pPr lvl="1"/>
            <a:r>
              <a:rPr lang="en-GB" sz="1800" dirty="0" smtClean="0"/>
              <a:t>Premise 2: The Sun has risen in the east today</a:t>
            </a:r>
          </a:p>
          <a:p>
            <a:pPr lvl="1"/>
            <a:r>
              <a:rPr lang="en-GB" sz="1800" dirty="0" smtClean="0"/>
              <a:t>Conclusion: The Sun will rise in the east </a:t>
            </a:r>
            <a:r>
              <a:rPr lang="en-GB" sz="1800" i="1" dirty="0" smtClean="0"/>
              <a:t>tomorrow</a:t>
            </a:r>
          </a:p>
          <a:p>
            <a:endParaRPr lang="en-GB" sz="2400" dirty="0" smtClean="0"/>
          </a:p>
          <a:p>
            <a:r>
              <a:rPr lang="en-GB" sz="2400" dirty="0" smtClean="0"/>
              <a:t>Induction is generally an inference by reasoning from the specific to the general</a:t>
            </a:r>
          </a:p>
          <a:p>
            <a:r>
              <a:rPr lang="en-GB" sz="2400" dirty="0" smtClean="0"/>
              <a:t>The truth of the premises does not guarantee the truth of the conclusion.</a:t>
            </a:r>
            <a:endParaRPr lang="en-GB" sz="2400" dirty="0"/>
          </a:p>
        </p:txBody>
      </p:sp>
    </p:spTree>
    <p:extLst>
      <p:ext uri="{BB962C8B-B14F-4D97-AF65-F5344CB8AC3E}">
        <p14:creationId xmlns:p14="http://schemas.microsoft.com/office/powerpoint/2010/main" xmlns="" val="691565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Induction</a:t>
            </a:r>
            <a:endParaRPr lang="en-GB" dirty="0"/>
          </a:p>
        </p:txBody>
      </p:sp>
      <p:sp>
        <p:nvSpPr>
          <p:cNvPr id="6" name="5 - Θέση περιεχομένου"/>
          <p:cNvSpPr>
            <a:spLocks noGrp="1"/>
          </p:cNvSpPr>
          <p:nvPr>
            <p:ph idx="1"/>
          </p:nvPr>
        </p:nvSpPr>
        <p:spPr/>
        <p:txBody>
          <a:bodyPr/>
          <a:lstStyle/>
          <a:p>
            <a:pPr marL="0" indent="0">
              <a:buNone/>
            </a:pPr>
            <a:r>
              <a:rPr lang="en-US" dirty="0" smtClean="0"/>
              <a:t>Data are collected and theories are developed as a result of the analysis: </a:t>
            </a:r>
            <a:endParaRPr lang="en-GB" dirty="0"/>
          </a:p>
        </p:txBody>
      </p:sp>
      <p:sp>
        <p:nvSpPr>
          <p:cNvPr id="7" name="TextBox 6"/>
          <p:cNvSpPr txBox="1"/>
          <p:nvPr/>
        </p:nvSpPr>
        <p:spPr>
          <a:xfrm>
            <a:off x="683568" y="5589240"/>
            <a:ext cx="1944216"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Observation</a:t>
            </a:r>
            <a:endParaRPr lang="en-GB" sz="2400" b="1" dirty="0">
              <a:solidFill>
                <a:schemeClr val="bg1"/>
              </a:solidFill>
            </a:endParaRPr>
          </a:p>
        </p:txBody>
      </p:sp>
      <p:sp>
        <p:nvSpPr>
          <p:cNvPr id="8" name="TextBox 7"/>
          <p:cNvSpPr txBox="1"/>
          <p:nvPr/>
        </p:nvSpPr>
        <p:spPr>
          <a:xfrm>
            <a:off x="3059832" y="4725144"/>
            <a:ext cx="1152128"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Pattern</a:t>
            </a:r>
            <a:endParaRPr lang="en-GB" sz="2400" b="1" dirty="0">
              <a:solidFill>
                <a:schemeClr val="bg1"/>
              </a:solidFill>
            </a:endParaRPr>
          </a:p>
        </p:txBody>
      </p:sp>
      <p:sp>
        <p:nvSpPr>
          <p:cNvPr id="9" name="Bent-Up Arrow 8"/>
          <p:cNvSpPr/>
          <p:nvPr/>
        </p:nvSpPr>
        <p:spPr>
          <a:xfrm>
            <a:off x="2843808" y="5301208"/>
            <a:ext cx="936104" cy="576064"/>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707904" y="3861048"/>
            <a:ext cx="3024336"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Tentative Hypothesis</a:t>
            </a:r>
            <a:endParaRPr lang="en-GB" sz="2400" b="1" dirty="0">
              <a:solidFill>
                <a:schemeClr val="bg1"/>
              </a:solidFill>
            </a:endParaRPr>
          </a:p>
        </p:txBody>
      </p:sp>
      <p:sp>
        <p:nvSpPr>
          <p:cNvPr id="11" name="TextBox 10"/>
          <p:cNvSpPr txBox="1"/>
          <p:nvPr/>
        </p:nvSpPr>
        <p:spPr>
          <a:xfrm>
            <a:off x="7020272" y="2996952"/>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Theory</a:t>
            </a:r>
            <a:endParaRPr lang="en-GB" sz="2400" b="1" dirty="0">
              <a:solidFill>
                <a:schemeClr val="bg1"/>
              </a:solidFill>
            </a:endParaRPr>
          </a:p>
        </p:txBody>
      </p:sp>
      <p:sp>
        <p:nvSpPr>
          <p:cNvPr id="12" name="Bent-Up Arrow 11"/>
          <p:cNvSpPr/>
          <p:nvPr/>
        </p:nvSpPr>
        <p:spPr>
          <a:xfrm>
            <a:off x="4427984" y="4437112"/>
            <a:ext cx="936104" cy="576064"/>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Bent-Up Arrow 12"/>
          <p:cNvSpPr/>
          <p:nvPr/>
        </p:nvSpPr>
        <p:spPr>
          <a:xfrm>
            <a:off x="6948264" y="3573016"/>
            <a:ext cx="936104" cy="576064"/>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441246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Induction</a:t>
            </a:r>
            <a:endParaRPr lang="en-GB" dirty="0"/>
          </a:p>
        </p:txBody>
      </p:sp>
      <p:sp>
        <p:nvSpPr>
          <p:cNvPr id="6" name="Content Placeholder 5"/>
          <p:cNvSpPr>
            <a:spLocks noGrp="1"/>
          </p:cNvSpPr>
          <p:nvPr>
            <p:ph idx="1"/>
          </p:nvPr>
        </p:nvSpPr>
        <p:spPr/>
        <p:txBody>
          <a:bodyPr>
            <a:normAutofit/>
          </a:bodyPr>
          <a:lstStyle/>
          <a:p>
            <a:r>
              <a:rPr lang="en-GB" dirty="0" err="1" smtClean="0"/>
              <a:t>Inductivism</a:t>
            </a:r>
            <a:r>
              <a:rPr lang="en-GB" dirty="0" smtClean="0"/>
              <a:t> is based on inductive reasoning: </a:t>
            </a:r>
          </a:p>
          <a:p>
            <a:pPr lvl="1"/>
            <a:endParaRPr lang="en-GB" dirty="0" smtClean="0"/>
          </a:p>
          <a:p>
            <a:pPr lvl="1"/>
            <a:r>
              <a:rPr lang="en-GB" sz="2400" dirty="0" smtClean="0"/>
              <a:t>O1: Iron is magnetic</a:t>
            </a:r>
          </a:p>
          <a:p>
            <a:pPr lvl="1"/>
            <a:r>
              <a:rPr lang="en-GB" sz="2400" dirty="0" smtClean="0"/>
              <a:t>O2: Nickel is magnetic</a:t>
            </a:r>
          </a:p>
          <a:p>
            <a:pPr lvl="1"/>
            <a:r>
              <a:rPr lang="en-GB" sz="2400" dirty="0" smtClean="0"/>
              <a:t>O3: Cobalt is magnetic</a:t>
            </a:r>
          </a:p>
          <a:p>
            <a:pPr lvl="1"/>
            <a:r>
              <a:rPr lang="en-GB" sz="2400" dirty="0" smtClean="0"/>
              <a:t>Conclusion: All metals are magnetic</a:t>
            </a:r>
          </a:p>
          <a:p>
            <a:pPr lvl="1"/>
            <a:endParaRPr lang="en-GB" dirty="0" smtClean="0"/>
          </a:p>
          <a:p>
            <a:endParaRPr lang="en-GB" dirty="0"/>
          </a:p>
        </p:txBody>
      </p:sp>
    </p:spTree>
    <p:extLst>
      <p:ext uri="{BB962C8B-B14F-4D97-AF65-F5344CB8AC3E}">
        <p14:creationId xmlns:p14="http://schemas.microsoft.com/office/powerpoint/2010/main" xmlns="" val="583380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Induction</a:t>
            </a:r>
            <a:endParaRPr lang="en-GB" dirty="0"/>
          </a:p>
        </p:txBody>
      </p:sp>
      <p:sp>
        <p:nvSpPr>
          <p:cNvPr id="6" name="Content Placeholder 5"/>
          <p:cNvSpPr>
            <a:spLocks noGrp="1"/>
          </p:cNvSpPr>
          <p:nvPr>
            <p:ph idx="1"/>
          </p:nvPr>
        </p:nvSpPr>
        <p:spPr/>
        <p:txBody>
          <a:bodyPr>
            <a:normAutofit/>
          </a:bodyPr>
          <a:lstStyle/>
          <a:p>
            <a:r>
              <a:rPr lang="en-GB" dirty="0" err="1" smtClean="0"/>
              <a:t>Inductivism</a:t>
            </a:r>
            <a:r>
              <a:rPr lang="en-GB" dirty="0" smtClean="0"/>
              <a:t> is based on inductive reasoning: </a:t>
            </a:r>
          </a:p>
          <a:p>
            <a:pPr lvl="1"/>
            <a:endParaRPr lang="en-GB" dirty="0" smtClean="0"/>
          </a:p>
          <a:p>
            <a:pPr lvl="1"/>
            <a:r>
              <a:rPr lang="en-GB" sz="2400" dirty="0" smtClean="0"/>
              <a:t>O1: Iron is magnetic</a:t>
            </a:r>
          </a:p>
          <a:p>
            <a:pPr lvl="1"/>
            <a:r>
              <a:rPr lang="en-GB" sz="2400" dirty="0" smtClean="0"/>
              <a:t>O2: Nickel is magnetic</a:t>
            </a:r>
          </a:p>
          <a:p>
            <a:pPr lvl="1"/>
            <a:r>
              <a:rPr lang="en-GB" sz="2400" dirty="0" smtClean="0"/>
              <a:t>O3: Cobalt is magnetic</a:t>
            </a:r>
          </a:p>
          <a:p>
            <a:pPr lvl="1"/>
            <a:r>
              <a:rPr lang="en-GB" sz="2400" dirty="0" smtClean="0"/>
              <a:t>Conclusion: All metals are magnetic</a:t>
            </a:r>
          </a:p>
          <a:p>
            <a:pPr lvl="1"/>
            <a:endParaRPr lang="en-GB" dirty="0" smtClean="0"/>
          </a:p>
          <a:p>
            <a:r>
              <a:rPr lang="en-GB" b="1" dirty="0" smtClean="0"/>
              <a:t>Is this conclusion correct?</a:t>
            </a:r>
          </a:p>
          <a:p>
            <a:endParaRPr lang="en-GB" dirty="0"/>
          </a:p>
        </p:txBody>
      </p:sp>
    </p:spTree>
    <p:extLst>
      <p:ext uri="{BB962C8B-B14F-4D97-AF65-F5344CB8AC3E}">
        <p14:creationId xmlns:p14="http://schemas.microsoft.com/office/powerpoint/2010/main" xmlns="" val="2893587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Abduction</a:t>
            </a:r>
            <a:endParaRPr lang="en-GB" dirty="0"/>
          </a:p>
        </p:txBody>
      </p:sp>
      <p:sp>
        <p:nvSpPr>
          <p:cNvPr id="6" name="5 - Θέση περιεχομένου"/>
          <p:cNvSpPr>
            <a:spLocks noGrp="1"/>
          </p:cNvSpPr>
          <p:nvPr>
            <p:ph idx="1"/>
          </p:nvPr>
        </p:nvSpPr>
        <p:spPr/>
        <p:txBody>
          <a:bodyPr>
            <a:normAutofit fontScale="92500" lnSpcReduction="20000"/>
          </a:bodyPr>
          <a:lstStyle/>
          <a:p>
            <a:r>
              <a:rPr lang="en-US" dirty="0" smtClean="0"/>
              <a:t>Use theory and argument to determine the best conclusion from premises</a:t>
            </a:r>
          </a:p>
          <a:p>
            <a:endParaRPr lang="en-US" dirty="0" smtClean="0"/>
          </a:p>
          <a:p>
            <a:pPr marL="571500" lvl="2" indent="-342900"/>
            <a:r>
              <a:rPr lang="en-GB" sz="1700" dirty="0" smtClean="0"/>
              <a:t>Premise 1: The lawn is wet</a:t>
            </a:r>
          </a:p>
          <a:p>
            <a:pPr marL="571500" lvl="2" indent="-342900"/>
            <a:r>
              <a:rPr lang="en-GB" sz="1700" dirty="0" smtClean="0"/>
              <a:t>Theory: If it rained, then it would be unsurprising that the lawn is wet</a:t>
            </a:r>
          </a:p>
          <a:p>
            <a:pPr marL="571500" lvl="2" indent="-342900"/>
            <a:r>
              <a:rPr lang="en-GB" sz="1700" dirty="0" smtClean="0"/>
              <a:t>Conclusion: It rained</a:t>
            </a:r>
          </a:p>
          <a:p>
            <a:endParaRPr lang="en-US" dirty="0" smtClean="0"/>
          </a:p>
          <a:p>
            <a:r>
              <a:rPr lang="en-US" dirty="0" smtClean="0"/>
              <a:t>Abduction is generally </a:t>
            </a:r>
            <a:r>
              <a:rPr lang="en-GB" dirty="0" smtClean="0"/>
              <a:t>inference by selecting the most probable conclusion</a:t>
            </a:r>
            <a:endParaRPr lang="en-US" dirty="0" smtClean="0"/>
          </a:p>
          <a:p>
            <a:r>
              <a:rPr lang="en-US" dirty="0" smtClean="0"/>
              <a:t>The truth of the premise and the theory does not guarantee the truth of the conclusion, such that they are “sufficient but not always necessary”</a:t>
            </a:r>
            <a:endParaRPr lang="en-GB" dirty="0"/>
          </a:p>
        </p:txBody>
      </p:sp>
    </p:spTree>
    <p:extLst>
      <p:ext uri="{BB962C8B-B14F-4D97-AF65-F5344CB8AC3E}">
        <p14:creationId xmlns:p14="http://schemas.microsoft.com/office/powerpoint/2010/main" xmlns="" val="360140118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Abduction</a:t>
            </a:r>
            <a:endParaRPr lang="en-GB" dirty="0"/>
          </a:p>
        </p:txBody>
      </p:sp>
      <p:sp>
        <p:nvSpPr>
          <p:cNvPr id="6" name="Content Placeholder 5"/>
          <p:cNvSpPr>
            <a:spLocks noGrp="1"/>
          </p:cNvSpPr>
          <p:nvPr>
            <p:ph idx="1"/>
          </p:nvPr>
        </p:nvSpPr>
        <p:spPr/>
        <p:txBody>
          <a:bodyPr/>
          <a:lstStyle/>
          <a:p>
            <a:r>
              <a:rPr lang="en-US" dirty="0" smtClean="0"/>
              <a:t>Data are collected and the most probable theory is selected: </a:t>
            </a:r>
            <a:endParaRPr lang="en-GB" dirty="0" smtClean="0"/>
          </a:p>
          <a:p>
            <a:endParaRPr lang="en-GB" dirty="0"/>
          </a:p>
        </p:txBody>
      </p:sp>
      <p:sp>
        <p:nvSpPr>
          <p:cNvPr id="7" name="TextBox 6"/>
          <p:cNvSpPr txBox="1"/>
          <p:nvPr/>
        </p:nvSpPr>
        <p:spPr>
          <a:xfrm>
            <a:off x="1043608" y="3717032"/>
            <a:ext cx="1944216"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Observation</a:t>
            </a:r>
            <a:endParaRPr lang="en-GB" sz="2400" b="1" dirty="0">
              <a:solidFill>
                <a:schemeClr val="bg1"/>
              </a:solidFill>
            </a:endParaRPr>
          </a:p>
        </p:txBody>
      </p:sp>
      <p:sp>
        <p:nvSpPr>
          <p:cNvPr id="8" name="TextBox 7"/>
          <p:cNvSpPr txBox="1"/>
          <p:nvPr/>
        </p:nvSpPr>
        <p:spPr>
          <a:xfrm>
            <a:off x="2915816" y="4581128"/>
            <a:ext cx="2736304"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Candidate Theories</a:t>
            </a:r>
            <a:endParaRPr lang="en-GB" sz="2400" b="1" dirty="0">
              <a:solidFill>
                <a:schemeClr val="bg1"/>
              </a:solidFill>
            </a:endParaRPr>
          </a:p>
        </p:txBody>
      </p:sp>
      <p:sp>
        <p:nvSpPr>
          <p:cNvPr id="9" name="TextBox 8"/>
          <p:cNvSpPr txBox="1"/>
          <p:nvPr/>
        </p:nvSpPr>
        <p:spPr>
          <a:xfrm>
            <a:off x="5220072" y="3789040"/>
            <a:ext cx="3024336"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Tentative Hypothesis</a:t>
            </a:r>
            <a:endParaRPr lang="en-GB" sz="2400" b="1" dirty="0">
              <a:solidFill>
                <a:schemeClr val="bg1"/>
              </a:solidFill>
            </a:endParaRPr>
          </a:p>
        </p:txBody>
      </p:sp>
      <p:sp>
        <p:nvSpPr>
          <p:cNvPr id="11" name="Bent-Up Arrow 10"/>
          <p:cNvSpPr/>
          <p:nvPr/>
        </p:nvSpPr>
        <p:spPr>
          <a:xfrm>
            <a:off x="5940152" y="4365104"/>
            <a:ext cx="936104" cy="576064"/>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Bent-Up Arrow 11"/>
          <p:cNvSpPr/>
          <p:nvPr/>
        </p:nvSpPr>
        <p:spPr>
          <a:xfrm flipV="1">
            <a:off x="3131840" y="3861048"/>
            <a:ext cx="936104" cy="495672"/>
          </a:xfrm>
          <a:prstGeom prst="ben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1242471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Abduction</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Diagnosis is often based on </a:t>
            </a:r>
            <a:r>
              <a:rPr lang="en-GB" dirty="0" err="1" smtClean="0"/>
              <a:t>abductive</a:t>
            </a:r>
            <a:r>
              <a:rPr lang="en-GB" dirty="0" smtClean="0"/>
              <a:t> reasoning, such that the best explanation is selected based on available evidence</a:t>
            </a:r>
          </a:p>
          <a:p>
            <a:endParaRPr lang="en-GB" dirty="0" smtClean="0"/>
          </a:p>
          <a:p>
            <a:pPr lvl="1"/>
            <a:r>
              <a:rPr lang="en-GB" dirty="0" smtClean="0"/>
              <a:t>Premise: The child has a fever</a:t>
            </a:r>
          </a:p>
          <a:p>
            <a:pPr lvl="1"/>
            <a:r>
              <a:rPr lang="en-GB" dirty="0" smtClean="0"/>
              <a:t>Premise: It is winter</a:t>
            </a:r>
          </a:p>
          <a:p>
            <a:pPr lvl="1"/>
            <a:r>
              <a:rPr lang="en-GB" dirty="0" smtClean="0"/>
              <a:t>Theory: It would be unsurprising for the child to have a cold if they have a fever in winter</a:t>
            </a:r>
          </a:p>
          <a:p>
            <a:pPr lvl="1"/>
            <a:r>
              <a:rPr lang="en-GB" dirty="0" smtClean="0"/>
              <a:t>Conclusion: The child has a cold</a:t>
            </a:r>
          </a:p>
          <a:p>
            <a:endParaRPr lang="en-GB" dirty="0" smtClean="0"/>
          </a:p>
          <a:p>
            <a:pPr>
              <a:buNone/>
            </a:pPr>
            <a:r>
              <a:rPr lang="en-GB" b="1" dirty="0" smtClean="0"/>
              <a:t> </a:t>
            </a:r>
            <a:endParaRPr lang="en-GB" b="1" dirty="0"/>
          </a:p>
        </p:txBody>
      </p:sp>
    </p:spTree>
    <p:extLst>
      <p:ext uri="{BB962C8B-B14F-4D97-AF65-F5344CB8AC3E}">
        <p14:creationId xmlns:p14="http://schemas.microsoft.com/office/powerpoint/2010/main" xmlns="" val="2912660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Abduction</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Diagnosis is often based on </a:t>
            </a:r>
            <a:r>
              <a:rPr lang="en-GB" dirty="0" err="1" smtClean="0"/>
              <a:t>abductive</a:t>
            </a:r>
            <a:r>
              <a:rPr lang="en-GB" dirty="0" smtClean="0"/>
              <a:t> reasoning, such that the best explanation is selected based on available evidence</a:t>
            </a:r>
          </a:p>
          <a:p>
            <a:endParaRPr lang="en-GB" dirty="0" smtClean="0"/>
          </a:p>
          <a:p>
            <a:pPr lvl="1"/>
            <a:r>
              <a:rPr lang="en-GB" dirty="0" smtClean="0"/>
              <a:t>Premise: The child has a fever</a:t>
            </a:r>
          </a:p>
          <a:p>
            <a:pPr lvl="1"/>
            <a:r>
              <a:rPr lang="en-GB" dirty="0" smtClean="0"/>
              <a:t>Premise: It is winter</a:t>
            </a:r>
          </a:p>
          <a:p>
            <a:pPr lvl="1"/>
            <a:r>
              <a:rPr lang="en-GB" dirty="0" smtClean="0"/>
              <a:t>Theory: It would be unsurprising for the child to have a cold if they have a fever in winter</a:t>
            </a:r>
          </a:p>
          <a:p>
            <a:pPr lvl="1"/>
            <a:r>
              <a:rPr lang="en-GB" dirty="0" smtClean="0"/>
              <a:t>Conclusion: The child has a cold</a:t>
            </a:r>
          </a:p>
          <a:p>
            <a:endParaRPr lang="en-GB" dirty="0" smtClean="0"/>
          </a:p>
          <a:p>
            <a:r>
              <a:rPr lang="en-GB" b="1" dirty="0" smtClean="0"/>
              <a:t>Is this conclusion correct?</a:t>
            </a:r>
            <a:endParaRPr lang="en-GB" b="1" dirty="0"/>
          </a:p>
        </p:txBody>
      </p:sp>
    </p:spTree>
    <p:extLst>
      <p:ext uri="{BB962C8B-B14F-4D97-AF65-F5344CB8AC3E}">
        <p14:creationId xmlns:p14="http://schemas.microsoft.com/office/powerpoint/2010/main" xmlns="" val="1468088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Reasoning</a:t>
            </a:r>
            <a:endParaRPr lang="en-GB" dirty="0"/>
          </a:p>
        </p:txBody>
      </p:sp>
      <p:sp>
        <p:nvSpPr>
          <p:cNvPr id="3" name="Content Placeholder 2"/>
          <p:cNvSpPr>
            <a:spLocks noGrp="1"/>
          </p:cNvSpPr>
          <p:nvPr>
            <p:ph sz="half" idx="1"/>
          </p:nvPr>
        </p:nvSpPr>
        <p:spPr/>
        <p:txBody>
          <a:bodyPr/>
          <a:lstStyle/>
          <a:p>
            <a:pPr algn="ctr">
              <a:buNone/>
            </a:pPr>
            <a:r>
              <a:rPr lang="en-GB" u="sng" dirty="0" err="1" smtClean="0"/>
              <a:t>Inductivism</a:t>
            </a:r>
            <a:endParaRPr lang="en-GB" u="sng" dirty="0" smtClean="0"/>
          </a:p>
          <a:p>
            <a:pPr algn="ctr">
              <a:buNone/>
            </a:pPr>
            <a:endParaRPr lang="en-GB" u="sng" dirty="0" smtClean="0"/>
          </a:p>
          <a:p>
            <a:r>
              <a:rPr lang="en-GB" dirty="0" smtClean="0"/>
              <a:t>Derive conclusions from observation</a:t>
            </a:r>
          </a:p>
          <a:p>
            <a:r>
              <a:rPr lang="en-GB" dirty="0" smtClean="0"/>
              <a:t>Use evidence to create new theory</a:t>
            </a:r>
          </a:p>
          <a:p>
            <a:r>
              <a:rPr lang="en-GB" dirty="0" smtClean="0"/>
              <a:t>Specific to general</a:t>
            </a:r>
          </a:p>
        </p:txBody>
      </p:sp>
      <p:sp>
        <p:nvSpPr>
          <p:cNvPr id="4" name="Content Placeholder 3"/>
          <p:cNvSpPr>
            <a:spLocks noGrp="1"/>
          </p:cNvSpPr>
          <p:nvPr>
            <p:ph sz="half" idx="2"/>
          </p:nvPr>
        </p:nvSpPr>
        <p:spPr/>
        <p:txBody>
          <a:bodyPr/>
          <a:lstStyle/>
          <a:p>
            <a:pPr algn="ctr">
              <a:buNone/>
            </a:pPr>
            <a:r>
              <a:rPr lang="en-GB" u="sng" dirty="0" smtClean="0"/>
              <a:t>Falsification</a:t>
            </a:r>
          </a:p>
          <a:p>
            <a:pPr algn="ctr">
              <a:buNone/>
            </a:pPr>
            <a:endParaRPr lang="en-GB" u="sng" dirty="0" smtClean="0"/>
          </a:p>
          <a:p>
            <a:r>
              <a:rPr lang="en-GB" dirty="0" smtClean="0"/>
              <a:t>Derive conclusions from observation</a:t>
            </a:r>
          </a:p>
          <a:p>
            <a:r>
              <a:rPr lang="en-GB" dirty="0" smtClean="0"/>
              <a:t>Use evidence to falsify existing theory</a:t>
            </a:r>
          </a:p>
          <a:p>
            <a:r>
              <a:rPr lang="en-GB" dirty="0" smtClean="0"/>
              <a:t>General to specific</a:t>
            </a:r>
          </a:p>
          <a:p>
            <a:pPr algn="ctr">
              <a:buNone/>
            </a:pPr>
            <a:endParaRPr lang="en-GB" u="sng" dirty="0"/>
          </a:p>
        </p:txBody>
      </p:sp>
    </p:spTree>
    <p:extLst>
      <p:ext uri="{BB962C8B-B14F-4D97-AF65-F5344CB8AC3E}">
        <p14:creationId xmlns:p14="http://schemas.microsoft.com/office/powerpoint/2010/main" xmlns="" val="63744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Objectives for Today</a:t>
            </a:r>
            <a:endParaRPr lang="en-GB" b="1" dirty="0"/>
          </a:p>
        </p:txBody>
      </p:sp>
      <p:sp>
        <p:nvSpPr>
          <p:cNvPr id="5" name="4 - Θέση περιεχομένου"/>
          <p:cNvSpPr>
            <a:spLocks noGrp="1"/>
          </p:cNvSpPr>
          <p:nvPr>
            <p:ph idx="1"/>
          </p:nvPr>
        </p:nvSpPr>
        <p:spPr/>
        <p:txBody>
          <a:bodyPr>
            <a:normAutofit fontScale="92500" lnSpcReduction="20000"/>
          </a:bodyPr>
          <a:lstStyle/>
          <a:p>
            <a:pPr>
              <a:buNone/>
            </a:pPr>
            <a:r>
              <a:rPr lang="en-GB" sz="1800" b="1" dirty="0" smtClean="0">
                <a:solidFill>
                  <a:srgbClr val="7030A0"/>
                </a:solidFill>
              </a:rPr>
              <a:t>1. Research</a:t>
            </a:r>
          </a:p>
          <a:p>
            <a:pPr>
              <a:buNone/>
            </a:pPr>
            <a:endParaRPr lang="en-GB" sz="1800" b="1" dirty="0" smtClean="0">
              <a:solidFill>
                <a:srgbClr val="7030A0"/>
              </a:solidFill>
            </a:endParaRPr>
          </a:p>
          <a:p>
            <a:pPr>
              <a:buNone/>
            </a:pPr>
            <a:r>
              <a:rPr lang="en-GB" sz="1800" b="1" dirty="0" smtClean="0">
                <a:solidFill>
                  <a:srgbClr val="7030A0"/>
                </a:solidFill>
              </a:rPr>
              <a:t>2. Research Philosophy</a:t>
            </a:r>
          </a:p>
          <a:p>
            <a:pPr marL="571500" lvl="1" indent="0">
              <a:spcBef>
                <a:spcPts val="600"/>
              </a:spcBef>
            </a:pPr>
            <a:r>
              <a:rPr lang="en-GB" sz="1600" b="1" dirty="0" smtClean="0"/>
              <a:t> On the Philosophy of Science</a:t>
            </a:r>
          </a:p>
          <a:p>
            <a:pPr marL="571500" lvl="1" indent="0">
              <a:spcBef>
                <a:spcPts val="600"/>
              </a:spcBef>
            </a:pPr>
            <a:r>
              <a:rPr lang="en-GB" sz="1600" b="1" dirty="0" smtClean="0"/>
              <a:t> Characteristics of Research Philosophies</a:t>
            </a:r>
          </a:p>
          <a:p>
            <a:pPr marL="571500" lvl="1" indent="0">
              <a:spcBef>
                <a:spcPts val="600"/>
              </a:spcBef>
            </a:pPr>
            <a:r>
              <a:rPr lang="en-GB" sz="1600" b="1" dirty="0"/>
              <a:t> </a:t>
            </a:r>
            <a:r>
              <a:rPr lang="en-GB" sz="1600" b="1" dirty="0" smtClean="0"/>
              <a:t>Ontologies</a:t>
            </a:r>
          </a:p>
          <a:p>
            <a:pPr marL="571500" lvl="1" indent="0">
              <a:spcBef>
                <a:spcPts val="600"/>
              </a:spcBef>
            </a:pPr>
            <a:r>
              <a:rPr lang="en-GB" sz="1600" b="1" dirty="0"/>
              <a:t> </a:t>
            </a:r>
            <a:r>
              <a:rPr lang="en-GB" sz="1600" b="1" dirty="0" smtClean="0"/>
              <a:t>Epistemologies</a:t>
            </a:r>
          </a:p>
          <a:p>
            <a:pPr marL="571500" lvl="1" indent="0">
              <a:spcBef>
                <a:spcPts val="600"/>
              </a:spcBef>
            </a:pPr>
            <a:r>
              <a:rPr lang="en-GB" sz="1600" b="1" dirty="0"/>
              <a:t> </a:t>
            </a:r>
            <a:r>
              <a:rPr lang="en-GB" sz="1600" b="1" dirty="0" smtClean="0"/>
              <a:t>Axiology</a:t>
            </a:r>
          </a:p>
          <a:p>
            <a:pPr marL="571500" lvl="1" indent="0">
              <a:spcBef>
                <a:spcPts val="600"/>
              </a:spcBef>
              <a:buNone/>
            </a:pPr>
            <a:endParaRPr lang="en-GB" sz="1600" b="1" dirty="0" smtClean="0"/>
          </a:p>
          <a:p>
            <a:pPr>
              <a:buNone/>
            </a:pPr>
            <a:r>
              <a:rPr lang="en-GB" sz="1800" b="1" dirty="0" smtClean="0">
                <a:solidFill>
                  <a:srgbClr val="7030A0"/>
                </a:solidFill>
              </a:rPr>
              <a:t>3. Methods of Reasoning and Inference</a:t>
            </a:r>
          </a:p>
          <a:p>
            <a:pPr marL="571500" lvl="1" indent="0">
              <a:spcBef>
                <a:spcPts val="600"/>
              </a:spcBef>
            </a:pPr>
            <a:r>
              <a:rPr lang="en-GB" sz="1600" b="1" dirty="0"/>
              <a:t> </a:t>
            </a:r>
            <a:r>
              <a:rPr lang="en-GB" sz="1600" b="1" dirty="0" smtClean="0"/>
              <a:t>Deductive</a:t>
            </a:r>
            <a:endParaRPr lang="en-GB" sz="1600" b="1" dirty="0"/>
          </a:p>
          <a:p>
            <a:pPr marL="571500" lvl="1" indent="0">
              <a:spcBef>
                <a:spcPts val="600"/>
              </a:spcBef>
            </a:pPr>
            <a:r>
              <a:rPr lang="en-GB" sz="1600" b="1" dirty="0"/>
              <a:t> </a:t>
            </a:r>
            <a:r>
              <a:rPr lang="en-GB" sz="1600" b="1" dirty="0" smtClean="0"/>
              <a:t>Inductive</a:t>
            </a:r>
          </a:p>
          <a:p>
            <a:pPr marL="571500" lvl="1" indent="0">
              <a:spcBef>
                <a:spcPts val="600"/>
              </a:spcBef>
            </a:pPr>
            <a:r>
              <a:rPr lang="en-GB" sz="1600" b="1" dirty="0"/>
              <a:t> </a:t>
            </a:r>
            <a:r>
              <a:rPr lang="en-GB" sz="1600" b="1" dirty="0" err="1" smtClean="0"/>
              <a:t>Abductive</a:t>
            </a:r>
            <a:endParaRPr lang="en-GB" sz="1600" b="1" dirty="0"/>
          </a:p>
          <a:p>
            <a:pPr>
              <a:buNone/>
            </a:pPr>
            <a:endParaRPr lang="en-GB" sz="1800" b="1" dirty="0" smtClean="0">
              <a:solidFill>
                <a:srgbClr val="7030A0"/>
              </a:solidFill>
            </a:endParaRPr>
          </a:p>
          <a:p>
            <a:pPr>
              <a:buNone/>
            </a:pPr>
            <a:r>
              <a:rPr lang="en-GB" sz="1800" b="1" dirty="0" smtClean="0">
                <a:solidFill>
                  <a:srgbClr val="7030A0"/>
                </a:solidFill>
              </a:rPr>
              <a:t>4. Well-Known Research Philosophies</a:t>
            </a:r>
            <a:endParaRPr lang="en-GB" sz="1800" b="1" dirty="0">
              <a:solidFill>
                <a:srgbClr val="7030A0"/>
              </a:solidFill>
            </a:endParaRPr>
          </a:p>
          <a:p>
            <a:pPr marL="571500" lvl="1" indent="0">
              <a:spcBef>
                <a:spcPts val="600"/>
              </a:spcBef>
            </a:pPr>
            <a:r>
              <a:rPr lang="en-GB" sz="1600" b="1" dirty="0"/>
              <a:t> </a:t>
            </a:r>
            <a:r>
              <a:rPr lang="en-GB" sz="1600" b="1" dirty="0" smtClean="0"/>
              <a:t>Positivism </a:t>
            </a:r>
            <a:r>
              <a:rPr lang="en-GB" sz="1600" b="1" dirty="0" err="1" smtClean="0"/>
              <a:t>vs</a:t>
            </a:r>
            <a:r>
              <a:rPr lang="en-GB" sz="1600" b="1" dirty="0" smtClean="0"/>
              <a:t> </a:t>
            </a:r>
            <a:r>
              <a:rPr lang="en-GB" sz="1600" b="1" dirty="0" err="1" smtClean="0"/>
              <a:t>Interpretivism</a:t>
            </a:r>
            <a:endParaRPr lang="en-GB" sz="1600" b="1" dirty="0"/>
          </a:p>
        </p:txBody>
      </p:sp>
    </p:spTree>
    <p:extLst>
      <p:ext uri="{BB962C8B-B14F-4D97-AF65-F5344CB8AC3E}">
        <p14:creationId xmlns:p14="http://schemas.microsoft.com/office/powerpoint/2010/main" xmlns="" val="1316438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What Are Your Thoughts?</a:t>
            </a:r>
            <a:endParaRPr lang="en-GB" dirty="0"/>
          </a:p>
        </p:txBody>
      </p:sp>
      <p:sp>
        <p:nvSpPr>
          <p:cNvPr id="5" name="Content Placeholder 4"/>
          <p:cNvSpPr>
            <a:spLocks noGrp="1"/>
          </p:cNvSpPr>
          <p:nvPr>
            <p:ph sz="half" idx="1"/>
          </p:nvPr>
        </p:nvSpPr>
        <p:spPr/>
        <p:txBody>
          <a:bodyPr>
            <a:normAutofit fontScale="77500" lnSpcReduction="20000"/>
          </a:bodyPr>
          <a:lstStyle/>
          <a:p>
            <a:r>
              <a:rPr lang="en-GB" dirty="0" smtClean="0"/>
              <a:t>In pairs or small groups:</a:t>
            </a:r>
          </a:p>
          <a:p>
            <a:endParaRPr lang="en-GB" dirty="0" smtClean="0"/>
          </a:p>
          <a:p>
            <a:pPr lvl="1"/>
            <a:r>
              <a:rPr lang="en-GB" dirty="0" smtClean="0"/>
              <a:t>Unpack the </a:t>
            </a:r>
            <a:r>
              <a:rPr lang="en-GB" dirty="0"/>
              <a:t>research method that you might deploy </a:t>
            </a:r>
            <a:r>
              <a:rPr lang="en-GB" i="1" dirty="0"/>
              <a:t>in your particular study</a:t>
            </a:r>
            <a:endParaRPr lang="en-GB" dirty="0" smtClean="0"/>
          </a:p>
          <a:p>
            <a:pPr lvl="1"/>
            <a:r>
              <a:rPr lang="en-GB" dirty="0" smtClean="0"/>
              <a:t>Discuss the approach(</a:t>
            </a:r>
            <a:r>
              <a:rPr lang="en-GB" dirty="0" err="1" smtClean="0"/>
              <a:t>es</a:t>
            </a:r>
            <a:r>
              <a:rPr lang="en-GB" dirty="0" smtClean="0"/>
              <a:t>) to reasoning that you might deploy as part of that method</a:t>
            </a:r>
          </a:p>
          <a:p>
            <a:pPr lvl="1"/>
            <a:r>
              <a:rPr lang="en-GB" dirty="0" smtClean="0"/>
              <a:t>Try to identify how this aligns with the philosophies discussed earlier</a:t>
            </a:r>
          </a:p>
          <a:p>
            <a:pPr lvl="1">
              <a:buNone/>
            </a:pPr>
            <a:endParaRPr lang="en-GB" dirty="0" smtClean="0"/>
          </a:p>
          <a:p>
            <a:r>
              <a:rPr lang="en-GB" dirty="0" smtClean="0"/>
              <a:t>Share your thoughts to the class</a:t>
            </a:r>
            <a:endParaRPr lang="en-GB" dirty="0"/>
          </a:p>
        </p:txBody>
      </p:sp>
      <p:sp>
        <p:nvSpPr>
          <p:cNvPr id="4" name="Content Placeholder 3"/>
          <p:cNvSpPr>
            <a:spLocks noGrp="1"/>
          </p:cNvSpPr>
          <p:nvPr>
            <p:ph sz="half" idx="2"/>
          </p:nvPr>
        </p:nvSpPr>
        <p:spPr/>
        <p:txBody>
          <a:bodyPr>
            <a:normAutofit fontScale="77500" lnSpcReduction="20000"/>
          </a:bodyPr>
          <a:lstStyle/>
          <a:p>
            <a:pPr>
              <a:buNone/>
            </a:pPr>
            <a:r>
              <a:rPr lang="en-GB" dirty="0"/>
              <a:t>You have:</a:t>
            </a:r>
          </a:p>
          <a:p>
            <a:pPr>
              <a:buNone/>
            </a:pPr>
            <a:endParaRPr lang="en-GB" dirty="0"/>
          </a:p>
          <a:p>
            <a:r>
              <a:rPr lang="en-GB" dirty="0"/>
              <a:t>5 minutes to reflect</a:t>
            </a:r>
          </a:p>
          <a:p>
            <a:r>
              <a:rPr lang="en-GB" dirty="0"/>
              <a:t>10 minutes to discuss and take notes</a:t>
            </a:r>
          </a:p>
          <a:p>
            <a:r>
              <a:rPr lang="en-GB" dirty="0"/>
              <a:t>1 minute each to present</a:t>
            </a:r>
          </a:p>
        </p:txBody>
      </p:sp>
    </p:spTree>
    <p:extLst>
      <p:ext uri="{BB962C8B-B14F-4D97-AF65-F5344CB8AC3E}">
        <p14:creationId xmlns:p14="http://schemas.microsoft.com/office/powerpoint/2010/main" xmlns="" val="4058229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Well-Known Research Philosophies</a:t>
            </a:r>
            <a:endParaRPr lang="en-GB" dirty="0"/>
          </a:p>
        </p:txBody>
      </p:sp>
      <p:sp>
        <p:nvSpPr>
          <p:cNvPr id="6" name="Subtitle 5"/>
          <p:cNvSpPr>
            <a:spLocks noGrp="1"/>
          </p:cNvSpPr>
          <p:nvPr>
            <p:ph type="subTitle" idx="1"/>
          </p:nvPr>
        </p:nvSpPr>
        <p:spPr/>
        <p:txBody>
          <a:bodyPr/>
          <a:lstStyle/>
          <a:p>
            <a:r>
              <a:rPr lang="en-GB" dirty="0" smtClean="0"/>
              <a:t>Who knows what?</a:t>
            </a:r>
            <a:endParaRPr lang="en-GB" dirty="0"/>
          </a:p>
        </p:txBody>
      </p:sp>
    </p:spTree>
    <p:extLst>
      <p:ext uri="{BB962C8B-B14F-4D97-AF65-F5344CB8AC3E}">
        <p14:creationId xmlns:p14="http://schemas.microsoft.com/office/powerpoint/2010/main" xmlns="" val="2862683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Research Philosophy?</a:t>
            </a:r>
            <a:endParaRPr lang="en-GB" dirty="0"/>
          </a:p>
        </p:txBody>
      </p:sp>
      <p:sp>
        <p:nvSpPr>
          <p:cNvPr id="6" name="5 - Θέση περιεχομένου"/>
          <p:cNvSpPr>
            <a:spLocks noGrp="1"/>
          </p:cNvSpPr>
          <p:nvPr>
            <p:ph idx="1"/>
          </p:nvPr>
        </p:nvSpPr>
        <p:spPr/>
        <p:txBody>
          <a:bodyPr>
            <a:normAutofit/>
          </a:bodyPr>
          <a:lstStyle/>
          <a:p>
            <a:pPr marL="3175" indent="-3175">
              <a:buNone/>
            </a:pPr>
            <a:r>
              <a:rPr lang="en-GB" sz="2400" dirty="0" smtClean="0"/>
              <a:t>There are four well-known research philosophies:</a:t>
            </a:r>
          </a:p>
          <a:p>
            <a:pPr marL="514350" indent="-514350">
              <a:buNone/>
            </a:pPr>
            <a:endParaRPr lang="en-GB" sz="2400" dirty="0" smtClean="0"/>
          </a:p>
          <a:p>
            <a:pPr marL="514350" indent="-514350">
              <a:buFont typeface="+mj-lt"/>
              <a:buAutoNum type="arabicPeriod"/>
            </a:pPr>
            <a:r>
              <a:rPr lang="en-GB" sz="2400" dirty="0" smtClean="0"/>
              <a:t>Positivism</a:t>
            </a:r>
          </a:p>
          <a:p>
            <a:pPr marL="514350" indent="-514350">
              <a:buFont typeface="+mj-lt"/>
              <a:buAutoNum type="arabicPeriod"/>
            </a:pPr>
            <a:r>
              <a:rPr lang="en-GB" sz="2400" dirty="0" err="1" smtClean="0"/>
              <a:t>Interpretivism</a:t>
            </a:r>
            <a:endParaRPr lang="en-GB" sz="2400" dirty="0" smtClean="0"/>
          </a:p>
          <a:p>
            <a:pPr marL="514350" indent="-514350">
              <a:buFont typeface="+mj-lt"/>
              <a:buAutoNum type="arabicPeriod"/>
            </a:pPr>
            <a:r>
              <a:rPr lang="en-GB" sz="2400" dirty="0" smtClean="0"/>
              <a:t>Realism</a:t>
            </a:r>
          </a:p>
          <a:p>
            <a:pPr marL="514350" indent="-514350">
              <a:buFont typeface="+mj-lt"/>
              <a:buAutoNum type="arabicPeriod"/>
            </a:pPr>
            <a:r>
              <a:rPr lang="en-GB" sz="2400" dirty="0" smtClean="0"/>
              <a:t>Pragmatism</a:t>
            </a:r>
          </a:p>
          <a:p>
            <a:pPr marL="514350" indent="-514350">
              <a:buFont typeface="+mj-lt"/>
              <a:buAutoNum type="arabicPeriod"/>
            </a:pPr>
            <a:endParaRPr lang="en-GB" sz="2400" dirty="0"/>
          </a:p>
          <a:p>
            <a:pPr marL="0" indent="0">
              <a:buNone/>
            </a:pPr>
            <a:r>
              <a:rPr lang="en-GB" sz="2400" dirty="0" smtClean="0"/>
              <a:t>We will compare positivism and </a:t>
            </a:r>
            <a:r>
              <a:rPr lang="en-GB" sz="2400" dirty="0" err="1" smtClean="0"/>
              <a:t>interpretivism</a:t>
            </a:r>
            <a:r>
              <a:rPr lang="en-GB" sz="2400" dirty="0" smtClean="0"/>
              <a:t>. Review the other two independently.</a:t>
            </a:r>
            <a:endParaRPr lang="en-GB" sz="2400" dirty="0"/>
          </a:p>
        </p:txBody>
      </p:sp>
      <p:graphicFrame>
        <p:nvGraphicFramePr>
          <p:cNvPr id="1026" name="Object 2"/>
          <p:cNvGraphicFramePr>
            <a:graphicFrameLocks noChangeAspect="1"/>
          </p:cNvGraphicFramePr>
          <p:nvPr/>
        </p:nvGraphicFramePr>
        <p:xfrm>
          <a:off x="7884368" y="332656"/>
          <a:ext cx="825500" cy="482600"/>
        </p:xfrm>
        <a:graphic>
          <a:graphicData uri="http://schemas.openxmlformats.org/presentationml/2006/ole">
            <p:oleObj spid="_x0000_s1041" name="Clip" r:id="rId4" imgW="1048817" imgH="611734" progId="">
              <p:embed/>
            </p:oleObj>
          </a:graphicData>
        </a:graphic>
      </p:graphicFrame>
    </p:spTree>
    <p:extLst>
      <p:ext uri="{BB962C8B-B14F-4D97-AF65-F5344CB8AC3E}">
        <p14:creationId xmlns:p14="http://schemas.microsoft.com/office/powerpoint/2010/main" xmlns="" val="380076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0" fill="hold"/>
                                        <p:tgtEl>
                                          <p:spTgt spid="1026"/>
                                        </p:tgtEl>
                                        <p:attrNameLst>
                                          <p:attrName>ppt_x</p:attrName>
                                        </p:attrNameLst>
                                      </p:cBhvr>
                                      <p:tavLst>
                                        <p:tav tm="0">
                                          <p:val>
                                            <p:strVal val="1+#ppt_w/2"/>
                                          </p:val>
                                        </p:tav>
                                        <p:tav tm="100000">
                                          <p:val>
                                            <p:strVal val="#ppt_x"/>
                                          </p:val>
                                        </p:tav>
                                      </p:tavLst>
                                    </p:anim>
                                    <p:anim calcmode="lin" valueType="num">
                                      <p:cBhvr additive="base">
                                        <p:cTn id="8" dur="50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Positivism</a:t>
            </a:r>
            <a:endParaRPr lang="en-GB" dirty="0"/>
          </a:p>
        </p:txBody>
      </p:sp>
      <p:sp>
        <p:nvSpPr>
          <p:cNvPr id="6" name="5 - Θέση περιεχομένου"/>
          <p:cNvSpPr>
            <a:spLocks noGrp="1"/>
          </p:cNvSpPr>
          <p:nvPr>
            <p:ph idx="1"/>
          </p:nvPr>
        </p:nvSpPr>
        <p:spPr/>
        <p:txBody>
          <a:bodyPr>
            <a:normAutofit/>
          </a:bodyPr>
          <a:lstStyle/>
          <a:p>
            <a:r>
              <a:rPr lang="en-GB" dirty="0" smtClean="0"/>
              <a:t>Origin in natural sciences</a:t>
            </a:r>
          </a:p>
          <a:p>
            <a:r>
              <a:rPr lang="en-US" dirty="0" smtClean="0"/>
              <a:t>Only observable phenomena lead to credible data</a:t>
            </a:r>
          </a:p>
          <a:p>
            <a:r>
              <a:rPr lang="en-US" dirty="0" smtClean="0"/>
              <a:t>Use existing theory to formulate hypothesis</a:t>
            </a:r>
          </a:p>
          <a:p>
            <a:endParaRPr lang="en-US" dirty="0" smtClean="0"/>
          </a:p>
          <a:p>
            <a:endParaRPr lang="en-GB" dirty="0" smtClean="0"/>
          </a:p>
        </p:txBody>
      </p:sp>
    </p:spTree>
    <p:extLst>
      <p:ext uri="{BB962C8B-B14F-4D97-AF65-F5344CB8AC3E}">
        <p14:creationId xmlns:p14="http://schemas.microsoft.com/office/powerpoint/2010/main" xmlns="" val="2374285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Positivism</a:t>
            </a:r>
            <a:endParaRPr lang="en-GB" dirty="0"/>
          </a:p>
        </p:txBody>
      </p:sp>
      <p:sp>
        <p:nvSpPr>
          <p:cNvPr id="6" name="5 - Θέση περιεχομένου"/>
          <p:cNvSpPr>
            <a:spLocks noGrp="1"/>
          </p:cNvSpPr>
          <p:nvPr>
            <p:ph idx="1"/>
          </p:nvPr>
        </p:nvSpPr>
        <p:spPr/>
        <p:txBody>
          <a:bodyPr>
            <a:normAutofit/>
          </a:bodyPr>
          <a:lstStyle/>
          <a:p>
            <a:r>
              <a:rPr lang="en-US" dirty="0"/>
              <a:t>Collect data</a:t>
            </a:r>
          </a:p>
          <a:p>
            <a:r>
              <a:rPr lang="en-US" dirty="0"/>
              <a:t>Test hypothesis based on statistical analysis of data</a:t>
            </a:r>
          </a:p>
          <a:p>
            <a:r>
              <a:rPr lang="en-US" dirty="0"/>
              <a:t>Confirm or reject hypothesis</a:t>
            </a:r>
          </a:p>
          <a:p>
            <a:pPr>
              <a:buNone/>
            </a:pPr>
            <a:endParaRPr lang="en-US" dirty="0"/>
          </a:p>
          <a:p>
            <a:r>
              <a:rPr lang="en-US" dirty="0"/>
              <a:t>For example, two different researchers looking into the merger of two firms will arrive at the same conclusions, and a single explanation can be given.</a:t>
            </a:r>
          </a:p>
          <a:p>
            <a:endParaRPr lang="en-US" dirty="0" smtClean="0"/>
          </a:p>
          <a:p>
            <a:endParaRPr lang="en-GB" dirty="0" smtClean="0"/>
          </a:p>
        </p:txBody>
      </p:sp>
    </p:spTree>
    <p:extLst>
      <p:ext uri="{BB962C8B-B14F-4D97-AF65-F5344CB8AC3E}">
        <p14:creationId xmlns:p14="http://schemas.microsoft.com/office/powerpoint/2010/main" xmlns="" val="14140822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Positivism</a:t>
            </a:r>
            <a:endParaRPr lang="en-GB" dirty="0"/>
          </a:p>
        </p:txBody>
      </p:sp>
      <p:sp>
        <p:nvSpPr>
          <p:cNvPr id="6" name="5 - Θέση περιεχομένου"/>
          <p:cNvSpPr>
            <a:spLocks noGrp="1"/>
          </p:cNvSpPr>
          <p:nvPr>
            <p:ph idx="1"/>
          </p:nvPr>
        </p:nvSpPr>
        <p:spPr/>
        <p:txBody>
          <a:bodyPr>
            <a:normAutofit fontScale="77500" lnSpcReduction="20000"/>
          </a:bodyPr>
          <a:lstStyle/>
          <a:p>
            <a:r>
              <a:rPr lang="en-GB" sz="3100" b="1" dirty="0" smtClean="0"/>
              <a:t>Key Principles:</a:t>
            </a:r>
          </a:p>
          <a:p>
            <a:pPr marL="971550" lvl="1" indent="-514350">
              <a:buFont typeface="+mj-lt"/>
              <a:buAutoNum type="arabicPeriod"/>
            </a:pPr>
            <a:r>
              <a:rPr lang="en-GB" sz="3100" dirty="0" smtClean="0"/>
              <a:t>The world exists externally and is viewed objectively</a:t>
            </a:r>
          </a:p>
          <a:p>
            <a:pPr marL="971550" lvl="1" indent="-514350">
              <a:buFont typeface="+mj-lt"/>
              <a:buAutoNum type="arabicPeriod"/>
            </a:pPr>
            <a:r>
              <a:rPr lang="en-GB" sz="3100" dirty="0" smtClean="0"/>
              <a:t>Research is value-free</a:t>
            </a:r>
          </a:p>
          <a:p>
            <a:pPr marL="1657350" lvl="3" indent="-514350"/>
            <a:r>
              <a:rPr lang="en-US" sz="2900" dirty="0" smtClean="0"/>
              <a:t>‘</a:t>
            </a:r>
            <a:r>
              <a:rPr lang="en-US" sz="2300" dirty="0" smtClean="0"/>
              <a:t>Facts are facts’ – no influence from us</a:t>
            </a:r>
            <a:endParaRPr lang="en-GB" sz="2900" dirty="0" smtClean="0"/>
          </a:p>
          <a:p>
            <a:pPr marL="971550" lvl="1" indent="-514350">
              <a:buFont typeface="+mj-lt"/>
              <a:buAutoNum type="arabicPeriod"/>
            </a:pPr>
            <a:r>
              <a:rPr lang="en-GB" sz="3100" dirty="0" smtClean="0"/>
              <a:t>The researcher is independent, taking the role of an objective analyst.</a:t>
            </a:r>
          </a:p>
          <a:p>
            <a:endParaRPr lang="en-GB" sz="3100" dirty="0" smtClean="0"/>
          </a:p>
          <a:p>
            <a:r>
              <a:rPr lang="en-GB" sz="3100" b="1" dirty="0" smtClean="0"/>
              <a:t>Assumptions</a:t>
            </a:r>
          </a:p>
          <a:p>
            <a:pPr marL="1085850" lvl="1" indent="-514350">
              <a:buFont typeface="+mj-lt"/>
              <a:buAutoNum type="arabicPeriod"/>
            </a:pPr>
            <a:r>
              <a:rPr lang="en-GB" sz="2800" dirty="0" smtClean="0"/>
              <a:t>The world is observed by collecting objective facts.</a:t>
            </a:r>
          </a:p>
          <a:p>
            <a:pPr marL="1085850" lvl="1" indent="-514350">
              <a:buFont typeface="+mj-lt"/>
              <a:buAutoNum type="arabicPeriod"/>
            </a:pPr>
            <a:r>
              <a:rPr lang="en-GB" sz="2800" dirty="0" smtClean="0"/>
              <a:t>The world consists of simple elements to which it can be reduced.</a:t>
            </a:r>
          </a:p>
          <a:p>
            <a:pPr marL="514350" indent="-514350">
              <a:buFont typeface="+mj-lt"/>
              <a:buAutoNum type="arabicPeriod"/>
            </a:pPr>
            <a:endParaRPr lang="en-US" dirty="0" smtClean="0"/>
          </a:p>
        </p:txBody>
      </p:sp>
    </p:spTree>
    <p:extLst>
      <p:ext uri="{BB962C8B-B14F-4D97-AF65-F5344CB8AC3E}">
        <p14:creationId xmlns:p14="http://schemas.microsoft.com/office/powerpoint/2010/main" xmlns="" val="261177492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normAutofit fontScale="90000"/>
          </a:bodyPr>
          <a:lstStyle/>
          <a:p>
            <a:r>
              <a:rPr lang="en-US" sz="3200" dirty="0" err="1" smtClean="0"/>
              <a:t>I</a:t>
            </a:r>
            <a:r>
              <a:rPr lang="en-US" dirty="0" err="1" smtClean="0"/>
              <a:t>nterpretivism</a:t>
            </a:r>
            <a:endParaRPr lang="en-GB" dirty="0"/>
          </a:p>
        </p:txBody>
      </p:sp>
      <p:sp>
        <p:nvSpPr>
          <p:cNvPr id="6" name="5 - Θέση περιεχομένου"/>
          <p:cNvSpPr>
            <a:spLocks noGrp="1"/>
          </p:cNvSpPr>
          <p:nvPr>
            <p:ph idx="1"/>
          </p:nvPr>
        </p:nvSpPr>
        <p:spPr/>
        <p:txBody>
          <a:bodyPr>
            <a:noAutofit/>
          </a:bodyPr>
          <a:lstStyle/>
          <a:p>
            <a:r>
              <a:rPr lang="en-US" sz="2200" dirty="0" smtClean="0"/>
              <a:t>Can the social aspects of </a:t>
            </a:r>
            <a:r>
              <a:rPr lang="en-US" sz="2200" b="1" dirty="0" smtClean="0"/>
              <a:t>computing for games </a:t>
            </a:r>
            <a:r>
              <a:rPr lang="en-US" sz="2200" dirty="0" smtClean="0"/>
              <a:t>and </a:t>
            </a:r>
            <a:r>
              <a:rPr lang="en-US" sz="2200" b="1" dirty="0" smtClean="0"/>
              <a:t>technology</a:t>
            </a:r>
            <a:r>
              <a:rPr lang="en-US" sz="2200" dirty="0" smtClean="0"/>
              <a:t> be explained with the ‘law-like’ propositions of positivists?</a:t>
            </a:r>
          </a:p>
          <a:p>
            <a:r>
              <a:rPr lang="en-US" sz="2200" dirty="0" smtClean="0"/>
              <a:t>Every technical interaction or situation, or associated social phenomenon is complex, and unique!</a:t>
            </a:r>
          </a:p>
          <a:p>
            <a:r>
              <a:rPr lang="en-US" sz="2200" dirty="0" smtClean="0"/>
              <a:t>A situation which is a function of circumstances and individuals at a particular time, seen from the point of view of the individuals.</a:t>
            </a:r>
          </a:p>
          <a:p>
            <a:r>
              <a:rPr lang="en-US" sz="2200" dirty="0" smtClean="0"/>
              <a:t>Research is done among people by people: </a:t>
            </a:r>
            <a:br>
              <a:rPr lang="en-US" sz="2200" dirty="0" smtClean="0"/>
            </a:br>
            <a:r>
              <a:rPr lang="en-US" sz="2200" dirty="0" smtClean="0"/>
              <a:t>‘social </a:t>
            </a:r>
            <a:r>
              <a:rPr lang="en-US" sz="2200" smtClean="0"/>
              <a:t>actors’</a:t>
            </a:r>
            <a:endParaRPr lang="en-US" sz="2200" dirty="0" smtClean="0"/>
          </a:p>
        </p:txBody>
      </p:sp>
    </p:spTree>
    <p:extLst>
      <p:ext uri="{BB962C8B-B14F-4D97-AF65-F5344CB8AC3E}">
        <p14:creationId xmlns:p14="http://schemas.microsoft.com/office/powerpoint/2010/main" xmlns="" val="1093721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err="1" smtClean="0"/>
              <a:t>Interpretivism</a:t>
            </a:r>
            <a:endParaRPr lang="en-GB" dirty="0"/>
          </a:p>
        </p:txBody>
      </p:sp>
      <p:sp>
        <p:nvSpPr>
          <p:cNvPr id="6" name="5 - Θέση περιεχομένου"/>
          <p:cNvSpPr>
            <a:spLocks noGrp="1"/>
          </p:cNvSpPr>
          <p:nvPr>
            <p:ph idx="1"/>
          </p:nvPr>
        </p:nvSpPr>
        <p:spPr/>
        <p:txBody>
          <a:bodyPr>
            <a:normAutofit fontScale="92500" lnSpcReduction="10000"/>
          </a:bodyPr>
          <a:lstStyle/>
          <a:p>
            <a:r>
              <a:rPr lang="en-US" b="1" dirty="0" smtClean="0"/>
              <a:t>Key Principles:</a:t>
            </a:r>
          </a:p>
          <a:p>
            <a:pPr marL="1085850" lvl="1" indent="-514350">
              <a:buFont typeface="+mj-lt"/>
              <a:buAutoNum type="arabicPeriod"/>
            </a:pPr>
            <a:r>
              <a:rPr lang="en-GB" dirty="0" smtClean="0"/>
              <a:t>the social world is constructed and is given meaning subjectively by people</a:t>
            </a:r>
          </a:p>
          <a:p>
            <a:pPr marL="1085850" lvl="1" indent="-514350">
              <a:buFont typeface="+mj-lt"/>
              <a:buAutoNum type="arabicPeriod"/>
            </a:pPr>
            <a:r>
              <a:rPr lang="en-GB" dirty="0" smtClean="0"/>
              <a:t>the researcher is part of what is observed</a:t>
            </a:r>
          </a:p>
          <a:p>
            <a:pPr marL="1085850" lvl="1" indent="-514350">
              <a:buFont typeface="+mj-lt"/>
              <a:buAutoNum type="arabicPeriod"/>
            </a:pPr>
            <a:r>
              <a:rPr lang="en-GB" dirty="0" smtClean="0"/>
              <a:t>research is driven by interests</a:t>
            </a:r>
          </a:p>
          <a:p>
            <a:r>
              <a:rPr lang="en-GB" b="1" dirty="0" smtClean="0"/>
              <a:t>Assumptions:</a:t>
            </a:r>
          </a:p>
          <a:p>
            <a:pPr marL="1085850" lvl="1" indent="-514350">
              <a:buFont typeface="+mj-lt"/>
              <a:buAutoNum type="arabicPeriod"/>
            </a:pPr>
            <a:r>
              <a:rPr lang="en-GB" dirty="0" smtClean="0"/>
              <a:t>The social world is observed by seeing what meanings people give to it and interpreting these meanings from their viewpoint.</a:t>
            </a:r>
          </a:p>
          <a:p>
            <a:pPr marL="1085850" lvl="1" indent="-514350">
              <a:buFont typeface="+mj-lt"/>
              <a:buAutoNum type="arabicPeriod"/>
            </a:pPr>
            <a:r>
              <a:rPr lang="en-GB" dirty="0" smtClean="0"/>
              <a:t>Social phenomena can only be understood by looking at the totality.</a:t>
            </a:r>
          </a:p>
          <a:p>
            <a:pPr>
              <a:buNone/>
            </a:pPr>
            <a:endParaRPr lang="en-GB" dirty="0"/>
          </a:p>
        </p:txBody>
      </p:sp>
    </p:spTree>
    <p:extLst>
      <p:ext uri="{BB962C8B-B14F-4D97-AF65-F5344CB8AC3E}">
        <p14:creationId xmlns:p14="http://schemas.microsoft.com/office/powerpoint/2010/main" xmlns="" val="3156860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normAutofit/>
          </a:bodyPr>
          <a:lstStyle/>
          <a:p>
            <a:r>
              <a:rPr lang="en-US" dirty="0" smtClean="0"/>
              <a:t>Positivism and </a:t>
            </a:r>
            <a:r>
              <a:rPr lang="en-US" dirty="0" err="1" smtClean="0"/>
              <a:t>Interpretivism</a:t>
            </a:r>
            <a:endParaRPr lang="en-GB" dirty="0"/>
          </a:p>
        </p:txBody>
      </p:sp>
      <p:pic>
        <p:nvPicPr>
          <p:cNvPr id="27651" name="Picture 3"/>
          <p:cNvPicPr>
            <a:picLocks noChangeAspect="1" noChangeArrowheads="1"/>
          </p:cNvPicPr>
          <p:nvPr/>
        </p:nvPicPr>
        <p:blipFill>
          <a:blip r:embed="rId2" cstate="print"/>
          <a:srcRect/>
          <a:stretch>
            <a:fillRect/>
          </a:stretch>
        </p:blipFill>
        <p:spPr bwMode="auto">
          <a:xfrm>
            <a:off x="539552" y="1916832"/>
            <a:ext cx="8064896" cy="4239952"/>
          </a:xfrm>
          <a:prstGeom prst="rect">
            <a:avLst/>
          </a:prstGeom>
          <a:noFill/>
          <a:ln w="9525">
            <a:noFill/>
            <a:miter lim="800000"/>
            <a:headEnd/>
            <a:tailEnd/>
          </a:ln>
        </p:spPr>
      </p:pic>
    </p:spTree>
    <p:extLst>
      <p:ext uri="{BB962C8B-B14F-4D97-AF65-F5344CB8AC3E}">
        <p14:creationId xmlns:p14="http://schemas.microsoft.com/office/powerpoint/2010/main" xmlns="" val="3134292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normAutofit/>
          </a:bodyPr>
          <a:lstStyle/>
          <a:p>
            <a:r>
              <a:rPr lang="en-US" dirty="0" smtClean="0"/>
              <a:t>Activity: Mary’s Research</a:t>
            </a:r>
            <a:endParaRPr lang="en-GB" dirty="0"/>
          </a:p>
        </p:txBody>
      </p:sp>
      <p:sp>
        <p:nvSpPr>
          <p:cNvPr id="6" name="5 - Θέση περιεχομένου"/>
          <p:cNvSpPr>
            <a:spLocks noGrp="1"/>
          </p:cNvSpPr>
          <p:nvPr>
            <p:ph sz="half" idx="1"/>
          </p:nvPr>
        </p:nvSpPr>
        <p:spPr/>
        <p:txBody>
          <a:bodyPr>
            <a:normAutofit fontScale="92500"/>
          </a:bodyPr>
          <a:lstStyle/>
          <a:p>
            <a:r>
              <a:rPr lang="en-US" dirty="0" smtClean="0"/>
              <a:t>Mary decided to conduct a research project on stress in game studios, focusing on programmers and software defects.</a:t>
            </a:r>
          </a:p>
          <a:p>
            <a:endParaRPr lang="en-US" dirty="0" smtClean="0"/>
          </a:p>
          <a:p>
            <a:r>
              <a:rPr lang="en-US" dirty="0" smtClean="0"/>
              <a:t>How would you conduct this research?</a:t>
            </a:r>
          </a:p>
          <a:p>
            <a:endParaRPr lang="en-US" dirty="0" smtClean="0"/>
          </a:p>
          <a:p>
            <a:r>
              <a:rPr lang="en-US" dirty="0" smtClean="0"/>
              <a:t>What philosophies inform this choice?</a:t>
            </a:r>
          </a:p>
        </p:txBody>
      </p:sp>
      <p:sp>
        <p:nvSpPr>
          <p:cNvPr id="4" name="Content Placeholder 3"/>
          <p:cNvSpPr>
            <a:spLocks noGrp="1"/>
          </p:cNvSpPr>
          <p:nvPr>
            <p:ph sz="half" idx="2"/>
          </p:nvPr>
        </p:nvSpPr>
        <p:spPr/>
        <p:txBody>
          <a:bodyPr>
            <a:normAutofit fontScale="92500"/>
          </a:bodyPr>
          <a:lstStyle/>
          <a:p>
            <a:pPr marL="0" indent="0">
              <a:buNone/>
            </a:pPr>
            <a:r>
              <a:rPr lang="en-GB" dirty="0" smtClean="0"/>
              <a:t>Get into small groups.</a:t>
            </a:r>
          </a:p>
          <a:p>
            <a:pPr>
              <a:buNone/>
            </a:pPr>
            <a:endParaRPr lang="en-GB" dirty="0" smtClean="0"/>
          </a:p>
          <a:p>
            <a:pPr>
              <a:buNone/>
            </a:pPr>
            <a:r>
              <a:rPr lang="en-GB" dirty="0" smtClean="0"/>
              <a:t>You have:</a:t>
            </a:r>
          </a:p>
          <a:p>
            <a:pPr>
              <a:buNone/>
            </a:pPr>
            <a:endParaRPr lang="en-GB" dirty="0" smtClean="0"/>
          </a:p>
          <a:p>
            <a:r>
              <a:rPr lang="en-GB" dirty="0" smtClean="0"/>
              <a:t>5 minutes to reflect</a:t>
            </a:r>
          </a:p>
          <a:p>
            <a:r>
              <a:rPr lang="en-GB" dirty="0" smtClean="0"/>
              <a:t>10 minutes to discuss and take notes</a:t>
            </a:r>
          </a:p>
          <a:p>
            <a:r>
              <a:rPr lang="en-GB" dirty="0" smtClean="0"/>
              <a:t>2 minutes each to present</a:t>
            </a:r>
            <a:endParaRPr lang="en-GB" dirty="0"/>
          </a:p>
        </p:txBody>
      </p:sp>
    </p:spTree>
    <p:extLst>
      <p:ext uri="{BB962C8B-B14F-4D97-AF65-F5344CB8AC3E}">
        <p14:creationId xmlns:p14="http://schemas.microsoft.com/office/powerpoint/2010/main" xmlns="" val="3525979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Research</a:t>
            </a:r>
            <a:endParaRPr lang="en-GB" dirty="0"/>
          </a:p>
        </p:txBody>
      </p:sp>
      <p:sp>
        <p:nvSpPr>
          <p:cNvPr id="6" name="Subtitle 5"/>
          <p:cNvSpPr>
            <a:spLocks noGrp="1"/>
          </p:cNvSpPr>
          <p:nvPr>
            <p:ph type="subTitle" idx="1"/>
          </p:nvPr>
        </p:nvSpPr>
        <p:spPr/>
        <p:txBody>
          <a:bodyPr/>
          <a:lstStyle/>
          <a:p>
            <a:r>
              <a:rPr lang="en-GB" dirty="0" smtClean="0"/>
              <a:t>Understanding the Path to Discovery</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Philosophies and Approaches</a:t>
            </a:r>
            <a:endParaRPr lang="en-GB" dirty="0"/>
          </a:p>
        </p:txBody>
      </p:sp>
      <p:sp>
        <p:nvSpPr>
          <p:cNvPr id="3" name="2 - Θέση περιεχομένου"/>
          <p:cNvSpPr>
            <a:spLocks noGrp="1"/>
          </p:cNvSpPr>
          <p:nvPr>
            <p:ph sz="half" idx="1"/>
          </p:nvPr>
        </p:nvSpPr>
        <p:spPr>
          <a:xfrm>
            <a:off x="550606" y="1844824"/>
            <a:ext cx="3945194" cy="3240360"/>
          </a:xfrm>
          <a:ln>
            <a:solidFill>
              <a:srgbClr val="7030A0"/>
            </a:solidFill>
          </a:ln>
        </p:spPr>
        <p:txBody>
          <a:bodyPr>
            <a:normAutofit fontScale="55000" lnSpcReduction="20000"/>
          </a:bodyPr>
          <a:lstStyle/>
          <a:p>
            <a:pPr marL="0" indent="0">
              <a:buNone/>
            </a:pPr>
            <a:r>
              <a:rPr lang="en-US" b="1" dirty="0" smtClean="0">
                <a:solidFill>
                  <a:srgbClr val="7030A0"/>
                </a:solidFill>
              </a:rPr>
              <a:t>Positivist Approach</a:t>
            </a:r>
          </a:p>
          <a:p>
            <a:r>
              <a:rPr lang="en-US" dirty="0" smtClean="0">
                <a:solidFill>
                  <a:srgbClr val="7030A0"/>
                </a:solidFill>
              </a:rPr>
              <a:t>Mary started with a hypothesis that higher levels of stress lead to a higher incidence of defects.</a:t>
            </a:r>
          </a:p>
          <a:p>
            <a:r>
              <a:rPr lang="en-US" dirty="0" smtClean="0">
                <a:solidFill>
                  <a:srgbClr val="7030A0"/>
                </a:solidFill>
              </a:rPr>
              <a:t>She decided to use a large number of programmers in a company.</a:t>
            </a:r>
          </a:p>
          <a:p>
            <a:r>
              <a:rPr lang="en-US" dirty="0" smtClean="0">
                <a:solidFill>
                  <a:srgbClr val="7030A0"/>
                </a:solidFill>
              </a:rPr>
              <a:t>She administered a questionnaire in order to establish their levels of stress as well as static code analysis and </a:t>
            </a:r>
            <a:r>
              <a:rPr lang="en-US" dirty="0" err="1" smtClean="0">
                <a:solidFill>
                  <a:srgbClr val="7030A0"/>
                </a:solidFill>
              </a:rPr>
              <a:t>git</a:t>
            </a:r>
            <a:r>
              <a:rPr lang="en-US" dirty="0" smtClean="0">
                <a:solidFill>
                  <a:srgbClr val="7030A0"/>
                </a:solidFill>
              </a:rPr>
              <a:t> blame to establish points at which defects were introduced into the game.</a:t>
            </a:r>
          </a:p>
          <a:p>
            <a:r>
              <a:rPr lang="en-US" dirty="0" smtClean="0">
                <a:solidFill>
                  <a:srgbClr val="7030A0"/>
                </a:solidFill>
              </a:rPr>
              <a:t>She found a strong relationship between levels of stress and the probability of checking a defect into source control.</a:t>
            </a:r>
          </a:p>
          <a:p>
            <a:r>
              <a:rPr lang="en-US" dirty="0" smtClean="0">
                <a:solidFill>
                  <a:srgbClr val="7030A0"/>
                </a:solidFill>
              </a:rPr>
              <a:t>She concluded that the data confirmed her hypothesis.</a:t>
            </a:r>
            <a:endParaRPr lang="en-GB" dirty="0"/>
          </a:p>
        </p:txBody>
      </p:sp>
      <p:sp>
        <p:nvSpPr>
          <p:cNvPr id="4" name="3 - Θέση περιεχομένου"/>
          <p:cNvSpPr>
            <a:spLocks noGrp="1"/>
          </p:cNvSpPr>
          <p:nvPr>
            <p:ph sz="half" idx="2"/>
          </p:nvPr>
        </p:nvSpPr>
        <p:spPr>
          <a:xfrm>
            <a:off x="4648200" y="1844824"/>
            <a:ext cx="3884240" cy="3240360"/>
          </a:xfrm>
          <a:ln>
            <a:solidFill>
              <a:srgbClr val="00B050"/>
            </a:solidFill>
          </a:ln>
        </p:spPr>
        <p:txBody>
          <a:bodyPr>
            <a:normAutofit fontScale="55000" lnSpcReduction="20000"/>
          </a:bodyPr>
          <a:lstStyle/>
          <a:p>
            <a:pPr marL="0" indent="0">
              <a:buNone/>
            </a:pPr>
            <a:r>
              <a:rPr lang="en-US" b="1" dirty="0" err="1" smtClean="0">
                <a:solidFill>
                  <a:srgbClr val="00B050"/>
                </a:solidFill>
              </a:rPr>
              <a:t>Interpretivist</a:t>
            </a:r>
            <a:r>
              <a:rPr lang="en-US" b="1" dirty="0" smtClean="0">
                <a:solidFill>
                  <a:srgbClr val="00B050"/>
                </a:solidFill>
              </a:rPr>
              <a:t> Approach</a:t>
            </a:r>
          </a:p>
          <a:p>
            <a:r>
              <a:rPr lang="en-US" dirty="0" smtClean="0">
                <a:solidFill>
                  <a:srgbClr val="00B050"/>
                </a:solidFill>
              </a:rPr>
              <a:t>Mary interviews a number of key staff. She was interested in their views about possible causes of stress, their strategies to cope with stress at work, and how they viewed the company policies in relation to stress. </a:t>
            </a:r>
          </a:p>
          <a:p>
            <a:r>
              <a:rPr lang="en-US" dirty="0" smtClean="0">
                <a:solidFill>
                  <a:srgbClr val="00B050"/>
                </a:solidFill>
              </a:rPr>
              <a:t>She also holds a focus group where programmers could, confidentially, reflect upon and discuss bugs they had introduced into the codebase, probing whether stress was a factor</a:t>
            </a:r>
          </a:p>
          <a:p>
            <a:r>
              <a:rPr lang="en-US" dirty="0" smtClean="0">
                <a:solidFill>
                  <a:srgbClr val="00B050"/>
                </a:solidFill>
              </a:rPr>
              <a:t>Her data allowed her to make recommendations about possible causes of stress, working practices associated with stress-induced software defection, and how companies could better support their programmers.</a:t>
            </a:r>
          </a:p>
          <a:p>
            <a:endParaRPr lang="en-GB" dirty="0"/>
          </a:p>
        </p:txBody>
      </p:sp>
      <p:sp>
        <p:nvSpPr>
          <p:cNvPr id="5" name="5 - Θέση περιεχομένου"/>
          <p:cNvSpPr txBox="1">
            <a:spLocks/>
          </p:cNvSpPr>
          <p:nvPr/>
        </p:nvSpPr>
        <p:spPr>
          <a:xfrm>
            <a:off x="457200" y="5229200"/>
            <a:ext cx="8229600" cy="1008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65000"/>
                    <a:lumOff val="35000"/>
                  </a:schemeClr>
                </a:solidFill>
                <a:latin typeface="Verdana" pitchFamily="34" charset="0"/>
                <a:ea typeface="Verdana" pitchFamily="34" charset="0"/>
                <a:cs typeface="Verdana" pitchFamily="34" charset="0"/>
              </a:defRPr>
            </a:lvl1pPr>
            <a:lvl2pPr marL="914400" indent="-457200" algn="l" defTabSz="914400" rtl="0" eaLnBrk="1" latinLnBrk="0" hangingPunct="1">
              <a:spcBef>
                <a:spcPct val="20000"/>
              </a:spcBef>
              <a:buFont typeface="Wingdings" pitchFamily="2" charset="2"/>
              <a:buChar char="§"/>
              <a:defRPr sz="2200" kern="1200">
                <a:solidFill>
                  <a:schemeClr val="tx1">
                    <a:lumMod val="65000"/>
                    <a:lumOff val="35000"/>
                  </a:schemeClr>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lumMod val="65000"/>
                    <a:lumOff val="35000"/>
                  </a:schemeClr>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1800" kern="1200">
                <a:solidFill>
                  <a:schemeClr val="tx1">
                    <a:lumMod val="65000"/>
                    <a:lumOff val="35000"/>
                  </a:schemeClr>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Wingdings" pitchFamily="2" charset="2"/>
              <a:buChar char="§"/>
              <a:defRPr sz="1800" kern="1200">
                <a:solidFill>
                  <a:schemeClr val="tx1">
                    <a:lumMod val="65000"/>
                    <a:lumOff val="35000"/>
                  </a:schemeClr>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Which is better, which more useful?</a:t>
            </a:r>
          </a:p>
          <a:p>
            <a:endParaRPr lang="en-US" dirty="0" smtClean="0"/>
          </a:p>
          <a:p>
            <a:pPr>
              <a:buFont typeface="Wingdings" pitchFamily="2" charset="2"/>
              <a:buNone/>
            </a:pPr>
            <a:endParaRPr lang="en-US" dirty="0" smtClean="0"/>
          </a:p>
        </p:txBody>
      </p:sp>
    </p:spTree>
    <p:extLst>
      <p:ext uri="{BB962C8B-B14F-4D97-AF65-F5344CB8AC3E}">
        <p14:creationId xmlns:p14="http://schemas.microsoft.com/office/powerpoint/2010/main" xmlns="" val="39020950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Next Week</a:t>
            </a:r>
            <a:endParaRPr lang="en-GB" dirty="0"/>
          </a:p>
        </p:txBody>
      </p:sp>
      <p:sp>
        <p:nvSpPr>
          <p:cNvPr id="6" name="Subtitle 5"/>
          <p:cNvSpPr>
            <a:spLocks noGrp="1"/>
          </p:cNvSpPr>
          <p:nvPr>
            <p:ph type="subTitle" idx="1"/>
          </p:nvPr>
        </p:nvSpPr>
        <p:spPr/>
        <p:txBody>
          <a:bodyPr/>
          <a:lstStyle/>
          <a:p>
            <a:r>
              <a:rPr lang="en-GB" dirty="0" smtClean="0"/>
              <a:t>Prepare for Ed’s Session</a:t>
            </a:r>
            <a:endParaRPr lang="en-GB" dirty="0"/>
          </a:p>
        </p:txBody>
      </p:sp>
    </p:spTree>
    <p:extLst>
      <p:ext uri="{BB962C8B-B14F-4D97-AF65-F5344CB8AC3E}">
        <p14:creationId xmlns:p14="http://schemas.microsoft.com/office/powerpoint/2010/main" xmlns="" val="2862683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Task I - Hypotheses</a:t>
            </a:r>
            <a:endParaRPr lang="en-GB" dirty="0"/>
          </a:p>
        </p:txBody>
      </p:sp>
      <p:sp>
        <p:nvSpPr>
          <p:cNvPr id="6" name="Content Placeholder 5"/>
          <p:cNvSpPr>
            <a:spLocks noGrp="1"/>
          </p:cNvSpPr>
          <p:nvPr>
            <p:ph sz="half" idx="1"/>
          </p:nvPr>
        </p:nvSpPr>
        <p:spPr/>
        <p:txBody>
          <a:bodyPr>
            <a:normAutofit fontScale="92500" lnSpcReduction="10000"/>
          </a:bodyPr>
          <a:lstStyle/>
          <a:p>
            <a:pPr>
              <a:buNone/>
            </a:pPr>
            <a:r>
              <a:rPr lang="en-GB" dirty="0" smtClean="0"/>
              <a:t>A hypothesis is:</a:t>
            </a:r>
          </a:p>
          <a:p>
            <a:pPr>
              <a:buNone/>
            </a:pPr>
            <a:endParaRPr lang="en-GB" dirty="0" smtClean="0"/>
          </a:p>
          <a:p>
            <a:pPr>
              <a:buNone/>
            </a:pPr>
            <a:r>
              <a:rPr lang="en-GB" dirty="0" smtClean="0"/>
              <a:t>	“a supposition or proposed explanation made on the basis of limited evidence as a starting point for further investigation”</a:t>
            </a:r>
          </a:p>
          <a:p>
            <a:pPr>
              <a:buNone/>
            </a:pPr>
            <a:endParaRPr lang="en-GB" dirty="0" smtClean="0"/>
          </a:p>
          <a:p>
            <a:pPr>
              <a:buNone/>
            </a:pPr>
            <a:r>
              <a:rPr lang="en-GB" dirty="0" smtClean="0"/>
              <a:t>It’s a provisional answer to your question!</a:t>
            </a:r>
            <a:endParaRPr lang="en-GB" dirty="0"/>
          </a:p>
        </p:txBody>
      </p:sp>
      <p:sp>
        <p:nvSpPr>
          <p:cNvPr id="7" name="Content Placeholder 6"/>
          <p:cNvSpPr>
            <a:spLocks noGrp="1"/>
          </p:cNvSpPr>
          <p:nvPr>
            <p:ph sz="half" idx="2"/>
          </p:nvPr>
        </p:nvSpPr>
        <p:spPr/>
        <p:txBody>
          <a:bodyPr>
            <a:normAutofit fontScale="92500" lnSpcReduction="10000"/>
          </a:bodyPr>
          <a:lstStyle/>
          <a:p>
            <a:pPr>
              <a:buNone/>
            </a:pPr>
            <a:r>
              <a:rPr lang="en-GB" dirty="0" smtClean="0"/>
              <a:t>By next week you should:</a:t>
            </a:r>
          </a:p>
          <a:p>
            <a:pPr>
              <a:buNone/>
            </a:pPr>
            <a:endParaRPr lang="en-GB" dirty="0" smtClean="0"/>
          </a:p>
          <a:p>
            <a:r>
              <a:rPr lang="en-GB" dirty="0" smtClean="0"/>
              <a:t>Tidy your research question</a:t>
            </a:r>
          </a:p>
          <a:p>
            <a:r>
              <a:rPr lang="en-GB" dirty="0" smtClean="0"/>
              <a:t>Review notes on hypotheses</a:t>
            </a:r>
          </a:p>
          <a:p>
            <a:r>
              <a:rPr lang="en-GB" dirty="0" smtClean="0"/>
              <a:t>Using your research question, devise at least </a:t>
            </a:r>
            <a:r>
              <a:rPr lang="en-GB" b="1" dirty="0" smtClean="0"/>
              <a:t>ONE</a:t>
            </a:r>
            <a:r>
              <a:rPr lang="en-GB" dirty="0" smtClean="0"/>
              <a:t> hypothesis</a:t>
            </a:r>
          </a:p>
          <a:p>
            <a:r>
              <a:rPr lang="en-GB" dirty="0" smtClean="0"/>
              <a:t>Strive to state hypotheses in a formal way</a:t>
            </a:r>
          </a:p>
          <a:p>
            <a:endParaRPr lang="en-GB" dirty="0"/>
          </a:p>
        </p:txBody>
      </p:sp>
    </p:spTree>
    <p:extLst>
      <p:ext uri="{BB962C8B-B14F-4D97-AF65-F5344CB8AC3E}">
        <p14:creationId xmlns:p14="http://schemas.microsoft.com/office/powerpoint/2010/main" xmlns="" val="39020950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Task II - Ethics</a:t>
            </a:r>
            <a:endParaRPr lang="en-GB" dirty="0"/>
          </a:p>
        </p:txBody>
      </p:sp>
      <p:sp>
        <p:nvSpPr>
          <p:cNvPr id="6" name="Content Placeholder 5"/>
          <p:cNvSpPr>
            <a:spLocks noGrp="1"/>
          </p:cNvSpPr>
          <p:nvPr>
            <p:ph sz="half" idx="1"/>
          </p:nvPr>
        </p:nvSpPr>
        <p:spPr/>
        <p:txBody>
          <a:bodyPr>
            <a:normAutofit lnSpcReduction="10000"/>
          </a:bodyPr>
          <a:lstStyle/>
          <a:p>
            <a:pPr>
              <a:buNone/>
            </a:pPr>
            <a:r>
              <a:rPr lang="en-GB" dirty="0" smtClean="0"/>
              <a:t>If you intend to involve people in your research, you </a:t>
            </a:r>
            <a:r>
              <a:rPr lang="en-GB" b="1" dirty="0" smtClean="0"/>
              <a:t>must</a:t>
            </a:r>
            <a:r>
              <a:rPr lang="en-GB" dirty="0" smtClean="0"/>
              <a:t> obtain ethical clearance.</a:t>
            </a:r>
          </a:p>
          <a:p>
            <a:pPr>
              <a:buNone/>
            </a:pPr>
            <a:endParaRPr lang="en-GB" dirty="0" smtClean="0"/>
          </a:p>
          <a:p>
            <a:pPr>
              <a:buNone/>
            </a:pPr>
            <a:r>
              <a:rPr lang="en-GB" dirty="0" smtClean="0"/>
              <a:t>Even if you don’t, you still need your ethics signed-off!</a:t>
            </a:r>
          </a:p>
          <a:p>
            <a:pPr>
              <a:buNone/>
            </a:pPr>
            <a:endParaRPr lang="en-GB" dirty="0" smtClean="0"/>
          </a:p>
          <a:p>
            <a:pPr>
              <a:buNone/>
            </a:pPr>
            <a:r>
              <a:rPr lang="en-GB" dirty="0" smtClean="0">
                <a:hlinkClick r:id="rId2"/>
              </a:rPr>
              <a:t>https://goo.gl/cfbmcK</a:t>
            </a:r>
            <a:endParaRPr lang="en-GB" dirty="0"/>
          </a:p>
        </p:txBody>
      </p:sp>
      <p:sp>
        <p:nvSpPr>
          <p:cNvPr id="7" name="Content Placeholder 6"/>
          <p:cNvSpPr>
            <a:spLocks noGrp="1"/>
          </p:cNvSpPr>
          <p:nvPr>
            <p:ph sz="half" idx="2"/>
          </p:nvPr>
        </p:nvSpPr>
        <p:spPr/>
        <p:txBody>
          <a:bodyPr>
            <a:normAutofit lnSpcReduction="10000"/>
          </a:bodyPr>
          <a:lstStyle/>
          <a:p>
            <a:pPr>
              <a:buNone/>
            </a:pPr>
            <a:r>
              <a:rPr lang="en-GB" dirty="0" smtClean="0"/>
              <a:t>By next week you should:</a:t>
            </a:r>
          </a:p>
          <a:p>
            <a:pPr>
              <a:buNone/>
            </a:pPr>
            <a:endParaRPr lang="en-GB" dirty="0" smtClean="0"/>
          </a:p>
          <a:p>
            <a:r>
              <a:rPr lang="en-GB" dirty="0" smtClean="0"/>
              <a:t>Download and complete a draft of your ethics application form</a:t>
            </a:r>
          </a:p>
          <a:p>
            <a:r>
              <a:rPr lang="en-GB" dirty="0" smtClean="0"/>
              <a:t>Bring it with you to your supervision meeting</a:t>
            </a:r>
          </a:p>
          <a:p>
            <a:endParaRPr lang="en-GB" dirty="0"/>
          </a:p>
        </p:txBody>
      </p:sp>
    </p:spTree>
    <p:extLst>
      <p:ext uri="{BB962C8B-B14F-4D97-AF65-F5344CB8AC3E}">
        <p14:creationId xmlns:p14="http://schemas.microsoft.com/office/powerpoint/2010/main" xmlns="" val="390209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Research? </a:t>
            </a:r>
            <a:endParaRPr lang="en-GB" dirty="0"/>
          </a:p>
        </p:txBody>
      </p:sp>
      <p:sp>
        <p:nvSpPr>
          <p:cNvPr id="6" name="5 - Θέση περιεχομένου"/>
          <p:cNvSpPr>
            <a:spLocks noGrp="1"/>
          </p:cNvSpPr>
          <p:nvPr>
            <p:ph idx="1"/>
          </p:nvPr>
        </p:nvSpPr>
        <p:spPr/>
        <p:txBody>
          <a:bodyPr anchor="ctr">
            <a:normAutofit/>
          </a:bodyPr>
          <a:lstStyle/>
          <a:p>
            <a:pPr algn="ctr">
              <a:buNone/>
            </a:pPr>
            <a:r>
              <a:rPr lang="en-US" dirty="0" smtClean="0"/>
              <a:t>What do you understand by the term ‘research’?</a:t>
            </a:r>
          </a:p>
          <a:p>
            <a:pPr>
              <a:buNone/>
            </a:pPr>
            <a:endParaRPr lang="en-GB" dirty="0" smtClean="0"/>
          </a:p>
          <a:p>
            <a:pPr algn="ctr">
              <a:buNone/>
            </a:pPr>
            <a:r>
              <a:rPr lang="en-US" dirty="0" smtClean="0"/>
              <a:t>What distinguishes business and management research from research more generally? </a:t>
            </a:r>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Group Activity</a:t>
            </a:r>
            <a:endParaRPr lang="en-GB" dirty="0"/>
          </a:p>
        </p:txBody>
      </p:sp>
      <p:sp>
        <p:nvSpPr>
          <p:cNvPr id="6" name="5 - Θέση περιεχομένου"/>
          <p:cNvSpPr>
            <a:spLocks noGrp="1"/>
          </p:cNvSpPr>
          <p:nvPr>
            <p:ph idx="1"/>
          </p:nvPr>
        </p:nvSpPr>
        <p:spPr/>
        <p:txBody>
          <a:bodyPr>
            <a:normAutofit/>
          </a:bodyPr>
          <a:lstStyle/>
          <a:p>
            <a:pPr>
              <a:buNone/>
            </a:pPr>
            <a:r>
              <a:rPr lang="en-GB" dirty="0" smtClean="0"/>
              <a:t>In </a:t>
            </a:r>
            <a:r>
              <a:rPr lang="en-US" dirty="0" smtClean="0"/>
              <a:t>groups of 4-6:</a:t>
            </a:r>
          </a:p>
          <a:p>
            <a:pPr>
              <a:buNone/>
            </a:pPr>
            <a:endParaRPr lang="en-US" dirty="0" smtClean="0"/>
          </a:p>
          <a:p>
            <a:pPr lvl="1"/>
            <a:r>
              <a:rPr lang="en-US" dirty="0" smtClean="0"/>
              <a:t>Discuss some potential answers to these questions with your peers </a:t>
            </a:r>
            <a:br>
              <a:rPr lang="en-US" dirty="0" smtClean="0"/>
            </a:br>
            <a:r>
              <a:rPr lang="en-US" dirty="0" smtClean="0"/>
              <a:t>(5 minutes)</a:t>
            </a:r>
          </a:p>
          <a:p>
            <a:pPr lvl="1"/>
            <a:r>
              <a:rPr lang="en-US" dirty="0" smtClean="0"/>
              <a:t>Sketch how you </a:t>
            </a:r>
            <a:r>
              <a:rPr lang="en-US" i="1" dirty="0" smtClean="0"/>
              <a:t>see</a:t>
            </a:r>
            <a:r>
              <a:rPr lang="en-US" dirty="0" smtClean="0"/>
              <a:t> research</a:t>
            </a:r>
            <a:br>
              <a:rPr lang="en-US" dirty="0" smtClean="0"/>
            </a:br>
            <a:r>
              <a:rPr lang="en-US" dirty="0" smtClean="0"/>
              <a:t>(5 minutes)</a:t>
            </a:r>
          </a:p>
          <a:p>
            <a:pPr lvl="1"/>
            <a:r>
              <a:rPr lang="en-US" dirty="0" smtClean="0"/>
              <a:t>Explain your sketch to the other groups</a:t>
            </a:r>
            <a:br>
              <a:rPr lang="en-US" dirty="0" smtClean="0"/>
            </a:br>
            <a:r>
              <a:rPr lang="en-US" dirty="0" smtClean="0"/>
              <a:t>(5 minutes)</a:t>
            </a:r>
          </a:p>
          <a:p>
            <a:pPr lvl="1">
              <a:buNone/>
            </a:pPr>
            <a:endParaRPr lang="en-US" dirty="0" smtClean="0"/>
          </a:p>
          <a:p>
            <a:pPr lvl="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Computing Research? </a:t>
            </a:r>
            <a:endParaRPr lang="en-GB" dirty="0"/>
          </a:p>
        </p:txBody>
      </p:sp>
      <p:sp>
        <p:nvSpPr>
          <p:cNvPr id="6" name="5 - Θέση περιεχομένου"/>
          <p:cNvSpPr>
            <a:spLocks noGrp="1"/>
          </p:cNvSpPr>
          <p:nvPr>
            <p:ph idx="1"/>
          </p:nvPr>
        </p:nvSpPr>
        <p:spPr/>
        <p:txBody>
          <a:bodyPr>
            <a:normAutofit fontScale="62500" lnSpcReduction="20000"/>
          </a:bodyPr>
          <a:lstStyle/>
          <a:p>
            <a:pPr>
              <a:buNone/>
            </a:pPr>
            <a:r>
              <a:rPr lang="en-GB" sz="4000" dirty="0" smtClean="0"/>
              <a:t>A </a:t>
            </a:r>
            <a:r>
              <a:rPr lang="en-GB" sz="4000" b="1" dirty="0" smtClean="0"/>
              <a:t>systematic</a:t>
            </a:r>
            <a:r>
              <a:rPr lang="en-GB" sz="4000" dirty="0" smtClean="0"/>
              <a:t> inquiry, the objective of which is to provide information to </a:t>
            </a:r>
            <a:r>
              <a:rPr lang="en-GB" sz="4000" b="1" dirty="0" smtClean="0"/>
              <a:t>solve technical</a:t>
            </a:r>
            <a:r>
              <a:rPr lang="en-GB" sz="4000" dirty="0" smtClean="0"/>
              <a:t> </a:t>
            </a:r>
            <a:r>
              <a:rPr lang="en-GB" sz="4000" b="1" dirty="0" smtClean="0"/>
              <a:t>problems* </a:t>
            </a:r>
            <a:r>
              <a:rPr lang="en-GB" sz="4000" dirty="0" smtClean="0"/>
              <a:t>with </a:t>
            </a:r>
            <a:r>
              <a:rPr lang="en-GB" sz="4000" b="1" dirty="0" smtClean="0"/>
              <a:t>computational </a:t>
            </a:r>
            <a:r>
              <a:rPr lang="en-GB" sz="4000" dirty="0" smtClean="0"/>
              <a:t>solutions.</a:t>
            </a:r>
            <a:endParaRPr lang="en-GB" dirty="0" smtClean="0"/>
          </a:p>
          <a:p>
            <a:pPr>
              <a:buNone/>
            </a:pPr>
            <a:endParaRPr lang="en-GB" dirty="0" smtClean="0"/>
          </a:p>
          <a:p>
            <a:r>
              <a:rPr lang="en-GB" dirty="0" smtClean="0"/>
              <a:t>Trans-disciplinary --- computers are used in nearly every field.</a:t>
            </a:r>
          </a:p>
          <a:p>
            <a:r>
              <a:rPr lang="en-GB" dirty="0" smtClean="0"/>
              <a:t>Engages both with theory and practice</a:t>
            </a:r>
          </a:p>
          <a:p>
            <a:r>
              <a:rPr lang="en-GB" dirty="0" smtClean="0"/>
              <a:t>Used in every area of computing for games:</a:t>
            </a:r>
            <a:endParaRPr lang="en-GB" sz="2100" dirty="0" smtClean="0"/>
          </a:p>
          <a:p>
            <a:pPr marL="914400" lvl="2" indent="0">
              <a:buNone/>
            </a:pPr>
            <a:endParaRPr lang="en-GB" sz="2100" dirty="0" smtClean="0"/>
          </a:p>
          <a:p>
            <a:pPr lvl="2"/>
            <a:r>
              <a:rPr lang="en-US" altLang="en-US" sz="2100" b="1" dirty="0" smtClean="0"/>
              <a:t>Algorithms:</a:t>
            </a:r>
            <a:r>
              <a:rPr lang="en-US" altLang="en-US" sz="2100" dirty="0" smtClean="0"/>
              <a:t> collision detection, AI techniques, distributed systems</a:t>
            </a:r>
            <a:endParaRPr lang="en-US" altLang="en-US" sz="2100" dirty="0"/>
          </a:p>
          <a:p>
            <a:pPr lvl="2"/>
            <a:endParaRPr lang="en-US" altLang="en-US" sz="800" dirty="0"/>
          </a:p>
          <a:p>
            <a:pPr lvl="2"/>
            <a:r>
              <a:rPr lang="en-US" altLang="en-US" sz="2100" b="1" dirty="0" smtClean="0"/>
              <a:t>Development Practice:</a:t>
            </a:r>
            <a:r>
              <a:rPr lang="en-US" altLang="en-US" sz="2100" dirty="0" smtClean="0"/>
              <a:t> software engineering techniques, dev strategies</a:t>
            </a:r>
            <a:endParaRPr lang="en-US" altLang="en-US" sz="2100" dirty="0"/>
          </a:p>
          <a:p>
            <a:pPr lvl="2"/>
            <a:endParaRPr lang="en-US" altLang="en-US" sz="800" dirty="0"/>
          </a:p>
          <a:p>
            <a:pPr lvl="2"/>
            <a:r>
              <a:rPr lang="en-US" altLang="en-US" sz="2100" b="1" dirty="0" smtClean="0"/>
              <a:t>Effects:</a:t>
            </a:r>
            <a:r>
              <a:rPr lang="en-US" altLang="en-US" sz="2100" dirty="0" smtClean="0"/>
              <a:t> perception of quality, technology-design relation, software psychology</a:t>
            </a:r>
            <a:endParaRPr lang="en-US" altLang="en-US" sz="2100" dirty="0"/>
          </a:p>
          <a:p>
            <a:pPr marL="457200" lvl="1" indent="0">
              <a:buNone/>
            </a:pPr>
            <a:endParaRPr lang="en-GB" dirty="0" smtClean="0"/>
          </a:p>
          <a:p>
            <a:pPr marL="457200" lvl="1" indent="0">
              <a:buNone/>
            </a:pPr>
            <a:r>
              <a:rPr lang="en-GB" i="1" dirty="0" smtClean="0"/>
              <a:t>* any problem or opportunity that requires insight about technology or social effect of technology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What is Computing Research? </a:t>
            </a:r>
            <a:endParaRPr lang="en-GB" dirty="0"/>
          </a:p>
        </p:txBody>
      </p:sp>
      <p:sp>
        <p:nvSpPr>
          <p:cNvPr id="4" name="Left-Right Arrow 3"/>
          <p:cNvSpPr/>
          <p:nvPr/>
        </p:nvSpPr>
        <p:spPr>
          <a:xfrm rot="1617782">
            <a:off x="1347035" y="3818565"/>
            <a:ext cx="6572152" cy="372997"/>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11560" y="1916832"/>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Research</a:t>
            </a:r>
            <a:endParaRPr lang="en-GB" sz="2400" b="1" dirty="0">
              <a:solidFill>
                <a:schemeClr val="bg1"/>
              </a:solidFill>
            </a:endParaRPr>
          </a:p>
        </p:txBody>
      </p:sp>
      <p:sp>
        <p:nvSpPr>
          <p:cNvPr id="8" name="TextBox 7"/>
          <p:cNvSpPr txBox="1"/>
          <p:nvPr/>
        </p:nvSpPr>
        <p:spPr>
          <a:xfrm>
            <a:off x="7308304" y="5661248"/>
            <a:ext cx="1368152" cy="461665"/>
          </a:xfrm>
          <a:prstGeom prst="rect">
            <a:avLst/>
          </a:prstGeom>
          <a:solidFill>
            <a:srgbClr val="7030A0"/>
          </a:solidFill>
          <a:ln>
            <a:solidFill>
              <a:schemeClr val="tx1"/>
            </a:solidFill>
          </a:ln>
        </p:spPr>
        <p:txBody>
          <a:bodyPr wrap="square" rtlCol="0">
            <a:spAutoFit/>
          </a:bodyPr>
          <a:lstStyle/>
          <a:p>
            <a:pPr algn="ctr"/>
            <a:r>
              <a:rPr lang="en-GB" sz="2400" b="1" dirty="0" smtClean="0">
                <a:solidFill>
                  <a:schemeClr val="bg1"/>
                </a:solidFill>
              </a:rPr>
              <a:t>Practice</a:t>
            </a:r>
            <a:endParaRPr lang="en-GB" sz="2400" b="1" dirty="0">
              <a:solidFill>
                <a:schemeClr val="bg1"/>
              </a:solidFill>
            </a:endParaRPr>
          </a:p>
        </p:txBody>
      </p:sp>
      <p:sp>
        <p:nvSpPr>
          <p:cNvPr id="9" name="TextBox 8"/>
          <p:cNvSpPr txBox="1"/>
          <p:nvPr/>
        </p:nvSpPr>
        <p:spPr>
          <a:xfrm>
            <a:off x="5292080" y="5301208"/>
            <a:ext cx="1728192" cy="847479"/>
          </a:xfrm>
          <a:prstGeom prst="rect">
            <a:avLst/>
          </a:prstGeom>
          <a:noFill/>
          <a:ln>
            <a:noFill/>
          </a:ln>
        </p:spPr>
        <p:txBody>
          <a:bodyPr wrap="square" rtlCol="0">
            <a:spAutoFit/>
          </a:bodyPr>
          <a:lstStyle/>
          <a:p>
            <a:pPr algn="ctr"/>
            <a:r>
              <a:rPr lang="en-GB" sz="2400" b="1" dirty="0" smtClean="0"/>
              <a:t>Practice </a:t>
            </a:r>
            <a:r>
              <a:rPr lang="en-GB" sz="2400" b="1" i="1" dirty="0" smtClean="0"/>
              <a:t>as </a:t>
            </a:r>
            <a:r>
              <a:rPr lang="en-GB" sz="2400" b="1" dirty="0" smtClean="0"/>
              <a:t>Research</a:t>
            </a:r>
            <a:endParaRPr lang="en-GB" sz="2400" b="1" dirty="0"/>
          </a:p>
        </p:txBody>
      </p:sp>
      <p:sp>
        <p:nvSpPr>
          <p:cNvPr id="10" name="TextBox 9"/>
          <p:cNvSpPr txBox="1"/>
          <p:nvPr/>
        </p:nvSpPr>
        <p:spPr>
          <a:xfrm>
            <a:off x="3059832" y="2060848"/>
            <a:ext cx="1728192" cy="1224136"/>
          </a:xfrm>
          <a:prstGeom prst="rect">
            <a:avLst/>
          </a:prstGeom>
          <a:noFill/>
          <a:ln>
            <a:noFill/>
          </a:ln>
        </p:spPr>
        <p:txBody>
          <a:bodyPr wrap="square" rtlCol="0">
            <a:spAutoFit/>
          </a:bodyPr>
          <a:lstStyle/>
          <a:p>
            <a:pPr algn="ctr"/>
            <a:r>
              <a:rPr lang="en-GB" sz="2400" b="1" dirty="0" smtClean="0"/>
              <a:t>Research-</a:t>
            </a:r>
            <a:r>
              <a:rPr lang="en-GB" sz="2400" b="1" i="1" dirty="0" smtClean="0"/>
              <a:t>informed</a:t>
            </a:r>
            <a:r>
              <a:rPr lang="en-GB" sz="2400" b="1" dirty="0" smtClean="0"/>
              <a:t> Practice</a:t>
            </a:r>
            <a:endParaRPr lang="en-GB" sz="2400" b="1" dirty="0"/>
          </a:p>
        </p:txBody>
      </p:sp>
      <p:sp>
        <p:nvSpPr>
          <p:cNvPr id="11" name="TextBox 10"/>
          <p:cNvSpPr txBox="1"/>
          <p:nvPr/>
        </p:nvSpPr>
        <p:spPr>
          <a:xfrm>
            <a:off x="5220072" y="3212976"/>
            <a:ext cx="1728192" cy="1200329"/>
          </a:xfrm>
          <a:prstGeom prst="rect">
            <a:avLst/>
          </a:prstGeom>
          <a:noFill/>
          <a:ln>
            <a:noFill/>
          </a:ln>
        </p:spPr>
        <p:txBody>
          <a:bodyPr wrap="square" rtlCol="0">
            <a:spAutoFit/>
          </a:bodyPr>
          <a:lstStyle/>
          <a:p>
            <a:pPr algn="ctr"/>
            <a:r>
              <a:rPr lang="en-GB" sz="2400" b="1" dirty="0" smtClean="0"/>
              <a:t>Practice-</a:t>
            </a:r>
            <a:r>
              <a:rPr lang="en-GB" sz="2400" b="1" i="1" dirty="0" smtClean="0"/>
              <a:t>based</a:t>
            </a:r>
            <a:r>
              <a:rPr lang="en-GB" sz="2400" b="1" dirty="0" smtClean="0"/>
              <a:t> Research</a:t>
            </a:r>
            <a:endParaRPr lang="en-GB" sz="2400" b="1" dirty="0"/>
          </a:p>
        </p:txBody>
      </p:sp>
      <p:sp>
        <p:nvSpPr>
          <p:cNvPr id="12" name="TextBox 11"/>
          <p:cNvSpPr txBox="1"/>
          <p:nvPr/>
        </p:nvSpPr>
        <p:spPr>
          <a:xfrm>
            <a:off x="2411760" y="4077072"/>
            <a:ext cx="1728192" cy="830997"/>
          </a:xfrm>
          <a:prstGeom prst="rect">
            <a:avLst/>
          </a:prstGeom>
          <a:noFill/>
          <a:ln>
            <a:noFill/>
          </a:ln>
        </p:spPr>
        <p:txBody>
          <a:bodyPr wrap="square" rtlCol="0">
            <a:spAutoFit/>
          </a:bodyPr>
          <a:lstStyle/>
          <a:p>
            <a:pPr algn="ctr"/>
            <a:r>
              <a:rPr lang="en-GB" sz="2400" b="1" dirty="0" smtClean="0"/>
              <a:t>Practice-</a:t>
            </a:r>
            <a:r>
              <a:rPr lang="en-GB" sz="2400" b="1" i="1" dirty="0" smtClean="0"/>
              <a:t>led</a:t>
            </a:r>
            <a:r>
              <a:rPr lang="en-GB" sz="2400" b="1" dirty="0" smtClean="0"/>
              <a:t/>
            </a:r>
            <a:br>
              <a:rPr lang="en-GB" sz="2400" b="1" dirty="0" smtClean="0"/>
            </a:br>
            <a:r>
              <a:rPr lang="en-GB" sz="2400" b="1" dirty="0" smtClean="0"/>
              <a:t>Research</a:t>
            </a:r>
            <a:endParaRPr lang="en-GB" sz="2400" b="1" dirty="0"/>
          </a:p>
        </p:txBody>
      </p:sp>
      <p:sp>
        <p:nvSpPr>
          <p:cNvPr id="13" name="TextBox 12"/>
          <p:cNvSpPr txBox="1"/>
          <p:nvPr/>
        </p:nvSpPr>
        <p:spPr>
          <a:xfrm>
            <a:off x="467544" y="2996952"/>
            <a:ext cx="1728192" cy="830997"/>
          </a:xfrm>
          <a:prstGeom prst="rect">
            <a:avLst/>
          </a:prstGeom>
          <a:noFill/>
          <a:ln>
            <a:noFill/>
          </a:ln>
        </p:spPr>
        <p:txBody>
          <a:bodyPr wrap="square" rtlCol="0">
            <a:spAutoFit/>
          </a:bodyPr>
          <a:lstStyle/>
          <a:p>
            <a:pPr algn="ctr"/>
            <a:r>
              <a:rPr lang="en-GB" sz="2400" b="1" dirty="0" smtClean="0"/>
              <a:t>Traditional Research</a:t>
            </a:r>
            <a:endParaRPr lang="en-GB" sz="2400" b="1" dirty="0"/>
          </a:p>
        </p:txBody>
      </p:sp>
      <p:sp>
        <p:nvSpPr>
          <p:cNvPr id="14" name="TextBox 13"/>
          <p:cNvSpPr txBox="1"/>
          <p:nvPr/>
        </p:nvSpPr>
        <p:spPr>
          <a:xfrm>
            <a:off x="7164288" y="4653136"/>
            <a:ext cx="1728192" cy="461665"/>
          </a:xfrm>
          <a:prstGeom prst="rect">
            <a:avLst/>
          </a:prstGeom>
          <a:noFill/>
          <a:ln>
            <a:noFill/>
          </a:ln>
        </p:spPr>
        <p:txBody>
          <a:bodyPr wrap="square" rtlCol="0">
            <a:spAutoFit/>
          </a:bodyPr>
          <a:lstStyle/>
          <a:p>
            <a:pPr algn="ctr"/>
            <a:r>
              <a:rPr lang="en-GB" sz="2400" b="1" dirty="0" smtClean="0"/>
              <a:t>Invention</a:t>
            </a:r>
            <a:endParaRPr lang="en-GB" sz="2400" b="1" dirty="0"/>
          </a:p>
        </p:txBody>
      </p:sp>
    </p:spTree>
    <p:extLst>
      <p:ext uri="{BB962C8B-B14F-4D97-AF65-F5344CB8AC3E}">
        <p14:creationId xmlns="" xmlns:p14="http://schemas.microsoft.com/office/powerpoint/2010/main" val="14260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or End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UNH_PPT_TMPLT</Template>
  <TotalTime>0</TotalTime>
  <Words>2422</Words>
  <Application>Microsoft Office PowerPoint</Application>
  <PresentationFormat>On-screen Show (4:3)</PresentationFormat>
  <Paragraphs>414</Paragraphs>
  <Slides>53</Slides>
  <Notes>19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57" baseType="lpstr">
      <vt:lpstr>Internal Slide</vt:lpstr>
      <vt:lpstr>Cover</vt:lpstr>
      <vt:lpstr>Divider or End Slide</vt:lpstr>
      <vt:lpstr>Clip</vt:lpstr>
      <vt:lpstr>Research PRACTICE</vt:lpstr>
      <vt:lpstr>Objectives for Today</vt:lpstr>
      <vt:lpstr>Objectives for Today</vt:lpstr>
      <vt:lpstr>Objectives for Today</vt:lpstr>
      <vt:lpstr>Research</vt:lpstr>
      <vt:lpstr>What Is Research? </vt:lpstr>
      <vt:lpstr>Group Activity</vt:lpstr>
      <vt:lpstr>What is Computing Research? </vt:lpstr>
      <vt:lpstr>What is Computing Research? </vt:lpstr>
      <vt:lpstr>What is Computing Research? </vt:lpstr>
      <vt:lpstr>What is Good Research?</vt:lpstr>
      <vt:lpstr>What is Good Research?</vt:lpstr>
      <vt:lpstr>Research Philosophy</vt:lpstr>
      <vt:lpstr>Slide 14</vt:lpstr>
      <vt:lpstr>What is Research Philosophy?</vt:lpstr>
      <vt:lpstr>What is Research Philosophy?</vt:lpstr>
      <vt:lpstr>Characteristics of Research Philosophies</vt:lpstr>
      <vt:lpstr>Ontology</vt:lpstr>
      <vt:lpstr>Epistemology</vt:lpstr>
      <vt:lpstr>Epistemology</vt:lpstr>
      <vt:lpstr>Epistemology</vt:lpstr>
      <vt:lpstr>Axiology</vt:lpstr>
      <vt:lpstr>Axiology</vt:lpstr>
      <vt:lpstr>Activity: What Are Your Thoughts?</vt:lpstr>
      <vt:lpstr>Methods of Reasoning</vt:lpstr>
      <vt:lpstr>Methods of Reasoning</vt:lpstr>
      <vt:lpstr>Deduction</vt:lpstr>
      <vt:lpstr>Deduction</vt:lpstr>
      <vt:lpstr>Deduction</vt:lpstr>
      <vt:lpstr>Deduction</vt:lpstr>
      <vt:lpstr>Induction</vt:lpstr>
      <vt:lpstr>Induction</vt:lpstr>
      <vt:lpstr>Induction</vt:lpstr>
      <vt:lpstr>Induction</vt:lpstr>
      <vt:lpstr>Abduction</vt:lpstr>
      <vt:lpstr>Abduction</vt:lpstr>
      <vt:lpstr>Abduction</vt:lpstr>
      <vt:lpstr>Abduction</vt:lpstr>
      <vt:lpstr>Reasoning</vt:lpstr>
      <vt:lpstr>Activity: What Are Your Thoughts?</vt:lpstr>
      <vt:lpstr>Well-Known Research Philosophies</vt:lpstr>
      <vt:lpstr>What is Research Philosophy?</vt:lpstr>
      <vt:lpstr>Positivism</vt:lpstr>
      <vt:lpstr>Positivism</vt:lpstr>
      <vt:lpstr>Positivism</vt:lpstr>
      <vt:lpstr>Interpretivism</vt:lpstr>
      <vt:lpstr>Interpretivism</vt:lpstr>
      <vt:lpstr>Positivism and Interpretivism</vt:lpstr>
      <vt:lpstr>Activity: Mary’s Research</vt:lpstr>
      <vt:lpstr>Philosophies and Approaches</vt:lpstr>
      <vt:lpstr>Next Week</vt:lpstr>
      <vt:lpstr>Task I - Hypotheses</vt:lpstr>
      <vt:lpstr>Task II - Ethics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2014-06-24T18:41:00Z</dcterms:created>
  <dcterms:modified xsi:type="dcterms:W3CDTF">2018-10-08T07:03:14Z</dcterms:modified>
</cp:coreProperties>
</file>