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2"/>
  </p:notesMasterIdLst>
  <p:sldIdLst>
    <p:sldId id="256" r:id="rId2"/>
    <p:sldId id="257" r:id="rId3"/>
    <p:sldId id="349" r:id="rId4"/>
    <p:sldId id="348" r:id="rId5"/>
    <p:sldId id="258" r:id="rId6"/>
    <p:sldId id="350" r:id="rId7"/>
    <p:sldId id="351" r:id="rId8"/>
    <p:sldId id="352" r:id="rId9"/>
    <p:sldId id="354" r:id="rId10"/>
    <p:sldId id="35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6D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1846" autoAdjust="0"/>
  </p:normalViewPr>
  <p:slideViewPr>
    <p:cSldViewPr snapToGrid="0">
      <p:cViewPr varScale="1">
        <p:scale>
          <a:sx n="67" d="100"/>
          <a:sy n="67" d="100"/>
        </p:scale>
        <p:origin x="19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09643-7573-4876-95E1-74F64A0ACF53}" type="datetimeFigureOut">
              <a:rPr lang="en-GB" smtClean="0"/>
              <a:t>03/10/2020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8751C-DAA0-4A12-92BB-16ABA7C55B1D}" type="slidenum">
              <a:rPr lang="en-GB" smtClean="0"/>
              <a:t>‹#›</a:t>
            </a:fld>
            <a:endParaRPr lang="en-GB"/>
          </a:p>
        </p:txBody>
      </p:sp>
    </p:spTree>
    <p:extLst>
      <p:ext uri="{BB962C8B-B14F-4D97-AF65-F5344CB8AC3E}">
        <p14:creationId xmlns:p14="http://schemas.microsoft.com/office/powerpoint/2010/main" val="253395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we’ve met the basic quantities of dynamics and some of the rules that govern their behaviour, as defined by Newton’s laws, we’re going to put that together with the concepts we saw earlier in Calculus,</a:t>
            </a:r>
          </a:p>
        </p:txBody>
      </p:sp>
      <p:sp>
        <p:nvSpPr>
          <p:cNvPr id="4" name="Slide Number Placeholder 3"/>
          <p:cNvSpPr>
            <a:spLocks noGrp="1"/>
          </p:cNvSpPr>
          <p:nvPr>
            <p:ph type="sldNum" sz="quarter" idx="5"/>
          </p:nvPr>
        </p:nvSpPr>
        <p:spPr/>
        <p:txBody>
          <a:bodyPr/>
          <a:lstStyle/>
          <a:p>
            <a:fld id="{DEF8751C-DAA0-4A12-92BB-16ABA7C55B1D}" type="slidenum">
              <a:rPr lang="en-GB" smtClean="0"/>
              <a:t>1</a:t>
            </a:fld>
            <a:endParaRPr lang="en-GB"/>
          </a:p>
        </p:txBody>
      </p:sp>
    </p:spTree>
    <p:extLst>
      <p:ext uri="{BB962C8B-B14F-4D97-AF65-F5344CB8AC3E}">
        <p14:creationId xmlns:p14="http://schemas.microsoft.com/office/powerpoint/2010/main" val="3068887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take a look at a simple example of </a:t>
            </a:r>
          </a:p>
          <a:p>
            <a:endParaRPr lang="en-GB" dirty="0"/>
          </a:p>
          <a:p>
            <a:r>
              <a:rPr lang="en-GB" dirty="0"/>
              <a:t>Just dropping a particle from a stationary position under the effect of gravity and seeing what happens</a:t>
            </a:r>
          </a:p>
          <a:p>
            <a:endParaRPr lang="en-GB" dirty="0"/>
          </a:p>
          <a:p>
            <a:r>
              <a:rPr lang="en-GB" dirty="0"/>
              <a:t>After it’s fallen for 5 seconds,</a:t>
            </a:r>
          </a:p>
          <a:p>
            <a:endParaRPr lang="en-GB" dirty="0"/>
          </a:p>
          <a:p>
            <a:r>
              <a:rPr lang="en-GB" dirty="0"/>
              <a:t>We can use the first equation to find its velocity as just the acceleration times the time, since u is zero, which gives 5 x 9.81 = 49.05 m/s straight downwards,</a:t>
            </a:r>
          </a:p>
          <a:p>
            <a:endParaRPr lang="en-GB" dirty="0"/>
          </a:p>
          <a:p>
            <a:r>
              <a:rPr lang="en-GB" dirty="0"/>
              <a:t>And the second equation to work out the displacement, which comes out to a little over 122.5 metres below the starting point. These are the basic steps that would be applied in a simulation, where the starting or current status is known and the next position needs to be calculated, but sometimes we want to do something a bit fancier, like hitting a target as I mentioned on the last slide. The next video will look at how we can apply these equations to more complex scenarios involving projectile motion.</a:t>
            </a:r>
          </a:p>
        </p:txBody>
      </p:sp>
      <p:sp>
        <p:nvSpPr>
          <p:cNvPr id="4" name="Slide Number Placeholder 3"/>
          <p:cNvSpPr>
            <a:spLocks noGrp="1"/>
          </p:cNvSpPr>
          <p:nvPr>
            <p:ph type="sldNum" sz="quarter" idx="5"/>
          </p:nvPr>
        </p:nvSpPr>
        <p:spPr/>
        <p:txBody>
          <a:bodyPr/>
          <a:lstStyle/>
          <a:p>
            <a:fld id="{DEF8751C-DAA0-4A12-92BB-16ABA7C55B1D}" type="slidenum">
              <a:rPr lang="en-GB" smtClean="0"/>
              <a:t>10</a:t>
            </a:fld>
            <a:endParaRPr lang="en-GB"/>
          </a:p>
        </p:txBody>
      </p:sp>
    </p:spTree>
    <p:extLst>
      <p:ext uri="{BB962C8B-B14F-4D97-AF65-F5344CB8AC3E}">
        <p14:creationId xmlns:p14="http://schemas.microsoft.com/office/powerpoint/2010/main" val="24861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Applying those techniques to extend the relationships between the quantities of position, velocity and acceleration by deriving a set of equations that can be used to model an object’s motion under constant acceleration – which means it doesn’t have any unpredictable external forces acting on it, which is one of a few simplifying assumptions we’ll be making to make the calculations a little more manageable, whilst still giving plausible results. Note that you won’t need to remember or reproduce the steps I’ll be going through in this video, but I want to show you the process so you can understand where the results come from.</a:t>
            </a:r>
          </a:p>
        </p:txBody>
      </p:sp>
      <p:sp>
        <p:nvSpPr>
          <p:cNvPr id="4" name="Slide Number Placeholder 3"/>
          <p:cNvSpPr>
            <a:spLocks noGrp="1"/>
          </p:cNvSpPr>
          <p:nvPr>
            <p:ph type="sldNum" sz="quarter" idx="5"/>
          </p:nvPr>
        </p:nvSpPr>
        <p:spPr/>
        <p:txBody>
          <a:bodyPr/>
          <a:lstStyle/>
          <a:p>
            <a:fld id="{DEF8751C-DAA0-4A12-92BB-16ABA7C55B1D}" type="slidenum">
              <a:rPr lang="en-GB" smtClean="0"/>
              <a:t>2</a:t>
            </a:fld>
            <a:endParaRPr lang="en-GB"/>
          </a:p>
        </p:txBody>
      </p:sp>
    </p:spTree>
    <p:extLst>
      <p:ext uri="{BB962C8B-B14F-4D97-AF65-F5344CB8AC3E}">
        <p14:creationId xmlns:p14="http://schemas.microsoft.com/office/powerpoint/2010/main" val="184141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illustrate the kind of setup we’ll be working with,</a:t>
            </a:r>
          </a:p>
          <a:p>
            <a:endParaRPr lang="en-GB" dirty="0"/>
          </a:p>
          <a:p>
            <a:r>
              <a:rPr lang="en-GB" dirty="0"/>
              <a:t>Imagine a particle – by which we mean an object that</a:t>
            </a:r>
          </a:p>
          <a:p>
            <a:endParaRPr lang="en-GB" dirty="0"/>
          </a:p>
          <a:p>
            <a:r>
              <a:rPr lang="en-GB" dirty="0"/>
              <a:t>Has a mass but no dimensions, which is what we call a “point mass”, which obviously isn’t especially realistic but is useful for modelling; we can actually separate the motion of 3D rigid objects into the motion of their centres of mass through space and the motion of the rest of the object relative to its centre, so the simplified dynamics we’ll consider here actually form the basis for more complex simulations. We also assume for now that this particle is travelling under a constant acceleration.</a:t>
            </a:r>
          </a:p>
          <a:p>
            <a:endParaRPr lang="en-GB" dirty="0"/>
          </a:p>
          <a:p>
            <a:r>
              <a:rPr lang="en-GB" dirty="0"/>
              <a:t>The most common acceleration we’ll be working with is, of course, gravity, which will factor into any simulation we do that’s not in deep astronomical space, and which we can represent as a vector pointing downwards.</a:t>
            </a:r>
          </a:p>
          <a:p>
            <a:endParaRPr lang="en-GB" dirty="0"/>
          </a:p>
          <a:p>
            <a:r>
              <a:rPr lang="en-GB" dirty="0"/>
              <a:t>The fact that the acceleration is constant means that this vector remains the same at any point on the particle’s path. Since there is an acceleration, though, the velocity isn’t constant;</a:t>
            </a:r>
          </a:p>
          <a:p>
            <a:endParaRPr lang="en-GB" dirty="0"/>
          </a:p>
          <a:p>
            <a:r>
              <a:rPr lang="en-GB" dirty="0"/>
              <a:t>We usually refer to the particle’s velocity at the starting point (which we treat as the origin for our calculations) as the vector u,</a:t>
            </a:r>
          </a:p>
          <a:p>
            <a:endParaRPr lang="en-GB" dirty="0"/>
          </a:p>
          <a:p>
            <a:r>
              <a:rPr lang="en-GB" dirty="0"/>
              <a:t>And at a generic time t after it’s left its origin, we say it has a velocity vector v, and a displacement, or position relative to the origin, represented by the vector s. Generally, when we’re simulating something, we’ll know some of these quantities, for example the initial velocity u, and need to work out the others at a given point in time; perhaps the next </a:t>
            </a:r>
            <a:r>
              <a:rPr lang="en-GB" dirty="0" err="1"/>
              <a:t>substep</a:t>
            </a:r>
            <a:r>
              <a:rPr lang="en-GB" dirty="0"/>
              <a:t>, as we saw in the last video. So how do we do that?</a:t>
            </a:r>
          </a:p>
        </p:txBody>
      </p:sp>
      <p:sp>
        <p:nvSpPr>
          <p:cNvPr id="4" name="Slide Number Placeholder 3"/>
          <p:cNvSpPr>
            <a:spLocks noGrp="1"/>
          </p:cNvSpPr>
          <p:nvPr>
            <p:ph type="sldNum" sz="quarter" idx="5"/>
          </p:nvPr>
        </p:nvSpPr>
        <p:spPr/>
        <p:txBody>
          <a:bodyPr/>
          <a:lstStyle/>
          <a:p>
            <a:fld id="{DEF8751C-DAA0-4A12-92BB-16ABA7C55B1D}" type="slidenum">
              <a:rPr lang="en-GB" smtClean="0"/>
              <a:t>3</a:t>
            </a:fld>
            <a:endParaRPr lang="en-GB"/>
          </a:p>
        </p:txBody>
      </p:sp>
    </p:spTree>
    <p:extLst>
      <p:ext uri="{BB962C8B-B14F-4D97-AF65-F5344CB8AC3E}">
        <p14:creationId xmlns:p14="http://schemas.microsoft.com/office/powerpoint/2010/main" val="280025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look back at the process we outlined before for simulating physics, you can see that the first step, after we’ve determined our initial values, is to</a:t>
            </a:r>
          </a:p>
          <a:p>
            <a:endParaRPr lang="en-GB" dirty="0"/>
          </a:p>
          <a:p>
            <a:r>
              <a:rPr lang="en-GB" dirty="0"/>
              <a:t>use numerical integration to find the next position of the particle from its current position and velocity. This works as long as the timestep is small enough, but if we were to try to use the initial velocity for too large a time interval, we’d end up</a:t>
            </a:r>
          </a:p>
          <a:p>
            <a:endParaRPr lang="en-GB" dirty="0"/>
          </a:p>
          <a:p>
            <a:r>
              <a:rPr lang="en-GB" dirty="0"/>
              <a:t>Shooting off vertically upwards, when we should be coming back down to earth. If we had external forces acting, we’d need to be conservative in any case, so we could apply any changes from interactions with other objects as they happen, but since we’re working with constant acceleration, we can</a:t>
            </a:r>
          </a:p>
          <a:p>
            <a:endParaRPr lang="en-GB" dirty="0"/>
          </a:p>
          <a:p>
            <a:r>
              <a:rPr lang="en-GB" dirty="0"/>
              <a:t>Skip that step, and actually</a:t>
            </a:r>
          </a:p>
          <a:p>
            <a:endParaRPr lang="en-GB" dirty="0"/>
          </a:p>
          <a:p>
            <a:r>
              <a:rPr lang="en-GB" dirty="0"/>
              <a:t>compute the new velocity as well as the new position at any time of the particle’s motion.</a:t>
            </a:r>
          </a:p>
        </p:txBody>
      </p:sp>
      <p:sp>
        <p:nvSpPr>
          <p:cNvPr id="4" name="Slide Number Placeholder 3"/>
          <p:cNvSpPr>
            <a:spLocks noGrp="1"/>
          </p:cNvSpPr>
          <p:nvPr>
            <p:ph type="sldNum" sz="quarter" idx="5"/>
          </p:nvPr>
        </p:nvSpPr>
        <p:spPr/>
        <p:txBody>
          <a:bodyPr/>
          <a:lstStyle/>
          <a:p>
            <a:fld id="{55C829F6-C195-4653-B21F-B810A87B2ED9}" type="slidenum">
              <a:rPr lang="en-GB" smtClean="0"/>
              <a:t>4</a:t>
            </a:fld>
            <a:endParaRPr lang="en-GB"/>
          </a:p>
        </p:txBody>
      </p:sp>
    </p:spTree>
    <p:extLst>
      <p:ext uri="{BB962C8B-B14F-4D97-AF65-F5344CB8AC3E}">
        <p14:creationId xmlns:p14="http://schemas.microsoft.com/office/powerpoint/2010/main" val="1510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start with the fact from calculus,</a:t>
            </a:r>
          </a:p>
          <a:p>
            <a:endParaRPr lang="en-GB" dirty="0"/>
          </a:p>
          <a:p>
            <a:r>
              <a:rPr lang="en-GB" dirty="0"/>
              <a:t>that the acceleration is the first derivative of the velocity. We also saw that we can work backwards from a derivative to find the original value as its integral. The value of this derivative, a, is a constant vector, which we can</a:t>
            </a:r>
          </a:p>
          <a:p>
            <a:endParaRPr lang="en-GB" dirty="0"/>
          </a:p>
          <a:p>
            <a:r>
              <a:rPr lang="en-GB" dirty="0"/>
              <a:t>Integrate with respect to t using the steps for polynomials that we saw previously</a:t>
            </a:r>
          </a:p>
          <a:p>
            <a:endParaRPr lang="en-GB" dirty="0"/>
          </a:p>
          <a:p>
            <a:r>
              <a:rPr lang="en-GB" dirty="0"/>
              <a:t>(remembering that a scalar is essentially a coefficient of a zero-exponent term)</a:t>
            </a:r>
          </a:p>
          <a:p>
            <a:endParaRPr lang="en-GB" dirty="0"/>
          </a:p>
          <a:p>
            <a:r>
              <a:rPr lang="en-GB" dirty="0"/>
              <a:t>From this, we get the integral, v, as the acceleration multiplied by the time, plus some constant coefficient, which we’ll call c; remember that constants disappear when they’re differentiated, so we need to add them back when we integrate. Really, we need to know what the value of c is, and fortunately there is some information we can use,</a:t>
            </a:r>
          </a:p>
          <a:p>
            <a:endParaRPr lang="en-GB" dirty="0"/>
          </a:p>
          <a:p>
            <a:r>
              <a:rPr lang="en-GB" dirty="0"/>
              <a:t>Which is that when t is zero, the velocity v is equal to the initial velocity u.</a:t>
            </a:r>
          </a:p>
          <a:p>
            <a:endParaRPr lang="en-GB" dirty="0"/>
          </a:p>
          <a:p>
            <a:r>
              <a:rPr lang="en-GB" dirty="0"/>
              <a:t>We can substitute these values into the integral, to find that c is equal to u. If we put this back into the integral, we get the equation v = u + at; the velocity at time t is equal to the original velocity plus the acceleration multiplied by the time. Notice that this is the same formula we met earlier for Euler’s method of integration; it’s also one of a set of five equations known as the equations of motion,</a:t>
            </a:r>
          </a:p>
          <a:p>
            <a:endParaRPr lang="en-GB" dirty="0"/>
          </a:p>
          <a:p>
            <a:r>
              <a:rPr lang="en-GB" dirty="0"/>
              <a:t>or ‘</a:t>
            </a:r>
            <a:r>
              <a:rPr lang="en-GB" dirty="0" err="1"/>
              <a:t>suvat</a:t>
            </a:r>
            <a:r>
              <a:rPr lang="en-GB" dirty="0"/>
              <a:t>’ equations, after the variables they contain. In this particular equation, s is missing – in fact each of the equations uses only 4 of the 5 quantities, which is handy when you only know a couple of them to start with. We’re going to label this result as</a:t>
            </a:r>
          </a:p>
          <a:p>
            <a:endParaRPr lang="en-GB" dirty="0"/>
          </a:p>
          <a:p>
            <a:r>
              <a:rPr lang="en-GB" dirty="0"/>
              <a:t>equation 1, so we can refer to it later, </a:t>
            </a:r>
          </a:p>
          <a:p>
            <a:endParaRPr lang="en-GB" dirty="0"/>
          </a:p>
        </p:txBody>
      </p:sp>
      <p:sp>
        <p:nvSpPr>
          <p:cNvPr id="4" name="Slide Number Placeholder 3"/>
          <p:cNvSpPr>
            <a:spLocks noGrp="1"/>
          </p:cNvSpPr>
          <p:nvPr>
            <p:ph type="sldNum" sz="quarter" idx="5"/>
          </p:nvPr>
        </p:nvSpPr>
        <p:spPr/>
        <p:txBody>
          <a:bodyPr/>
          <a:lstStyle/>
          <a:p>
            <a:fld id="{DEF8751C-DAA0-4A12-92BB-16ABA7C55B1D}" type="slidenum">
              <a:rPr lang="en-GB" smtClean="0"/>
              <a:t>5</a:t>
            </a:fld>
            <a:endParaRPr lang="en-GB"/>
          </a:p>
        </p:txBody>
      </p:sp>
    </p:spTree>
    <p:extLst>
      <p:ext uri="{BB962C8B-B14F-4D97-AF65-F5344CB8AC3E}">
        <p14:creationId xmlns:p14="http://schemas.microsoft.com/office/powerpoint/2010/main" val="257114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introduce the displacement s to the mix by noting that</a:t>
            </a:r>
          </a:p>
          <a:p>
            <a:endParaRPr lang="en-GB" dirty="0"/>
          </a:p>
          <a:p>
            <a:r>
              <a:rPr lang="en-GB" dirty="0"/>
              <a:t>the velocity is its derivative.</a:t>
            </a:r>
          </a:p>
          <a:p>
            <a:endParaRPr lang="en-GB" dirty="0"/>
          </a:p>
          <a:p>
            <a:r>
              <a:rPr lang="en-GB" dirty="0"/>
              <a:t>We can equate this to the result in equation 1,</a:t>
            </a:r>
          </a:p>
          <a:p>
            <a:endParaRPr lang="en-GB" dirty="0"/>
          </a:p>
          <a:p>
            <a:r>
              <a:rPr lang="en-GB" dirty="0"/>
              <a:t>And then integrate it again to give a formula for s in terms of u, a, t… and another unknown constant coefficient, c’.</a:t>
            </a:r>
          </a:p>
          <a:p>
            <a:endParaRPr lang="en-GB" dirty="0"/>
          </a:p>
          <a:p>
            <a:r>
              <a:rPr lang="en-GB" dirty="0"/>
              <a:t>Again, we can draw on our initial conditions to find the value of c’, which this time turns out to be zero,</a:t>
            </a:r>
          </a:p>
          <a:p>
            <a:endParaRPr lang="en-GB" dirty="0"/>
          </a:p>
          <a:p>
            <a:r>
              <a:rPr lang="en-GB" dirty="0"/>
              <a:t>And we have our second </a:t>
            </a:r>
            <a:r>
              <a:rPr lang="en-GB" dirty="0" err="1"/>
              <a:t>suvat</a:t>
            </a:r>
            <a:r>
              <a:rPr lang="en-GB" dirty="0"/>
              <a:t> equation,</a:t>
            </a:r>
          </a:p>
          <a:p>
            <a:endParaRPr lang="en-GB" dirty="0"/>
          </a:p>
          <a:p>
            <a:r>
              <a:rPr lang="en-GB" dirty="0"/>
              <a:t>Which we’ll label 2. Notice that if the acceleration is zero, we just have s = </a:t>
            </a:r>
            <a:r>
              <a:rPr lang="en-GB" dirty="0" err="1"/>
              <a:t>ut</a:t>
            </a:r>
            <a:r>
              <a:rPr lang="en-GB" dirty="0"/>
              <a:t>, or the familiar distance = speed x time. So from our initial equation on the last slide, we’ve used substitution and integration to remove v and introduce s; we can now eliminate each of the other variables in turn just using substitution,</a:t>
            </a:r>
          </a:p>
          <a:p>
            <a:endParaRPr lang="en-GB" dirty="0"/>
          </a:p>
        </p:txBody>
      </p:sp>
      <p:sp>
        <p:nvSpPr>
          <p:cNvPr id="4" name="Slide Number Placeholder 3"/>
          <p:cNvSpPr>
            <a:spLocks noGrp="1"/>
          </p:cNvSpPr>
          <p:nvPr>
            <p:ph type="sldNum" sz="quarter" idx="5"/>
          </p:nvPr>
        </p:nvSpPr>
        <p:spPr/>
        <p:txBody>
          <a:bodyPr/>
          <a:lstStyle/>
          <a:p>
            <a:fld id="{DEF8751C-DAA0-4A12-92BB-16ABA7C55B1D}" type="slidenum">
              <a:rPr lang="en-GB" smtClean="0"/>
              <a:t>6</a:t>
            </a:fld>
            <a:endParaRPr lang="en-GB"/>
          </a:p>
        </p:txBody>
      </p:sp>
    </p:spTree>
    <p:extLst>
      <p:ext uri="{BB962C8B-B14F-4D97-AF65-F5344CB8AC3E}">
        <p14:creationId xmlns:p14="http://schemas.microsoft.com/office/powerpoint/2010/main" val="195304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by rearranging the first equation to give the acceleration</a:t>
            </a:r>
          </a:p>
          <a:p>
            <a:endParaRPr lang="en-GB" dirty="0"/>
          </a:p>
          <a:p>
            <a:r>
              <a:rPr lang="en-GB" dirty="0"/>
              <a:t>As the difference in the velocities divided by the time – which</a:t>
            </a:r>
          </a:p>
          <a:p>
            <a:endParaRPr lang="en-GB" dirty="0"/>
          </a:p>
          <a:p>
            <a:r>
              <a:rPr lang="en-GB" dirty="0"/>
              <a:t>matches our definition of it as the rate of change of the velocity.</a:t>
            </a:r>
          </a:p>
          <a:p>
            <a:endParaRPr lang="en-GB" dirty="0"/>
          </a:p>
          <a:p>
            <a:r>
              <a:rPr lang="en-GB" dirty="0"/>
              <a:t>We can now substitute this value of a in the second equation,</a:t>
            </a:r>
          </a:p>
          <a:p>
            <a:endParaRPr lang="en-GB" dirty="0"/>
          </a:p>
          <a:p>
            <a:r>
              <a:rPr lang="en-GB" dirty="0"/>
              <a:t>Noting that the t terms cancel each other out,</a:t>
            </a:r>
          </a:p>
          <a:p>
            <a:endParaRPr lang="en-GB" dirty="0"/>
          </a:p>
          <a:p>
            <a:r>
              <a:rPr lang="en-GB" dirty="0"/>
              <a:t>And rearrange to give our third equation, which gives a different expression for the displacement, without using the acceleration directly. If you look at what the equation is doing, it’s essentially using the average of the two velocities times the time, which works because the acceleration is constant so we know that the velocity will change linearly.</a:t>
            </a:r>
          </a:p>
        </p:txBody>
      </p:sp>
      <p:sp>
        <p:nvSpPr>
          <p:cNvPr id="4" name="Slide Number Placeholder 3"/>
          <p:cNvSpPr>
            <a:spLocks noGrp="1"/>
          </p:cNvSpPr>
          <p:nvPr>
            <p:ph type="sldNum" sz="quarter" idx="5"/>
          </p:nvPr>
        </p:nvSpPr>
        <p:spPr/>
        <p:txBody>
          <a:bodyPr/>
          <a:lstStyle/>
          <a:p>
            <a:fld id="{DEF8751C-DAA0-4A12-92BB-16ABA7C55B1D}" type="slidenum">
              <a:rPr lang="en-GB" smtClean="0"/>
              <a:t>7</a:t>
            </a:fld>
            <a:endParaRPr lang="en-GB"/>
          </a:p>
        </p:txBody>
      </p:sp>
    </p:spTree>
    <p:extLst>
      <p:ext uri="{BB962C8B-B14F-4D97-AF65-F5344CB8AC3E}">
        <p14:creationId xmlns:p14="http://schemas.microsoft.com/office/powerpoint/2010/main" val="193507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bit of algebra is a little trickier. We’d like to get an expression for t so we can perform a similar substitution, but we can’t really divide by a vector, so the closest we can get is</a:t>
            </a:r>
          </a:p>
          <a:p>
            <a:endParaRPr lang="en-GB" dirty="0"/>
          </a:p>
          <a:p>
            <a:r>
              <a:rPr lang="en-GB" dirty="0"/>
              <a:t>An expression for a times t. All is not lost, though, as we can take our equation 3 from the last slide and</a:t>
            </a:r>
          </a:p>
          <a:p>
            <a:endParaRPr lang="en-GB" dirty="0"/>
          </a:p>
          <a:p>
            <a:r>
              <a:rPr lang="en-GB" dirty="0"/>
              <a:t>Apply a dot product with a on both sides. Since ½ and t are just scalars, we can multiply them in any order, but written like this we can see that we have an at term, that we can</a:t>
            </a:r>
          </a:p>
          <a:p>
            <a:endParaRPr lang="en-GB" dirty="0"/>
          </a:p>
          <a:p>
            <a:r>
              <a:rPr lang="en-GB" dirty="0"/>
              <a:t>swap our for the expression at the top. Remembering that the dot product is both</a:t>
            </a:r>
          </a:p>
          <a:p>
            <a:endParaRPr lang="en-GB" dirty="0"/>
          </a:p>
          <a:p>
            <a:r>
              <a:rPr lang="en-GB" dirty="0"/>
              <a:t>Distributive, which means that we can factor out the brackets as we would with scalars,</a:t>
            </a:r>
          </a:p>
          <a:p>
            <a:endParaRPr lang="en-GB" dirty="0"/>
          </a:p>
          <a:p>
            <a:r>
              <a:rPr lang="en-GB" dirty="0"/>
              <a:t>And commutative, so that </a:t>
            </a:r>
            <a:r>
              <a:rPr lang="en-GB" dirty="0" err="1"/>
              <a:t>u.v</a:t>
            </a:r>
            <a:r>
              <a:rPr lang="en-GB" dirty="0"/>
              <a:t> and </a:t>
            </a:r>
            <a:r>
              <a:rPr lang="en-GB" dirty="0" err="1"/>
              <a:t>v.u</a:t>
            </a:r>
            <a:r>
              <a:rPr lang="en-GB" dirty="0"/>
              <a:t> are the same,</a:t>
            </a:r>
          </a:p>
          <a:p>
            <a:endParaRPr lang="en-GB" dirty="0"/>
          </a:p>
          <a:p>
            <a:r>
              <a:rPr lang="en-GB" dirty="0"/>
              <a:t>We can rearrange this to give our fourth equation, excluding time. Remember that the dot product of a vector with itself is its magnitude, so we can also write the same equation</a:t>
            </a:r>
          </a:p>
          <a:p>
            <a:endParaRPr lang="en-GB" dirty="0"/>
          </a:p>
          <a:p>
            <a:r>
              <a:rPr lang="en-GB" dirty="0"/>
              <a:t>in this form.</a:t>
            </a:r>
          </a:p>
        </p:txBody>
      </p:sp>
      <p:sp>
        <p:nvSpPr>
          <p:cNvPr id="4" name="Slide Number Placeholder 3"/>
          <p:cNvSpPr>
            <a:spLocks noGrp="1"/>
          </p:cNvSpPr>
          <p:nvPr>
            <p:ph type="sldNum" sz="quarter" idx="5"/>
          </p:nvPr>
        </p:nvSpPr>
        <p:spPr/>
        <p:txBody>
          <a:bodyPr/>
          <a:lstStyle/>
          <a:p>
            <a:fld id="{DEF8751C-DAA0-4A12-92BB-16ABA7C55B1D}" type="slidenum">
              <a:rPr lang="en-GB" smtClean="0"/>
              <a:t>8</a:t>
            </a:fld>
            <a:endParaRPr lang="en-GB"/>
          </a:p>
        </p:txBody>
      </p:sp>
    </p:spTree>
    <p:extLst>
      <p:ext uri="{BB962C8B-B14F-4D97-AF65-F5344CB8AC3E}">
        <p14:creationId xmlns:p14="http://schemas.microsoft.com/office/powerpoint/2010/main" val="230323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go back to one more way to</a:t>
            </a:r>
          </a:p>
          <a:p>
            <a:endParaRPr lang="en-GB" dirty="0"/>
          </a:p>
          <a:p>
            <a:r>
              <a:rPr lang="en-GB" dirty="0"/>
              <a:t>rearrange the first equation, which is to isolate u.</a:t>
            </a:r>
          </a:p>
          <a:p>
            <a:endParaRPr lang="en-GB" dirty="0"/>
          </a:p>
          <a:p>
            <a:r>
              <a:rPr lang="en-GB" dirty="0"/>
              <a:t>Popping this into the second equation,</a:t>
            </a:r>
          </a:p>
          <a:p>
            <a:endParaRPr lang="en-GB" dirty="0"/>
          </a:p>
          <a:p>
            <a:r>
              <a:rPr lang="en-GB" dirty="0"/>
              <a:t>And doing a little bit of straightforward algebraic rearrangement,</a:t>
            </a:r>
          </a:p>
          <a:p>
            <a:endParaRPr lang="en-GB" dirty="0"/>
          </a:p>
          <a:p>
            <a:r>
              <a:rPr lang="en-GB" dirty="0"/>
              <a:t>We have our fifth and final equation, where instead of starting with the initial velocity and adding some fraction of the acceleration, we start from the final velocity and work backwards – which is what we need to do if we’re aiming to hit a target, rather than just seeing where our particle will end up. I’ve gone through all the steps to derive these equations partly so you can see where they come from, but also so you can hopefully get a feel for some of the ways you might need to manipulate them to solve particular problems. Often, though, you can just apply them straight out of the box – for instance</a:t>
            </a:r>
          </a:p>
        </p:txBody>
      </p:sp>
      <p:sp>
        <p:nvSpPr>
          <p:cNvPr id="4" name="Slide Number Placeholder 3"/>
          <p:cNvSpPr>
            <a:spLocks noGrp="1"/>
          </p:cNvSpPr>
          <p:nvPr>
            <p:ph type="sldNum" sz="quarter" idx="5"/>
          </p:nvPr>
        </p:nvSpPr>
        <p:spPr/>
        <p:txBody>
          <a:bodyPr/>
          <a:lstStyle/>
          <a:p>
            <a:fld id="{DEF8751C-DAA0-4A12-92BB-16ABA7C55B1D}" type="slidenum">
              <a:rPr lang="en-GB" smtClean="0"/>
              <a:t>9</a:t>
            </a:fld>
            <a:endParaRPr lang="en-GB"/>
          </a:p>
        </p:txBody>
      </p:sp>
    </p:spTree>
    <p:extLst>
      <p:ext uri="{BB962C8B-B14F-4D97-AF65-F5344CB8AC3E}">
        <p14:creationId xmlns:p14="http://schemas.microsoft.com/office/powerpoint/2010/main" val="3909479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2721686" y="1964267"/>
            <a:ext cx="8438440" cy="2421464"/>
          </a:xfrm>
        </p:spPr>
        <p:txBody>
          <a:bodyPr/>
          <a:lstStyle/>
          <a:p>
            <a:r>
              <a:rPr lang="en-US" i="1" dirty="0"/>
              <a:t>Week 4: Mechanics I</a:t>
            </a:r>
            <a:br>
              <a:rPr lang="en-US" dirty="0"/>
            </a:br>
            <a:r>
              <a:rPr lang="en-US" b="1" dirty="0"/>
              <a:t>Part 3: Equations of motion</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313355" y="4385732"/>
            <a:ext cx="7846770"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B3A1-89DA-46D5-B1C3-97CBF0FB5C9A}"/>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EA435A-307A-4D0A-982C-B53395CAAEAC}"/>
                  </a:ext>
                </a:extLst>
              </p:cNvPr>
              <p:cNvSpPr>
                <a:spLocks noGrp="1"/>
              </p:cNvSpPr>
              <p:nvPr>
                <p:ph idx="1"/>
              </p:nvPr>
            </p:nvSpPr>
            <p:spPr>
              <a:xfrm>
                <a:off x="685801" y="2142067"/>
                <a:ext cx="10838328" cy="4106333"/>
              </a:xfrm>
            </p:spPr>
            <p:txBody>
              <a:bodyPr>
                <a:normAutofit/>
              </a:bodyPr>
              <a:lstStyle/>
              <a:p>
                <a:r>
                  <a:rPr lang="en-GB" dirty="0"/>
                  <a:t>A particle is dropped and falls under gravity: </a:t>
                </a:r>
                <a14:m>
                  <m:oMath xmlns:m="http://schemas.openxmlformats.org/officeDocument/2006/math">
                    <m:r>
                      <a:rPr lang="en-GB" b="1" i="0" smtClean="0">
                        <a:latin typeface="Cambria Math" panose="02040503050406030204" pitchFamily="18" charset="0"/>
                      </a:rPr>
                      <m:t>𝐮</m:t>
                    </m:r>
                    <m:r>
                      <a:rPr lang="en-GB" b="0" i="1" smtClean="0">
                        <a:latin typeface="Cambria Math" panose="02040503050406030204" pitchFamily="18" charset="0"/>
                      </a:rPr>
                      <m:t>=0</m:t>
                    </m:r>
                  </m:oMath>
                </a14:m>
                <a:r>
                  <a:rPr lang="en-GB" dirty="0"/>
                  <a:t>, </a:t>
                </a:r>
                <a14:m>
                  <m:oMath xmlns:m="http://schemas.openxmlformats.org/officeDocument/2006/math">
                    <m:r>
                      <a:rPr lang="en-GB" b="1" i="0" smtClean="0">
                        <a:latin typeface="Cambria Math" panose="02040503050406030204" pitchFamily="18" charset="0"/>
                      </a:rPr>
                      <m:t>𝐚</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−9.81</m:t>
                              </m:r>
                            </m:e>
                          </m:mr>
                        </m:m>
                      </m:e>
                    </m:d>
                  </m:oMath>
                </a14:m>
                <a:endParaRPr lang="en-GB" dirty="0"/>
              </a:p>
              <a:p>
                <a:r>
                  <a:rPr lang="en-GB" dirty="0"/>
                  <a:t>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=5</m:t>
                    </m:r>
                  </m:oMath>
                </a14:m>
                <a:r>
                  <a:rPr lang="en-GB" dirty="0"/>
                  <a:t> seconds:</a:t>
                </a:r>
              </a:p>
              <a:p>
                <a:pPr lvl="1"/>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𝐮</m:t>
                    </m:r>
                    <m:r>
                      <a:rPr lang="en-GB" b="0" i="1" smtClean="0">
                        <a:latin typeface="Cambria Math" panose="02040503050406030204" pitchFamily="18" charset="0"/>
                      </a:rPr>
                      <m:t>+</m:t>
                    </m:r>
                    <m:r>
                      <a:rPr lang="en-GB" b="1" i="0" smtClean="0">
                        <a:latin typeface="Cambria Math" panose="02040503050406030204" pitchFamily="18" charset="0"/>
                      </a:rPr>
                      <m:t>𝐚</m:t>
                    </m:r>
                    <m:r>
                      <a:rPr lang="en-GB" b="0" i="1" smtClean="0">
                        <a:latin typeface="Cambria Math" panose="02040503050406030204" pitchFamily="18" charset="0"/>
                      </a:rPr>
                      <m:t>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5×−9.81</m:t>
                              </m:r>
                            </m:e>
                          </m:mr>
                        </m:m>
                      </m:e>
                    </m:d>
                  </m:oMath>
                </a14:m>
                <a:r>
                  <a:rPr lang="en-GB" dirty="0"/>
                  <a:t> - the particle is falling downwards at 49.05 metres per second</a:t>
                </a:r>
              </a:p>
              <a:p>
                <a:pPr lvl="1"/>
                <a14:m>
                  <m:oMath xmlns:m="http://schemas.openxmlformats.org/officeDocument/2006/math">
                    <m:r>
                      <a:rPr lang="en-GB" b="1" i="0" smtClean="0">
                        <a:latin typeface="Cambria Math" panose="02040503050406030204" pitchFamily="18" charset="0"/>
                      </a:rPr>
                      <m:t>𝐬</m:t>
                    </m:r>
                    <m:r>
                      <a:rPr lang="en-GB" b="0" i="1" smtClean="0">
                        <a:latin typeface="Cambria Math" panose="02040503050406030204" pitchFamily="18" charset="0"/>
                      </a:rPr>
                      <m:t>=</m:t>
                    </m:r>
                    <m:r>
                      <a:rPr lang="en-GB" b="1" i="0" smtClean="0">
                        <a:latin typeface="Cambria Math" panose="02040503050406030204" pitchFamily="18" charset="0"/>
                      </a:rPr>
                      <m:t>𝐮</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1" i="0" smtClean="0">
                        <a:latin typeface="Cambria Math" panose="02040503050406030204" pitchFamily="18" charset="0"/>
                      </a:rPr>
                      <m:t>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2</m:t>
                        </m:r>
                      </m:den>
                    </m:f>
                  </m:oMath>
                </a14:m>
                <a:r>
                  <a:rPr lang="en-GB" dirty="0"/>
                  <a:t>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b="0" i="1" smtClean="0">
                                  <a:latin typeface="Cambria Math" panose="02040503050406030204" pitchFamily="18" charset="0"/>
                                </a:rPr>
                                <m:t>−</m:t>
                              </m:r>
                              <m:r>
                                <a:rPr lang="en-GB" i="1">
                                  <a:latin typeface="Cambria Math" panose="02040503050406030204" pitchFamily="18" charset="0"/>
                                </a:rPr>
                                <m:t>9.81</m:t>
                              </m:r>
                            </m:e>
                          </m:mr>
                        </m:m>
                      </m:e>
                    </m:d>
                  </m:oMath>
                </a14:m>
                <a:r>
                  <a:rPr lang="en-GB" dirty="0"/>
                  <a:t> - the particle has fallen down a distance of 122.625 metres</a:t>
                </a:r>
              </a:p>
            </p:txBody>
          </p:sp>
        </mc:Choice>
        <mc:Fallback xmlns="">
          <p:sp>
            <p:nvSpPr>
              <p:cNvPr id="3" name="Content Placeholder 2">
                <a:extLst>
                  <a:ext uri="{FF2B5EF4-FFF2-40B4-BE49-F238E27FC236}">
                    <a16:creationId xmlns:a16="http://schemas.microsoft.com/office/drawing/2014/main" id="{21EA435A-307A-4D0A-982C-B53395CAAEAC}"/>
                  </a:ext>
                </a:extLst>
              </p:cNvPr>
              <p:cNvSpPr>
                <a:spLocks noGrp="1" noRot="1" noChangeAspect="1" noMove="1" noResize="1" noEditPoints="1" noAdjustHandles="1" noChangeArrowheads="1" noChangeShapeType="1" noTextEdit="1"/>
              </p:cNvSpPr>
              <p:nvPr>
                <p:ph idx="1"/>
              </p:nvPr>
            </p:nvSpPr>
            <p:spPr>
              <a:xfrm>
                <a:off x="685801" y="2142067"/>
                <a:ext cx="10838328" cy="4106333"/>
              </a:xfrm>
              <a:blipFill>
                <a:blip r:embed="rId3"/>
                <a:stretch>
                  <a:fillRect l="-1013"/>
                </a:stretch>
              </a:blipFill>
            </p:spPr>
            <p:txBody>
              <a:bodyPr/>
              <a:lstStyle/>
              <a:p>
                <a:r>
                  <a:rPr lang="en-GB">
                    <a:noFill/>
                  </a:rPr>
                  <a:t> </a:t>
                </a:r>
              </a:p>
            </p:txBody>
          </p:sp>
        </mc:Fallback>
      </mc:AlternateContent>
    </p:spTree>
    <p:extLst>
      <p:ext uri="{BB962C8B-B14F-4D97-AF65-F5344CB8AC3E}">
        <p14:creationId xmlns:p14="http://schemas.microsoft.com/office/powerpoint/2010/main" val="3161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Apply </a:t>
            </a:r>
            <a:r>
              <a:rPr lang="en-US" sz="2800" dirty="0"/>
              <a:t>techniques from Calculus to </a:t>
            </a:r>
            <a:r>
              <a:rPr lang="en-US" sz="2800" b="1" dirty="0">
                <a:solidFill>
                  <a:schemeClr val="accent4"/>
                </a:solidFill>
              </a:rPr>
              <a:t>extend </a:t>
            </a:r>
            <a:r>
              <a:rPr lang="en-US" sz="2800" dirty="0"/>
              <a:t>the relationships between physical quantities to a set of equations that </a:t>
            </a:r>
            <a:r>
              <a:rPr lang="en-US" sz="2800" b="1" dirty="0">
                <a:solidFill>
                  <a:schemeClr val="accent4"/>
                </a:solidFill>
              </a:rPr>
              <a:t>predict</a:t>
            </a:r>
            <a:r>
              <a:rPr lang="en-US" sz="2800" dirty="0"/>
              <a:t> an object’s motion under </a:t>
            </a:r>
            <a:r>
              <a:rPr lang="en-US" sz="2800" dirty="0">
                <a:solidFill>
                  <a:schemeClr val="accent4"/>
                </a:solidFill>
              </a:rPr>
              <a:t>constant acceleration</a:t>
            </a:r>
            <a:r>
              <a:rPr lang="en-US" sz="2800" dirty="0"/>
              <a:t>.</a:t>
            </a:r>
            <a:endParaRPr lang="en-US" sz="2800" b="1"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49BD-7CC7-4E4E-AF7F-30DC438FC7FB}"/>
              </a:ext>
            </a:extLst>
          </p:cNvPr>
          <p:cNvSpPr>
            <a:spLocks noGrp="1"/>
          </p:cNvSpPr>
          <p:nvPr>
            <p:ph type="title"/>
          </p:nvPr>
        </p:nvSpPr>
        <p:spPr/>
        <p:txBody>
          <a:bodyPr/>
          <a:lstStyle/>
          <a:p>
            <a:r>
              <a:rPr lang="en-GB" dirty="0"/>
              <a:t>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6FB8D-7D91-4E56-A3F5-BA9A88A864AF}"/>
                  </a:ext>
                </a:extLst>
              </p:cNvPr>
              <p:cNvSpPr>
                <a:spLocks noGrp="1"/>
              </p:cNvSpPr>
              <p:nvPr>
                <p:ph idx="1"/>
              </p:nvPr>
            </p:nvSpPr>
            <p:spPr>
              <a:xfrm>
                <a:off x="1097280" y="2108201"/>
                <a:ext cx="5480183" cy="4140199"/>
              </a:xfrm>
            </p:spPr>
            <p:txBody>
              <a:bodyPr>
                <a:normAutofit fontScale="92500" lnSpcReduction="20000"/>
              </a:bodyPr>
              <a:lstStyle/>
              <a:p>
                <a:r>
                  <a:rPr lang="en-GB" dirty="0"/>
                  <a:t>Consider a particle under </a:t>
                </a:r>
                <a:r>
                  <a:rPr lang="en-GB" dirty="0">
                    <a:solidFill>
                      <a:schemeClr val="accent4"/>
                    </a:solidFill>
                  </a:rPr>
                  <a:t>constant acceleration</a:t>
                </a:r>
              </a:p>
              <a:p>
                <a:pPr lvl="1"/>
                <a:r>
                  <a:rPr lang="en-GB" dirty="0"/>
                  <a:t>e.g. under gravity with no other forces acting</a:t>
                </a:r>
              </a:p>
              <a:p>
                <a:r>
                  <a:rPr lang="en-GB" dirty="0"/>
                  <a:t>At all times, the acceleration of the particle is </a:t>
                </a:r>
                <a14:m>
                  <m:oMath xmlns:m="http://schemas.openxmlformats.org/officeDocument/2006/math">
                    <m:r>
                      <a:rPr lang="en-GB" b="1" smtClean="0">
                        <a:solidFill>
                          <a:schemeClr val="accent3"/>
                        </a:solidFill>
                        <a:latin typeface="Cambria Math" panose="02040503050406030204" pitchFamily="18" charset="0"/>
                      </a:rPr>
                      <m:t>𝐚</m:t>
                    </m:r>
                  </m:oMath>
                </a14:m>
                <a:endParaRPr lang="en-GB" b="1" dirty="0"/>
              </a:p>
              <a:p>
                <a:r>
                  <a:rPr lang="en-GB" dirty="0"/>
                  <a:t>At time </a:t>
                </a:r>
                <a14:m>
                  <m:oMath xmlns:m="http://schemas.openxmlformats.org/officeDocument/2006/math">
                    <m:r>
                      <a:rPr lang="en-GB" b="0" i="1" smtClean="0">
                        <a:latin typeface="Cambria Math" panose="02040503050406030204" pitchFamily="18" charset="0"/>
                      </a:rPr>
                      <m:t>0</m:t>
                    </m:r>
                  </m:oMath>
                </a14:m>
                <a:r>
                  <a:rPr lang="en-GB" dirty="0"/>
                  <a:t>, assume the particle is at the origin and has velocity </a:t>
                </a:r>
                <a14:m>
                  <m:oMath xmlns:m="http://schemas.openxmlformats.org/officeDocument/2006/math">
                    <m:r>
                      <a:rPr lang="en-GB" b="1" i="0" smtClean="0">
                        <a:solidFill>
                          <a:schemeClr val="accent5"/>
                        </a:solidFill>
                        <a:latin typeface="Cambria Math" panose="02040503050406030204" pitchFamily="18" charset="0"/>
                      </a:rPr>
                      <m:t>𝐮</m:t>
                    </m:r>
                  </m:oMath>
                </a14:m>
                <a:endParaRPr lang="en-GB" b="1" dirty="0">
                  <a:solidFill>
                    <a:schemeClr val="accent5"/>
                  </a:solidFill>
                </a:endParaRPr>
              </a:p>
              <a:p>
                <a:r>
                  <a:rPr lang="en-GB" dirty="0"/>
                  <a:t>At time </a:t>
                </a:r>
                <a14:m>
                  <m:oMath xmlns:m="http://schemas.openxmlformats.org/officeDocument/2006/math">
                    <m:r>
                      <a:rPr lang="en-GB" b="0" i="1" smtClean="0">
                        <a:latin typeface="Cambria Math" panose="02040503050406030204" pitchFamily="18" charset="0"/>
                      </a:rPr>
                      <m:t>𝑡</m:t>
                    </m:r>
                  </m:oMath>
                </a14:m>
                <a:r>
                  <a:rPr lang="en-GB" dirty="0"/>
                  <a:t>, let </a:t>
                </a:r>
                <a14:m>
                  <m:oMath xmlns:m="http://schemas.openxmlformats.org/officeDocument/2006/math">
                    <m:r>
                      <a:rPr lang="en-GB" b="1" i="0" smtClean="0">
                        <a:solidFill>
                          <a:schemeClr val="accent6">
                            <a:lumMod val="40000"/>
                            <a:lumOff val="60000"/>
                          </a:schemeClr>
                        </a:solidFill>
                        <a:latin typeface="Cambria Math" panose="02040503050406030204" pitchFamily="18" charset="0"/>
                      </a:rPr>
                      <m:t>𝐬</m:t>
                    </m:r>
                  </m:oMath>
                </a14:m>
                <a:r>
                  <a:rPr lang="en-GB" dirty="0"/>
                  <a:t> be the particle’s position (or </a:t>
                </a:r>
                <a:r>
                  <a:rPr lang="en-GB" dirty="0">
                    <a:solidFill>
                      <a:schemeClr val="accent4"/>
                    </a:solidFill>
                  </a:rPr>
                  <a:t>displacement</a:t>
                </a:r>
                <a:r>
                  <a:rPr lang="en-GB" dirty="0"/>
                  <a:t>) and let </a:t>
                </a:r>
                <a14:m>
                  <m:oMath xmlns:m="http://schemas.openxmlformats.org/officeDocument/2006/math">
                    <m:r>
                      <a:rPr lang="en-GB" b="1" i="0" smtClean="0">
                        <a:solidFill>
                          <a:schemeClr val="accent5"/>
                        </a:solidFill>
                        <a:latin typeface="Cambria Math" panose="02040503050406030204" pitchFamily="18" charset="0"/>
                      </a:rPr>
                      <m:t>𝐯</m:t>
                    </m:r>
                  </m:oMath>
                </a14:m>
                <a:r>
                  <a:rPr lang="en-GB" dirty="0"/>
                  <a:t> be its velocity</a:t>
                </a:r>
              </a:p>
            </p:txBody>
          </p:sp>
        </mc:Choice>
        <mc:Fallback xmlns="">
          <p:sp>
            <p:nvSpPr>
              <p:cNvPr id="3" name="Content Placeholder 2">
                <a:extLst>
                  <a:ext uri="{FF2B5EF4-FFF2-40B4-BE49-F238E27FC236}">
                    <a16:creationId xmlns:a16="http://schemas.microsoft.com/office/drawing/2014/main" id="{BD46FB8D-7D91-4E56-A3F5-BA9A88A864AF}"/>
                  </a:ext>
                </a:extLst>
              </p:cNvPr>
              <p:cNvSpPr>
                <a:spLocks noGrp="1" noRot="1" noChangeAspect="1" noMove="1" noResize="1" noEditPoints="1" noAdjustHandles="1" noChangeArrowheads="1" noChangeShapeType="1" noTextEdit="1"/>
              </p:cNvSpPr>
              <p:nvPr>
                <p:ph idx="1"/>
              </p:nvPr>
            </p:nvSpPr>
            <p:spPr>
              <a:xfrm>
                <a:off x="1097280" y="2108201"/>
                <a:ext cx="5480183" cy="4140199"/>
              </a:xfrm>
              <a:blipFill>
                <a:blip r:embed="rId3"/>
                <a:stretch>
                  <a:fillRect l="-1669" t="-3240" r="-779"/>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7B2637A4-6AD7-4125-8D98-F09A507B6E3F}"/>
              </a:ext>
            </a:extLst>
          </p:cNvPr>
          <p:cNvSpPr/>
          <p:nvPr/>
        </p:nvSpPr>
        <p:spPr>
          <a:xfrm>
            <a:off x="10602532" y="3682825"/>
            <a:ext cx="212502" cy="212502"/>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DAE1F692-317A-4087-83A5-13A51A9881AA}"/>
              </a:ext>
            </a:extLst>
          </p:cNvPr>
          <p:cNvSpPr/>
          <p:nvPr/>
        </p:nvSpPr>
        <p:spPr>
          <a:xfrm>
            <a:off x="7263685" y="4530143"/>
            <a:ext cx="212502" cy="21250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Shape 4">
            <a:extLst>
              <a:ext uri="{FF2B5EF4-FFF2-40B4-BE49-F238E27FC236}">
                <a16:creationId xmlns:a16="http://schemas.microsoft.com/office/drawing/2014/main" id="{D970EB1A-DB73-45AF-B46B-67480776DD09}"/>
              </a:ext>
              <a:ext uri="{C183D7F6-B498-43B3-948B-1728B52AA6E4}">
                <adec:decorative xmlns:adec="http://schemas.microsoft.com/office/drawing/2017/decorative" val="1"/>
              </a:ext>
            </a:extLst>
          </p:cNvPr>
          <p:cNvSpPr/>
          <p:nvPr/>
        </p:nvSpPr>
        <p:spPr>
          <a:xfrm>
            <a:off x="7366715" y="2882492"/>
            <a:ext cx="3342068" cy="1753902"/>
          </a:xfrm>
          <a:custGeom>
            <a:avLst/>
            <a:gdLst>
              <a:gd name="connsiteX0" fmla="*/ 0 w 3342068"/>
              <a:gd name="connsiteY0" fmla="*/ 1753902 h 1753902"/>
              <a:gd name="connsiteX1" fmla="*/ 1700012 w 3342068"/>
              <a:gd name="connsiteY1" fmla="*/ 21694 h 1753902"/>
              <a:gd name="connsiteX2" fmla="*/ 3342068 w 3342068"/>
              <a:gd name="connsiteY2" fmla="*/ 897457 h 1753902"/>
            </a:gdLst>
            <a:ahLst/>
            <a:cxnLst>
              <a:cxn ang="0">
                <a:pos x="connsiteX0" y="connsiteY0"/>
              </a:cxn>
              <a:cxn ang="0">
                <a:pos x="connsiteX1" y="connsiteY1"/>
              </a:cxn>
              <a:cxn ang="0">
                <a:pos x="connsiteX2" y="connsiteY2"/>
              </a:cxn>
            </a:cxnLst>
            <a:rect l="l" t="t" r="r" b="b"/>
            <a:pathLst>
              <a:path w="3342068" h="1753902">
                <a:moveTo>
                  <a:pt x="0" y="1753902"/>
                </a:moveTo>
                <a:cubicBezTo>
                  <a:pt x="571500" y="959168"/>
                  <a:pt x="1143001" y="164435"/>
                  <a:pt x="1700012" y="21694"/>
                </a:cubicBezTo>
                <a:cubicBezTo>
                  <a:pt x="2257023" y="-121047"/>
                  <a:pt x="3143519" y="471381"/>
                  <a:pt x="3342068" y="897457"/>
                </a:cubicBezTo>
              </a:path>
            </a:pathLst>
          </a:custGeom>
          <a:noFill/>
          <a:ln w="28575">
            <a:solidFill>
              <a:srgbClr val="FFFF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0A5E6246-CB4E-4B52-8A5E-414F1BAFE270}"/>
              </a:ext>
            </a:extLst>
          </p:cNvPr>
          <p:cNvGrpSpPr/>
          <p:nvPr/>
        </p:nvGrpSpPr>
        <p:grpSpPr>
          <a:xfrm>
            <a:off x="10520432" y="3779949"/>
            <a:ext cx="389850" cy="947974"/>
            <a:chOff x="10520432" y="3779949"/>
            <a:chExt cx="389850" cy="947974"/>
          </a:xfrm>
        </p:grpSpPr>
        <p:cxnSp>
          <p:nvCxnSpPr>
            <p:cNvPr id="17" name="Straight Arrow Connector 16">
              <a:extLst>
                <a:ext uri="{FF2B5EF4-FFF2-40B4-BE49-F238E27FC236}">
                  <a16:creationId xmlns:a16="http://schemas.microsoft.com/office/drawing/2014/main" id="{995E2C60-34A1-415E-BBBF-F96D571E5183}"/>
                </a:ext>
              </a:extLst>
            </p:cNvPr>
            <p:cNvCxnSpPr>
              <a:cxnSpLocks/>
            </p:cNvCxnSpPr>
            <p:nvPr/>
          </p:nvCxnSpPr>
          <p:spPr>
            <a:xfrm>
              <a:off x="10703148" y="3779949"/>
              <a:ext cx="0" cy="64774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3577FA2-CAC7-4DFF-90A5-F9AE9FBF8392}"/>
                    </a:ext>
                  </a:extLst>
                </p:cNvPr>
                <p:cNvSpPr txBox="1"/>
                <p:nvPr/>
              </p:nvSpPr>
              <p:spPr>
                <a:xfrm>
                  <a:off x="10520432" y="4327813"/>
                  <a:ext cx="3898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3"/>
                            </a:solidFill>
                            <a:latin typeface="Cambria Math" panose="02040503050406030204" pitchFamily="18" charset="0"/>
                          </a:rPr>
                          <m:t>𝐚</m:t>
                        </m:r>
                      </m:oMath>
                    </m:oMathPara>
                  </a14:m>
                  <a:endParaRPr lang="en-GB" sz="2000" b="1" dirty="0">
                    <a:solidFill>
                      <a:schemeClr val="accent4"/>
                    </a:solidFill>
                  </a:endParaRPr>
                </a:p>
              </p:txBody>
            </p:sp>
          </mc:Choice>
          <mc:Fallback xmlns="">
            <p:sp>
              <p:nvSpPr>
                <p:cNvPr id="20" name="TextBox 19">
                  <a:extLst>
                    <a:ext uri="{FF2B5EF4-FFF2-40B4-BE49-F238E27FC236}">
                      <a16:creationId xmlns:a16="http://schemas.microsoft.com/office/drawing/2014/main" id="{D3577FA2-CAC7-4DFF-90A5-F9AE9FBF8392}"/>
                    </a:ext>
                  </a:extLst>
                </p:cNvPr>
                <p:cNvSpPr txBox="1">
                  <a:spLocks noRot="1" noChangeAspect="1" noMove="1" noResize="1" noEditPoints="1" noAdjustHandles="1" noChangeArrowheads="1" noChangeShapeType="1" noTextEdit="1"/>
                </p:cNvSpPr>
                <p:nvPr/>
              </p:nvSpPr>
              <p:spPr>
                <a:xfrm>
                  <a:off x="10520432" y="4327813"/>
                  <a:ext cx="389850" cy="400110"/>
                </a:xfrm>
                <a:prstGeom prst="rect">
                  <a:avLst/>
                </a:prstGeom>
                <a:blipFill>
                  <a:blip r:embed="rId4"/>
                  <a:stretch>
                    <a:fillRect/>
                  </a:stretch>
                </a:blipFill>
              </p:spPr>
              <p:txBody>
                <a:bodyPr/>
                <a:lstStyle/>
                <a:p>
                  <a:r>
                    <a:rPr lang="en-GB">
                      <a:noFill/>
                    </a:rPr>
                    <a:t> </a:t>
                  </a:r>
                </a:p>
              </p:txBody>
            </p:sp>
          </mc:Fallback>
        </mc:AlternateContent>
      </p:grpSp>
      <p:grpSp>
        <p:nvGrpSpPr>
          <p:cNvPr id="8" name="Group 7">
            <a:extLst>
              <a:ext uri="{FF2B5EF4-FFF2-40B4-BE49-F238E27FC236}">
                <a16:creationId xmlns:a16="http://schemas.microsoft.com/office/drawing/2014/main" id="{F3124649-1376-4F35-B4BF-607A89C2E64B}"/>
              </a:ext>
            </a:extLst>
          </p:cNvPr>
          <p:cNvGrpSpPr/>
          <p:nvPr/>
        </p:nvGrpSpPr>
        <p:grpSpPr>
          <a:xfrm>
            <a:off x="7185415" y="4636394"/>
            <a:ext cx="389850" cy="941607"/>
            <a:chOff x="7185415" y="4636394"/>
            <a:chExt cx="389850" cy="941607"/>
          </a:xfrm>
        </p:grpSpPr>
        <p:cxnSp>
          <p:nvCxnSpPr>
            <p:cNvPr id="16" name="Straight Arrow Connector 15">
              <a:extLst>
                <a:ext uri="{FF2B5EF4-FFF2-40B4-BE49-F238E27FC236}">
                  <a16:creationId xmlns:a16="http://schemas.microsoft.com/office/drawing/2014/main" id="{7B810E65-562F-4C88-A61A-3F1A5630F0DD}"/>
                </a:ext>
              </a:extLst>
            </p:cNvPr>
            <p:cNvCxnSpPr>
              <a:cxnSpLocks/>
            </p:cNvCxnSpPr>
            <p:nvPr/>
          </p:nvCxnSpPr>
          <p:spPr>
            <a:xfrm>
              <a:off x="7366715" y="4636394"/>
              <a:ext cx="0" cy="64774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454C9D-2DBC-4FFD-893C-506743CA8273}"/>
                    </a:ext>
                  </a:extLst>
                </p:cNvPr>
                <p:cNvSpPr txBox="1"/>
                <p:nvPr/>
              </p:nvSpPr>
              <p:spPr>
                <a:xfrm>
                  <a:off x="7185415" y="5177891"/>
                  <a:ext cx="3898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3"/>
                            </a:solidFill>
                            <a:latin typeface="Cambria Math" panose="02040503050406030204" pitchFamily="18" charset="0"/>
                          </a:rPr>
                          <m:t>𝐚</m:t>
                        </m:r>
                      </m:oMath>
                    </m:oMathPara>
                  </a14:m>
                  <a:endParaRPr lang="en-GB" b="1" dirty="0">
                    <a:solidFill>
                      <a:schemeClr val="accent3"/>
                    </a:solidFill>
                  </a:endParaRPr>
                </a:p>
              </p:txBody>
            </p:sp>
          </mc:Choice>
          <mc:Fallback xmlns="">
            <p:sp>
              <p:nvSpPr>
                <p:cNvPr id="21" name="TextBox 20">
                  <a:extLst>
                    <a:ext uri="{FF2B5EF4-FFF2-40B4-BE49-F238E27FC236}">
                      <a16:creationId xmlns:a16="http://schemas.microsoft.com/office/drawing/2014/main" id="{56454C9D-2DBC-4FFD-893C-506743CA8273}"/>
                    </a:ext>
                  </a:extLst>
                </p:cNvPr>
                <p:cNvSpPr txBox="1">
                  <a:spLocks noRot="1" noChangeAspect="1" noMove="1" noResize="1" noEditPoints="1" noAdjustHandles="1" noChangeArrowheads="1" noChangeShapeType="1" noTextEdit="1"/>
                </p:cNvSpPr>
                <p:nvPr/>
              </p:nvSpPr>
              <p:spPr>
                <a:xfrm>
                  <a:off x="7185415" y="5177891"/>
                  <a:ext cx="389850" cy="400110"/>
                </a:xfrm>
                <a:prstGeom prst="rect">
                  <a:avLst/>
                </a:prstGeom>
                <a:blipFill>
                  <a:blip r:embed="rId5"/>
                  <a:stretch>
                    <a:fillRect/>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BE40DFE5-DED5-4E63-86EB-22B69DA12648}"/>
              </a:ext>
            </a:extLst>
          </p:cNvPr>
          <p:cNvGrpSpPr/>
          <p:nvPr/>
        </p:nvGrpSpPr>
        <p:grpSpPr>
          <a:xfrm>
            <a:off x="7366715" y="3779949"/>
            <a:ext cx="3883141" cy="856445"/>
            <a:chOff x="7366715" y="3779949"/>
            <a:chExt cx="3883141" cy="856445"/>
          </a:xfrm>
        </p:grpSpPr>
        <p:cxnSp>
          <p:nvCxnSpPr>
            <p:cNvPr id="10" name="Straight Arrow Connector 9">
              <a:extLst>
                <a:ext uri="{FF2B5EF4-FFF2-40B4-BE49-F238E27FC236}">
                  <a16:creationId xmlns:a16="http://schemas.microsoft.com/office/drawing/2014/main" id="{5C5EDDB6-C70A-473A-A15E-E2DA8F287E02}"/>
                </a:ext>
              </a:extLst>
            </p:cNvPr>
            <p:cNvCxnSpPr>
              <a:cxnSpLocks/>
            </p:cNvCxnSpPr>
            <p:nvPr/>
          </p:nvCxnSpPr>
          <p:spPr>
            <a:xfrm>
              <a:off x="10708783" y="3782935"/>
              <a:ext cx="253434" cy="55921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EB347-E57D-4A1F-96A9-F8C85EEFBBFD}"/>
                </a:ext>
              </a:extLst>
            </p:cNvPr>
            <p:cNvCxnSpPr>
              <a:stCxn id="5" idx="0"/>
              <a:endCxn id="5" idx="2"/>
            </p:cNvCxnSpPr>
            <p:nvPr/>
          </p:nvCxnSpPr>
          <p:spPr>
            <a:xfrm flipV="1">
              <a:off x="7366715" y="3779949"/>
              <a:ext cx="3342068" cy="856445"/>
            </a:xfrm>
            <a:prstGeom prst="straightConnector1">
              <a:avLst/>
            </a:prstGeom>
            <a:ln w="34925">
              <a:solidFill>
                <a:schemeClr val="accent6">
                  <a:lumMod val="40000"/>
                  <a:lumOff val="60000"/>
                </a:schemeClr>
              </a:solidFill>
              <a:prstDash val="solid"/>
              <a:headEnd type="none" w="med" len="med"/>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CF0D70-8951-4874-AF7C-C3A6D39C8DDA}"/>
                    </a:ext>
                  </a:extLst>
                </p:cNvPr>
                <p:cNvSpPr txBox="1"/>
                <p:nvPr/>
              </p:nvSpPr>
              <p:spPr>
                <a:xfrm>
                  <a:off x="10863212" y="4227642"/>
                  <a:ext cx="38664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5"/>
                            </a:solidFill>
                            <a:latin typeface="Cambria Math" panose="02040503050406030204" pitchFamily="18" charset="0"/>
                          </a:rPr>
                          <m:t>𝐯</m:t>
                        </m:r>
                      </m:oMath>
                    </m:oMathPara>
                  </a14:m>
                  <a:endParaRPr lang="en-GB" b="1" dirty="0"/>
                </a:p>
              </p:txBody>
            </p:sp>
          </mc:Choice>
          <mc:Fallback xmlns="">
            <p:sp>
              <p:nvSpPr>
                <p:cNvPr id="19" name="TextBox 18">
                  <a:extLst>
                    <a:ext uri="{FF2B5EF4-FFF2-40B4-BE49-F238E27FC236}">
                      <a16:creationId xmlns:a16="http://schemas.microsoft.com/office/drawing/2014/main" id="{6ECF0D70-8951-4874-AF7C-C3A6D39C8DDA}"/>
                    </a:ext>
                  </a:extLst>
                </p:cNvPr>
                <p:cNvSpPr txBox="1">
                  <a:spLocks noRot="1" noChangeAspect="1" noMove="1" noResize="1" noEditPoints="1" noAdjustHandles="1" noChangeArrowheads="1" noChangeShapeType="1" noTextEdit="1"/>
                </p:cNvSpPr>
                <p:nvPr/>
              </p:nvSpPr>
              <p:spPr>
                <a:xfrm>
                  <a:off x="10863212" y="4227642"/>
                  <a:ext cx="386644" cy="4001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C9FBB80-3F2C-4DD5-8498-7BED734B5E2C}"/>
                    </a:ext>
                  </a:extLst>
                </p:cNvPr>
                <p:cNvSpPr txBox="1"/>
                <p:nvPr/>
              </p:nvSpPr>
              <p:spPr>
                <a:xfrm>
                  <a:off x="8921082" y="4135522"/>
                  <a:ext cx="3465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6">
                                <a:lumMod val="40000"/>
                                <a:lumOff val="60000"/>
                              </a:schemeClr>
                            </a:solidFill>
                            <a:latin typeface="Cambria Math" panose="02040503050406030204" pitchFamily="18" charset="0"/>
                          </a:rPr>
                          <m:t>𝐬</m:t>
                        </m:r>
                      </m:oMath>
                    </m:oMathPara>
                  </a14:m>
                  <a:endParaRPr lang="en-GB" sz="2000" b="1" dirty="0">
                    <a:solidFill>
                      <a:schemeClr val="accent6">
                        <a:lumMod val="40000"/>
                        <a:lumOff val="60000"/>
                      </a:schemeClr>
                    </a:solidFill>
                  </a:endParaRPr>
                </a:p>
              </p:txBody>
            </p:sp>
          </mc:Choice>
          <mc:Fallback xmlns="">
            <p:sp>
              <p:nvSpPr>
                <p:cNvPr id="22" name="TextBox 21">
                  <a:extLst>
                    <a:ext uri="{FF2B5EF4-FFF2-40B4-BE49-F238E27FC236}">
                      <a16:creationId xmlns:a16="http://schemas.microsoft.com/office/drawing/2014/main" id="{CC9FBB80-3F2C-4DD5-8498-7BED734B5E2C}"/>
                    </a:ext>
                  </a:extLst>
                </p:cNvPr>
                <p:cNvSpPr txBox="1">
                  <a:spLocks noRot="1" noChangeAspect="1" noMove="1" noResize="1" noEditPoints="1" noAdjustHandles="1" noChangeArrowheads="1" noChangeShapeType="1" noTextEdit="1"/>
                </p:cNvSpPr>
                <p:nvPr/>
              </p:nvSpPr>
              <p:spPr>
                <a:xfrm>
                  <a:off x="8921082" y="4135522"/>
                  <a:ext cx="346570" cy="400110"/>
                </a:xfrm>
                <a:prstGeom prst="rect">
                  <a:avLst/>
                </a:prstGeom>
                <a:blipFill>
                  <a:blip r:embed="rId7"/>
                  <a:stretch>
                    <a:fillRect/>
                  </a:stretch>
                </a:blipFill>
              </p:spPr>
              <p:txBody>
                <a:bodyPr/>
                <a:lstStyle/>
                <a:p>
                  <a:r>
                    <a:rPr lang="en-GB">
                      <a:noFill/>
                    </a:rPr>
                    <a:t> </a:t>
                  </a:r>
                </a:p>
              </p:txBody>
            </p:sp>
          </mc:Fallback>
        </mc:AlternateContent>
      </p:grpSp>
      <p:grpSp>
        <p:nvGrpSpPr>
          <p:cNvPr id="13" name="Group 12">
            <a:extLst>
              <a:ext uri="{FF2B5EF4-FFF2-40B4-BE49-F238E27FC236}">
                <a16:creationId xmlns:a16="http://schemas.microsoft.com/office/drawing/2014/main" id="{B640FEF1-458B-4B63-B121-E432C27FAC7E}"/>
              </a:ext>
            </a:extLst>
          </p:cNvPr>
          <p:cNvGrpSpPr/>
          <p:nvPr/>
        </p:nvGrpSpPr>
        <p:grpSpPr>
          <a:xfrm>
            <a:off x="7366715" y="3695897"/>
            <a:ext cx="553366" cy="940497"/>
            <a:chOff x="7366715" y="3695897"/>
            <a:chExt cx="553366" cy="940497"/>
          </a:xfrm>
        </p:grpSpPr>
        <p:cxnSp>
          <p:nvCxnSpPr>
            <p:cNvPr id="9" name="Straight Arrow Connector 8">
              <a:extLst>
                <a:ext uri="{FF2B5EF4-FFF2-40B4-BE49-F238E27FC236}">
                  <a16:creationId xmlns:a16="http://schemas.microsoft.com/office/drawing/2014/main" id="{A3DFE144-E46E-4124-B474-9142BB10888B}"/>
                </a:ext>
              </a:extLst>
            </p:cNvPr>
            <p:cNvCxnSpPr>
              <a:stCxn id="5" idx="0"/>
            </p:cNvCxnSpPr>
            <p:nvPr/>
          </p:nvCxnSpPr>
          <p:spPr>
            <a:xfrm flipV="1">
              <a:off x="7366715" y="3988646"/>
              <a:ext cx="452252" cy="64774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4C978D-6528-49BA-998D-6E446E2BA7CE}"/>
                    </a:ext>
                  </a:extLst>
                </p:cNvPr>
                <p:cNvSpPr txBox="1"/>
                <p:nvPr/>
              </p:nvSpPr>
              <p:spPr>
                <a:xfrm>
                  <a:off x="7514201" y="3695897"/>
                  <a:ext cx="40588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5"/>
                            </a:solidFill>
                            <a:latin typeface="Cambria Math" panose="02040503050406030204" pitchFamily="18" charset="0"/>
                          </a:rPr>
                          <m:t>𝐮</m:t>
                        </m:r>
                      </m:oMath>
                    </m:oMathPara>
                  </a14:m>
                  <a:endParaRPr lang="en-GB" sz="2000" b="1" dirty="0"/>
                </a:p>
              </p:txBody>
            </p:sp>
          </mc:Choice>
          <mc:Fallback xmlns="">
            <p:sp>
              <p:nvSpPr>
                <p:cNvPr id="18" name="TextBox 17">
                  <a:extLst>
                    <a:ext uri="{FF2B5EF4-FFF2-40B4-BE49-F238E27FC236}">
                      <a16:creationId xmlns:a16="http://schemas.microsoft.com/office/drawing/2014/main" id="{6C4C978D-6528-49BA-998D-6E446E2BA7CE}"/>
                    </a:ext>
                  </a:extLst>
                </p:cNvPr>
                <p:cNvSpPr txBox="1">
                  <a:spLocks noRot="1" noChangeAspect="1" noMove="1" noResize="1" noEditPoints="1" noAdjustHandles="1" noChangeArrowheads="1" noChangeShapeType="1" noTextEdit="1"/>
                </p:cNvSpPr>
                <p:nvPr/>
              </p:nvSpPr>
              <p:spPr>
                <a:xfrm>
                  <a:off x="7514201" y="3695897"/>
                  <a:ext cx="405880" cy="400110"/>
                </a:xfrm>
                <a:prstGeom prst="rect">
                  <a:avLst/>
                </a:prstGeom>
                <a:blipFill>
                  <a:blip r:embed="rId8"/>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E5673F0-4646-4800-BF0D-5575734A66CA}"/>
                  </a:ext>
                </a:extLst>
              </p:cNvPr>
              <p:cNvSpPr txBox="1"/>
              <p:nvPr/>
            </p:nvSpPr>
            <p:spPr>
              <a:xfrm>
                <a:off x="6594474" y="4143147"/>
                <a:ext cx="830677" cy="369332"/>
              </a:xfrm>
              <a:prstGeom prst="rect">
                <a:avLst/>
              </a:prstGeom>
              <a:noFill/>
            </p:spPr>
            <p:txBody>
              <a:bodyPr wrap="none" rtlCol="0">
                <a:spAutoFit/>
              </a:bodyPr>
              <a:lstStyle/>
              <a:p>
                <a:r>
                  <a:rPr lang="en-GB" dirty="0"/>
                  <a:t>Time </a:t>
                </a:r>
                <a14:m>
                  <m:oMath xmlns:m="http://schemas.openxmlformats.org/officeDocument/2006/math">
                    <m:r>
                      <a:rPr lang="en-GB" i="1" dirty="0" smtClean="0">
                        <a:latin typeface="Cambria Math" panose="02040503050406030204" pitchFamily="18" charset="0"/>
                      </a:rPr>
                      <m:t>0</m:t>
                    </m:r>
                  </m:oMath>
                </a14:m>
                <a:endParaRPr lang="en-GB" dirty="0"/>
              </a:p>
            </p:txBody>
          </p:sp>
        </mc:Choice>
        <mc:Fallback xmlns="">
          <p:sp>
            <p:nvSpPr>
              <p:cNvPr id="23" name="TextBox 22">
                <a:extLst>
                  <a:ext uri="{FF2B5EF4-FFF2-40B4-BE49-F238E27FC236}">
                    <a16:creationId xmlns:a16="http://schemas.microsoft.com/office/drawing/2014/main" id="{5E5673F0-4646-4800-BF0D-5575734A66CA}"/>
                  </a:ext>
                </a:extLst>
              </p:cNvPr>
              <p:cNvSpPr txBox="1">
                <a:spLocks noRot="1" noChangeAspect="1" noMove="1" noResize="1" noEditPoints="1" noAdjustHandles="1" noChangeArrowheads="1" noChangeShapeType="1" noTextEdit="1"/>
              </p:cNvSpPr>
              <p:nvPr/>
            </p:nvSpPr>
            <p:spPr>
              <a:xfrm>
                <a:off x="6594474" y="4143147"/>
                <a:ext cx="830677" cy="369332"/>
              </a:xfrm>
              <a:prstGeom prst="rect">
                <a:avLst/>
              </a:prstGeom>
              <a:blipFill>
                <a:blip r:embed="rId9"/>
                <a:stretch>
                  <a:fillRect l="-6618" t="-8333" r="-3676" b="-2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36A6D90-EAC8-4D1C-8377-49328D3A4219}"/>
                  </a:ext>
                </a:extLst>
              </p:cNvPr>
              <p:cNvSpPr txBox="1"/>
              <p:nvPr/>
            </p:nvSpPr>
            <p:spPr>
              <a:xfrm>
                <a:off x="10667358" y="3289462"/>
                <a:ext cx="830677" cy="369332"/>
              </a:xfrm>
              <a:prstGeom prst="rect">
                <a:avLst/>
              </a:prstGeom>
              <a:noFill/>
            </p:spPr>
            <p:txBody>
              <a:bodyPr wrap="none" rtlCol="0">
                <a:spAutoFit/>
              </a:bodyPr>
              <a:lstStyle/>
              <a:p>
                <a:r>
                  <a:rPr lang="en-GB" dirty="0"/>
                  <a:t>Time </a:t>
                </a:r>
                <a14:m>
                  <m:oMath xmlns:m="http://schemas.openxmlformats.org/officeDocument/2006/math">
                    <m:r>
                      <a:rPr lang="en-GB" b="0" i="1" dirty="0" smtClean="0">
                        <a:latin typeface="Cambria Math" panose="02040503050406030204" pitchFamily="18" charset="0"/>
                      </a:rPr>
                      <m:t>𝑡</m:t>
                    </m:r>
                  </m:oMath>
                </a14:m>
                <a:endParaRPr lang="en-GB" dirty="0"/>
              </a:p>
            </p:txBody>
          </p:sp>
        </mc:Choice>
        <mc:Fallback xmlns="">
          <p:sp>
            <p:nvSpPr>
              <p:cNvPr id="24" name="TextBox 23">
                <a:extLst>
                  <a:ext uri="{FF2B5EF4-FFF2-40B4-BE49-F238E27FC236}">
                    <a16:creationId xmlns:a16="http://schemas.microsoft.com/office/drawing/2014/main" id="{C36A6D90-EAC8-4D1C-8377-49328D3A4219}"/>
                  </a:ext>
                </a:extLst>
              </p:cNvPr>
              <p:cNvSpPr txBox="1">
                <a:spLocks noRot="1" noChangeAspect="1" noMove="1" noResize="1" noEditPoints="1" noAdjustHandles="1" noChangeArrowheads="1" noChangeShapeType="1" noTextEdit="1"/>
              </p:cNvSpPr>
              <p:nvPr/>
            </p:nvSpPr>
            <p:spPr>
              <a:xfrm>
                <a:off x="10667358" y="3289462"/>
                <a:ext cx="830677" cy="369332"/>
              </a:xfrm>
              <a:prstGeom prst="rect">
                <a:avLst/>
              </a:prstGeom>
              <a:blipFill>
                <a:blip r:embed="rId10"/>
                <a:stretch>
                  <a:fillRect l="-6618" t="-10000" b="-26667"/>
                </a:stretch>
              </a:blipFill>
            </p:spPr>
            <p:txBody>
              <a:bodyPr/>
              <a:lstStyle/>
              <a:p>
                <a:r>
                  <a:rPr lang="en-GB">
                    <a:noFill/>
                  </a:rPr>
                  <a:t> </a:t>
                </a:r>
              </a:p>
            </p:txBody>
          </p:sp>
        </mc:Fallback>
      </mc:AlternateContent>
      <p:sp>
        <p:nvSpPr>
          <p:cNvPr id="7" name="Speech Bubble: Rectangle 6">
            <a:extLst>
              <a:ext uri="{FF2B5EF4-FFF2-40B4-BE49-F238E27FC236}">
                <a16:creationId xmlns:a16="http://schemas.microsoft.com/office/drawing/2014/main" id="{5A333CF6-5282-4E90-9B0E-6E356A4CEBA7}"/>
              </a:ext>
              <a:ext uri="{C183D7F6-B498-43B3-948B-1728B52AA6E4}">
                <adec:decorative xmlns:adec="http://schemas.microsoft.com/office/drawing/2017/decorative" val="1"/>
              </a:ext>
            </a:extLst>
          </p:cNvPr>
          <p:cNvSpPr/>
          <p:nvPr/>
        </p:nvSpPr>
        <p:spPr>
          <a:xfrm>
            <a:off x="3502957" y="1136465"/>
            <a:ext cx="3074506" cy="612648"/>
          </a:xfrm>
          <a:prstGeom prst="wedgeRectCallout">
            <a:avLst>
              <a:gd name="adj1" fmla="val -38505"/>
              <a:gd name="adj2" fmla="val 107925"/>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“Point mass” (0 dimensions)</a:t>
            </a:r>
          </a:p>
        </p:txBody>
      </p:sp>
    </p:spTree>
    <p:extLst>
      <p:ext uri="{BB962C8B-B14F-4D97-AF65-F5344CB8AC3E}">
        <p14:creationId xmlns:p14="http://schemas.microsoft.com/office/powerpoint/2010/main" val="39135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22" presetClass="entr" presetSubtype="8"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animBg="1"/>
      <p:bldP spid="4" grpId="0" uiExpand="1" animBg="1"/>
      <p:bldP spid="5" grpId="0" uiExpand="1" animBg="1"/>
      <p:bldP spid="23" grpId="0" uiExpand="1"/>
      <p:bldP spid="24"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3B2A-E66A-4336-AE3D-D73465556924}"/>
              </a:ext>
            </a:extLst>
          </p:cNvPr>
          <p:cNvSpPr>
            <a:spLocks noGrp="1"/>
          </p:cNvSpPr>
          <p:nvPr>
            <p:ph type="title"/>
          </p:nvPr>
        </p:nvSpPr>
        <p:spPr/>
        <p:txBody>
          <a:bodyPr/>
          <a:lstStyle/>
          <a:p>
            <a:r>
              <a:rPr lang="en-GB" dirty="0"/>
              <a:t>Recap: Simulating Newtonian physics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86BFE8-3583-42E2-AB06-D2017025334A}"/>
                  </a:ext>
                </a:extLst>
              </p:cNvPr>
              <p:cNvSpPr>
                <a:spLocks noGrp="1"/>
              </p:cNvSpPr>
              <p:nvPr>
                <p:ph idx="1"/>
              </p:nvPr>
            </p:nvSpPr>
            <p:spPr>
              <a:xfrm>
                <a:off x="685801" y="2142067"/>
                <a:ext cx="10131425" cy="4466551"/>
              </a:xfrm>
            </p:spPr>
            <p:txBody>
              <a:bodyPr>
                <a:normAutofit/>
              </a:bodyPr>
              <a:lstStyle/>
              <a:p>
                <a:r>
                  <a:rPr lang="en-GB" dirty="0"/>
                  <a:t>For each object, store its position </a:t>
                </a:r>
                <a14:m>
                  <m:oMath xmlns:m="http://schemas.openxmlformats.org/officeDocument/2006/math">
                    <m:r>
                      <a:rPr lang="en-GB" b="1" i="0" smtClean="0">
                        <a:latin typeface="Cambria Math" panose="02040503050406030204" pitchFamily="18" charset="0"/>
                      </a:rPr>
                      <m:t>𝐱</m:t>
                    </m:r>
                  </m:oMath>
                </a14:m>
                <a:r>
                  <a:rPr lang="en-GB" dirty="0"/>
                  <a:t> and velocity </a:t>
                </a:r>
                <a14:m>
                  <m:oMath xmlns:m="http://schemas.openxmlformats.org/officeDocument/2006/math">
                    <m:r>
                      <a:rPr lang="en-GB" b="1" i="0" smtClean="0">
                        <a:latin typeface="Cambria Math" panose="02040503050406030204" pitchFamily="18" charset="0"/>
                      </a:rPr>
                      <m:t>𝐯</m:t>
                    </m:r>
                  </m:oMath>
                </a14:m>
                <a:endParaRPr lang="en-GB" b="1" dirty="0"/>
              </a:p>
              <a:p>
                <a:r>
                  <a:rPr lang="en-GB" dirty="0"/>
                  <a:t>On each time step:</a:t>
                </a:r>
              </a:p>
              <a:p>
                <a:pPr lvl="1"/>
                <a:r>
                  <a:rPr lang="en-GB" dirty="0"/>
                  <a:t>Apply numerical integration to the velocity to determine the new position,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𝐱</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𝐱</m:t>
                    </m:r>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a:p>
                <a:pPr lvl="1"/>
                <a:r>
                  <a:rPr lang="en-GB" dirty="0"/>
                  <a:t>Calculate the forces acting upon the object, and thus the acceleration </a:t>
                </a:r>
                <a14:m>
                  <m:oMath xmlns:m="http://schemas.openxmlformats.org/officeDocument/2006/math">
                    <m:r>
                      <a:rPr lang="en-GB" b="1" i="0" smtClean="0">
                        <a:latin typeface="Cambria Math" panose="02040503050406030204" pitchFamily="18" charset="0"/>
                      </a:rPr>
                      <m:t>𝐚</m:t>
                    </m:r>
                  </m:oMath>
                </a14:m>
                <a:r>
                  <a:rPr lang="en-GB" dirty="0"/>
                  <a:t> from Newton’s 2</a:t>
                </a:r>
                <a:r>
                  <a:rPr lang="en-GB" baseline="30000" dirty="0"/>
                  <a:t>nd</a:t>
                </a:r>
                <a:r>
                  <a:rPr lang="en-GB" dirty="0"/>
                  <a:t> law</a:t>
                </a:r>
              </a:p>
              <a:p>
                <a:pPr lvl="1"/>
                <a:r>
                  <a:rPr lang="en-GB" dirty="0"/>
                  <a:t>Apply numerical integration to the acceleration to determine the new velocity,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𝐯</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p:txBody>
          </p:sp>
        </mc:Choice>
        <mc:Fallback xmlns="">
          <p:sp>
            <p:nvSpPr>
              <p:cNvPr id="3" name="Content Placeholder 2">
                <a:extLst>
                  <a:ext uri="{FF2B5EF4-FFF2-40B4-BE49-F238E27FC236}">
                    <a16:creationId xmlns:a16="http://schemas.microsoft.com/office/drawing/2014/main" id="{D386BFE8-3583-42E2-AB06-D2017025334A}"/>
                  </a:ext>
                </a:extLst>
              </p:cNvPr>
              <p:cNvSpPr>
                <a:spLocks noGrp="1" noRot="1" noChangeAspect="1" noMove="1" noResize="1" noEditPoints="1" noAdjustHandles="1" noChangeArrowheads="1" noChangeShapeType="1" noTextEdit="1"/>
              </p:cNvSpPr>
              <p:nvPr>
                <p:ph idx="1"/>
              </p:nvPr>
            </p:nvSpPr>
            <p:spPr>
              <a:xfrm>
                <a:off x="685801" y="2142067"/>
                <a:ext cx="10131425" cy="4466551"/>
              </a:xfrm>
              <a:blipFill>
                <a:blip r:embed="rId3"/>
                <a:stretch>
                  <a:fillRect l="-1084" t="-1364"/>
                </a:stretch>
              </a:blipFill>
            </p:spPr>
            <p:txBody>
              <a:bodyPr/>
              <a:lstStyle/>
              <a:p>
                <a:r>
                  <a:rPr lang="en-GB">
                    <a:noFill/>
                  </a:rPr>
                  <a:t> </a:t>
                </a:r>
              </a:p>
            </p:txBody>
          </p:sp>
        </mc:Fallback>
      </mc:AlternateContent>
      <p:sp>
        <p:nvSpPr>
          <p:cNvPr id="18" name="Arrow: Curved Left 17">
            <a:extLst>
              <a:ext uri="{FF2B5EF4-FFF2-40B4-BE49-F238E27FC236}">
                <a16:creationId xmlns:a16="http://schemas.microsoft.com/office/drawing/2014/main" id="{944438C0-6D39-4442-8F93-FB690C130663}"/>
              </a:ext>
              <a:ext uri="{C183D7F6-B498-43B3-948B-1728B52AA6E4}">
                <adec:decorative xmlns:adec="http://schemas.microsoft.com/office/drawing/2017/decorative" val="1"/>
              </a:ext>
            </a:extLst>
          </p:cNvPr>
          <p:cNvSpPr/>
          <p:nvPr/>
        </p:nvSpPr>
        <p:spPr>
          <a:xfrm flipV="1">
            <a:off x="10266218" y="3428999"/>
            <a:ext cx="1558637" cy="2202873"/>
          </a:xfrm>
          <a:prstGeom prst="curvedLeftArrow">
            <a:avLst>
              <a:gd name="adj1" fmla="val 19698"/>
              <a:gd name="adj2" fmla="val 40804"/>
              <a:gd name="adj3" fmla="val 23696"/>
            </a:avLst>
          </a:prstGeom>
          <a:solidFill>
            <a:schemeClr val="accent6">
              <a:lumMod val="40000"/>
              <a:lumOff val="60000"/>
            </a:schemeClr>
          </a:solidFill>
          <a:ln>
            <a:solidFill>
              <a:schemeClr val="accent6">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4" name="Oval 3">
            <a:extLst>
              <a:ext uri="{FF2B5EF4-FFF2-40B4-BE49-F238E27FC236}">
                <a16:creationId xmlns:a16="http://schemas.microsoft.com/office/drawing/2014/main" id="{432DAE5F-E85C-4AC8-A8A5-0D0DFDA996A5}"/>
              </a:ext>
              <a:ext uri="{C183D7F6-B498-43B3-948B-1728B52AA6E4}">
                <adec:decorative xmlns:adec="http://schemas.microsoft.com/office/drawing/2017/decorative" val="1"/>
              </a:ext>
            </a:extLst>
          </p:cNvPr>
          <p:cNvSpPr/>
          <p:nvPr/>
        </p:nvSpPr>
        <p:spPr>
          <a:xfrm>
            <a:off x="481263" y="3060033"/>
            <a:ext cx="10335964" cy="1163051"/>
          </a:xfrm>
          <a:prstGeom prst="ellipse">
            <a:avLst/>
          </a:prstGeom>
          <a:solidFill>
            <a:srgbClr val="FFE6D3">
              <a:alpha val="10196"/>
            </a:srgbClr>
          </a:solidFill>
          <a:ln w="57150">
            <a:solidFill>
              <a:schemeClr val="accent5"/>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grpSp>
        <p:nvGrpSpPr>
          <p:cNvPr id="32" name="Group 31">
            <a:extLst>
              <a:ext uri="{FF2B5EF4-FFF2-40B4-BE49-F238E27FC236}">
                <a16:creationId xmlns:a16="http://schemas.microsoft.com/office/drawing/2014/main" id="{B0D4FE32-F323-4BC7-9A10-78E4B350BF0D}"/>
              </a:ext>
              <a:ext uri="{C183D7F6-B498-43B3-948B-1728B52AA6E4}">
                <adec:decorative xmlns:adec="http://schemas.microsoft.com/office/drawing/2017/decorative" val="1"/>
              </a:ext>
            </a:extLst>
          </p:cNvPr>
          <p:cNvGrpSpPr/>
          <p:nvPr/>
        </p:nvGrpSpPr>
        <p:grpSpPr>
          <a:xfrm>
            <a:off x="9278113" y="-168442"/>
            <a:ext cx="2546742" cy="3152275"/>
            <a:chOff x="9278113" y="-168442"/>
            <a:chExt cx="2546742" cy="3152275"/>
          </a:xfrm>
        </p:grpSpPr>
        <p:grpSp>
          <p:nvGrpSpPr>
            <p:cNvPr id="27" name="Group 26">
              <a:extLst>
                <a:ext uri="{FF2B5EF4-FFF2-40B4-BE49-F238E27FC236}">
                  <a16:creationId xmlns:a16="http://schemas.microsoft.com/office/drawing/2014/main" id="{9B428C27-7BE8-4A52-A6E1-6C68FE1DB7F8}"/>
                </a:ext>
              </a:extLst>
            </p:cNvPr>
            <p:cNvGrpSpPr/>
            <p:nvPr/>
          </p:nvGrpSpPr>
          <p:grpSpPr>
            <a:xfrm>
              <a:off x="9278113" y="1608741"/>
              <a:ext cx="2546742" cy="1375092"/>
              <a:chOff x="8061101" y="289243"/>
              <a:chExt cx="3445098" cy="1860153"/>
            </a:xfrm>
          </p:grpSpPr>
          <p:sp>
            <p:nvSpPr>
              <p:cNvPr id="7" name="Oval 6">
                <a:extLst>
                  <a:ext uri="{FF2B5EF4-FFF2-40B4-BE49-F238E27FC236}">
                    <a16:creationId xmlns:a16="http://schemas.microsoft.com/office/drawing/2014/main" id="{933B6800-B2A8-4497-9F7A-07B5880726BF}"/>
                  </a:ext>
                </a:extLst>
              </p:cNvPr>
              <p:cNvSpPr/>
              <p:nvPr/>
            </p:nvSpPr>
            <p:spPr>
              <a:xfrm>
                <a:off x="8061101" y="1936894"/>
                <a:ext cx="212502" cy="21250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CEACA197-9C48-4001-A4B5-34DFD293CB1C}"/>
                  </a:ext>
                  <a:ext uri="{C183D7F6-B498-43B3-948B-1728B52AA6E4}">
                    <adec:decorative xmlns:adec="http://schemas.microsoft.com/office/drawing/2017/decorative" val="1"/>
                  </a:ext>
                </a:extLst>
              </p:cNvPr>
              <p:cNvSpPr/>
              <p:nvPr/>
            </p:nvSpPr>
            <p:spPr>
              <a:xfrm>
                <a:off x="8164131" y="289243"/>
                <a:ext cx="3342068" cy="1753902"/>
              </a:xfrm>
              <a:custGeom>
                <a:avLst/>
                <a:gdLst>
                  <a:gd name="connsiteX0" fmla="*/ 0 w 3342068"/>
                  <a:gd name="connsiteY0" fmla="*/ 1753902 h 1753902"/>
                  <a:gd name="connsiteX1" fmla="*/ 1700012 w 3342068"/>
                  <a:gd name="connsiteY1" fmla="*/ 21694 h 1753902"/>
                  <a:gd name="connsiteX2" fmla="*/ 3342068 w 3342068"/>
                  <a:gd name="connsiteY2" fmla="*/ 897457 h 1753902"/>
                </a:gdLst>
                <a:ahLst/>
                <a:cxnLst>
                  <a:cxn ang="0">
                    <a:pos x="connsiteX0" y="connsiteY0"/>
                  </a:cxn>
                  <a:cxn ang="0">
                    <a:pos x="connsiteX1" y="connsiteY1"/>
                  </a:cxn>
                  <a:cxn ang="0">
                    <a:pos x="connsiteX2" y="connsiteY2"/>
                  </a:cxn>
                </a:cxnLst>
                <a:rect l="l" t="t" r="r" b="b"/>
                <a:pathLst>
                  <a:path w="3342068" h="1753902">
                    <a:moveTo>
                      <a:pt x="0" y="1753902"/>
                    </a:moveTo>
                    <a:cubicBezTo>
                      <a:pt x="571500" y="959168"/>
                      <a:pt x="1143001" y="164435"/>
                      <a:pt x="1700012" y="21694"/>
                    </a:cubicBezTo>
                    <a:cubicBezTo>
                      <a:pt x="2257023" y="-121047"/>
                      <a:pt x="3143519" y="471381"/>
                      <a:pt x="3342068" y="897457"/>
                    </a:cubicBezTo>
                  </a:path>
                </a:pathLst>
              </a:custGeom>
              <a:noFill/>
              <a:ln w="28575">
                <a:solidFill>
                  <a:srgbClr val="FFFF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1" name="Group 20">
                <a:extLst>
                  <a:ext uri="{FF2B5EF4-FFF2-40B4-BE49-F238E27FC236}">
                    <a16:creationId xmlns:a16="http://schemas.microsoft.com/office/drawing/2014/main" id="{12688D05-5CEF-4A47-BD41-B4A2E189F3AD}"/>
                  </a:ext>
                </a:extLst>
              </p:cNvPr>
              <p:cNvGrpSpPr/>
              <p:nvPr/>
            </p:nvGrpSpPr>
            <p:grpSpPr>
              <a:xfrm>
                <a:off x="8132389" y="996206"/>
                <a:ext cx="547094" cy="1027945"/>
                <a:chOff x="8131579" y="1015200"/>
                <a:chExt cx="547094" cy="1027945"/>
              </a:xfrm>
            </p:grpSpPr>
            <p:cxnSp>
              <p:nvCxnSpPr>
                <p:cNvPr id="22" name="Straight Arrow Connector 21">
                  <a:extLst>
                    <a:ext uri="{FF2B5EF4-FFF2-40B4-BE49-F238E27FC236}">
                      <a16:creationId xmlns:a16="http://schemas.microsoft.com/office/drawing/2014/main" id="{0773516B-40E9-4C42-86C8-E97CD7EA210E}"/>
                    </a:ext>
                  </a:extLst>
                </p:cNvPr>
                <p:cNvCxnSpPr>
                  <a:cxnSpLocks/>
                </p:cNvCxnSpPr>
                <p:nvPr/>
              </p:nvCxnSpPr>
              <p:spPr>
                <a:xfrm flipV="1">
                  <a:off x="8131579" y="1395397"/>
                  <a:ext cx="452252" cy="64774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E53FEC2-295B-4B60-A82F-F5D5B5F622AD}"/>
                        </a:ext>
                      </a:extLst>
                    </p:cNvPr>
                    <p:cNvSpPr txBox="1"/>
                    <p:nvPr/>
                  </p:nvSpPr>
                  <p:spPr>
                    <a:xfrm>
                      <a:off x="8272793" y="1015200"/>
                      <a:ext cx="40588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0" smtClean="0">
                                <a:solidFill>
                                  <a:schemeClr val="accent5"/>
                                </a:solidFill>
                                <a:latin typeface="Cambria Math" panose="02040503050406030204" pitchFamily="18" charset="0"/>
                              </a:rPr>
                              <m:t>𝐮</m:t>
                            </m:r>
                          </m:oMath>
                        </m:oMathPara>
                      </a14:m>
                      <a:endParaRPr lang="en-GB" sz="2000" b="1" dirty="0"/>
                    </a:p>
                  </p:txBody>
                </p:sp>
              </mc:Choice>
              <mc:Fallback xmlns="">
                <p:sp>
                  <p:nvSpPr>
                    <p:cNvPr id="23" name="TextBox 22">
                      <a:extLst>
                        <a:ext uri="{FF2B5EF4-FFF2-40B4-BE49-F238E27FC236}">
                          <a16:creationId xmlns:a16="http://schemas.microsoft.com/office/drawing/2014/main" id="{EE53FEC2-295B-4B60-A82F-F5D5B5F622AD}"/>
                        </a:ext>
                      </a:extLst>
                    </p:cNvPr>
                    <p:cNvSpPr txBox="1">
                      <a:spLocks noRot="1" noChangeAspect="1" noMove="1" noResize="1" noEditPoints="1" noAdjustHandles="1" noChangeArrowheads="1" noChangeShapeType="1" noTextEdit="1"/>
                    </p:cNvSpPr>
                    <p:nvPr/>
                  </p:nvSpPr>
                  <p:spPr>
                    <a:xfrm>
                      <a:off x="8272793" y="1015200"/>
                      <a:ext cx="405880" cy="400110"/>
                    </a:xfrm>
                    <a:prstGeom prst="rect">
                      <a:avLst/>
                    </a:prstGeom>
                    <a:blipFill>
                      <a:blip r:embed="rId4"/>
                      <a:stretch>
                        <a:fillRect r="-6122" b="-22917"/>
                      </a:stretch>
                    </a:blipFill>
                  </p:spPr>
                  <p:txBody>
                    <a:bodyPr/>
                    <a:lstStyle/>
                    <a:p>
                      <a:r>
                        <a:rPr lang="en-GB">
                          <a:noFill/>
                        </a:rPr>
                        <a:t> </a:t>
                      </a:r>
                    </a:p>
                  </p:txBody>
                </p:sp>
              </mc:Fallback>
            </mc:AlternateContent>
          </p:grpSp>
        </p:grpSp>
        <p:cxnSp>
          <p:nvCxnSpPr>
            <p:cNvPr id="29" name="Straight Connector 28">
              <a:extLst>
                <a:ext uri="{FF2B5EF4-FFF2-40B4-BE49-F238E27FC236}">
                  <a16:creationId xmlns:a16="http://schemas.microsoft.com/office/drawing/2014/main" id="{1B0176C8-00DF-48A2-8205-456305976784}"/>
                </a:ext>
                <a:ext uri="{C183D7F6-B498-43B3-948B-1728B52AA6E4}">
                  <adec:decorative xmlns:adec="http://schemas.microsoft.com/office/drawing/2017/decorative" val="1"/>
                </a:ext>
              </a:extLst>
            </p:cNvPr>
            <p:cNvCxnSpPr>
              <a:cxnSpLocks/>
              <a:stCxn id="8" idx="0"/>
            </p:cNvCxnSpPr>
            <p:nvPr/>
          </p:nvCxnSpPr>
          <p:spPr>
            <a:xfrm flipV="1">
              <a:off x="9354277" y="-168442"/>
              <a:ext cx="2015565" cy="307373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33" name="Multiplication Sign 32">
            <a:extLst>
              <a:ext uri="{FF2B5EF4-FFF2-40B4-BE49-F238E27FC236}">
                <a16:creationId xmlns:a16="http://schemas.microsoft.com/office/drawing/2014/main" id="{9C461A98-8889-40ED-B1C4-03F5B7221F6B}"/>
              </a:ext>
              <a:ext uri="{C183D7F6-B498-43B3-948B-1728B52AA6E4}">
                <adec:decorative xmlns:adec="http://schemas.microsoft.com/office/drawing/2017/decorative" val="1"/>
              </a:ext>
            </a:extLst>
          </p:cNvPr>
          <p:cNvSpPr/>
          <p:nvPr/>
        </p:nvSpPr>
        <p:spPr>
          <a:xfrm>
            <a:off x="-2995864" y="3899453"/>
            <a:ext cx="17096873" cy="1317797"/>
          </a:xfrm>
          <a:prstGeom prst="mathMultiply">
            <a:avLst>
              <a:gd name="adj1" fmla="val 4777"/>
            </a:avLst>
          </a:prstGeom>
          <a:solidFill>
            <a:srgbClr val="C00000"/>
          </a:solidFill>
          <a:ln>
            <a:solidFill>
              <a:srgbClr val="C00000"/>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34" name="Oval 33">
            <a:extLst>
              <a:ext uri="{FF2B5EF4-FFF2-40B4-BE49-F238E27FC236}">
                <a16:creationId xmlns:a16="http://schemas.microsoft.com/office/drawing/2014/main" id="{708B7C0B-042D-4F0C-A28E-80FD6CA1F521}"/>
              </a:ext>
              <a:ext uri="{C183D7F6-B498-43B3-948B-1728B52AA6E4}">
                <adec:decorative xmlns:adec="http://schemas.microsoft.com/office/drawing/2017/decorative" val="1"/>
              </a:ext>
            </a:extLst>
          </p:cNvPr>
          <p:cNvSpPr/>
          <p:nvPr/>
        </p:nvSpPr>
        <p:spPr>
          <a:xfrm>
            <a:off x="481262" y="4758828"/>
            <a:ext cx="10335964" cy="1163051"/>
          </a:xfrm>
          <a:prstGeom prst="ellipse">
            <a:avLst/>
          </a:prstGeom>
          <a:solidFill>
            <a:srgbClr val="FFE6D3">
              <a:alpha val="10196"/>
            </a:srgbClr>
          </a:solidFill>
          <a:ln w="57150">
            <a:solidFill>
              <a:schemeClr val="accent5"/>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Tree>
    <p:extLst>
      <p:ext uri="{BB962C8B-B14F-4D97-AF65-F5344CB8AC3E}">
        <p14:creationId xmlns:p14="http://schemas.microsoft.com/office/powerpoint/2010/main" val="20741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out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8DE1-E49B-4443-96E4-3BF873747CDC}"/>
              </a:ext>
            </a:extLst>
          </p:cNvPr>
          <p:cNvSpPr>
            <a:spLocks noGrp="1"/>
          </p:cNvSpPr>
          <p:nvPr>
            <p:ph type="title"/>
          </p:nvPr>
        </p:nvSpPr>
        <p:spPr/>
        <p:txBody>
          <a:bodyPr/>
          <a:lstStyle/>
          <a:p>
            <a:r>
              <a:rPr lang="en-GB" dirty="0"/>
              <a:t>Recap: velocity and acceleration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4D48F-BFD8-430A-9205-FAC039FDD37F}"/>
                  </a:ext>
                </a:extLst>
              </p:cNvPr>
              <p:cNvSpPr>
                <a:spLocks noGrp="1"/>
              </p:cNvSpPr>
              <p:nvPr>
                <p:ph idx="1"/>
              </p:nvPr>
            </p:nvSpPr>
            <p:spPr>
              <a:xfrm>
                <a:off x="685801" y="2142067"/>
                <a:ext cx="10131425" cy="4298490"/>
              </a:xfrm>
            </p:spPr>
            <p:txBody>
              <a:bodyPr>
                <a:normAutofit lnSpcReduction="10000"/>
              </a:bodyPr>
              <a:lstStyle/>
              <a:p>
                <a:r>
                  <a:rPr lang="en-GB" dirty="0">
                    <a:solidFill>
                      <a:schemeClr val="accent4"/>
                    </a:solidFill>
                  </a:rPr>
                  <a:t>Acceleration</a:t>
                </a:r>
                <a:r>
                  <a:rPr lang="en-GB" dirty="0"/>
                  <a:t> is the derivative of </a:t>
                </a:r>
                <a:r>
                  <a:rPr lang="en-GB" dirty="0">
                    <a:solidFill>
                      <a:schemeClr val="accent4"/>
                    </a:solidFill>
                  </a:rPr>
                  <a:t>velocity</a:t>
                </a:r>
                <a:r>
                  <a:rPr lang="en-GB" dirty="0"/>
                  <a:t>:</a:t>
                </a:r>
                <a:br>
                  <a:rPr lang="en-GB" dirty="0"/>
                </a:br>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1" i="0" smtClean="0">
                            <a:latin typeface="Cambria Math" panose="02040503050406030204" pitchFamily="18" charset="0"/>
                          </a:rPr>
                          <m:t>𝐯</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0" smtClean="0">
                        <a:latin typeface="Cambria Math" panose="02040503050406030204" pitchFamily="18" charset="0"/>
                      </a:rPr>
                      <m:t>=</m:t>
                    </m:r>
                    <m:r>
                      <a:rPr lang="en-GB" b="1" i="0" smtClean="0">
                        <a:latin typeface="Cambria Math" panose="02040503050406030204" pitchFamily="18" charset="0"/>
                      </a:rPr>
                      <m:t>𝐚</m:t>
                    </m:r>
                  </m:oMath>
                </a14:m>
                <a:endParaRPr lang="en-GB" dirty="0"/>
              </a:p>
              <a:p>
                <a:r>
                  <a:rPr lang="en-GB" dirty="0"/>
                  <a:t>Integrate </a:t>
                </a:r>
                <a:r>
                  <a:rPr lang="en-GB" dirty="0" err="1"/>
                  <a:t>w.r.t.</a:t>
                </a:r>
                <a:r>
                  <a:rPr lang="en-GB" dirty="0"/>
                  <a:t> </a:t>
                </a:r>
                <a14:m>
                  <m:oMath xmlns:m="http://schemas.openxmlformats.org/officeDocument/2006/math">
                    <m:r>
                      <a:rPr lang="en-GB" i="1" dirty="0" smtClean="0">
                        <a:latin typeface="Cambria Math" panose="02040503050406030204" pitchFamily="18" charset="0"/>
                      </a:rPr>
                      <m:t>𝑡</m:t>
                    </m:r>
                  </m:oMath>
                </a14:m>
                <a:r>
                  <a:rPr lang="en-GB" dirty="0"/>
                  <a:t>:</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𝐚</m:t>
                      </m:r>
                      <m:r>
                        <a:rPr lang="en-GB" b="0" i="1" smtClean="0">
                          <a:latin typeface="Cambria Math" panose="02040503050406030204" pitchFamily="18" charset="0"/>
                        </a:rPr>
                        <m:t>𝑡</m:t>
                      </m:r>
                      <m:r>
                        <a:rPr lang="en-GB" b="0" i="1" smtClean="0">
                          <a:latin typeface="Cambria Math" panose="02040503050406030204" pitchFamily="18" charset="0"/>
                        </a:rPr>
                        <m:t>+</m:t>
                      </m:r>
                      <m:r>
                        <a:rPr lang="en-GB" b="1" i="0" smtClean="0">
                          <a:latin typeface="Cambria Math" panose="02040503050406030204" pitchFamily="18" charset="0"/>
                        </a:rPr>
                        <m:t>𝐜</m:t>
                      </m:r>
                    </m:oMath>
                  </m:oMathPara>
                </a14:m>
                <a:endParaRPr lang="en-GB" b="1" dirty="0"/>
              </a:p>
              <a:p>
                <a:r>
                  <a:rPr lang="en-GB" dirty="0"/>
                  <a:t>When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𝐮</m:t>
                    </m:r>
                  </m:oMath>
                </a14:m>
                <a:r>
                  <a:rPr lang="en-GB" dirty="0"/>
                  <a:t>:</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𝐚</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GB" i="1">
                          <a:latin typeface="Cambria Math" panose="02040503050406030204" pitchFamily="18" charset="0"/>
                        </a:rPr>
                        <m:t>+</m:t>
                      </m:r>
                      <m:r>
                        <a:rPr lang="en-GB" b="1" i="0">
                          <a:latin typeface="Cambria Math" panose="02040503050406030204" pitchFamily="18" charset="0"/>
                        </a:rPr>
                        <m:t>𝐜</m:t>
                      </m:r>
                      <m:r>
                        <a:rPr lang="en-GB" i="1" smtClean="0">
                          <a:latin typeface="Cambria Math" panose="02040503050406030204" pitchFamily="18" charset="0"/>
                          <a:ea typeface="Cambria Math" panose="02040503050406030204" pitchFamily="18" charset="0"/>
                        </a:rPr>
                        <m:t>⇒</m:t>
                      </m:r>
                      <m:r>
                        <a:rPr lang="en-GB" b="1" i="0" smtClean="0">
                          <a:latin typeface="Cambria Math" panose="02040503050406030204" pitchFamily="18" charset="0"/>
                          <a:ea typeface="Cambria Math" panose="02040503050406030204" pitchFamily="18" charset="0"/>
                        </a:rPr>
                        <m:t>𝐜</m:t>
                      </m:r>
                      <m:r>
                        <a:rPr lang="en-GB" b="0" i="1" smtClean="0">
                          <a:latin typeface="Cambria Math" panose="02040503050406030204" pitchFamily="18" charset="0"/>
                          <a:ea typeface="Cambria Math" panose="02040503050406030204" pitchFamily="18" charset="0"/>
                        </a:rPr>
                        <m:t>=</m:t>
                      </m:r>
                      <m:r>
                        <a:rPr lang="en-GB" b="1">
                          <a:latin typeface="Cambria Math" panose="02040503050406030204" pitchFamily="18" charset="0"/>
                        </a:rPr>
                        <m:t>𝐮</m:t>
                      </m:r>
                    </m:oMath>
                  </m:oMathPara>
                </a14:m>
                <a:endParaRPr lang="en-GB" dirty="0"/>
              </a:p>
              <a:p>
                <a:pPr marL="0" indent="0">
                  <a:buNone/>
                </a:pPr>
                <a:r>
                  <a:rPr lang="en-GB" dirty="0"/>
                  <a:t>So</a:t>
                </a:r>
                <a:br>
                  <a:rPr lang="en-GB" dirty="0"/>
                </a:br>
                <a14:m>
                  <m:oMathPara xmlns:m="http://schemas.openxmlformats.org/officeDocument/2006/math">
                    <m:oMathParaPr>
                      <m:jc m:val="centerGroup"/>
                    </m:oMathParaPr>
                    <m:oMath xmlns:m="http://schemas.openxmlformats.org/officeDocument/2006/math">
                      <m:r>
                        <a:rPr lang="en-GB" b="1" smtClean="0">
                          <a:solidFill>
                            <a:schemeClr val="accent4"/>
                          </a:solidFill>
                          <a:latin typeface="Cambria Math" panose="02040503050406030204" pitchFamily="18" charset="0"/>
                        </a:rPr>
                        <m:t>𝐯</m:t>
                      </m:r>
                      <m:r>
                        <a:rPr lang="en-GB" i="1">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𝐮</m:t>
                      </m:r>
                      <m:r>
                        <a:rPr lang="en-GB" b="1" i="0" smtClean="0">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𝐚</m:t>
                      </m:r>
                      <m:r>
                        <a:rPr lang="en-GB" i="1">
                          <a:solidFill>
                            <a:schemeClr val="accent4"/>
                          </a:solidFill>
                          <a:latin typeface="Cambria Math" panose="02040503050406030204" pitchFamily="18" charset="0"/>
                        </a:rPr>
                        <m:t>𝑡</m:t>
                      </m:r>
                    </m:oMath>
                  </m:oMathPara>
                </a14:m>
                <a:endParaRPr lang="en-GB" dirty="0">
                  <a:solidFill>
                    <a:schemeClr val="accent4"/>
                  </a:solidFill>
                </a:endParaRPr>
              </a:p>
              <a:p>
                <a:pPr marL="0" indent="0">
                  <a:buNone/>
                </a:pPr>
                <a:endParaRPr lang="en-GB" dirty="0"/>
              </a:p>
              <a:p>
                <a:endParaRPr lang="en-GB" dirty="0"/>
              </a:p>
            </p:txBody>
          </p:sp>
        </mc:Choice>
        <mc:Fallback xmlns="">
          <p:sp>
            <p:nvSpPr>
              <p:cNvPr id="3" name="Content Placeholder 2">
                <a:extLst>
                  <a:ext uri="{FF2B5EF4-FFF2-40B4-BE49-F238E27FC236}">
                    <a16:creationId xmlns:a16="http://schemas.microsoft.com/office/drawing/2014/main" id="{98D4D48F-BFD8-430A-9205-FAC039FDD37F}"/>
                  </a:ext>
                </a:extLst>
              </p:cNvPr>
              <p:cNvSpPr>
                <a:spLocks noGrp="1" noRot="1" noChangeAspect="1" noMove="1" noResize="1" noEditPoints="1" noAdjustHandles="1" noChangeArrowheads="1" noChangeShapeType="1" noTextEdit="1"/>
              </p:cNvSpPr>
              <p:nvPr>
                <p:ph idx="1"/>
              </p:nvPr>
            </p:nvSpPr>
            <p:spPr>
              <a:xfrm>
                <a:off x="685801" y="2142067"/>
                <a:ext cx="10131425" cy="4298490"/>
              </a:xfrm>
              <a:blipFill>
                <a:blip r:embed="rId3"/>
                <a:stretch>
                  <a:fillRect l="-1264" t="-24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A4DE1D5-1EA6-4B7D-AA1F-3B22CBB64C7F}"/>
                  </a:ext>
                  <a:ext uri="{C183D7F6-B498-43B3-948B-1728B52AA6E4}">
                    <adec:decorative xmlns:adec="http://schemas.microsoft.com/office/drawing/2017/decorative" val="1"/>
                  </a:ext>
                </a:extLst>
              </p:cNvPr>
              <p:cNvSpPr/>
              <p:nvPr/>
            </p:nvSpPr>
            <p:spPr>
              <a:xfrm>
                <a:off x="7460974" y="2690190"/>
                <a:ext cx="1391478" cy="612648"/>
              </a:xfrm>
              <a:prstGeom prst="wedgeRectCallout">
                <a:avLst>
                  <a:gd name="adj1" fmla="val -117023"/>
                  <a:gd name="adj2" fmla="val 8423"/>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rPr>
                        <m:t>=</m:t>
                      </m:r>
                      <m:r>
                        <a:rPr lang="en-GB" sz="2800" b="1" i="0" smtClean="0">
                          <a:solidFill>
                            <a:schemeClr val="tx1"/>
                          </a:solidFill>
                          <a:latin typeface="Cambria Math" panose="02040503050406030204" pitchFamily="18" charset="0"/>
                        </a:rPr>
                        <m:t>𝐚</m:t>
                      </m:r>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𝑡</m:t>
                          </m:r>
                        </m:e>
                        <m:sup>
                          <m:r>
                            <a:rPr lang="en-GB" sz="2800" b="0" i="1" smtClean="0">
                              <a:solidFill>
                                <a:schemeClr val="tx1"/>
                              </a:solidFill>
                              <a:latin typeface="Cambria Math" panose="02040503050406030204" pitchFamily="18" charset="0"/>
                            </a:rPr>
                            <m:t>0</m:t>
                          </m:r>
                        </m:sup>
                      </m:sSup>
                    </m:oMath>
                  </m:oMathPara>
                </a14:m>
                <a:endParaRPr lang="en-GB" dirty="0">
                  <a:solidFill>
                    <a:schemeClr val="tx1"/>
                  </a:solidFill>
                </a:endParaRPr>
              </a:p>
            </p:txBody>
          </p:sp>
        </mc:Choice>
        <mc:Fallback xmlns="">
          <p:sp>
            <p:nvSpPr>
              <p:cNvPr id="4" name="Speech Bubble: Rectangle 3">
                <a:extLst>
                  <a:ext uri="{FF2B5EF4-FFF2-40B4-BE49-F238E27FC236}">
                    <a16:creationId xmlns:a16="http://schemas.microsoft.com/office/drawing/2014/main" id="{AA4DE1D5-1EA6-4B7D-AA1F-3B22CBB64C7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460974" y="2690190"/>
                <a:ext cx="1391478" cy="612648"/>
              </a:xfrm>
              <a:prstGeom prst="wedgeRectCallout">
                <a:avLst>
                  <a:gd name="adj1" fmla="val -117023"/>
                  <a:gd name="adj2" fmla="val 8423"/>
                </a:avLst>
              </a:prstGeom>
              <a:blipFill>
                <a:blip r:embed="rId4"/>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1130715F-EE80-4078-BF7A-2D2A7831C5AA}"/>
                  </a:ext>
                  <a:ext uri="{C183D7F6-B498-43B3-948B-1728B52AA6E4}">
                    <adec:decorative xmlns:adec="http://schemas.microsoft.com/office/drawing/2017/decorative" val="1"/>
                  </a:ext>
                </a:extLst>
              </p:cNvPr>
              <p:cNvSpPr/>
              <p:nvPr/>
            </p:nvSpPr>
            <p:spPr>
              <a:xfrm>
                <a:off x="8666921" y="4007585"/>
                <a:ext cx="2623930" cy="1728224"/>
              </a:xfrm>
              <a:prstGeom prst="wedgeRectCallout">
                <a:avLst>
                  <a:gd name="adj1" fmla="val -120789"/>
                  <a:gd name="adj2" fmla="val 58266"/>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a:t>
                </a:r>
                <a:r>
                  <a:rPr lang="en-GB" dirty="0" err="1">
                    <a:solidFill>
                      <a:schemeClr val="tx1"/>
                    </a:solidFill>
                  </a:rPr>
                  <a:t>suvat</a:t>
                </a:r>
                <a:r>
                  <a:rPr lang="en-GB" dirty="0">
                    <a:solidFill>
                      <a:schemeClr val="tx1"/>
                    </a:solidFill>
                  </a:rPr>
                  <a:t>’ equations:</a:t>
                </a:r>
              </a:p>
              <a:p>
                <a:pPr algn="l"/>
                <a14:m>
                  <m:oMath xmlns:m="http://schemas.openxmlformats.org/officeDocument/2006/math">
                    <m:r>
                      <a:rPr lang="en-GB" i="1" dirty="0" smtClean="0">
                        <a:solidFill>
                          <a:schemeClr val="tx1"/>
                        </a:solidFill>
                        <a:latin typeface="Cambria Math" panose="02040503050406030204" pitchFamily="18" charset="0"/>
                      </a:rPr>
                      <m:t>𝑠</m:t>
                    </m:r>
                  </m:oMath>
                </a14:m>
                <a:r>
                  <a:rPr lang="en-GB" dirty="0">
                    <a:solidFill>
                      <a:schemeClr val="tx1"/>
                    </a:solidFill>
                  </a:rPr>
                  <a:t> – displacement</a:t>
                </a:r>
              </a:p>
              <a:p>
                <a:pPr algn="l"/>
                <a14:m>
                  <m:oMath xmlns:m="http://schemas.openxmlformats.org/officeDocument/2006/math">
                    <m:r>
                      <a:rPr lang="en-GB" b="1" i="0" dirty="0" smtClean="0">
                        <a:solidFill>
                          <a:schemeClr val="tx1"/>
                        </a:solidFill>
                        <a:latin typeface="Cambria Math" panose="02040503050406030204" pitchFamily="18" charset="0"/>
                      </a:rPr>
                      <m:t>𝐮</m:t>
                    </m:r>
                  </m:oMath>
                </a14:m>
                <a:r>
                  <a:rPr lang="en-GB" dirty="0">
                    <a:solidFill>
                      <a:schemeClr val="tx1"/>
                    </a:solidFill>
                  </a:rPr>
                  <a:t> – initial velocity</a:t>
                </a:r>
              </a:p>
              <a:p>
                <a:pPr algn="l"/>
                <a14:m>
                  <m:oMath xmlns:m="http://schemas.openxmlformats.org/officeDocument/2006/math">
                    <m:r>
                      <a:rPr lang="en-GB" b="1" i="0" dirty="0" smtClean="0">
                        <a:solidFill>
                          <a:schemeClr val="tx1"/>
                        </a:solidFill>
                        <a:latin typeface="Cambria Math" panose="02040503050406030204" pitchFamily="18" charset="0"/>
                      </a:rPr>
                      <m:t>𝐯</m:t>
                    </m:r>
                  </m:oMath>
                </a14:m>
                <a:r>
                  <a:rPr lang="en-GB" dirty="0">
                    <a:solidFill>
                      <a:schemeClr val="tx1"/>
                    </a:solidFill>
                  </a:rPr>
                  <a:t> – general/final velocity</a:t>
                </a:r>
              </a:p>
              <a:p>
                <a:pPr algn="l"/>
                <a14:m>
                  <m:oMath xmlns:m="http://schemas.openxmlformats.org/officeDocument/2006/math">
                    <m:r>
                      <a:rPr lang="en-GB" b="1" i="0" dirty="0" smtClean="0">
                        <a:solidFill>
                          <a:schemeClr val="tx1"/>
                        </a:solidFill>
                        <a:latin typeface="Cambria Math" panose="02040503050406030204" pitchFamily="18" charset="0"/>
                      </a:rPr>
                      <m:t>𝐚</m:t>
                    </m:r>
                  </m:oMath>
                </a14:m>
                <a:r>
                  <a:rPr lang="en-GB" dirty="0">
                    <a:solidFill>
                      <a:schemeClr val="tx1"/>
                    </a:solidFill>
                  </a:rPr>
                  <a:t> – acceleration</a:t>
                </a:r>
              </a:p>
              <a:p>
                <a:pPr algn="l"/>
                <a14:m>
                  <m:oMath xmlns:m="http://schemas.openxmlformats.org/officeDocument/2006/math">
                    <m:r>
                      <a:rPr lang="en-GB" i="1" dirty="0" smtClean="0">
                        <a:solidFill>
                          <a:schemeClr val="tx1"/>
                        </a:solidFill>
                        <a:latin typeface="Cambria Math" panose="02040503050406030204" pitchFamily="18" charset="0"/>
                      </a:rPr>
                      <m:t>𝑡</m:t>
                    </m:r>
                  </m:oMath>
                </a14:m>
                <a:r>
                  <a:rPr lang="en-GB" dirty="0">
                    <a:solidFill>
                      <a:schemeClr val="tx1"/>
                    </a:solidFill>
                  </a:rPr>
                  <a:t> – time</a:t>
                </a:r>
              </a:p>
            </p:txBody>
          </p:sp>
        </mc:Choice>
        <mc:Fallback xmlns="">
          <p:sp>
            <p:nvSpPr>
              <p:cNvPr id="5" name="Speech Bubble: Rectangle 4">
                <a:extLst>
                  <a:ext uri="{FF2B5EF4-FFF2-40B4-BE49-F238E27FC236}">
                    <a16:creationId xmlns:a16="http://schemas.microsoft.com/office/drawing/2014/main" id="{1130715F-EE80-4078-BF7A-2D2A7831C5A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666921" y="4007585"/>
                <a:ext cx="2623930" cy="1728224"/>
              </a:xfrm>
              <a:prstGeom prst="wedgeRectCallout">
                <a:avLst>
                  <a:gd name="adj1" fmla="val -120789"/>
                  <a:gd name="adj2" fmla="val 58266"/>
                </a:avLst>
              </a:prstGeom>
              <a:blipFill>
                <a:blip r:embed="rId5"/>
                <a:stretch>
                  <a:fillRect/>
                </a:stretch>
              </a:blipFill>
              <a:ln/>
            </p:spPr>
            <p:txBody>
              <a:bodyPr/>
              <a:lstStyle/>
              <a:p>
                <a:r>
                  <a:rPr lang="en-GB">
                    <a:noFill/>
                  </a:rPr>
                  <a:t> </a:t>
                </a:r>
              </a:p>
            </p:txBody>
          </p:sp>
        </mc:Fallback>
      </mc:AlternateContent>
      <p:sp>
        <p:nvSpPr>
          <p:cNvPr id="6" name="Oval 5">
            <a:extLst>
              <a:ext uri="{FF2B5EF4-FFF2-40B4-BE49-F238E27FC236}">
                <a16:creationId xmlns:a16="http://schemas.microsoft.com/office/drawing/2014/main" id="{7B224906-9B0A-4FB4-8F1E-CB67C0C93765}"/>
              </a:ext>
              <a:ext uri="{C183D7F6-B498-43B3-948B-1728B52AA6E4}">
                <adec:decorative xmlns:adec="http://schemas.microsoft.com/office/drawing/2017/decorative" val="1"/>
              </a:ext>
            </a:extLst>
          </p:cNvPr>
          <p:cNvSpPr/>
          <p:nvPr/>
        </p:nvSpPr>
        <p:spPr>
          <a:xfrm>
            <a:off x="4306957" y="5791200"/>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1</a:t>
            </a:r>
          </a:p>
        </p:txBody>
      </p:sp>
    </p:spTree>
    <p:extLst>
      <p:ext uri="{BB962C8B-B14F-4D97-AF65-F5344CB8AC3E}">
        <p14:creationId xmlns:p14="http://schemas.microsoft.com/office/powerpoint/2010/main" val="410643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 calcmode="lin" valueType="num">
                                      <p:cBhvr>
                                        <p:cTn id="49" dur="500" fill="hold"/>
                                        <p:tgtEl>
                                          <p:spTgt spid="6"/>
                                        </p:tgtEl>
                                        <p:attrNameLst>
                                          <p:attrName>style.rotation</p:attrName>
                                        </p:attrNameLst>
                                      </p:cBhvr>
                                      <p:tavLst>
                                        <p:tav tm="0">
                                          <p:val>
                                            <p:fltVal val="90"/>
                                          </p:val>
                                        </p:tav>
                                        <p:tav tm="100000">
                                          <p:val>
                                            <p:fltVal val="0"/>
                                          </p:val>
                                        </p:tav>
                                      </p:tavLst>
                                    </p:anim>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D0CB-ADEF-4645-AFA7-500DB131D18C}"/>
              </a:ext>
            </a:extLst>
          </p:cNvPr>
          <p:cNvSpPr>
            <a:spLocks noGrp="1"/>
          </p:cNvSpPr>
          <p:nvPr>
            <p:ph type="title"/>
          </p:nvPr>
        </p:nvSpPr>
        <p:spPr/>
        <p:txBody>
          <a:bodyPr/>
          <a:lstStyle/>
          <a:p>
            <a:r>
              <a:rPr lang="en-GB" dirty="0"/>
              <a:t>Equations of motion: displacement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39807F-BAD2-4A20-ADAD-CD0C4308628D}"/>
                  </a:ext>
                </a:extLst>
              </p:cNvPr>
              <p:cNvSpPr>
                <a:spLocks noGrp="1"/>
              </p:cNvSpPr>
              <p:nvPr>
                <p:ph idx="1"/>
              </p:nvPr>
            </p:nvSpPr>
            <p:spPr>
              <a:xfrm>
                <a:off x="685801" y="2142068"/>
                <a:ext cx="10131425" cy="4351498"/>
              </a:xfrm>
            </p:spPr>
            <p:txBody>
              <a:bodyPr>
                <a:normAutofit lnSpcReduction="10000"/>
              </a:bodyPr>
              <a:lstStyle/>
              <a:p>
                <a:r>
                  <a:rPr lang="en-GB" dirty="0">
                    <a:solidFill>
                      <a:schemeClr val="accent4"/>
                    </a:solidFill>
                  </a:rPr>
                  <a:t>Velocity</a:t>
                </a:r>
                <a:r>
                  <a:rPr lang="en-GB" dirty="0"/>
                  <a:t> is the derivative of </a:t>
                </a:r>
                <a:r>
                  <a:rPr lang="en-GB" dirty="0">
                    <a:solidFill>
                      <a:schemeClr val="accent4"/>
                    </a:solidFill>
                  </a:rPr>
                  <a:t>displacement</a:t>
                </a:r>
                <a:r>
                  <a:rPr lang="en-GB" dirty="0"/>
                  <a:t>:</a:t>
                </a:r>
                <a:br>
                  <a:rPr lang="en-GB" dirty="0"/>
                </a:br>
                <a14:m>
                  <m:oMath xmlns:m="http://schemas.openxmlformats.org/officeDocument/2006/math">
                    <m:r>
                      <a:rPr lang="en-GB" b="1">
                        <a:latin typeface="Cambria Math" panose="02040503050406030204" pitchFamily="18" charset="0"/>
                      </a:rPr>
                      <m:t>𝐯</m:t>
                    </m:r>
                    <m:r>
                      <a:rPr lang="en-GB" b="0" i="1" smtClean="0">
                        <a:latin typeface="Cambria Math" panose="02040503050406030204" pitchFamily="18" charset="0"/>
                      </a:rPr>
                      <m:t>=</m:t>
                    </m:r>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1" i="0" smtClean="0">
                            <a:latin typeface="Cambria Math" panose="02040503050406030204" pitchFamily="18" charset="0"/>
                          </a:rPr>
                          <m:t>𝐬</m:t>
                        </m:r>
                      </m:num>
                      <m:den>
                        <m:r>
                          <m:rPr>
                            <m:sty m:val="p"/>
                          </m:rPr>
                          <a:rPr lang="en-GB">
                            <a:latin typeface="Cambria Math" panose="02040503050406030204" pitchFamily="18" charset="0"/>
                          </a:rPr>
                          <m:t>d</m:t>
                        </m:r>
                        <m:r>
                          <a:rPr lang="en-GB" i="1">
                            <a:latin typeface="Cambria Math" panose="02040503050406030204" pitchFamily="18" charset="0"/>
                          </a:rPr>
                          <m:t>𝑡</m:t>
                        </m:r>
                      </m:den>
                    </m:f>
                  </m:oMath>
                </a14:m>
                <a:endParaRPr lang="en-GB" dirty="0"/>
              </a:p>
              <a:p>
                <a:r>
                  <a:rPr lang="en-GB" dirty="0"/>
                  <a:t>Integrate </a:t>
                </a:r>
                <a:r>
                  <a:rPr lang="en-GB" dirty="0" err="1"/>
                  <a:t>w.r.t.</a:t>
                </a:r>
                <a:r>
                  <a:rPr lang="en-GB" dirty="0"/>
                  <a:t> </a:t>
                </a:r>
                <a14:m>
                  <m:oMath xmlns:m="http://schemas.openxmlformats.org/officeDocument/2006/math">
                    <m:r>
                      <a:rPr lang="en-GB" i="1" dirty="0" smtClean="0">
                        <a:latin typeface="Cambria Math" panose="02040503050406030204" pitchFamily="18" charset="0"/>
                      </a:rPr>
                      <m:t>𝑡</m:t>
                    </m:r>
                  </m:oMath>
                </a14:m>
                <a:r>
                  <a:rPr lang="en-GB" dirty="0"/>
                  <a:t>:</a:t>
                </a:r>
                <a:br>
                  <a:rPr lang="en-GB" dirty="0"/>
                </a:br>
                <a14:m>
                  <m:oMath xmlns:m="http://schemas.openxmlformats.org/officeDocument/2006/math">
                    <m:r>
                      <a:rPr lang="en-GB" b="1" i="0" smtClean="0">
                        <a:latin typeface="Cambria Math" panose="02040503050406030204" pitchFamily="18" charset="0"/>
                      </a:rPr>
                      <m:t>𝐬</m:t>
                    </m:r>
                    <m:r>
                      <a:rPr lang="en-GB" b="0" i="1" smtClean="0">
                        <a:latin typeface="Cambria Math" panose="02040503050406030204" pitchFamily="18" charset="0"/>
                      </a:rPr>
                      <m:t>=</m:t>
                    </m:r>
                    <m:r>
                      <a:rPr lang="en-GB" b="1" i="0" smtClean="0">
                        <a:latin typeface="Cambria Math" panose="02040503050406030204" pitchFamily="18" charset="0"/>
                      </a:rPr>
                      <m:t>𝐮</m:t>
                    </m:r>
                    <m:r>
                      <a:rPr lang="en-GB" b="0" i="1" smtClean="0">
                        <a:latin typeface="Cambria Math" panose="02040503050406030204" pitchFamily="18" charset="0"/>
                      </a:rPr>
                      <m:t>𝑡</m:t>
                    </m:r>
                    <m:r>
                      <a:rPr lang="en-GB" b="0" i="1" smtClean="0">
                        <a:latin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box>
                    <m:r>
                      <a:rPr lang="en-GB" b="1" i="0" smtClean="0">
                        <a:latin typeface="Cambria Math" panose="02040503050406030204" pitchFamily="18" charset="0"/>
                      </a:rPr>
                      <m:t>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1" i="0" smtClean="0">
                        <a:latin typeface="Cambria Math" panose="02040503050406030204" pitchFamily="18" charset="0"/>
                      </a:rPr>
                      <m:t>𝐜</m:t>
                    </m:r>
                    <m:r>
                      <a:rPr lang="en-GB" b="0" i="1" smtClean="0">
                        <a:latin typeface="Cambria Math" panose="02040503050406030204" pitchFamily="18" charset="0"/>
                      </a:rPr>
                      <m:t>′</m:t>
                    </m:r>
                  </m:oMath>
                </a14:m>
                <a:endParaRPr lang="en-GB" dirty="0"/>
              </a:p>
              <a:p>
                <a:r>
                  <a:rPr lang="en-GB" dirty="0"/>
                  <a:t>When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=0</m:t>
                    </m:r>
                  </m:oMath>
                </a14:m>
                <a:r>
                  <a:rPr lang="en-GB" dirty="0"/>
                  <a:t>, </a:t>
                </a:r>
                <a14:m>
                  <m:oMath xmlns:m="http://schemas.openxmlformats.org/officeDocument/2006/math">
                    <m:r>
                      <a:rPr lang="en-GB" b="1" i="0" dirty="0" smtClean="0">
                        <a:latin typeface="Cambria Math" panose="02040503050406030204" pitchFamily="18" charset="0"/>
                      </a:rPr>
                      <m:t>𝐬</m:t>
                    </m:r>
                    <m:r>
                      <a:rPr lang="en-GB" i="1" dirty="0" smtClean="0">
                        <a:latin typeface="Cambria Math" panose="02040503050406030204" pitchFamily="18" charset="0"/>
                      </a:rPr>
                      <m:t>=</m:t>
                    </m:r>
                    <m:r>
                      <a:rPr lang="en-GB" b="1" i="1" dirty="0" smtClean="0">
                        <a:latin typeface="Cambria Math" panose="02040503050406030204" pitchFamily="18" charset="0"/>
                      </a:rPr>
                      <m:t>𝟎</m:t>
                    </m:r>
                  </m:oMath>
                </a14:m>
                <a:r>
                  <a:rPr lang="en-GB" dirty="0"/>
                  <a:t>:</a:t>
                </a:r>
                <a:br>
                  <a:rPr lang="en-GB" dirty="0"/>
                </a:br>
                <a14:m>
                  <m:oMath xmlns:m="http://schemas.openxmlformats.org/officeDocument/2006/math">
                    <m:r>
                      <a:rPr lang="en-GB" b="1" i="0" smtClean="0">
                        <a:latin typeface="Cambria Math" panose="02040503050406030204" pitchFamily="18" charset="0"/>
                      </a:rPr>
                      <m:t>𝟎</m:t>
                    </m:r>
                    <m:r>
                      <a:rPr lang="en-GB" i="1">
                        <a:latin typeface="Cambria Math" panose="02040503050406030204" pitchFamily="18" charset="0"/>
                      </a:rPr>
                      <m:t>=</m:t>
                    </m:r>
                    <m:r>
                      <a:rPr lang="en-GB" b="1">
                        <a:latin typeface="Cambria Math" panose="02040503050406030204" pitchFamily="18" charset="0"/>
                      </a:rPr>
                      <m:t>𝐮</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b="1">
                        <a:latin typeface="Cambria Math" panose="02040503050406030204" pitchFamily="18" charset="0"/>
                      </a:rPr>
                      <m:t>𝐚</m:t>
                    </m:r>
                    <m:sSup>
                      <m:sSupPr>
                        <m:ctrlPr>
                          <a:rPr lang="en-GB" i="1">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e>
                      <m:sup>
                        <m:r>
                          <a:rPr lang="en-GB" i="1">
                            <a:latin typeface="Cambria Math" panose="02040503050406030204" pitchFamily="18" charset="0"/>
                          </a:rPr>
                          <m:t>2</m:t>
                        </m:r>
                      </m:sup>
                    </m:sSup>
                    <m:r>
                      <a:rPr lang="en-GB" i="1">
                        <a:latin typeface="Cambria Math" panose="02040503050406030204" pitchFamily="18" charset="0"/>
                      </a:rPr>
                      <m:t>+</m:t>
                    </m:r>
                    <m:r>
                      <a:rPr lang="en-GB" b="1">
                        <a:latin typeface="Cambria Math" panose="02040503050406030204" pitchFamily="18" charset="0"/>
                      </a:rPr>
                      <m:t>𝐜</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𝐜</m:t>
                    </m:r>
                    <m:r>
                      <a:rPr lang="en-GB" i="1">
                        <a:latin typeface="Cambria Math" panose="02040503050406030204" pitchFamily="18" charset="0"/>
                        <a:ea typeface="Cambria Math" panose="02040503050406030204" pitchFamily="18" charset="0"/>
                      </a:rPr>
                      <m:t>=</m:t>
                    </m:r>
                    <m:r>
                      <a:rPr lang="en-GB" b="1" i="0" smtClean="0">
                        <a:latin typeface="Cambria Math" panose="02040503050406030204" pitchFamily="18" charset="0"/>
                      </a:rPr>
                      <m:t>𝟎</m:t>
                    </m:r>
                  </m:oMath>
                </a14:m>
                <a:endParaRPr lang="en-GB" dirty="0"/>
              </a:p>
              <a:p>
                <a:pPr marL="0" indent="0">
                  <a:buNone/>
                </a:pPr>
                <a:r>
                  <a:rPr lang="en-GB" dirty="0"/>
                  <a:t>So</a:t>
                </a:r>
                <a:br>
                  <a:rPr lang="en-GB" dirty="0"/>
                </a:br>
                <a14:m>
                  <m:oMathPara xmlns:m="http://schemas.openxmlformats.org/officeDocument/2006/math">
                    <m:oMathParaPr>
                      <m:jc m:val="centerGroup"/>
                    </m:oMathParaPr>
                    <m:oMath xmlns:m="http://schemas.openxmlformats.org/officeDocument/2006/math">
                      <m:r>
                        <a:rPr lang="en-GB" b="1" smtClean="0">
                          <a:solidFill>
                            <a:schemeClr val="accent4"/>
                          </a:solidFill>
                          <a:latin typeface="Cambria Math" panose="02040503050406030204" pitchFamily="18" charset="0"/>
                        </a:rPr>
                        <m:t>𝐬</m:t>
                      </m:r>
                      <m:r>
                        <a:rPr lang="en-GB" i="1">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𝐮</m:t>
                      </m:r>
                      <m:r>
                        <a:rPr lang="en-GB" i="1">
                          <a:solidFill>
                            <a:schemeClr val="accent4"/>
                          </a:solidFill>
                          <a:latin typeface="Cambria Math" panose="02040503050406030204" pitchFamily="18" charset="0"/>
                        </a:rPr>
                        <m:t>𝑡</m:t>
                      </m:r>
                      <m:r>
                        <a:rPr lang="en-GB" i="1">
                          <a:solidFill>
                            <a:schemeClr val="accent4"/>
                          </a:solidFill>
                          <a:latin typeface="Cambria Math" panose="02040503050406030204" pitchFamily="18" charset="0"/>
                        </a:rPr>
                        <m:t>+</m:t>
                      </m:r>
                      <m:box>
                        <m:boxPr>
                          <m:ctrlPr>
                            <a:rPr lang="en-GB" i="1">
                              <a:solidFill>
                                <a:schemeClr val="accent4"/>
                              </a:solidFill>
                              <a:latin typeface="Cambria Math" panose="02040503050406030204" pitchFamily="18" charset="0"/>
                            </a:rPr>
                          </m:ctrlPr>
                        </m:boxPr>
                        <m:e>
                          <m:argPr>
                            <m:argSz m:val="-1"/>
                          </m:argP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rPr>
                                <m:t>1</m:t>
                              </m:r>
                            </m:num>
                            <m:den>
                              <m:r>
                                <a:rPr lang="en-GB" i="1">
                                  <a:solidFill>
                                    <a:schemeClr val="accent4"/>
                                  </a:solidFill>
                                  <a:latin typeface="Cambria Math" panose="02040503050406030204" pitchFamily="18" charset="0"/>
                                </a:rPr>
                                <m:t>2</m:t>
                              </m:r>
                            </m:den>
                          </m:f>
                        </m:e>
                      </m:box>
                      <m:r>
                        <a:rPr lang="en-GB" b="1">
                          <a:solidFill>
                            <a:schemeClr val="accent4"/>
                          </a:solidFill>
                          <a:latin typeface="Cambria Math" panose="02040503050406030204" pitchFamily="18" charset="0"/>
                        </a:rPr>
                        <m:t>𝐚</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𝑡</m:t>
                          </m:r>
                        </m:e>
                        <m:sup>
                          <m:r>
                            <a:rPr lang="en-GB" i="1">
                              <a:solidFill>
                                <a:schemeClr val="accent4"/>
                              </a:solidFill>
                              <a:latin typeface="Cambria Math" panose="02040503050406030204" pitchFamily="18" charset="0"/>
                            </a:rPr>
                            <m:t>2</m:t>
                          </m:r>
                        </m:sup>
                      </m:sSup>
                    </m:oMath>
                  </m:oMathPara>
                </a14:m>
                <a:endParaRPr lang="en-GB" dirty="0"/>
              </a:p>
            </p:txBody>
          </p:sp>
        </mc:Choice>
        <mc:Fallback xmlns="">
          <p:sp>
            <p:nvSpPr>
              <p:cNvPr id="3" name="Content Placeholder 2">
                <a:extLst>
                  <a:ext uri="{FF2B5EF4-FFF2-40B4-BE49-F238E27FC236}">
                    <a16:creationId xmlns:a16="http://schemas.microsoft.com/office/drawing/2014/main" id="{8F39807F-BAD2-4A20-ADAD-CD0C4308628D}"/>
                  </a:ext>
                </a:extLst>
              </p:cNvPr>
              <p:cNvSpPr>
                <a:spLocks noGrp="1" noRot="1" noChangeAspect="1" noMove="1" noResize="1" noEditPoints="1" noAdjustHandles="1" noChangeArrowheads="1" noChangeShapeType="1" noTextEdit="1"/>
              </p:cNvSpPr>
              <p:nvPr>
                <p:ph idx="1"/>
              </p:nvPr>
            </p:nvSpPr>
            <p:spPr>
              <a:xfrm>
                <a:off x="685801" y="2142068"/>
                <a:ext cx="10131425" cy="4351498"/>
              </a:xfrm>
              <a:blipFill>
                <a:blip r:embed="rId3"/>
                <a:stretch>
                  <a:fillRect l="-1264" t="-2381"/>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BF05884C-B13D-4631-B778-D3EF772AB325}"/>
              </a:ext>
            </a:extLst>
          </p:cNvPr>
          <p:cNvGrpSpPr/>
          <p:nvPr/>
        </p:nvGrpSpPr>
        <p:grpSpPr>
          <a:xfrm>
            <a:off x="6355403" y="2672325"/>
            <a:ext cx="3195042" cy="523220"/>
            <a:chOff x="6355403" y="2804676"/>
            <a:chExt cx="3195042" cy="52322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1ECB946-3AA1-4144-9FB4-A89E16B453C4}"/>
                    </a:ext>
                  </a:extLst>
                </p:cNvPr>
                <p:cNvSpPr/>
                <p:nvPr/>
              </p:nvSpPr>
              <p:spPr>
                <a:xfrm>
                  <a:off x="6355403" y="2804676"/>
                  <a:ext cx="3195042" cy="523220"/>
                </a:xfrm>
                <a:prstGeom prst="rect">
                  <a:avLst/>
                </a:prstGeom>
              </p:spPr>
              <p:txBody>
                <a:bodyPr wrap="none">
                  <a:spAutoFit/>
                </a:bodyPr>
                <a:lstStyle/>
                <a:p>
                  <a14:m>
                    <m:oMath xmlns:m="http://schemas.openxmlformats.org/officeDocument/2006/math">
                      <m:r>
                        <a:rPr lang="en-GB" sz="2800" b="1" i="1" smtClean="0">
                          <a:solidFill>
                            <a:schemeClr val="tx1"/>
                          </a:solidFill>
                          <a:latin typeface="Cambria Math" panose="02040503050406030204" pitchFamily="18" charset="0"/>
                        </a:rPr>
                        <m:t>=</m:t>
                      </m:r>
                    </m:oMath>
                  </a14:m>
                  <a:r>
                    <a:rPr lang="en-GB" sz="2800" b="1" dirty="0">
                      <a:solidFill>
                        <a:schemeClr val="tx1"/>
                      </a:solidFill>
                    </a:rPr>
                    <a:t> </a:t>
                  </a:r>
                  <a14:m>
                    <m:oMath xmlns:m="http://schemas.openxmlformats.org/officeDocument/2006/math">
                      <m:r>
                        <a:rPr lang="en-GB" sz="2800" b="1">
                          <a:solidFill>
                            <a:schemeClr val="tx1"/>
                          </a:solidFill>
                          <a:latin typeface="Cambria Math" panose="02040503050406030204" pitchFamily="18" charset="0"/>
                        </a:rPr>
                        <m:t>𝐮</m:t>
                      </m:r>
                      <m:r>
                        <a:rPr lang="en-GB" sz="2800" b="1">
                          <a:solidFill>
                            <a:schemeClr val="tx1"/>
                          </a:solidFill>
                          <a:latin typeface="Cambria Math" panose="02040503050406030204" pitchFamily="18" charset="0"/>
                        </a:rPr>
                        <m:t>+</m:t>
                      </m:r>
                      <m:r>
                        <a:rPr lang="en-GB" sz="2800" b="1">
                          <a:solidFill>
                            <a:schemeClr val="tx1"/>
                          </a:solidFill>
                          <a:latin typeface="Cambria Math" panose="02040503050406030204" pitchFamily="18" charset="0"/>
                        </a:rPr>
                        <m:t>𝐚</m:t>
                      </m:r>
                      <m:r>
                        <a:rPr lang="en-GB" sz="2800" i="1">
                          <a:solidFill>
                            <a:schemeClr val="tx1"/>
                          </a:solidFill>
                          <a:latin typeface="Cambria Math" panose="02040503050406030204" pitchFamily="18" charset="0"/>
                        </a:rPr>
                        <m:t>𝑡</m:t>
                      </m:r>
                    </m:oMath>
                  </a14:m>
                  <a:r>
                    <a:rPr lang="en-GB" sz="2800" dirty="0">
                      <a:solidFill>
                        <a:schemeClr val="tx1"/>
                      </a:solidFill>
                    </a:rPr>
                    <a:t> (from  1  )</a:t>
                  </a:r>
                </a:p>
              </p:txBody>
            </p:sp>
          </mc:Choice>
          <mc:Fallback xmlns="">
            <p:sp>
              <p:nvSpPr>
                <p:cNvPr id="4" name="Rectangle 3">
                  <a:extLst>
                    <a:ext uri="{FF2B5EF4-FFF2-40B4-BE49-F238E27FC236}">
                      <a16:creationId xmlns:a16="http://schemas.microsoft.com/office/drawing/2014/main" id="{C1ECB946-3AA1-4144-9FB4-A89E16B453C4}"/>
                    </a:ext>
                  </a:extLst>
                </p:cNvPr>
                <p:cNvSpPr>
                  <a:spLocks noRot="1" noChangeAspect="1" noMove="1" noResize="1" noEditPoints="1" noAdjustHandles="1" noChangeArrowheads="1" noChangeShapeType="1" noTextEdit="1"/>
                </p:cNvSpPr>
                <p:nvPr/>
              </p:nvSpPr>
              <p:spPr>
                <a:xfrm>
                  <a:off x="6355403" y="2804676"/>
                  <a:ext cx="3195042" cy="523220"/>
                </a:xfrm>
                <a:prstGeom prst="rect">
                  <a:avLst/>
                </a:prstGeom>
                <a:blipFill>
                  <a:blip r:embed="rId4"/>
                  <a:stretch>
                    <a:fillRect t="-11628" r="-2672" b="-31395"/>
                  </a:stretch>
                </a:blipFill>
              </p:spPr>
              <p:txBody>
                <a:bodyPr/>
                <a:lstStyle/>
                <a:p>
                  <a:r>
                    <a:rPr lang="en-GB">
                      <a:noFill/>
                    </a:rPr>
                    <a:t> </a:t>
                  </a:r>
                </a:p>
              </p:txBody>
            </p:sp>
          </mc:Fallback>
        </mc:AlternateContent>
        <p:sp>
          <p:nvSpPr>
            <p:cNvPr id="5" name="Oval 4">
              <a:extLst>
                <a:ext uri="{FF2B5EF4-FFF2-40B4-BE49-F238E27FC236}">
                  <a16:creationId xmlns:a16="http://schemas.microsoft.com/office/drawing/2014/main" id="{3DA59600-B831-44EE-A54F-91DB6C6D0366}"/>
                </a:ext>
                <a:ext uri="{C183D7F6-B498-43B3-948B-1728B52AA6E4}">
                  <adec:decorative xmlns:adec="http://schemas.microsoft.com/office/drawing/2017/decorative" val="1"/>
                </a:ext>
              </a:extLst>
            </p:cNvPr>
            <p:cNvSpPr/>
            <p:nvPr/>
          </p:nvSpPr>
          <p:spPr>
            <a:xfrm>
              <a:off x="8786191" y="2864070"/>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1</a:t>
              </a:r>
            </a:p>
          </p:txBody>
        </p:sp>
      </p:grpSp>
      <p:sp>
        <p:nvSpPr>
          <p:cNvPr id="7" name="Oval 6">
            <a:extLst>
              <a:ext uri="{FF2B5EF4-FFF2-40B4-BE49-F238E27FC236}">
                <a16:creationId xmlns:a16="http://schemas.microsoft.com/office/drawing/2014/main" id="{AA40C093-A083-4E6C-B05A-283E39466C06}"/>
              </a:ext>
              <a:ext uri="{C183D7F6-B498-43B3-948B-1728B52AA6E4}">
                <adec:decorative xmlns:adec="http://schemas.microsoft.com/office/drawing/2017/decorative" val="1"/>
              </a:ext>
            </a:extLst>
          </p:cNvPr>
          <p:cNvSpPr/>
          <p:nvPr/>
        </p:nvSpPr>
        <p:spPr>
          <a:xfrm>
            <a:off x="4108174" y="5738191"/>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2</a:t>
            </a:r>
          </a:p>
        </p:txBody>
      </p:sp>
      <mc:AlternateContent xmlns:mc="http://schemas.openxmlformats.org/markup-compatibility/2006" xmlns:a14="http://schemas.microsoft.com/office/drawing/2010/main">
        <mc:Choice Requires="a14">
          <p:sp>
            <p:nvSpPr>
              <p:cNvPr id="8" name="Speech Bubble: Rectangle 7">
                <a:extLst>
                  <a:ext uri="{FF2B5EF4-FFF2-40B4-BE49-F238E27FC236}">
                    <a16:creationId xmlns:a16="http://schemas.microsoft.com/office/drawing/2014/main" id="{6A69F9A7-CAF9-4EB0-B8D9-13A415B656F6}"/>
                  </a:ext>
                  <a:ext uri="{C183D7F6-B498-43B3-948B-1728B52AA6E4}">
                    <adec:decorative xmlns:adec="http://schemas.microsoft.com/office/drawing/2017/decorative" val="1"/>
                  </a:ext>
                </a:extLst>
              </p:cNvPr>
              <p:cNvSpPr/>
              <p:nvPr/>
            </p:nvSpPr>
            <p:spPr>
              <a:xfrm>
                <a:off x="8359457" y="5373757"/>
                <a:ext cx="2785622" cy="874643"/>
              </a:xfrm>
              <a:prstGeom prst="wedgeRectCallout">
                <a:avLst>
                  <a:gd name="adj1" fmla="val -102609"/>
                  <a:gd name="adj2" fmla="val 10985"/>
                </a:avLst>
              </a:prstGeom>
              <a:ln/>
            </p:spPr>
            <p:style>
              <a:lnRef idx="0">
                <a:schemeClr val="accent1"/>
              </a:lnRef>
              <a:fillRef idx="3">
                <a:schemeClr val="accent1"/>
              </a:fillRef>
              <a:effectRef idx="3">
                <a:schemeClr val="accent1"/>
              </a:effectRef>
              <a:fontRef idx="minor">
                <a:schemeClr val="lt1"/>
              </a:fontRef>
            </p:style>
            <p:txBody>
              <a:bodyPr rtlCol="0" anchor="ctr"/>
              <a:lstStyle/>
              <a:p>
                <a14:m>
                  <m:oMath xmlns:m="http://schemas.openxmlformats.org/officeDocument/2006/math">
                    <m:r>
                      <a:rPr lang="en-GB" sz="2000" b="1" i="0" dirty="0" smtClean="0">
                        <a:solidFill>
                          <a:schemeClr val="tx1"/>
                        </a:solidFill>
                        <a:latin typeface="Cambria Math" panose="02040503050406030204" pitchFamily="18" charset="0"/>
                      </a:rPr>
                      <m:t>𝐚</m:t>
                    </m:r>
                    <m:r>
                      <a:rPr lang="en-GB" sz="2000" i="1" dirty="0">
                        <a:solidFill>
                          <a:schemeClr val="tx1"/>
                        </a:solidFill>
                        <a:latin typeface="Cambria Math" panose="02040503050406030204" pitchFamily="18" charset="0"/>
                      </a:rPr>
                      <m:t>=</m:t>
                    </m:r>
                    <m:r>
                      <a:rPr lang="en-GB" sz="2000" b="1" i="1" dirty="0">
                        <a:solidFill>
                          <a:schemeClr val="tx1"/>
                        </a:solidFill>
                        <a:latin typeface="Cambria Math" panose="02040503050406030204" pitchFamily="18" charset="0"/>
                      </a:rPr>
                      <m:t>𝟎</m:t>
                    </m:r>
                  </m:oMath>
                </a14:m>
                <a:r>
                  <a:rPr lang="en-GB" sz="2000" dirty="0">
                    <a:solidFill>
                      <a:schemeClr val="tx1"/>
                    </a:solidFill>
                    <a:ea typeface="Cambria Math" panose="02040503050406030204" pitchFamily="18" charset="0"/>
                  </a:rPr>
                  <a:t> </a:t>
                </a:r>
                <a14:m>
                  <m:oMath xmlns:m="http://schemas.openxmlformats.org/officeDocument/2006/math">
                    <m:r>
                      <a:rPr lang="en-GB" sz="2000" i="1">
                        <a:solidFill>
                          <a:schemeClr val="tx1"/>
                        </a:solidFill>
                        <a:latin typeface="Cambria Math" panose="02040503050406030204" pitchFamily="18" charset="0"/>
                        <a:ea typeface="Cambria Math" panose="02040503050406030204" pitchFamily="18" charset="0"/>
                      </a:rPr>
                      <m:t>⇒</m:t>
                    </m:r>
                  </m:oMath>
                </a14:m>
                <a:r>
                  <a:rPr lang="en-GB" sz="2000" b="1" dirty="0">
                    <a:solidFill>
                      <a:schemeClr val="tx1"/>
                    </a:solidFill>
                  </a:rPr>
                  <a:t> </a:t>
                </a:r>
                <a14:m>
                  <m:oMath xmlns:m="http://schemas.openxmlformats.org/officeDocument/2006/math">
                    <m:r>
                      <a:rPr lang="en-GB" sz="2000" b="1">
                        <a:solidFill>
                          <a:schemeClr val="tx1"/>
                        </a:solidFill>
                        <a:latin typeface="Cambria Math" panose="02040503050406030204" pitchFamily="18" charset="0"/>
                      </a:rPr>
                      <m:t>𝐬</m:t>
                    </m:r>
                    <m:r>
                      <a:rPr lang="en-GB" sz="2000" i="1">
                        <a:solidFill>
                          <a:schemeClr val="tx1"/>
                        </a:solidFill>
                        <a:latin typeface="Cambria Math" panose="02040503050406030204" pitchFamily="18" charset="0"/>
                      </a:rPr>
                      <m:t>=</m:t>
                    </m:r>
                    <m:r>
                      <a:rPr lang="en-GB" sz="2000" b="1">
                        <a:solidFill>
                          <a:schemeClr val="tx1"/>
                        </a:solidFill>
                        <a:latin typeface="Cambria Math" panose="02040503050406030204" pitchFamily="18" charset="0"/>
                      </a:rPr>
                      <m:t>𝐮</m:t>
                    </m:r>
                    <m:r>
                      <a:rPr lang="en-GB" sz="2000" i="1">
                        <a:solidFill>
                          <a:schemeClr val="tx1"/>
                        </a:solidFill>
                        <a:latin typeface="Cambria Math" panose="02040503050406030204" pitchFamily="18" charset="0"/>
                      </a:rPr>
                      <m:t>𝑡</m:t>
                    </m:r>
                  </m:oMath>
                </a14:m>
                <a:br>
                  <a:rPr lang="en-GB" dirty="0">
                    <a:solidFill>
                      <a:schemeClr val="tx1"/>
                    </a:solidFill>
                  </a:rPr>
                </a:br>
                <a:r>
                  <a:rPr lang="en-GB" dirty="0">
                    <a:solidFill>
                      <a:schemeClr val="tx1"/>
                    </a:solidFill>
                  </a:rPr>
                  <a:t>“</a:t>
                </a:r>
                <a14:m>
                  <m:oMath xmlns:m="http://schemas.openxmlformats.org/officeDocument/2006/math">
                    <m:r>
                      <m:rPr>
                        <m:sty m:val="p"/>
                      </m:rPr>
                      <a:rPr lang="en-GB" b="0" i="0" smtClean="0">
                        <a:solidFill>
                          <a:schemeClr val="tx1"/>
                        </a:solidFill>
                        <a:latin typeface="Cambria Math" panose="02040503050406030204" pitchFamily="18" charset="0"/>
                      </a:rPr>
                      <m:t>distance</m:t>
                    </m:r>
                    <m:r>
                      <a:rPr lang="en-GB" b="0" i="1" smtClean="0">
                        <a:solidFill>
                          <a:schemeClr val="tx1"/>
                        </a:solidFill>
                        <a:latin typeface="Cambria Math" panose="02040503050406030204" pitchFamily="18" charset="0"/>
                      </a:rPr>
                      <m:t>=</m:t>
                    </m:r>
                    <m:r>
                      <m:rPr>
                        <m:sty m:val="p"/>
                      </m:rPr>
                      <a:rPr lang="en-GB" b="0" i="0" smtClean="0">
                        <a:solidFill>
                          <a:schemeClr val="tx1"/>
                        </a:solidFill>
                        <a:latin typeface="Cambria Math" panose="02040503050406030204" pitchFamily="18" charset="0"/>
                      </a:rPr>
                      <m:t>speed</m:t>
                    </m:r>
                    <m:r>
                      <a:rPr lang="en-GB" b="0" i="1" smtClean="0">
                        <a:solidFill>
                          <a:schemeClr val="tx1"/>
                        </a:solidFill>
                        <a:latin typeface="Cambria Math" panose="02040503050406030204" pitchFamily="18" charset="0"/>
                        <a:ea typeface="Cambria Math" panose="02040503050406030204" pitchFamily="18" charset="0"/>
                      </a:rPr>
                      <m:t>×</m:t>
                    </m:r>
                    <m:r>
                      <m:rPr>
                        <m:sty m:val="p"/>
                      </m:rPr>
                      <a:rPr lang="en-GB" b="0" i="0" smtClean="0">
                        <a:solidFill>
                          <a:schemeClr val="tx1"/>
                        </a:solidFill>
                        <a:latin typeface="Cambria Math" panose="02040503050406030204" pitchFamily="18" charset="0"/>
                        <a:ea typeface="Cambria Math" panose="02040503050406030204" pitchFamily="18" charset="0"/>
                      </a:rPr>
                      <m:t>time</m:t>
                    </m:r>
                  </m:oMath>
                </a14:m>
                <a:r>
                  <a:rPr lang="en-GB" dirty="0">
                    <a:solidFill>
                      <a:schemeClr val="tx1"/>
                    </a:solidFill>
                  </a:rPr>
                  <a:t>”</a:t>
                </a:r>
              </a:p>
            </p:txBody>
          </p:sp>
        </mc:Choice>
        <mc:Fallback xmlns="">
          <p:sp>
            <p:nvSpPr>
              <p:cNvPr id="8" name="Speech Bubble: Rectangle 7">
                <a:extLst>
                  <a:ext uri="{FF2B5EF4-FFF2-40B4-BE49-F238E27FC236}">
                    <a16:creationId xmlns:a16="http://schemas.microsoft.com/office/drawing/2014/main" id="{6A69F9A7-CAF9-4EB0-B8D9-13A415B656F6}"/>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359457" y="5373757"/>
                <a:ext cx="2785622" cy="874643"/>
              </a:xfrm>
              <a:prstGeom prst="wedgeRectCallout">
                <a:avLst>
                  <a:gd name="adj1" fmla="val -102609"/>
                  <a:gd name="adj2" fmla="val 10985"/>
                </a:avLst>
              </a:prstGeom>
              <a:blipFill>
                <a:blip r:embed="rId5"/>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346663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 calcmode="lin" valueType="num">
                                      <p:cBhvr>
                                        <p:cTn id="34" dur="500" fill="hold"/>
                                        <p:tgtEl>
                                          <p:spTgt spid="7"/>
                                        </p:tgtEl>
                                        <p:attrNameLst>
                                          <p:attrName>style.rotation</p:attrName>
                                        </p:attrNameLst>
                                      </p:cBhvr>
                                      <p:tavLst>
                                        <p:tav tm="0">
                                          <p:val>
                                            <p:fltVal val="90"/>
                                          </p:val>
                                        </p:tav>
                                        <p:tav tm="100000">
                                          <p:val>
                                            <p:fltVal val="0"/>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E5BA-8B98-4057-97AF-17C8C272FE36}"/>
              </a:ext>
            </a:extLst>
          </p:cNvPr>
          <p:cNvSpPr>
            <a:spLocks noGrp="1"/>
          </p:cNvSpPr>
          <p:nvPr>
            <p:ph type="title"/>
          </p:nvPr>
        </p:nvSpPr>
        <p:spPr/>
        <p:txBody>
          <a:bodyPr/>
          <a:lstStyle/>
          <a:p>
            <a:r>
              <a:rPr lang="en-GB" dirty="0"/>
              <a:t>Equations of motion: excluding acceleration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DC901E-BEA5-43B2-89A4-3728DD77DA4A}"/>
                  </a:ext>
                </a:extLst>
              </p:cNvPr>
              <p:cNvSpPr>
                <a:spLocks noGrp="1"/>
              </p:cNvSpPr>
              <p:nvPr>
                <p:ph idx="1"/>
              </p:nvPr>
            </p:nvSpPr>
            <p:spPr/>
            <p:txBody>
              <a:bodyPr>
                <a:normAutofit lnSpcReduction="10000"/>
              </a:bodyPr>
              <a:lstStyle/>
              <a:p>
                <a:r>
                  <a:rPr lang="en-GB" dirty="0"/>
                  <a:t>Rearrange   1 :</a:t>
                </a:r>
                <a:br>
                  <a:rPr lang="en-GB" dirty="0"/>
                </a:br>
                <a14:m>
                  <m:oMath xmlns:m="http://schemas.openxmlformats.org/officeDocument/2006/math">
                    <m:r>
                      <a:rPr lang="en-GB" b="1" i="0" smtClean="0">
                        <a:latin typeface="Cambria Math" panose="02040503050406030204" pitchFamily="18" charset="0"/>
                      </a:rPr>
                      <m:t>𝐚</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1" i="0" smtClean="0">
                            <a:latin typeface="Cambria Math" panose="02040503050406030204" pitchFamily="18" charset="0"/>
                          </a:rPr>
                          <m:t>𝐯</m:t>
                        </m:r>
                        <m:r>
                          <a:rPr lang="en-GB" b="1" i="0" smtClean="0">
                            <a:latin typeface="Cambria Math" panose="02040503050406030204" pitchFamily="18" charset="0"/>
                          </a:rPr>
                          <m:t>−</m:t>
                        </m:r>
                        <m:r>
                          <a:rPr lang="en-GB" b="1" i="0" smtClean="0">
                            <a:latin typeface="Cambria Math" panose="02040503050406030204" pitchFamily="18" charset="0"/>
                          </a:rPr>
                          <m:t>𝐮</m:t>
                        </m:r>
                      </m:num>
                      <m:den>
                        <m:r>
                          <a:rPr lang="en-GB" b="0" i="1" smtClean="0">
                            <a:latin typeface="Cambria Math" panose="02040503050406030204" pitchFamily="18" charset="0"/>
                          </a:rPr>
                          <m:t>𝑡</m:t>
                        </m:r>
                      </m:den>
                    </m:f>
                  </m:oMath>
                </a14:m>
                <a:endParaRPr lang="en-GB" dirty="0"/>
              </a:p>
              <a:p>
                <a:r>
                  <a:rPr lang="en-GB" dirty="0"/>
                  <a:t>Substitute in  2  :</a:t>
                </a:r>
                <a:br>
                  <a:rPr lang="en-GB" dirty="0"/>
                </a:b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r>
                      <a:rPr lang="en-GB" i="1">
                        <a:latin typeface="Cambria Math" panose="02040503050406030204" pitchFamily="18" charset="0"/>
                      </a:rPr>
                      <m:t>=</m:t>
                    </m:r>
                    <m:r>
                      <m:rPr>
                        <m:nor/>
                      </m:rPr>
                      <a:rPr lang="en-GB" dirty="0"/>
                      <m:t> </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b="1">
                                <a:latin typeface="Cambria Math" panose="02040503050406030204" pitchFamily="18" charset="0"/>
                              </a:rPr>
                              <m:t>𝐯</m:t>
                            </m:r>
                            <m:r>
                              <a:rPr lang="en-GB" b="1">
                                <a:latin typeface="Cambria Math" panose="02040503050406030204" pitchFamily="18" charset="0"/>
                              </a:rPr>
                              <m:t>−</m:t>
                            </m:r>
                            <m:r>
                              <a:rPr lang="en-GB" b="1">
                                <a:latin typeface="Cambria Math" panose="02040503050406030204" pitchFamily="18" charset="0"/>
                              </a:rPr>
                              <m:t>𝐮</m:t>
                            </m:r>
                          </m:num>
                          <m:den>
                            <m:r>
                              <a:rPr lang="en-GB" i="1">
                                <a:latin typeface="Cambria Math" panose="02040503050406030204" pitchFamily="18" charset="0"/>
                              </a:rPr>
                              <m:t>𝑡</m:t>
                            </m:r>
                          </m:den>
                        </m:f>
                      </m:e>
                    </m:d>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r>
                  <a:rPr lang="en-GB" dirty="0"/>
                  <a:t>So</a:t>
                </a:r>
                <a:br>
                  <a:rPr lang="en-GB" b="1" i="0" dirty="0">
                    <a:solidFill>
                      <a:schemeClr val="accent4"/>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1" i="0" smtClean="0">
                          <a:solidFill>
                            <a:schemeClr val="accent4"/>
                          </a:solidFill>
                          <a:latin typeface="Cambria Math" panose="02040503050406030204" pitchFamily="18" charset="0"/>
                        </a:rPr>
                        <m:t>𝐬</m:t>
                      </m:r>
                      <m:r>
                        <a:rPr lang="en-GB" b="0" i="1" smtClean="0">
                          <a:solidFill>
                            <a:schemeClr val="accent4"/>
                          </a:solidFill>
                          <a:latin typeface="Cambria Math" panose="02040503050406030204" pitchFamily="18" charset="0"/>
                        </a:rPr>
                        <m:t>=</m:t>
                      </m:r>
                      <m:box>
                        <m:boxPr>
                          <m:ctrlPr>
                            <a:rPr lang="en-GB" i="1">
                              <a:solidFill>
                                <a:schemeClr val="accent4"/>
                              </a:solidFill>
                              <a:latin typeface="Cambria Math" panose="02040503050406030204" pitchFamily="18" charset="0"/>
                            </a:rPr>
                          </m:ctrlPr>
                        </m:boxPr>
                        <m:e>
                          <m:argPr>
                            <m:argSz m:val="-1"/>
                          </m:argP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rPr>
                                <m:t>1</m:t>
                              </m:r>
                            </m:num>
                            <m:den>
                              <m:r>
                                <a:rPr lang="en-GB" i="1">
                                  <a:solidFill>
                                    <a:schemeClr val="accent4"/>
                                  </a:solidFill>
                                  <a:latin typeface="Cambria Math" panose="02040503050406030204" pitchFamily="18" charset="0"/>
                                </a:rPr>
                                <m:t>2</m:t>
                              </m:r>
                            </m:den>
                          </m:f>
                        </m:e>
                      </m:box>
                      <m:d>
                        <m:dPr>
                          <m:ctrlPr>
                            <a:rPr lang="en-GB" i="1" smtClean="0">
                              <a:solidFill>
                                <a:schemeClr val="accent4"/>
                              </a:solidFill>
                              <a:latin typeface="Cambria Math" panose="02040503050406030204" pitchFamily="18" charset="0"/>
                            </a:rPr>
                          </m:ctrlPr>
                        </m:dPr>
                        <m:e>
                          <m:r>
                            <a:rPr lang="en-GB" b="1" i="0" smtClean="0">
                              <a:solidFill>
                                <a:schemeClr val="accent4"/>
                              </a:solidFill>
                              <a:latin typeface="Cambria Math" panose="02040503050406030204" pitchFamily="18" charset="0"/>
                            </a:rPr>
                            <m:t>𝐮</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𝐯</m:t>
                          </m:r>
                        </m:e>
                      </m:d>
                      <m:r>
                        <a:rPr lang="en-GB" b="0" i="1" smtClean="0">
                          <a:solidFill>
                            <a:schemeClr val="accent4"/>
                          </a:solidFill>
                          <a:latin typeface="Cambria Math" panose="02040503050406030204" pitchFamily="18" charset="0"/>
                        </a:rPr>
                        <m:t>𝑡</m:t>
                      </m:r>
                    </m:oMath>
                  </m:oMathPara>
                </a14:m>
                <a:endParaRPr lang="en-GB" dirty="0"/>
              </a:p>
            </p:txBody>
          </p:sp>
        </mc:Choice>
        <mc:Fallback xmlns="">
          <p:sp>
            <p:nvSpPr>
              <p:cNvPr id="3" name="Content Placeholder 2">
                <a:extLst>
                  <a:ext uri="{FF2B5EF4-FFF2-40B4-BE49-F238E27FC236}">
                    <a16:creationId xmlns:a16="http://schemas.microsoft.com/office/drawing/2014/main" id="{BBDC901E-BEA5-43B2-89A4-3728DD77DA4A}"/>
                  </a:ext>
                </a:extLst>
              </p:cNvPr>
              <p:cNvSpPr>
                <a:spLocks noGrp="1" noRot="1" noChangeAspect="1" noMove="1" noResize="1" noEditPoints="1" noAdjustHandles="1" noChangeArrowheads="1" noChangeShapeType="1" noTextEdit="1"/>
              </p:cNvSpPr>
              <p:nvPr>
                <p:ph idx="1"/>
              </p:nvPr>
            </p:nvSpPr>
            <p:spPr>
              <a:blipFill>
                <a:blip r:embed="rId3"/>
                <a:stretch>
                  <a:fillRect l="-1264" t="-2838"/>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3108173-7C30-4030-BDA3-F16D65A2730D}"/>
              </a:ext>
              <a:ext uri="{C183D7F6-B498-43B3-948B-1728B52AA6E4}">
                <adec:decorative xmlns:adec="http://schemas.microsoft.com/office/drawing/2017/decorative" val="1"/>
              </a:ext>
            </a:extLst>
          </p:cNvPr>
          <p:cNvSpPr/>
          <p:nvPr/>
        </p:nvSpPr>
        <p:spPr>
          <a:xfrm>
            <a:off x="2796207" y="2142067"/>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1</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6E6BC40C-3FDA-453C-B4D6-8DAEE1D14FCE}"/>
                  </a:ext>
                  <a:ext uri="{C183D7F6-B498-43B3-948B-1728B52AA6E4}">
                    <adec:decorative xmlns:adec="http://schemas.microsoft.com/office/drawing/2017/decorative" val="1"/>
                  </a:ext>
                </a:extLst>
              </p:cNvPr>
              <p:cNvSpPr/>
              <p:nvPr/>
            </p:nvSpPr>
            <p:spPr>
              <a:xfrm>
                <a:off x="7460980" y="2316452"/>
                <a:ext cx="2345634" cy="612648"/>
              </a:xfrm>
              <a:prstGeom prst="wedgeRectCallout">
                <a:avLst>
                  <a:gd name="adj1" fmla="val -82963"/>
                  <a:gd name="adj2" fmla="val 36256"/>
                </a:avLst>
              </a:prstGeom>
              <a:ln/>
            </p:spPr>
            <p:style>
              <a:lnRef idx="0">
                <a:schemeClr val="accent1"/>
              </a:lnRef>
              <a:fillRef idx="3">
                <a:schemeClr val="accent1"/>
              </a:fillRef>
              <a:effectRef idx="3">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m:rPr>
                              <m:nor/>
                            </m:rPr>
                            <a:rPr lang="en-GB">
                              <a:latin typeface="Cambria Math" panose="02040503050406030204" pitchFamily="18" charset="0"/>
                            </a:rPr>
                            <m:t>Change</m:t>
                          </m:r>
                          <m:r>
                            <m:rPr>
                              <m:nor/>
                            </m:rPr>
                            <a:rPr lang="en-GB">
                              <a:latin typeface="Cambria Math" panose="02040503050406030204" pitchFamily="18" charset="0"/>
                            </a:rPr>
                            <m:t> </m:t>
                          </m:r>
                          <m:r>
                            <m:rPr>
                              <m:nor/>
                            </m:rPr>
                            <a:rPr lang="en-GB">
                              <a:latin typeface="Cambria Math" panose="02040503050406030204" pitchFamily="18" charset="0"/>
                            </a:rPr>
                            <m:t>in</m:t>
                          </m:r>
                          <m:r>
                            <m:rPr>
                              <m:nor/>
                            </m:rPr>
                            <a:rPr lang="en-GB">
                              <a:latin typeface="Cambria Math" panose="02040503050406030204" pitchFamily="18" charset="0"/>
                            </a:rPr>
                            <m:t> </m:t>
                          </m:r>
                          <m:r>
                            <m:rPr>
                              <m:nor/>
                            </m:rPr>
                            <a:rPr lang="en-GB">
                              <a:latin typeface="Cambria Math" panose="02040503050406030204" pitchFamily="18" charset="0"/>
                            </a:rPr>
                            <m:t>quantity</m:t>
                          </m:r>
                        </m:num>
                        <m:den>
                          <m:r>
                            <m:rPr>
                              <m:nor/>
                            </m:rPr>
                            <a:rPr lang="en-GB">
                              <a:latin typeface="Cambria Math" panose="02040503050406030204" pitchFamily="18" charset="0"/>
                            </a:rPr>
                            <m:t>Change</m:t>
                          </m:r>
                          <m:r>
                            <m:rPr>
                              <m:nor/>
                            </m:rPr>
                            <a:rPr lang="en-GB">
                              <a:latin typeface="Cambria Math" panose="02040503050406030204" pitchFamily="18" charset="0"/>
                            </a:rPr>
                            <m:t> </m:t>
                          </m:r>
                          <m:r>
                            <m:rPr>
                              <m:nor/>
                            </m:rPr>
                            <a:rPr lang="en-GB">
                              <a:latin typeface="Cambria Math" panose="02040503050406030204" pitchFamily="18" charset="0"/>
                            </a:rPr>
                            <m:t>in</m:t>
                          </m:r>
                          <m:r>
                            <m:rPr>
                              <m:nor/>
                            </m:rPr>
                            <a:rPr lang="en-GB">
                              <a:latin typeface="Cambria Math" panose="02040503050406030204" pitchFamily="18" charset="0"/>
                            </a:rPr>
                            <m:t> </m:t>
                          </m:r>
                          <m:r>
                            <m:rPr>
                              <m:nor/>
                            </m:rPr>
                            <a:rPr lang="en-GB">
                              <a:latin typeface="Cambria Math" panose="02040503050406030204" pitchFamily="18" charset="0"/>
                            </a:rPr>
                            <m:t>time</m:t>
                          </m:r>
                        </m:den>
                      </m:f>
                    </m:oMath>
                  </m:oMathPara>
                </a14:m>
                <a:endParaRPr lang="en-GB" dirty="0">
                  <a:solidFill>
                    <a:schemeClr val="tx1"/>
                  </a:solidFill>
                </a:endParaRPr>
              </a:p>
            </p:txBody>
          </p:sp>
        </mc:Choice>
        <mc:Fallback xmlns="">
          <p:sp>
            <p:nvSpPr>
              <p:cNvPr id="5" name="Speech Bubble: Rectangle 4">
                <a:extLst>
                  <a:ext uri="{FF2B5EF4-FFF2-40B4-BE49-F238E27FC236}">
                    <a16:creationId xmlns:a16="http://schemas.microsoft.com/office/drawing/2014/main" id="{6E6BC40C-3FDA-453C-B4D6-8DAEE1D14FCE}"/>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460980" y="2316452"/>
                <a:ext cx="2345634" cy="612648"/>
              </a:xfrm>
              <a:prstGeom prst="wedgeRectCallout">
                <a:avLst>
                  <a:gd name="adj1" fmla="val -82963"/>
                  <a:gd name="adj2" fmla="val 36256"/>
                </a:avLst>
              </a:prstGeom>
              <a:blipFill>
                <a:blip r:embed="rId4"/>
                <a:stretch>
                  <a:fillRect/>
                </a:stretch>
              </a:blipFill>
              <a:ln/>
            </p:spPr>
            <p:txBody>
              <a:bodyPr/>
              <a:lstStyle/>
              <a:p>
                <a:r>
                  <a:rPr lang="en-GB">
                    <a:noFill/>
                  </a:rPr>
                  <a:t> </a:t>
                </a:r>
              </a:p>
            </p:txBody>
          </p:sp>
        </mc:Fallback>
      </mc:AlternateContent>
      <p:sp>
        <p:nvSpPr>
          <p:cNvPr id="6" name="Oval 5">
            <a:extLst>
              <a:ext uri="{FF2B5EF4-FFF2-40B4-BE49-F238E27FC236}">
                <a16:creationId xmlns:a16="http://schemas.microsoft.com/office/drawing/2014/main" id="{4C2D82A1-E8B2-439A-9F7A-FB021C8D0249}"/>
              </a:ext>
              <a:ext uri="{C183D7F6-B498-43B3-948B-1728B52AA6E4}">
                <adec:decorative xmlns:adec="http://schemas.microsoft.com/office/drawing/2017/decorative" val="1"/>
              </a:ext>
            </a:extLst>
          </p:cNvPr>
          <p:cNvSpPr/>
          <p:nvPr/>
        </p:nvSpPr>
        <p:spPr>
          <a:xfrm>
            <a:off x="3094379" y="3328134"/>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2</a:t>
            </a:r>
          </a:p>
        </p:txBody>
      </p:sp>
      <p:grpSp>
        <p:nvGrpSpPr>
          <p:cNvPr id="7" name="Group 6">
            <a:extLst>
              <a:ext uri="{FF2B5EF4-FFF2-40B4-BE49-F238E27FC236}">
                <a16:creationId xmlns:a16="http://schemas.microsoft.com/office/drawing/2014/main" id="{B8545774-6379-40F0-90CC-AE40B3894A35}"/>
              </a:ext>
            </a:extLst>
          </p:cNvPr>
          <p:cNvGrpSpPr/>
          <p:nvPr/>
        </p:nvGrpSpPr>
        <p:grpSpPr>
          <a:xfrm>
            <a:off x="7139608" y="3775786"/>
            <a:ext cx="1331297" cy="796286"/>
            <a:chOff x="2209800" y="3328135"/>
            <a:chExt cx="1331297" cy="796286"/>
          </a:xfrm>
        </p:grpSpPr>
        <p:sp>
          <p:nvSpPr>
            <p:cNvPr id="8" name="Multiplication Sign 7">
              <a:extLst>
                <a:ext uri="{FF2B5EF4-FFF2-40B4-BE49-F238E27FC236}">
                  <a16:creationId xmlns:a16="http://schemas.microsoft.com/office/drawing/2014/main" id="{27222B39-8E83-452E-BEE2-20767CBE955D}"/>
                </a:ext>
                <a:ext uri="{C183D7F6-B498-43B3-948B-1728B52AA6E4}">
                  <adec:decorative xmlns:adec="http://schemas.microsoft.com/office/drawing/2017/decorative" val="1"/>
                </a:ext>
              </a:extLst>
            </p:cNvPr>
            <p:cNvSpPr/>
            <p:nvPr/>
          </p:nvSpPr>
          <p:spPr>
            <a:xfrm flipH="1" flipV="1">
              <a:off x="2209800" y="3639511"/>
              <a:ext cx="484910" cy="484910"/>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9" name="Multiplication Sign 8">
              <a:extLst>
                <a:ext uri="{FF2B5EF4-FFF2-40B4-BE49-F238E27FC236}">
                  <a16:creationId xmlns:a16="http://schemas.microsoft.com/office/drawing/2014/main" id="{9101C79C-786F-491B-A64C-842F80818DD0}"/>
                </a:ext>
                <a:ext uri="{C183D7F6-B498-43B3-948B-1728B52AA6E4}">
                  <adec:decorative xmlns:adec="http://schemas.microsoft.com/office/drawing/2017/decorative" val="1"/>
                </a:ext>
              </a:extLst>
            </p:cNvPr>
            <p:cNvSpPr/>
            <p:nvPr/>
          </p:nvSpPr>
          <p:spPr>
            <a:xfrm flipH="1" flipV="1">
              <a:off x="3175336" y="3328135"/>
              <a:ext cx="365761" cy="402337"/>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grpSp>
      <p:sp>
        <p:nvSpPr>
          <p:cNvPr id="10" name="Oval 9">
            <a:extLst>
              <a:ext uri="{FF2B5EF4-FFF2-40B4-BE49-F238E27FC236}">
                <a16:creationId xmlns:a16="http://schemas.microsoft.com/office/drawing/2014/main" id="{74082589-48B5-4A7A-AAC9-A2AAA2F9D22A}"/>
              </a:ext>
              <a:ext uri="{C183D7F6-B498-43B3-948B-1728B52AA6E4}">
                <adec:decorative xmlns:adec="http://schemas.microsoft.com/office/drawing/2017/decorative" val="1"/>
              </a:ext>
            </a:extLst>
          </p:cNvPr>
          <p:cNvSpPr/>
          <p:nvPr/>
        </p:nvSpPr>
        <p:spPr>
          <a:xfrm>
            <a:off x="4108174" y="4956314"/>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3</a:t>
            </a:r>
          </a:p>
        </p:txBody>
      </p:sp>
    </p:spTree>
    <p:extLst>
      <p:ext uri="{BB962C8B-B14F-4D97-AF65-F5344CB8AC3E}">
        <p14:creationId xmlns:p14="http://schemas.microsoft.com/office/powerpoint/2010/main" val="326139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par>
                          <p:cTn id="34" fill="hold">
                            <p:stCondLst>
                              <p:cond delay="500"/>
                            </p:stCondLst>
                            <p:childTnLst>
                              <p:par>
                                <p:cTn id="35" presetID="3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90"/>
                                          </p:val>
                                        </p:tav>
                                        <p:tav tm="100000">
                                          <p:val>
                                            <p:fltVal val="0"/>
                                          </p:val>
                                        </p:tav>
                                      </p:tavLst>
                                    </p:anim>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E5BA-8B98-4057-97AF-17C8C272FE36}"/>
              </a:ext>
            </a:extLst>
          </p:cNvPr>
          <p:cNvSpPr>
            <a:spLocks noGrp="1"/>
          </p:cNvSpPr>
          <p:nvPr>
            <p:ph type="title"/>
          </p:nvPr>
        </p:nvSpPr>
        <p:spPr/>
        <p:txBody>
          <a:bodyPr/>
          <a:lstStyle/>
          <a:p>
            <a:r>
              <a:rPr lang="en-GB" dirty="0"/>
              <a:t>Equations of motion: excluding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DC901E-BEA5-43B2-89A4-3728DD77DA4A}"/>
                  </a:ext>
                </a:extLst>
              </p:cNvPr>
              <p:cNvSpPr>
                <a:spLocks noGrp="1"/>
              </p:cNvSpPr>
              <p:nvPr>
                <p:ph idx="1"/>
              </p:nvPr>
            </p:nvSpPr>
            <p:spPr>
              <a:xfrm>
                <a:off x="685801" y="2142067"/>
                <a:ext cx="10131425" cy="4715933"/>
              </a:xfrm>
            </p:spPr>
            <p:txBody>
              <a:bodyPr>
                <a:normAutofit/>
              </a:bodyPr>
              <a:lstStyle/>
              <a:p>
                <a:r>
                  <a:rPr lang="en-GB" dirty="0"/>
                  <a:t>Rearrange  1  :</a:t>
                </a:r>
                <a:br>
                  <a:rPr lang="en-GB" dirty="0"/>
                </a:br>
                <a14:m>
                  <m:oMath xmlns:m="http://schemas.openxmlformats.org/officeDocument/2006/math">
                    <m:r>
                      <a:rPr lang="en-GB" b="1">
                        <a:latin typeface="Cambria Math" panose="02040503050406030204" pitchFamily="18" charset="0"/>
                      </a:rPr>
                      <m:t>𝐚</m:t>
                    </m:r>
                    <m:r>
                      <a:rPr lang="en-GB" b="0" i="1" smtClean="0">
                        <a:latin typeface="Cambria Math" panose="02040503050406030204" pitchFamily="18" charset="0"/>
                      </a:rPr>
                      <m:t>𝑡</m:t>
                    </m:r>
                    <m:r>
                      <a:rPr lang="en-GB" b="0" i="1" smtClean="0">
                        <a:latin typeface="Cambria Math" panose="02040503050406030204" pitchFamily="18" charset="0"/>
                      </a:rPr>
                      <m:t>=</m:t>
                    </m:r>
                    <m:r>
                      <a:rPr lang="en-GB" b="1">
                        <a:latin typeface="Cambria Math" panose="02040503050406030204" pitchFamily="18" charset="0"/>
                      </a:rPr>
                      <m:t>𝐯</m:t>
                    </m:r>
                    <m:r>
                      <a:rPr lang="en-GB" b="1">
                        <a:latin typeface="Cambria Math" panose="02040503050406030204" pitchFamily="18" charset="0"/>
                      </a:rPr>
                      <m:t>−</m:t>
                    </m:r>
                    <m:r>
                      <a:rPr lang="en-GB" b="1">
                        <a:latin typeface="Cambria Math" panose="02040503050406030204" pitchFamily="18" charset="0"/>
                      </a:rPr>
                      <m:t>𝐮</m:t>
                    </m:r>
                  </m:oMath>
                </a14:m>
                <a:endParaRPr lang="en-GB" dirty="0"/>
              </a:p>
              <a:p>
                <a:r>
                  <a:rPr lang="en-GB" dirty="0"/>
                  <a:t>Modify  3  :</a:t>
                </a:r>
                <a:br>
                  <a:rPr lang="en-GB" dirty="0"/>
                </a:br>
                <a14:m>
                  <m:oMath xmlns:m="http://schemas.openxmlformats.org/officeDocument/2006/math">
                    <m:r>
                      <a:rPr lang="en-GB" b="1" smtClean="0">
                        <a:solidFill>
                          <a:schemeClr val="tx1"/>
                        </a:solidFill>
                        <a:latin typeface="Cambria Math" panose="02040503050406030204" pitchFamily="18" charset="0"/>
                      </a:rPr>
                      <m:t>𝐬</m:t>
                    </m:r>
                    <m:r>
                      <a:rPr lang="en-GB" b="1" i="1" smtClean="0">
                        <a:solidFill>
                          <a:schemeClr val="tx1"/>
                        </a:solidFill>
                        <a:latin typeface="Cambria Math" panose="02040503050406030204" pitchFamily="18" charset="0"/>
                        <a:ea typeface="Cambria Math" panose="02040503050406030204" pitchFamily="18" charset="0"/>
                      </a:rPr>
                      <m:t>∙</m:t>
                    </m:r>
                    <m:r>
                      <a:rPr lang="en-GB" b="1" smtClean="0">
                        <a:latin typeface="Cambria Math" panose="02040503050406030204" pitchFamily="18" charset="0"/>
                      </a:rPr>
                      <m:t>𝐚</m:t>
                    </m:r>
                    <m:r>
                      <a:rPr lang="en-GB" i="1">
                        <a:solidFill>
                          <a:schemeClr val="tx1"/>
                        </a:solidFill>
                        <a:latin typeface="Cambria Math" panose="02040503050406030204" pitchFamily="18" charset="0"/>
                      </a:rPr>
                      <m:t>=</m:t>
                    </m:r>
                    <m:box>
                      <m:boxPr>
                        <m:ctrlPr>
                          <a:rPr lang="en-GB" i="1">
                            <a:solidFill>
                              <a:schemeClr val="tx1"/>
                            </a:solidFill>
                            <a:latin typeface="Cambria Math" panose="02040503050406030204" pitchFamily="18" charset="0"/>
                          </a:rPr>
                        </m:ctrlPr>
                      </m:boxPr>
                      <m:e>
                        <m:argPr>
                          <m:argSz m:val="-1"/>
                        </m:argPr>
                        <m:f>
                          <m:fPr>
                            <m:ctrlPr>
                              <a:rPr lang="en-GB"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1</m:t>
                            </m:r>
                          </m:num>
                          <m:den>
                            <m:r>
                              <a:rPr lang="en-GB" i="1">
                                <a:solidFill>
                                  <a:schemeClr val="tx1"/>
                                </a:solidFill>
                                <a:latin typeface="Cambria Math" panose="02040503050406030204" pitchFamily="18" charset="0"/>
                              </a:rPr>
                              <m:t>2</m:t>
                            </m:r>
                          </m:den>
                        </m:f>
                      </m:e>
                    </m:box>
                    <m:d>
                      <m:dPr>
                        <m:ctrlPr>
                          <a:rPr lang="en-GB" i="1">
                            <a:solidFill>
                              <a:schemeClr val="tx1"/>
                            </a:solidFill>
                            <a:latin typeface="Cambria Math" panose="02040503050406030204" pitchFamily="18" charset="0"/>
                          </a:rPr>
                        </m:ctrlPr>
                      </m:dPr>
                      <m:e>
                        <m:r>
                          <a:rPr lang="en-GB" b="1">
                            <a:solidFill>
                              <a:schemeClr val="tx1"/>
                            </a:solidFill>
                            <a:latin typeface="Cambria Math" panose="02040503050406030204" pitchFamily="18" charset="0"/>
                          </a:rPr>
                          <m:t>𝐮</m:t>
                        </m:r>
                        <m:r>
                          <a:rPr lang="en-GB" b="1">
                            <a:solidFill>
                              <a:schemeClr val="tx1"/>
                            </a:solidFill>
                            <a:latin typeface="Cambria Math" panose="02040503050406030204" pitchFamily="18" charset="0"/>
                          </a:rPr>
                          <m:t>+</m:t>
                        </m:r>
                        <m:r>
                          <a:rPr lang="en-GB" b="1">
                            <a:solidFill>
                              <a:schemeClr val="tx1"/>
                            </a:solidFill>
                            <a:latin typeface="Cambria Math" panose="02040503050406030204" pitchFamily="18" charset="0"/>
                          </a:rPr>
                          <m:t>𝐯</m:t>
                        </m:r>
                      </m:e>
                    </m:d>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𝐚</m:t>
                    </m:r>
                    <m:r>
                      <a:rPr lang="en-GB" i="1">
                        <a:solidFill>
                          <a:schemeClr val="tx1"/>
                        </a:solidFill>
                        <a:latin typeface="Cambria Math" panose="02040503050406030204" pitchFamily="18" charset="0"/>
                      </a:rPr>
                      <m:t>𝑡</m:t>
                    </m:r>
                  </m:oMath>
                </a14:m>
                <a:endParaRPr lang="en-GB"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𝐬</m:t>
                      </m:r>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𝐚</m:t>
                      </m:r>
                      <m:r>
                        <a:rPr lang="en-GB" b="1" i="1">
                          <a:latin typeface="Cambria Math" panose="02040503050406030204" pitchFamily="18" charset="0"/>
                        </a:rPr>
                        <m:t> </m:t>
                      </m:r>
                      <m:r>
                        <a:rPr lang="en-GB" b="0" i="1" smtClean="0">
                          <a:solidFill>
                            <a:schemeClr val="tx1"/>
                          </a:solidFill>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d>
                        <m:dPr>
                          <m:ctrlPr>
                            <a:rPr lang="en-GB" i="1">
                              <a:latin typeface="Cambria Math" panose="02040503050406030204" pitchFamily="18" charset="0"/>
                            </a:rPr>
                          </m:ctrlPr>
                        </m:dPr>
                        <m:e>
                          <m:r>
                            <a:rPr lang="en-GB" b="1">
                              <a:latin typeface="Cambria Math" panose="02040503050406030204" pitchFamily="18" charset="0"/>
                            </a:rPr>
                            <m:t>𝐮</m:t>
                          </m:r>
                          <m:r>
                            <a:rPr lang="en-GB" b="1">
                              <a:latin typeface="Cambria Math" panose="02040503050406030204" pitchFamily="18" charset="0"/>
                            </a:rPr>
                            <m:t>+</m:t>
                          </m:r>
                          <m:r>
                            <a:rPr lang="en-GB" b="1">
                              <a:latin typeface="Cambria Math" panose="02040503050406030204" pitchFamily="18" charset="0"/>
                            </a:rPr>
                            <m:t>𝐯</m:t>
                          </m:r>
                        </m:e>
                      </m:d>
                      <m:r>
                        <a:rPr lang="en-GB" b="1" i="1">
                          <a:latin typeface="Cambria Math" panose="02040503050406030204" pitchFamily="18" charset="0"/>
                          <a:ea typeface="Cambria Math" panose="02040503050406030204" pitchFamily="18" charset="0"/>
                        </a:rPr>
                        <m:t>∙</m:t>
                      </m:r>
                      <m:d>
                        <m:dPr>
                          <m:ctrlPr>
                            <a:rPr lang="en-GB" b="1" i="1" smtClean="0">
                              <a:latin typeface="Cambria Math" panose="02040503050406030204" pitchFamily="18" charset="0"/>
                              <a:ea typeface="Cambria Math" panose="02040503050406030204" pitchFamily="18" charset="0"/>
                            </a:rPr>
                          </m:ctrlPr>
                        </m:dPr>
                        <m:e>
                          <m:r>
                            <a:rPr lang="en-GB" b="1">
                              <a:latin typeface="Cambria Math" panose="02040503050406030204" pitchFamily="18" charset="0"/>
                            </a:rPr>
                            <m:t>𝐯</m:t>
                          </m:r>
                          <m:r>
                            <a:rPr lang="en-GB" b="1">
                              <a:latin typeface="Cambria Math" panose="02040503050406030204" pitchFamily="18" charset="0"/>
                            </a:rPr>
                            <m:t>−</m:t>
                          </m:r>
                          <m:r>
                            <a:rPr lang="en-GB" b="1">
                              <a:latin typeface="Cambria Math" panose="02040503050406030204" pitchFamily="18" charset="0"/>
                            </a:rPr>
                            <m:t>𝐮</m:t>
                          </m:r>
                        </m:e>
                      </m:d>
                    </m:oMath>
                  </m:oMathPara>
                </a14:m>
                <a:endParaRPr lang="en-GB"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𝐬</m:t>
                      </m:r>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𝐚</m:t>
                      </m:r>
                      <m:r>
                        <a:rPr lang="en-GB" b="1" i="1">
                          <a:latin typeface="Cambria Math" panose="02040503050406030204" pitchFamily="18" charset="0"/>
                        </a:rPr>
                        <m:t> </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d>
                        <m:dPr>
                          <m:ctrlPr>
                            <a:rPr lang="en-GB" i="1">
                              <a:latin typeface="Cambria Math" panose="02040503050406030204" pitchFamily="18" charset="0"/>
                            </a:rPr>
                          </m:ctrlPr>
                        </m:dPr>
                        <m:e>
                          <m:r>
                            <a:rPr lang="en-GB" b="1">
                              <a:latin typeface="Cambria Math" panose="02040503050406030204" pitchFamily="18" charset="0"/>
                            </a:rPr>
                            <m:t>𝐮</m:t>
                          </m:r>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𝐯</m:t>
                          </m:r>
                          <m:r>
                            <a:rPr lang="en-GB" b="1" i="0" smtClean="0">
                              <a:latin typeface="Cambria Math" panose="02040503050406030204" pitchFamily="18" charset="0"/>
                            </a:rPr>
                            <m:t>−</m:t>
                          </m:r>
                          <m:r>
                            <a:rPr lang="en-GB" b="1">
                              <a:latin typeface="Cambria Math" panose="02040503050406030204" pitchFamily="18" charset="0"/>
                            </a:rPr>
                            <m:t>𝐮</m:t>
                          </m:r>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𝐮</m:t>
                          </m:r>
                          <m:r>
                            <a:rPr lang="en-GB" b="1">
                              <a:latin typeface="Cambria Math" panose="02040503050406030204" pitchFamily="18" charset="0"/>
                            </a:rPr>
                            <m:t>+</m:t>
                          </m:r>
                          <m:r>
                            <a:rPr lang="en-GB" b="1">
                              <a:latin typeface="Cambria Math" panose="02040503050406030204" pitchFamily="18" charset="0"/>
                            </a:rPr>
                            <m:t>𝐯</m:t>
                          </m:r>
                          <m:r>
                            <a:rPr lang="en-GB" b="1" i="1">
                              <a:latin typeface="Cambria Math" panose="02040503050406030204" pitchFamily="18" charset="0"/>
                              <a:ea typeface="Cambria Math" panose="02040503050406030204" pitchFamily="18" charset="0"/>
                            </a:rPr>
                            <m:t>∙</m:t>
                          </m:r>
                          <m:r>
                            <a:rPr lang="en-GB" b="1" i="0" smtClean="0">
                              <a:latin typeface="Cambria Math" panose="02040503050406030204" pitchFamily="18" charset="0"/>
                            </a:rPr>
                            <m:t>𝐯</m:t>
                          </m:r>
                          <m:r>
                            <a:rPr lang="en-GB" b="1" i="0" smtClean="0">
                              <a:latin typeface="Cambria Math" panose="02040503050406030204" pitchFamily="18" charset="0"/>
                            </a:rPr>
                            <m:t>−</m:t>
                          </m:r>
                          <m:r>
                            <a:rPr lang="en-GB" b="1">
                              <a:latin typeface="Cambria Math" panose="02040503050406030204" pitchFamily="18" charset="0"/>
                            </a:rPr>
                            <m:t>𝐯</m:t>
                          </m:r>
                          <m:r>
                            <a:rPr lang="en-GB" b="1" i="1">
                              <a:latin typeface="Cambria Math" panose="02040503050406030204" pitchFamily="18" charset="0"/>
                              <a:ea typeface="Cambria Math" panose="02040503050406030204" pitchFamily="18" charset="0"/>
                            </a:rPr>
                            <m:t>∙</m:t>
                          </m:r>
                          <m:r>
                            <a:rPr lang="en-GB" b="1">
                              <a:latin typeface="Cambria Math" panose="02040503050406030204" pitchFamily="18" charset="0"/>
                            </a:rPr>
                            <m:t>𝐮</m:t>
                          </m:r>
                        </m:e>
                      </m:d>
                    </m:oMath>
                  </m:oMathPara>
                </a14:m>
                <a:endParaRPr lang="en-GB" dirty="0">
                  <a:solidFill>
                    <a:schemeClr val="tx1"/>
                  </a:solidFill>
                </a:endParaRPr>
              </a:p>
              <a:p>
                <a:pPr marL="0" indent="0">
                  <a:buNone/>
                </a:pPr>
                <a:r>
                  <a:rPr lang="en-GB" dirty="0">
                    <a:solidFill>
                      <a:schemeClr val="tx1"/>
                    </a:solidFill>
                  </a:rPr>
                  <a:t>S</a:t>
                </a:r>
                <a:r>
                  <a:rPr lang="en-GB" dirty="0"/>
                  <a:t>o</a:t>
                </a:r>
                <a:br>
                  <a:rPr lang="en-GB" b="1" i="0" dirty="0">
                    <a:solidFill>
                      <a:schemeClr val="accent4"/>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1" smtClean="0">
                          <a:solidFill>
                            <a:schemeClr val="accent4"/>
                          </a:solidFill>
                          <a:latin typeface="Cambria Math" panose="02040503050406030204" pitchFamily="18" charset="0"/>
                        </a:rPr>
                        <m:t>𝐯</m:t>
                      </m:r>
                      <m:r>
                        <a:rPr lang="en-GB" b="1" i="1">
                          <a:solidFill>
                            <a:schemeClr val="accent4"/>
                          </a:solidFill>
                          <a:latin typeface="Cambria Math" panose="02040503050406030204" pitchFamily="18" charset="0"/>
                          <a:ea typeface="Cambria Math" panose="02040503050406030204" pitchFamily="18" charset="0"/>
                        </a:rPr>
                        <m:t>∙</m:t>
                      </m:r>
                      <m:r>
                        <a:rPr lang="en-GB" b="1">
                          <a:solidFill>
                            <a:schemeClr val="accent4"/>
                          </a:solidFill>
                          <a:latin typeface="Cambria Math" panose="02040503050406030204" pitchFamily="18" charset="0"/>
                        </a:rPr>
                        <m:t>𝐯</m:t>
                      </m:r>
                      <m:r>
                        <a:rPr lang="en-GB" b="1" i="0" smtClean="0">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𝐮</m:t>
                      </m:r>
                      <m:r>
                        <a:rPr lang="en-GB" b="1" i="1">
                          <a:solidFill>
                            <a:schemeClr val="accent4"/>
                          </a:solidFill>
                          <a:latin typeface="Cambria Math" panose="02040503050406030204" pitchFamily="18" charset="0"/>
                          <a:ea typeface="Cambria Math" panose="02040503050406030204" pitchFamily="18" charset="0"/>
                        </a:rPr>
                        <m:t>∙</m:t>
                      </m:r>
                      <m:r>
                        <a:rPr lang="en-GB" b="1">
                          <a:solidFill>
                            <a:schemeClr val="accent4"/>
                          </a:solidFill>
                          <a:latin typeface="Cambria Math" panose="02040503050406030204" pitchFamily="18" charset="0"/>
                        </a:rPr>
                        <m:t>𝐮</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𝟐𝐚</m:t>
                      </m:r>
                      <m:r>
                        <a:rPr lang="en-GB" b="1" i="1">
                          <a:solidFill>
                            <a:schemeClr val="accent4"/>
                          </a:solidFill>
                          <a:latin typeface="Cambria Math" panose="02040503050406030204" pitchFamily="18" charset="0"/>
                          <a:ea typeface="Cambria Math" panose="02040503050406030204" pitchFamily="18" charset="0"/>
                        </a:rPr>
                        <m:t>∙</m:t>
                      </m:r>
                      <m:r>
                        <a:rPr lang="en-GB" b="1" i="0" smtClean="0">
                          <a:solidFill>
                            <a:schemeClr val="accent4"/>
                          </a:solidFill>
                          <a:latin typeface="Cambria Math" panose="02040503050406030204" pitchFamily="18" charset="0"/>
                          <a:ea typeface="Cambria Math" panose="02040503050406030204" pitchFamily="18" charset="0"/>
                        </a:rPr>
                        <m:t>𝐬</m:t>
                      </m:r>
                    </m:oMath>
                  </m:oMathPara>
                </a14:m>
                <a:endParaRPr lang="en-GB" dirty="0"/>
              </a:p>
            </p:txBody>
          </p:sp>
        </mc:Choice>
        <mc:Fallback xmlns="">
          <p:sp>
            <p:nvSpPr>
              <p:cNvPr id="3" name="Content Placeholder 2">
                <a:extLst>
                  <a:ext uri="{FF2B5EF4-FFF2-40B4-BE49-F238E27FC236}">
                    <a16:creationId xmlns:a16="http://schemas.microsoft.com/office/drawing/2014/main" id="{BBDC901E-BEA5-43B2-89A4-3728DD77DA4A}"/>
                  </a:ext>
                </a:extLst>
              </p:cNvPr>
              <p:cNvSpPr>
                <a:spLocks noGrp="1" noRot="1" noChangeAspect="1" noMove="1" noResize="1" noEditPoints="1" noAdjustHandles="1" noChangeArrowheads="1" noChangeShapeType="1" noTextEdit="1"/>
              </p:cNvSpPr>
              <p:nvPr>
                <p:ph idx="1"/>
              </p:nvPr>
            </p:nvSpPr>
            <p:spPr>
              <a:xfrm>
                <a:off x="685801" y="2142067"/>
                <a:ext cx="10131425" cy="4715933"/>
              </a:xfrm>
              <a:blipFill>
                <a:blip r:embed="rId3"/>
                <a:stretch>
                  <a:fillRect l="-1264" t="-1292"/>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3108173-7C30-4030-BDA3-F16D65A2730D}"/>
              </a:ext>
              <a:ext uri="{C183D7F6-B498-43B3-948B-1728B52AA6E4}">
                <adec:decorative xmlns:adec="http://schemas.microsoft.com/office/drawing/2017/decorative" val="1"/>
              </a:ext>
            </a:extLst>
          </p:cNvPr>
          <p:cNvSpPr/>
          <p:nvPr/>
        </p:nvSpPr>
        <p:spPr>
          <a:xfrm>
            <a:off x="2796207" y="2142067"/>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1</a:t>
            </a:r>
          </a:p>
        </p:txBody>
      </p:sp>
      <p:sp>
        <p:nvSpPr>
          <p:cNvPr id="6" name="Oval 5">
            <a:extLst>
              <a:ext uri="{FF2B5EF4-FFF2-40B4-BE49-F238E27FC236}">
                <a16:creationId xmlns:a16="http://schemas.microsoft.com/office/drawing/2014/main" id="{4C2D82A1-E8B2-439A-9F7A-FB021C8D0249}"/>
              </a:ext>
              <a:ext uri="{C183D7F6-B498-43B3-948B-1728B52AA6E4}">
                <adec:decorative xmlns:adec="http://schemas.microsoft.com/office/drawing/2017/decorative" val="1"/>
              </a:ext>
            </a:extLst>
          </p:cNvPr>
          <p:cNvSpPr/>
          <p:nvPr/>
        </p:nvSpPr>
        <p:spPr>
          <a:xfrm>
            <a:off x="2207851" y="3194694"/>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3</a:t>
            </a:r>
          </a:p>
        </p:txBody>
      </p:sp>
      <p:sp>
        <p:nvSpPr>
          <p:cNvPr id="10" name="Oval 9">
            <a:extLst>
              <a:ext uri="{FF2B5EF4-FFF2-40B4-BE49-F238E27FC236}">
                <a16:creationId xmlns:a16="http://schemas.microsoft.com/office/drawing/2014/main" id="{74082589-48B5-4A7A-AAC9-A2AAA2F9D22A}"/>
              </a:ext>
              <a:ext uri="{C183D7F6-B498-43B3-948B-1728B52AA6E4}">
                <adec:decorative xmlns:adec="http://schemas.microsoft.com/office/drawing/2017/decorative" val="1"/>
              </a:ext>
            </a:extLst>
          </p:cNvPr>
          <p:cNvSpPr/>
          <p:nvPr/>
        </p:nvSpPr>
        <p:spPr>
          <a:xfrm>
            <a:off x="3599524" y="5892150"/>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4</a:t>
            </a:r>
          </a:p>
        </p:txBody>
      </p:sp>
      <p:grpSp>
        <p:nvGrpSpPr>
          <p:cNvPr id="13" name="Group 12">
            <a:extLst>
              <a:ext uri="{FF2B5EF4-FFF2-40B4-BE49-F238E27FC236}">
                <a16:creationId xmlns:a16="http://schemas.microsoft.com/office/drawing/2014/main" id="{EEED741D-7295-41F6-9536-8A42ED59AE3F}"/>
              </a:ext>
            </a:extLst>
          </p:cNvPr>
          <p:cNvGrpSpPr/>
          <p:nvPr/>
        </p:nvGrpSpPr>
        <p:grpSpPr>
          <a:xfrm>
            <a:off x="4219531" y="4800287"/>
            <a:ext cx="4388613" cy="649898"/>
            <a:chOff x="4219531" y="4800287"/>
            <a:chExt cx="4388613" cy="649898"/>
          </a:xfrm>
        </p:grpSpPr>
        <p:sp>
          <p:nvSpPr>
            <p:cNvPr id="11" name="Multiplication Sign 10">
              <a:extLst>
                <a:ext uri="{FF2B5EF4-FFF2-40B4-BE49-F238E27FC236}">
                  <a16:creationId xmlns:a16="http://schemas.microsoft.com/office/drawing/2014/main" id="{6DF61CAD-D332-4FCB-A525-BB5207ADEF3C}"/>
                </a:ext>
                <a:ext uri="{C183D7F6-B498-43B3-948B-1728B52AA6E4}">
                  <adec:decorative xmlns:adec="http://schemas.microsoft.com/office/drawing/2017/decorative" val="1"/>
                </a:ext>
              </a:extLst>
            </p:cNvPr>
            <p:cNvSpPr/>
            <p:nvPr/>
          </p:nvSpPr>
          <p:spPr>
            <a:xfrm flipH="1" flipV="1">
              <a:off x="4219531" y="4800287"/>
              <a:ext cx="1143393" cy="645415"/>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12" name="Multiplication Sign 11">
              <a:extLst>
                <a:ext uri="{FF2B5EF4-FFF2-40B4-BE49-F238E27FC236}">
                  <a16:creationId xmlns:a16="http://schemas.microsoft.com/office/drawing/2014/main" id="{4C16D50E-6DFE-4C5F-9C18-0D790ED08A04}"/>
                </a:ext>
                <a:ext uri="{C183D7F6-B498-43B3-948B-1728B52AA6E4}">
                  <adec:decorative xmlns:adec="http://schemas.microsoft.com/office/drawing/2017/decorative" val="1"/>
                </a:ext>
              </a:extLst>
            </p:cNvPr>
            <p:cNvSpPr/>
            <p:nvPr/>
          </p:nvSpPr>
          <p:spPr>
            <a:xfrm flipH="1" flipV="1">
              <a:off x="7464751" y="4804770"/>
              <a:ext cx="1143393" cy="645415"/>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gr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17ACF0AE-8ABB-4209-A134-545DED36DA65}"/>
                  </a:ext>
                  <a:ext uri="{C183D7F6-B498-43B3-948B-1728B52AA6E4}">
                    <adec:decorative xmlns:adec="http://schemas.microsoft.com/office/drawing/2017/decorative" val="1"/>
                  </a:ext>
                </a:extLst>
              </p:cNvPr>
              <p:cNvSpPr/>
              <p:nvPr/>
            </p:nvSpPr>
            <p:spPr>
              <a:xfrm>
                <a:off x="7772400" y="5515319"/>
                <a:ext cx="3926541" cy="822609"/>
              </a:xfrm>
              <a:prstGeom prst="wedgeRectCallout">
                <a:avLst>
                  <a:gd name="adj1" fmla="val -58504"/>
                  <a:gd name="adj2" fmla="val 28172"/>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800" dirty="0">
                    <a:solidFill>
                      <a:schemeClr val="tx1"/>
                    </a:solidFill>
                  </a:rPr>
                  <a:t>Or </a:t>
                </a:r>
                <a14:m>
                  <m:oMath xmlns:m="http://schemas.openxmlformats.org/officeDocument/2006/math">
                    <m:sSup>
                      <m:sSupPr>
                        <m:ctrlPr>
                          <a:rPr lang="en-GB" sz="2800" i="1" smtClean="0">
                            <a:solidFill>
                              <a:schemeClr val="tx1"/>
                            </a:solidFill>
                            <a:latin typeface="Cambria Math" panose="02040503050406030204" pitchFamily="18" charset="0"/>
                          </a:rPr>
                        </m:ctrlPr>
                      </m:sSupPr>
                      <m:e>
                        <m:d>
                          <m:dPr>
                            <m:begChr m:val="‖"/>
                            <m:endChr m:val="‖"/>
                            <m:ctrlPr>
                              <a:rPr lang="en-GB" sz="2800" i="1">
                                <a:solidFill>
                                  <a:schemeClr val="tx1"/>
                                </a:solidFill>
                                <a:latin typeface="Cambria Math" panose="02040503050406030204" pitchFamily="18" charset="0"/>
                              </a:rPr>
                            </m:ctrlPr>
                          </m:dPr>
                          <m:e>
                            <m:r>
                              <a:rPr lang="en-GB" sz="2800" b="1">
                                <a:solidFill>
                                  <a:schemeClr val="tx1"/>
                                </a:solidFill>
                                <a:latin typeface="Cambria Math" panose="02040503050406030204" pitchFamily="18" charset="0"/>
                              </a:rPr>
                              <m:t>𝐯</m:t>
                            </m:r>
                          </m:e>
                        </m:d>
                      </m:e>
                      <m:sup>
                        <m:r>
                          <a:rPr lang="en-GB" sz="2800" i="1">
                            <a:solidFill>
                              <a:schemeClr val="tx1"/>
                            </a:solidFill>
                            <a:latin typeface="Cambria Math" panose="02040503050406030204" pitchFamily="18" charset="0"/>
                          </a:rPr>
                          <m:t>2</m:t>
                        </m:r>
                      </m:sup>
                    </m:sSup>
                    <m:r>
                      <a:rPr lang="en-GB" sz="2800" i="1">
                        <a:solidFill>
                          <a:schemeClr val="tx1"/>
                        </a:solidFill>
                        <a:latin typeface="Cambria Math" panose="02040503050406030204" pitchFamily="18" charset="0"/>
                      </a:rPr>
                      <m:t>=</m:t>
                    </m:r>
                    <m:sSup>
                      <m:sSupPr>
                        <m:ctrlPr>
                          <a:rPr lang="en-GB" sz="2800" i="1">
                            <a:solidFill>
                              <a:schemeClr val="tx1"/>
                            </a:solidFill>
                            <a:latin typeface="Cambria Math" panose="02040503050406030204" pitchFamily="18" charset="0"/>
                          </a:rPr>
                        </m:ctrlPr>
                      </m:sSupPr>
                      <m:e>
                        <m:d>
                          <m:dPr>
                            <m:begChr m:val="‖"/>
                            <m:endChr m:val="‖"/>
                            <m:ctrlPr>
                              <a:rPr lang="en-GB" sz="2800" i="1">
                                <a:solidFill>
                                  <a:schemeClr val="tx1"/>
                                </a:solidFill>
                                <a:latin typeface="Cambria Math" panose="02040503050406030204" pitchFamily="18" charset="0"/>
                              </a:rPr>
                            </m:ctrlPr>
                          </m:dPr>
                          <m:e>
                            <m:r>
                              <a:rPr lang="en-GB" sz="2800" b="1">
                                <a:solidFill>
                                  <a:schemeClr val="tx1"/>
                                </a:solidFill>
                                <a:latin typeface="Cambria Math" panose="02040503050406030204" pitchFamily="18" charset="0"/>
                              </a:rPr>
                              <m:t>𝐮</m:t>
                            </m:r>
                          </m:e>
                        </m:d>
                      </m:e>
                      <m:sup>
                        <m:r>
                          <a:rPr lang="en-GB" sz="2800" i="1">
                            <a:solidFill>
                              <a:schemeClr val="tx1"/>
                            </a:solidFill>
                            <a:latin typeface="Cambria Math" panose="02040503050406030204" pitchFamily="18" charset="0"/>
                          </a:rPr>
                          <m:t>2</m:t>
                        </m:r>
                      </m:sup>
                    </m:sSup>
                    <m:r>
                      <a:rPr lang="en-GB" sz="2800" i="1">
                        <a:solidFill>
                          <a:schemeClr val="tx1"/>
                        </a:solidFill>
                        <a:latin typeface="Cambria Math" panose="02040503050406030204" pitchFamily="18" charset="0"/>
                      </a:rPr>
                      <m:t>+2</m:t>
                    </m:r>
                    <m:r>
                      <a:rPr lang="en-GB" sz="2800" b="1">
                        <a:solidFill>
                          <a:schemeClr val="tx1"/>
                        </a:solidFill>
                        <a:latin typeface="Cambria Math" panose="02040503050406030204" pitchFamily="18" charset="0"/>
                      </a:rPr>
                      <m:t>𝐚</m:t>
                    </m:r>
                    <m:r>
                      <a:rPr lang="en-GB" sz="2800" i="1">
                        <a:solidFill>
                          <a:schemeClr val="tx1"/>
                        </a:solidFill>
                        <a:latin typeface="Cambria Math" panose="02040503050406030204" pitchFamily="18" charset="0"/>
                      </a:rPr>
                      <m:t>⋅</m:t>
                    </m:r>
                    <m:r>
                      <a:rPr lang="en-GB" sz="2800" b="1">
                        <a:solidFill>
                          <a:schemeClr val="tx1"/>
                        </a:solidFill>
                        <a:latin typeface="Cambria Math" panose="02040503050406030204" pitchFamily="18" charset="0"/>
                      </a:rPr>
                      <m:t>𝐬</m:t>
                    </m:r>
                  </m:oMath>
                </a14:m>
                <a:endParaRPr lang="en-GB" sz="2800" b="1" dirty="0"/>
              </a:p>
            </p:txBody>
          </p:sp>
        </mc:Choice>
        <mc:Fallback xmlns="">
          <p:sp>
            <p:nvSpPr>
              <p:cNvPr id="14" name="Speech Bubble: Rectangle 13">
                <a:extLst>
                  <a:ext uri="{FF2B5EF4-FFF2-40B4-BE49-F238E27FC236}">
                    <a16:creationId xmlns:a16="http://schemas.microsoft.com/office/drawing/2014/main" id="{17ACF0AE-8ABB-4209-A134-545DED36DA6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772400" y="5515319"/>
                <a:ext cx="3926541" cy="822609"/>
              </a:xfrm>
              <a:prstGeom prst="wedgeRectCallout">
                <a:avLst>
                  <a:gd name="adj1" fmla="val -58504"/>
                  <a:gd name="adj2" fmla="val 28172"/>
                </a:avLst>
              </a:prstGeom>
              <a:blipFill>
                <a:blip r:embed="rId4"/>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17341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par>
                          <p:cTn id="39" fill="hold">
                            <p:stCondLst>
                              <p:cond delay="500"/>
                            </p:stCondLst>
                            <p:childTnLst>
                              <p:par>
                                <p:cTn id="40" presetID="3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 calcmode="lin" valueType="num">
                                      <p:cBhvr>
                                        <p:cTn id="44" dur="500" fill="hold"/>
                                        <p:tgtEl>
                                          <p:spTgt spid="10"/>
                                        </p:tgtEl>
                                        <p:attrNameLst>
                                          <p:attrName>style.rotation</p:attrName>
                                        </p:attrNameLst>
                                      </p:cBhvr>
                                      <p:tavLst>
                                        <p:tav tm="0">
                                          <p:val>
                                            <p:fltVal val="90"/>
                                          </p:val>
                                        </p:tav>
                                        <p:tav tm="100000">
                                          <p:val>
                                            <p:fltVal val="0"/>
                                          </p:val>
                                        </p:tav>
                                      </p:tavLst>
                                    </p:anim>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1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E5BA-8B98-4057-97AF-17C8C272FE36}"/>
              </a:ext>
            </a:extLst>
          </p:cNvPr>
          <p:cNvSpPr>
            <a:spLocks noGrp="1"/>
          </p:cNvSpPr>
          <p:nvPr>
            <p:ph type="title"/>
          </p:nvPr>
        </p:nvSpPr>
        <p:spPr/>
        <p:txBody>
          <a:bodyPr/>
          <a:lstStyle/>
          <a:p>
            <a:r>
              <a:rPr lang="en-GB" dirty="0"/>
              <a:t>Equations of motion: excluding initial velocity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DC901E-BEA5-43B2-89A4-3728DD77DA4A}"/>
                  </a:ext>
                </a:extLst>
              </p:cNvPr>
              <p:cNvSpPr>
                <a:spLocks noGrp="1"/>
              </p:cNvSpPr>
              <p:nvPr>
                <p:ph idx="1"/>
              </p:nvPr>
            </p:nvSpPr>
            <p:spPr/>
            <p:txBody>
              <a:bodyPr>
                <a:normAutofit lnSpcReduction="10000"/>
              </a:bodyPr>
              <a:lstStyle/>
              <a:p>
                <a:r>
                  <a:rPr lang="en-GB" dirty="0"/>
                  <a:t>Rearrange  1  :</a:t>
                </a:r>
                <a:br>
                  <a:rPr lang="en-GB" dirty="0"/>
                </a:br>
                <a14:m>
                  <m:oMath xmlns:m="http://schemas.openxmlformats.org/officeDocument/2006/math">
                    <m:r>
                      <a:rPr lang="en-GB" b="1">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𝐯</m:t>
                    </m:r>
                    <m:r>
                      <a:rPr lang="en-GB" b="1">
                        <a:latin typeface="Cambria Math" panose="02040503050406030204" pitchFamily="18" charset="0"/>
                      </a:rPr>
                      <m:t>−</m:t>
                    </m:r>
                    <m:r>
                      <a:rPr lang="en-GB" b="1">
                        <a:latin typeface="Cambria Math" panose="02040503050406030204" pitchFamily="18" charset="0"/>
                      </a:rPr>
                      <m:t>𝐚</m:t>
                    </m:r>
                    <m:r>
                      <a:rPr lang="en-GB" i="1">
                        <a:latin typeface="Cambria Math" panose="02040503050406030204" pitchFamily="18" charset="0"/>
                      </a:rPr>
                      <m:t>𝑡</m:t>
                    </m:r>
                  </m:oMath>
                </a14:m>
                <a:endParaRPr lang="en-GB" dirty="0"/>
              </a:p>
              <a:p>
                <a:r>
                  <a:rPr lang="en-GB" dirty="0"/>
                  <a:t>Substitute in  2  :</a:t>
                </a:r>
                <a:br>
                  <a:rPr lang="en-GB" dirty="0"/>
                </a:b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r>
                      <a:rPr lang="en-GB" i="1">
                        <a:latin typeface="Cambria Math" panose="02040503050406030204" pitchFamily="18" charset="0"/>
                      </a:rPr>
                      <m:t>=</m:t>
                    </m:r>
                    <m:d>
                      <m:dPr>
                        <m:ctrlPr>
                          <a:rPr lang="en-GB" i="1" smtClean="0">
                            <a:latin typeface="Cambria Math" panose="02040503050406030204" pitchFamily="18" charset="0"/>
                          </a:rPr>
                        </m:ctrlPr>
                      </m:dPr>
                      <m:e>
                        <m:r>
                          <a:rPr lang="en-GB" b="1">
                            <a:latin typeface="Cambria Math" panose="02040503050406030204" pitchFamily="18" charset="0"/>
                          </a:rPr>
                          <m:t>𝐯</m:t>
                        </m:r>
                        <m:r>
                          <a:rPr lang="en-GB" b="1">
                            <a:latin typeface="Cambria Math" panose="02040503050406030204" pitchFamily="18" charset="0"/>
                          </a:rPr>
                          <m:t>−</m:t>
                        </m:r>
                        <m:r>
                          <a:rPr lang="en-GB" b="1">
                            <a:latin typeface="Cambria Math" panose="02040503050406030204" pitchFamily="18" charset="0"/>
                          </a:rPr>
                          <m:t>𝐚</m:t>
                        </m:r>
                        <m:r>
                          <a:rPr lang="en-GB" i="1">
                            <a:latin typeface="Cambria Math" panose="02040503050406030204" pitchFamily="18" charset="0"/>
                          </a:rPr>
                          <m:t>𝑡</m:t>
                        </m:r>
                      </m:e>
                    </m:d>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𝐯</m:t>
                      </m:r>
                      <m:r>
                        <a:rPr lang="en-GB" b="0" i="1" smtClean="0">
                          <a:latin typeface="Cambria Math" panose="02040503050406030204" pitchFamily="18" charset="0"/>
                        </a:rPr>
                        <m:t>𝑡</m:t>
                      </m:r>
                      <m:r>
                        <a:rPr lang="en-GB" b="1">
                          <a:latin typeface="Cambria Math" panose="02040503050406030204" pitchFamily="18" charset="0"/>
                        </a:rPr>
                        <m:t>−</m:t>
                      </m:r>
                      <m:r>
                        <a:rPr lang="en-GB" b="1">
                          <a:latin typeface="Cambria Math" panose="02040503050406030204" pitchFamily="18" charset="0"/>
                        </a:rPr>
                        <m:t>𝐚</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𝒕</m:t>
                          </m:r>
                        </m:e>
                        <m:sup>
                          <m:r>
                            <a:rPr lang="en-GB" b="1" i="1" smtClean="0">
                              <a:latin typeface="Cambria Math" panose="02040503050406030204" pitchFamily="18" charset="0"/>
                            </a:rPr>
                            <m:t>𝟐</m:t>
                          </m:r>
                        </m:sup>
                      </m:sSup>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m:oMathPara>
                </a14:m>
                <a:endParaRPr lang="en-GB" dirty="0"/>
              </a:p>
              <a:p>
                <a:pPr marL="0" indent="0">
                  <a:buNone/>
                </a:pPr>
                <a:r>
                  <a:rPr lang="en-GB" dirty="0"/>
                  <a:t>So</a:t>
                </a:r>
                <a:br>
                  <a:rPr lang="en-GB" b="1" i="0" dirty="0">
                    <a:solidFill>
                      <a:schemeClr val="accent4"/>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1" i="0" smtClean="0">
                          <a:solidFill>
                            <a:schemeClr val="accent4"/>
                          </a:solidFill>
                          <a:latin typeface="Cambria Math" panose="02040503050406030204" pitchFamily="18" charset="0"/>
                        </a:rPr>
                        <m:t>𝐬</m:t>
                      </m:r>
                      <m:r>
                        <a:rPr lang="en-GB" b="0" i="1"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𝐯</m:t>
                      </m:r>
                      <m:r>
                        <a:rPr lang="en-GB" i="1">
                          <a:solidFill>
                            <a:schemeClr val="accent4"/>
                          </a:solidFill>
                          <a:latin typeface="Cambria Math" panose="02040503050406030204" pitchFamily="18" charset="0"/>
                        </a:rPr>
                        <m:t>𝑡</m:t>
                      </m:r>
                      <m:r>
                        <a:rPr lang="en-GB" b="0" i="1" smtClean="0">
                          <a:solidFill>
                            <a:schemeClr val="accent4"/>
                          </a:solidFill>
                          <a:latin typeface="Cambria Math" panose="02040503050406030204" pitchFamily="18" charset="0"/>
                        </a:rPr>
                        <m:t>−</m:t>
                      </m:r>
                      <m:box>
                        <m:boxPr>
                          <m:ctrlPr>
                            <a:rPr lang="en-GB" i="1">
                              <a:solidFill>
                                <a:schemeClr val="accent4"/>
                              </a:solidFill>
                              <a:latin typeface="Cambria Math" panose="02040503050406030204" pitchFamily="18" charset="0"/>
                            </a:rPr>
                          </m:ctrlPr>
                        </m:boxPr>
                        <m:e>
                          <m:argPr>
                            <m:argSz m:val="-1"/>
                          </m:argP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rPr>
                                <m:t>1</m:t>
                              </m:r>
                            </m:num>
                            <m:den>
                              <m:r>
                                <a:rPr lang="en-GB" i="1">
                                  <a:solidFill>
                                    <a:schemeClr val="accent4"/>
                                  </a:solidFill>
                                  <a:latin typeface="Cambria Math" panose="02040503050406030204" pitchFamily="18" charset="0"/>
                                </a:rPr>
                                <m:t>2</m:t>
                              </m:r>
                            </m:den>
                          </m:f>
                        </m:e>
                      </m:box>
                      <m:r>
                        <a:rPr lang="en-GB" b="1">
                          <a:solidFill>
                            <a:schemeClr val="accent4"/>
                          </a:solidFill>
                          <a:latin typeface="Cambria Math" panose="02040503050406030204" pitchFamily="18" charset="0"/>
                        </a:rPr>
                        <m:t>𝐚</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𝑡</m:t>
                          </m:r>
                        </m:e>
                        <m:sup>
                          <m:r>
                            <a:rPr lang="en-GB" i="1">
                              <a:solidFill>
                                <a:schemeClr val="accent4"/>
                              </a:solidFill>
                              <a:latin typeface="Cambria Math" panose="02040503050406030204" pitchFamily="18" charset="0"/>
                            </a:rPr>
                            <m:t>2</m:t>
                          </m:r>
                        </m:sup>
                      </m:sSup>
                    </m:oMath>
                  </m:oMathPara>
                </a14:m>
                <a:endParaRPr lang="en-GB" dirty="0"/>
              </a:p>
            </p:txBody>
          </p:sp>
        </mc:Choice>
        <mc:Fallback xmlns="">
          <p:sp>
            <p:nvSpPr>
              <p:cNvPr id="3" name="Content Placeholder 2">
                <a:extLst>
                  <a:ext uri="{FF2B5EF4-FFF2-40B4-BE49-F238E27FC236}">
                    <a16:creationId xmlns:a16="http://schemas.microsoft.com/office/drawing/2014/main" id="{BBDC901E-BEA5-43B2-89A4-3728DD77DA4A}"/>
                  </a:ext>
                </a:extLst>
              </p:cNvPr>
              <p:cNvSpPr>
                <a:spLocks noGrp="1" noRot="1" noChangeAspect="1" noMove="1" noResize="1" noEditPoints="1" noAdjustHandles="1" noChangeArrowheads="1" noChangeShapeType="1" noTextEdit="1"/>
              </p:cNvSpPr>
              <p:nvPr>
                <p:ph idx="1"/>
              </p:nvPr>
            </p:nvSpPr>
            <p:spPr>
              <a:blipFill>
                <a:blip r:embed="rId3"/>
                <a:stretch>
                  <a:fillRect l="-1264" t="-2838"/>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3108173-7C30-4030-BDA3-F16D65A2730D}"/>
              </a:ext>
              <a:ext uri="{C183D7F6-B498-43B3-948B-1728B52AA6E4}">
                <adec:decorative xmlns:adec="http://schemas.microsoft.com/office/drawing/2017/decorative" val="1"/>
              </a:ext>
            </a:extLst>
          </p:cNvPr>
          <p:cNvSpPr/>
          <p:nvPr/>
        </p:nvSpPr>
        <p:spPr>
          <a:xfrm>
            <a:off x="2796207" y="2142067"/>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1</a:t>
            </a:r>
          </a:p>
        </p:txBody>
      </p:sp>
      <p:sp>
        <p:nvSpPr>
          <p:cNvPr id="6" name="Oval 5">
            <a:extLst>
              <a:ext uri="{FF2B5EF4-FFF2-40B4-BE49-F238E27FC236}">
                <a16:creationId xmlns:a16="http://schemas.microsoft.com/office/drawing/2014/main" id="{4C2D82A1-E8B2-439A-9F7A-FB021C8D0249}"/>
              </a:ext>
              <a:ext uri="{C183D7F6-B498-43B3-948B-1728B52AA6E4}">
                <adec:decorative xmlns:adec="http://schemas.microsoft.com/office/drawing/2017/decorative" val="1"/>
              </a:ext>
            </a:extLst>
          </p:cNvPr>
          <p:cNvSpPr/>
          <p:nvPr/>
        </p:nvSpPr>
        <p:spPr>
          <a:xfrm>
            <a:off x="3094379" y="2996833"/>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2</a:t>
            </a:r>
          </a:p>
        </p:txBody>
      </p:sp>
      <p:sp>
        <p:nvSpPr>
          <p:cNvPr id="10" name="Oval 9">
            <a:extLst>
              <a:ext uri="{FF2B5EF4-FFF2-40B4-BE49-F238E27FC236}">
                <a16:creationId xmlns:a16="http://schemas.microsoft.com/office/drawing/2014/main" id="{74082589-48B5-4A7A-AAC9-A2AAA2F9D22A}"/>
              </a:ext>
              <a:ext uri="{C183D7F6-B498-43B3-948B-1728B52AA6E4}">
                <adec:decorative xmlns:adec="http://schemas.microsoft.com/office/drawing/2017/decorative" val="1"/>
              </a:ext>
            </a:extLst>
          </p:cNvPr>
          <p:cNvSpPr/>
          <p:nvPr/>
        </p:nvSpPr>
        <p:spPr>
          <a:xfrm>
            <a:off x="4108174" y="4956314"/>
            <a:ext cx="463826" cy="46382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5</a:t>
            </a:r>
          </a:p>
        </p:txBody>
      </p:sp>
    </p:spTree>
    <p:extLst>
      <p:ext uri="{BB962C8B-B14F-4D97-AF65-F5344CB8AC3E}">
        <p14:creationId xmlns:p14="http://schemas.microsoft.com/office/powerpoint/2010/main" val="27905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500"/>
                            </p:stCondLst>
                            <p:childTnLst>
                              <p:par>
                                <p:cTn id="30" presetID="3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 calcmode="lin" valueType="num">
                                      <p:cBhvr>
                                        <p:cTn id="34" dur="500" fill="hold"/>
                                        <p:tgtEl>
                                          <p:spTgt spid="10"/>
                                        </p:tgtEl>
                                        <p:attrNameLst>
                                          <p:attrName>style.rotation</p:attrName>
                                        </p:attrNameLst>
                                      </p:cBhvr>
                                      <p:tavLst>
                                        <p:tav tm="0">
                                          <p:val>
                                            <p:fltVal val="90"/>
                                          </p:val>
                                        </p:tav>
                                        <p:tav tm="100000">
                                          <p:val>
                                            <p:fltVal val="0"/>
                                          </p:val>
                                        </p:tav>
                                      </p:tavLst>
                                    </p:anim>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4880</TotalTime>
  <Words>2382</Words>
  <Application>Microsoft Office PowerPoint</Application>
  <PresentationFormat>Widescreen</PresentationFormat>
  <Paragraphs>188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vt:lpstr>
      <vt:lpstr>Arial Nova Light</vt:lpstr>
      <vt:lpstr>Calibri</vt:lpstr>
      <vt:lpstr>Cambria Math</vt:lpstr>
      <vt:lpstr>Wingdings</vt:lpstr>
      <vt:lpstr>Celestial</vt:lpstr>
      <vt:lpstr>Week 4: Mechanics I Part 3: Equations of motion</vt:lpstr>
      <vt:lpstr>Objectives</vt:lpstr>
      <vt:lpstr>Setup</vt:lpstr>
      <vt:lpstr>Recap: Simulating Newtonian physics</vt:lpstr>
      <vt:lpstr>Recap: velocity and acceleration</vt:lpstr>
      <vt:lpstr>Equations of motion: displacement</vt:lpstr>
      <vt:lpstr>Equations of motion: excluding acceleration</vt:lpstr>
      <vt:lpstr>Equations of motion: excluding time</vt:lpstr>
      <vt:lpstr>Equations of motion: excluding initial velocity</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4 Part 3</dc:title>
  <dc:creator>Bergel, Kate</dc:creator>
  <cp:lastModifiedBy>Bergel, Kate</cp:lastModifiedBy>
  <cp:revision>51</cp:revision>
  <dcterms:created xsi:type="dcterms:W3CDTF">2020-09-04T07:50:32Z</dcterms:created>
  <dcterms:modified xsi:type="dcterms:W3CDTF">2020-10-03T16:33:11Z</dcterms:modified>
</cp:coreProperties>
</file>