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7" r:id="rId2"/>
    <p:sldMasterId id="2147483661" r:id="rId3"/>
  </p:sldMasterIdLst>
  <p:notesMasterIdLst>
    <p:notesMasterId r:id="rId63"/>
  </p:notesMasterIdLst>
  <p:sldIdLst>
    <p:sldId id="263" r:id="rId4"/>
    <p:sldId id="495" r:id="rId5"/>
    <p:sldId id="496" r:id="rId6"/>
    <p:sldId id="499" r:id="rId7"/>
    <p:sldId id="497" r:id="rId8"/>
    <p:sldId id="480" r:id="rId9"/>
    <p:sldId id="481" r:id="rId10"/>
    <p:sldId id="482" r:id="rId11"/>
    <p:sldId id="483" r:id="rId12"/>
    <p:sldId id="484" r:id="rId13"/>
    <p:sldId id="485" r:id="rId14"/>
    <p:sldId id="509" r:id="rId15"/>
    <p:sldId id="486" r:id="rId16"/>
    <p:sldId id="491" r:id="rId17"/>
    <p:sldId id="487" r:id="rId18"/>
    <p:sldId id="489" r:id="rId19"/>
    <p:sldId id="490" r:id="rId20"/>
    <p:sldId id="492" r:id="rId21"/>
    <p:sldId id="493" r:id="rId22"/>
    <p:sldId id="494" r:id="rId23"/>
    <p:sldId id="500" r:id="rId24"/>
    <p:sldId id="503" r:id="rId25"/>
    <p:sldId id="488" r:id="rId26"/>
    <p:sldId id="501" r:id="rId27"/>
    <p:sldId id="502" r:id="rId28"/>
    <p:sldId id="504" r:id="rId29"/>
    <p:sldId id="505" r:id="rId30"/>
    <p:sldId id="506" r:id="rId31"/>
    <p:sldId id="507" r:id="rId32"/>
    <p:sldId id="508" r:id="rId33"/>
    <p:sldId id="448" r:id="rId34"/>
    <p:sldId id="425" r:id="rId35"/>
    <p:sldId id="433" r:id="rId36"/>
    <p:sldId id="469" r:id="rId37"/>
    <p:sldId id="424" r:id="rId38"/>
    <p:sldId id="445" r:id="rId39"/>
    <p:sldId id="470" r:id="rId40"/>
    <p:sldId id="478" r:id="rId41"/>
    <p:sldId id="467" r:id="rId42"/>
    <p:sldId id="471" r:id="rId43"/>
    <p:sldId id="434" r:id="rId44"/>
    <p:sldId id="468" r:id="rId45"/>
    <p:sldId id="435" r:id="rId46"/>
    <p:sldId id="436" r:id="rId47"/>
    <p:sldId id="472" r:id="rId48"/>
    <p:sldId id="437" r:id="rId49"/>
    <p:sldId id="438" r:id="rId50"/>
    <p:sldId id="473" r:id="rId51"/>
    <p:sldId id="439" r:id="rId52"/>
    <p:sldId id="440" r:id="rId53"/>
    <p:sldId id="441" r:id="rId54"/>
    <p:sldId id="474" r:id="rId55"/>
    <p:sldId id="442" r:id="rId56"/>
    <p:sldId id="477" r:id="rId57"/>
    <p:sldId id="443" r:id="rId58"/>
    <p:sldId id="479" r:id="rId59"/>
    <p:sldId id="444" r:id="rId60"/>
    <p:sldId id="475" r:id="rId61"/>
    <p:sldId id="476" r:id="rId62"/>
  </p:sldIdLst>
  <p:sldSz cx="9144000" cy="6858000" type="screen4x3"/>
  <p:notesSz cx="6781800" cy="99202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33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6252" autoAdjust="0"/>
  </p:normalViewPr>
  <p:slideViewPr>
    <p:cSldViewPr>
      <p:cViewPr varScale="1">
        <p:scale>
          <a:sx n="161" d="100"/>
          <a:sy n="161" d="100"/>
        </p:scale>
        <p:origin x="8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28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8005-550D-498C-AE8C-689A29112B82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99E15-9F02-47A0-B449-FDCA118929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99E15-9F02-47A0-B449-FDCA118929B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45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45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D7AE0B-09C1-49C8-B6D5-32082A71504B}" type="slidenum">
              <a:rPr lang="en-GB">
                <a:latin typeface="Arial" charset="0"/>
              </a:rPr>
              <a:pPr/>
              <a:t>46</a:t>
            </a:fld>
            <a:endParaRPr lang="en-GB">
              <a:latin typeface="Arial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C1D0D-DD4A-4B1F-BF5D-A351C26FF46E}" type="slidenum">
              <a:rPr lang="en-GB" sz="1200">
                <a:latin typeface="Arial" charset="0"/>
              </a:rPr>
              <a:pPr algn="r"/>
              <a:t>46</a:t>
            </a:fld>
            <a:endParaRPr lang="en-GB" sz="1200">
              <a:latin typeface="Arial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47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47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48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48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8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FF4DDB-4407-43C9-B830-4DC458740BF3}" type="slidenum">
              <a:rPr lang="en-GB">
                <a:latin typeface="Arial" charset="0"/>
              </a:rPr>
              <a:pPr/>
              <a:t>49</a:t>
            </a:fld>
            <a:endParaRPr lang="en-GB">
              <a:latin typeface="Arial" charset="0"/>
            </a:endParaRPr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D887DC-ACBC-46E9-BC89-97C98A0AC09F}" type="slidenum">
              <a:rPr lang="en-GB" sz="1200">
                <a:latin typeface="Arial" charset="0"/>
              </a:rPr>
              <a:pPr algn="r"/>
              <a:t>49</a:t>
            </a:fld>
            <a:endParaRPr lang="en-GB" sz="1200">
              <a:latin typeface="Arial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57A1E9-E826-4215-A221-03F5BB7DB237}" type="slidenum">
              <a:rPr lang="en-GB">
                <a:latin typeface="Arial" charset="0"/>
              </a:rPr>
              <a:pPr/>
              <a:t>50</a:t>
            </a:fld>
            <a:endParaRPr lang="en-GB">
              <a:latin typeface="Arial" charset="0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E9FE0E1-3587-4666-97E8-83326358A426}" type="slidenum">
              <a:rPr lang="en-GB" sz="1200">
                <a:latin typeface="Arial" charset="0"/>
              </a:rPr>
              <a:pPr algn="r"/>
              <a:t>50</a:t>
            </a:fld>
            <a:endParaRPr lang="en-GB" sz="1200">
              <a:latin typeface="Arial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C689B3-EAFC-410D-842D-34FA13324796}" type="slidenum">
              <a:rPr lang="en-GB">
                <a:latin typeface="Arial" charset="0"/>
              </a:rPr>
              <a:pPr/>
              <a:t>51</a:t>
            </a:fld>
            <a:endParaRPr lang="en-GB">
              <a:latin typeface="Arial" charset="0"/>
            </a:endParaRP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5F6F96-6085-4ADC-A54C-58B5E3498902}" type="slidenum">
              <a:rPr lang="en-GB" sz="1200">
                <a:latin typeface="Arial" charset="0"/>
              </a:rPr>
              <a:pPr algn="r"/>
              <a:t>51</a:t>
            </a:fld>
            <a:endParaRPr lang="en-GB" sz="1200">
              <a:latin typeface="Arial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52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52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794B2E-4D99-4CD5-8DDB-DD46B0410BB3}" type="slidenum">
              <a:rPr lang="en-GB">
                <a:latin typeface="Arial" charset="0"/>
              </a:rPr>
              <a:pPr/>
              <a:t>53</a:t>
            </a:fld>
            <a:endParaRPr lang="en-GB">
              <a:latin typeface="Arial" charset="0"/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452F2C-C69F-4E86-B4C6-8B9009744C9F}" type="slidenum">
              <a:rPr lang="en-GB" sz="1200">
                <a:latin typeface="Arial" charset="0"/>
              </a:rPr>
              <a:pPr algn="r"/>
              <a:t>53</a:t>
            </a:fld>
            <a:endParaRPr lang="en-GB" sz="1200">
              <a:latin typeface="Arial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54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54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181616-2F3F-4EDE-9934-81DBC1DE336C}" type="slidenum">
              <a:rPr lang="en-GB">
                <a:latin typeface="Arial" charset="0"/>
              </a:rPr>
              <a:pPr/>
              <a:t>32</a:t>
            </a:fld>
            <a:endParaRPr lang="en-GB">
              <a:latin typeface="Arial" charset="0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15BF1-1217-4280-A840-1D12DA4BDB10}" type="slidenum">
              <a:rPr lang="en-GB" sz="1200">
                <a:latin typeface="Arial" charset="0"/>
              </a:rPr>
              <a:pPr algn="r"/>
              <a:t>32</a:t>
            </a:fld>
            <a:endParaRPr lang="en-GB" sz="1200">
              <a:latin typeface="Arial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1695F9-6893-4B28-AE64-D65F956E29B0}" type="slidenum">
              <a:rPr lang="en-GB">
                <a:latin typeface="Arial" charset="0"/>
              </a:rPr>
              <a:pPr/>
              <a:t>55</a:t>
            </a:fld>
            <a:endParaRPr lang="en-GB">
              <a:latin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8CD651-FDDE-4DF5-8860-F93EBB8919BE}" type="slidenum">
              <a:rPr lang="en-GB" sz="1200">
                <a:latin typeface="Arial" charset="0"/>
              </a:rPr>
              <a:pPr algn="r"/>
              <a:t>55</a:t>
            </a:fld>
            <a:endParaRPr lang="en-GB" sz="1200">
              <a:latin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59A18F-53BB-4561-8ED3-3D134B5CDBEE}" type="slidenum">
              <a:rPr lang="en-GB">
                <a:latin typeface="Arial" charset="0"/>
              </a:rPr>
              <a:pPr/>
              <a:t>56</a:t>
            </a:fld>
            <a:endParaRPr lang="en-GB">
              <a:latin typeface="Arial" charset="0"/>
            </a:endParaRP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815FE8-2028-49C2-A6B1-CE6176B7EFB5}" type="slidenum">
              <a:rPr lang="en-GB" sz="1200">
                <a:latin typeface="Arial" charset="0"/>
              </a:rPr>
              <a:pPr algn="r"/>
              <a:t>56</a:t>
            </a:fld>
            <a:endParaRPr lang="en-GB" sz="1200">
              <a:latin typeface="Arial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FAE63B-2521-4339-8896-07A4E2F89DA6}" type="slidenum">
              <a:rPr lang="en-GB">
                <a:latin typeface="Arial" charset="0"/>
              </a:rPr>
              <a:pPr/>
              <a:t>57</a:t>
            </a:fld>
            <a:endParaRPr lang="en-GB">
              <a:latin typeface="Arial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95BFC3-7DDC-4A4B-B964-2232738D14D1}" type="slidenum">
              <a:rPr lang="en-GB" sz="1200">
                <a:latin typeface="Arial" charset="0"/>
              </a:rPr>
              <a:pPr algn="r"/>
              <a:t>57</a:t>
            </a:fld>
            <a:endParaRPr lang="en-GB" sz="1200">
              <a:latin typeface="Arial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1695F9-6893-4B28-AE64-D65F956E29B0}" type="slidenum">
              <a:rPr lang="en-GB">
                <a:latin typeface="Arial" charset="0"/>
              </a:rPr>
              <a:pPr/>
              <a:t>58</a:t>
            </a:fld>
            <a:endParaRPr lang="en-GB">
              <a:latin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8CD651-FDDE-4DF5-8860-F93EBB8919BE}" type="slidenum">
              <a:rPr lang="en-GB" sz="1200">
                <a:latin typeface="Arial" charset="0"/>
              </a:rPr>
              <a:pPr algn="r"/>
              <a:t>58</a:t>
            </a:fld>
            <a:endParaRPr lang="en-GB" sz="1200">
              <a:latin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0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FAE63B-2521-4339-8896-07A4E2F89DA6}" type="slidenum">
              <a:rPr lang="en-GB">
                <a:latin typeface="Arial" charset="0"/>
              </a:rPr>
              <a:pPr/>
              <a:t>59</a:t>
            </a:fld>
            <a:endParaRPr lang="en-GB">
              <a:latin typeface="Arial" charset="0"/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95BFC3-7DDC-4A4B-B964-2232738D14D1}" type="slidenum">
              <a:rPr lang="en-GB" sz="1200">
                <a:latin typeface="Arial" charset="0"/>
              </a:rPr>
              <a:pPr algn="r"/>
              <a:t>59</a:t>
            </a:fld>
            <a:endParaRPr lang="en-GB" sz="1200">
              <a:latin typeface="Arial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66FF5-525D-4544-9E04-FE2D99C65096}" type="slidenum">
              <a:rPr lang="en-GB">
                <a:latin typeface="Arial" charset="0"/>
              </a:rPr>
              <a:pPr/>
              <a:t>33</a:t>
            </a:fld>
            <a:endParaRPr lang="en-GB">
              <a:latin typeface="Arial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E22420-6088-4BD1-B6C6-A9CE25FFF61D}" type="slidenum">
              <a:rPr lang="en-GB" sz="1200">
                <a:latin typeface="Arial" charset="0"/>
              </a:rPr>
              <a:pPr algn="r"/>
              <a:t>33</a:t>
            </a:fld>
            <a:endParaRPr lang="en-GB" sz="120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66FF5-525D-4544-9E04-FE2D99C65096}" type="slidenum">
              <a:rPr lang="en-GB">
                <a:latin typeface="Arial" charset="0"/>
              </a:rPr>
              <a:pPr/>
              <a:t>34</a:t>
            </a:fld>
            <a:endParaRPr lang="en-GB">
              <a:latin typeface="Arial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E22420-6088-4BD1-B6C6-A9CE25FFF61D}" type="slidenum">
              <a:rPr lang="en-GB" sz="1200">
                <a:latin typeface="Arial" charset="0"/>
              </a:rPr>
              <a:pPr algn="r"/>
              <a:t>34</a:t>
            </a:fld>
            <a:endParaRPr lang="en-GB" sz="120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C782BD-2FB9-43B5-A8E7-CAD8B61DAB1B}" type="slidenum">
              <a:rPr lang="en-GB">
                <a:latin typeface="Arial" charset="0"/>
              </a:rPr>
              <a:pPr/>
              <a:t>36</a:t>
            </a:fld>
            <a:endParaRPr lang="en-GB">
              <a:latin typeface="Arial" charset="0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5ED8285-C79B-4059-8033-3AFC0506929D}" type="slidenum">
              <a:rPr lang="en-GB" sz="1200">
                <a:latin typeface="Arial" charset="0"/>
              </a:rPr>
              <a:pPr algn="r"/>
              <a:t>36</a:t>
            </a:fld>
            <a:endParaRPr lang="en-GB" sz="1200">
              <a:latin typeface="Arial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41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41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591B6-7C47-421B-9FAF-1A8D78A57DD6}" type="slidenum">
              <a:rPr lang="en-GB">
                <a:latin typeface="Arial" charset="0"/>
              </a:rPr>
              <a:pPr/>
              <a:t>42</a:t>
            </a:fld>
            <a:endParaRPr lang="en-GB">
              <a:latin typeface="Arial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3203C2-9FA5-408A-8EDD-5EF5A0F5A167}" type="slidenum">
              <a:rPr lang="en-GB" sz="1200">
                <a:latin typeface="Arial" charset="0"/>
              </a:rPr>
              <a:pPr algn="r"/>
              <a:t>42</a:t>
            </a:fld>
            <a:endParaRPr lang="en-GB" sz="1200">
              <a:latin typeface="Arial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5EF52B-2E71-4865-B3CD-ECB3EA7415A8}" type="slidenum">
              <a:rPr lang="en-GB">
                <a:latin typeface="Arial" charset="0"/>
              </a:rPr>
              <a:pPr/>
              <a:t>43</a:t>
            </a:fld>
            <a:endParaRPr lang="en-GB">
              <a:latin typeface="Arial" charset="0"/>
            </a:endParaRPr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891A15-167D-443E-B68E-EA7068E5B661}" type="slidenum">
              <a:rPr lang="en-GB" sz="1200">
                <a:latin typeface="Arial" charset="0"/>
              </a:rPr>
              <a:pPr algn="r"/>
              <a:t>43</a:t>
            </a:fld>
            <a:endParaRPr lang="en-GB" sz="1200">
              <a:latin typeface="Arial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ED80F-FFC2-4A43-86BC-E3E44965F12B}" type="slidenum">
              <a:rPr lang="en-GB">
                <a:latin typeface="Arial" charset="0"/>
              </a:rPr>
              <a:pPr/>
              <a:t>44</a:t>
            </a:fld>
            <a:endParaRPr lang="en-GB">
              <a:latin typeface="Arial" charset="0"/>
            </a:endParaRPr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40163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FA27C3-9749-4078-927A-C7CA2FF37A40}" type="slidenum">
              <a:rPr lang="en-GB" sz="1200">
                <a:latin typeface="Arial" charset="0"/>
              </a:rPr>
              <a:pPr algn="r"/>
              <a:t>44</a:t>
            </a:fld>
            <a:endParaRPr lang="en-GB" sz="1200">
              <a:latin typeface="Arial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68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37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3924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3924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42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64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4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124744"/>
            <a:ext cx="5760640" cy="504056"/>
          </a:xfrm>
        </p:spPr>
        <p:txBody>
          <a:bodyPr anchor="b">
            <a:noAutofit/>
          </a:bodyPr>
          <a:lstStyle>
            <a:lvl1pPr algn="l">
              <a:defRPr sz="3000" b="1"/>
            </a:lvl1pPr>
          </a:lstStyle>
          <a:p>
            <a:r>
              <a:rPr lang="en-US" dirty="0"/>
              <a:t>Click to edit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5770984" cy="44644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444208" y="1124744"/>
            <a:ext cx="2232248" cy="1728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6444208" y="2996952"/>
            <a:ext cx="2232248" cy="3240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5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79451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6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596793"/>
            <a:ext cx="9144000" cy="3284984"/>
          </a:xfrm>
          <a:prstGeom prst="rect">
            <a:avLst/>
          </a:prstGeom>
          <a:gradFill>
            <a:gsLst>
              <a:gs pos="18000">
                <a:schemeClr val="tx2">
                  <a:lumMod val="50000"/>
                  <a:alpha val="50000"/>
                </a:schemeClr>
              </a:gs>
              <a:gs pos="0">
                <a:schemeClr val="tx2">
                  <a:lumMod val="50000"/>
                  <a:alpha val="0"/>
                </a:schemeClr>
              </a:gs>
              <a:gs pos="84000">
                <a:schemeClr val="accent1">
                  <a:lumMod val="50000"/>
                </a:schemeClr>
              </a:gs>
              <a:gs pos="100000">
                <a:schemeClr val="tx2">
                  <a:lumMod val="75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68" y="5373216"/>
            <a:ext cx="4824536" cy="86536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4869160"/>
            <a:ext cx="4857799" cy="4018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51520" y="6310585"/>
            <a:ext cx="8640960" cy="358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65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22413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76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412776"/>
            <a:ext cx="5760640" cy="5040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0"/>
            </a:lvl1pPr>
          </a:lstStyle>
          <a:p>
            <a:r>
              <a:rPr lang="en-US" dirty="0"/>
              <a:t>Click to edit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5770984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444208" y="1412776"/>
            <a:ext cx="2232248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6444208" y="3356992"/>
            <a:ext cx="2232248" cy="2880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5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0848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012160" y="6419764"/>
            <a:ext cx="285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dirty="0"/>
              <a:t>falmouth.ac.uk/games-academy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279146" y="6381328"/>
            <a:ext cx="350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falmouthgamesacademy.github.com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3528" y="116632"/>
            <a:ext cx="2232248" cy="753135"/>
            <a:chOff x="107504" y="188640"/>
            <a:chExt cx="3052415" cy="102985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221E1F"/>
                </a:clrFrom>
                <a:clrTo>
                  <a:srgbClr val="221E1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7" t="22901" r="9338" b="20540"/>
            <a:stretch/>
          </p:blipFill>
          <p:spPr>
            <a:xfrm>
              <a:off x="2205038" y="902494"/>
              <a:ext cx="954881" cy="2690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8640"/>
              <a:ext cx="1917420" cy="1029851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 userDrawn="1"/>
          </p:nvCxnSpPr>
          <p:spPr>
            <a:xfrm>
              <a:off x="2123728" y="476672"/>
              <a:ext cx="0" cy="72008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 userDrawn="1"/>
        </p:nvSpPr>
        <p:spPr>
          <a:xfrm>
            <a:off x="323528" y="980728"/>
            <a:ext cx="8496944" cy="540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6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B05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523391"/>
            <a:ext cx="9144000" cy="9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07504" y="188640"/>
            <a:ext cx="3052415" cy="1029851"/>
            <a:chOff x="107504" y="188640"/>
            <a:chExt cx="3052415" cy="1029851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5" cstate="print">
              <a:clrChange>
                <a:clrFrom>
                  <a:srgbClr val="221E1F"/>
                </a:clrFrom>
                <a:clrTo>
                  <a:srgbClr val="221E1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7" t="22901" r="9338" b="20540"/>
            <a:stretch/>
          </p:blipFill>
          <p:spPr>
            <a:xfrm>
              <a:off x="2205038" y="902494"/>
              <a:ext cx="954881" cy="2690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8640"/>
              <a:ext cx="1917420" cy="102985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2123728" y="476672"/>
              <a:ext cx="0" cy="72008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power.hhu.de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cookbook-r.com/Graphs/Bar_and_line_graphs_(ggplot2)/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Standard_deviation_diagram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eds.ac.uk/educol/documents/00002182.htm" TargetMode="Externa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Research</a:t>
            </a:r>
            <a:br>
              <a:rPr lang="en-GB" sz="3000" dirty="0"/>
            </a:br>
            <a:r>
              <a:rPr lang="en-GB" sz="3000" dirty="0"/>
              <a:t>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COMP320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Statistical Data Analysis II</a:t>
            </a:r>
          </a:p>
        </p:txBody>
      </p:sp>
    </p:spTree>
    <p:extLst>
      <p:ext uri="{BB962C8B-B14F-4D97-AF65-F5344CB8AC3E}">
        <p14:creationId xmlns:p14="http://schemas.microsoft.com/office/powerpoint/2010/main" val="192130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EA74-A9D7-4BC4-B074-C9628816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03A7D-148D-4E4A-895E-CBD5568DB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So an effect size of 1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are one standard deviation apart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03A7D-148D-4E4A-895E-CBD5568DB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aphic 4">
            <a:extLst>
              <a:ext uri="{FF2B5EF4-FFF2-40B4-BE49-F238E27FC236}">
                <a16:creationId xmlns:a16="http://schemas.microsoft.com/office/drawing/2014/main" id="{34FDD5AC-3534-44D5-9F3C-1C9733196261}"/>
              </a:ext>
            </a:extLst>
          </p:cNvPr>
          <p:cNvGrpSpPr/>
          <p:nvPr/>
        </p:nvGrpSpPr>
        <p:grpSpPr>
          <a:xfrm>
            <a:off x="1160369" y="3019670"/>
            <a:ext cx="6134209" cy="2401498"/>
            <a:chOff x="1675977" y="3771187"/>
            <a:chExt cx="3503380" cy="1371548"/>
          </a:xfrm>
          <a:solidFill>
            <a:schemeClr val="accent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B6CC9F0-9E37-453A-B61B-0C57ACCC0B62}"/>
                </a:ext>
              </a:extLst>
            </p:cNvPr>
            <p:cNvSpPr/>
            <p:nvPr/>
          </p:nvSpPr>
          <p:spPr>
            <a:xfrm>
              <a:off x="2551829" y="4311041"/>
              <a:ext cx="437921" cy="831694"/>
            </a:xfrm>
            <a:custGeom>
              <a:avLst/>
              <a:gdLst>
                <a:gd name="connsiteX0" fmla="*/ 429549 w 437921"/>
                <a:gd name="connsiteY0" fmla="*/ 15859 h 831694"/>
                <a:gd name="connsiteX1" fmla="*/ 308705 w 437921"/>
                <a:gd name="connsiteY1" fmla="*/ 238935 h 831694"/>
                <a:gd name="connsiteX2" fmla="*/ 178022 w 437921"/>
                <a:gd name="connsiteY2" fmla="*/ 446637 h 831694"/>
                <a:gd name="connsiteX3" fmla="*/ 21460 w 437921"/>
                <a:gd name="connsiteY3" fmla="*/ 627574 h 831694"/>
                <a:gd name="connsiteX4" fmla="*/ 0 w 437921"/>
                <a:gd name="connsiteY4" fmla="*/ 645881 h 831694"/>
                <a:gd name="connsiteX5" fmla="*/ 0 w 437921"/>
                <a:gd name="connsiteY5" fmla="*/ 831694 h 831694"/>
                <a:gd name="connsiteX6" fmla="*/ 437921 w 437921"/>
                <a:gd name="connsiteY6" fmla="*/ 831694 h 831694"/>
                <a:gd name="connsiteX7" fmla="*/ 437921 w 437921"/>
                <a:gd name="connsiteY7" fmla="*/ 0 h 831694"/>
                <a:gd name="connsiteX8" fmla="*/ 429549 w 437921"/>
                <a:gd name="connsiteY8" fmla="*/ 15859 h 83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921" h="831694">
                  <a:moveTo>
                    <a:pt x="429549" y="15859"/>
                  </a:moveTo>
                  <a:cubicBezTo>
                    <a:pt x="390077" y="90716"/>
                    <a:pt x="350282" y="165325"/>
                    <a:pt x="308705" y="238935"/>
                  </a:cubicBezTo>
                  <a:cubicBezTo>
                    <a:pt x="268376" y="310344"/>
                    <a:pt x="224904" y="379724"/>
                    <a:pt x="178022" y="446637"/>
                  </a:cubicBezTo>
                  <a:cubicBezTo>
                    <a:pt x="132455" y="511654"/>
                    <a:pt x="80658" y="575567"/>
                    <a:pt x="21460" y="627574"/>
                  </a:cubicBezTo>
                  <a:cubicBezTo>
                    <a:pt x="14383" y="633793"/>
                    <a:pt x="7220" y="639880"/>
                    <a:pt x="0" y="645881"/>
                  </a:cubicBezTo>
                  <a:lnTo>
                    <a:pt x="0" y="831694"/>
                  </a:lnTo>
                  <a:lnTo>
                    <a:pt x="437921" y="831694"/>
                  </a:lnTo>
                  <a:lnTo>
                    <a:pt x="437921" y="0"/>
                  </a:lnTo>
                  <a:cubicBezTo>
                    <a:pt x="435131" y="5286"/>
                    <a:pt x="432330" y="10573"/>
                    <a:pt x="429549" y="15859"/>
                  </a:cubicBezTo>
                  <a:close/>
                </a:path>
              </a:pathLst>
            </a:custGeom>
            <a:solidFill>
              <a:srgbClr val="2B8C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C8A2F6C-73A2-4291-BFF9-F9665900F070}"/>
                </a:ext>
              </a:extLst>
            </p:cNvPr>
            <p:cNvSpPr/>
            <p:nvPr/>
          </p:nvSpPr>
          <p:spPr>
            <a:xfrm>
              <a:off x="2113908" y="4956922"/>
              <a:ext cx="437930" cy="185813"/>
            </a:xfrm>
            <a:custGeom>
              <a:avLst/>
              <a:gdLst>
                <a:gd name="connsiteX0" fmla="*/ 258023 w 437930"/>
                <a:gd name="connsiteY0" fmla="*/ 111147 h 185813"/>
                <a:gd name="connsiteX1" fmla="*/ 25651 w 437930"/>
                <a:gd name="connsiteY1" fmla="*/ 168097 h 185813"/>
                <a:gd name="connsiteX2" fmla="*/ 0 w 437930"/>
                <a:gd name="connsiteY2" fmla="*/ 171079 h 185813"/>
                <a:gd name="connsiteX3" fmla="*/ 0 w 437930"/>
                <a:gd name="connsiteY3" fmla="*/ 185814 h 185813"/>
                <a:gd name="connsiteX4" fmla="*/ 437931 w 437930"/>
                <a:gd name="connsiteY4" fmla="*/ 185814 h 185813"/>
                <a:gd name="connsiteX5" fmla="*/ 437931 w 437930"/>
                <a:gd name="connsiteY5" fmla="*/ 0 h 185813"/>
                <a:gd name="connsiteX6" fmla="*/ 258023 w 437930"/>
                <a:gd name="connsiteY6" fmla="*/ 111147 h 1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930" h="185813">
                  <a:moveTo>
                    <a:pt x="258023" y="111147"/>
                  </a:moveTo>
                  <a:cubicBezTo>
                    <a:pt x="183204" y="141437"/>
                    <a:pt x="105127" y="158077"/>
                    <a:pt x="25651" y="168097"/>
                  </a:cubicBezTo>
                  <a:cubicBezTo>
                    <a:pt x="17116" y="169173"/>
                    <a:pt x="8563" y="170145"/>
                    <a:pt x="0" y="171079"/>
                  </a:cubicBezTo>
                  <a:lnTo>
                    <a:pt x="0" y="185814"/>
                  </a:lnTo>
                  <a:lnTo>
                    <a:pt x="437931" y="185814"/>
                  </a:lnTo>
                  <a:lnTo>
                    <a:pt x="437931" y="0"/>
                  </a:lnTo>
                  <a:cubicBezTo>
                    <a:pt x="383029" y="45606"/>
                    <a:pt x="323907" y="84468"/>
                    <a:pt x="258023" y="111147"/>
                  </a:cubicBezTo>
                  <a:close/>
                </a:path>
              </a:pathLst>
            </a:custGeom>
            <a:solidFill>
              <a:srgbClr val="74A9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38400E-57F0-4966-9B1E-6485E1A0D724}"/>
                </a:ext>
              </a:extLst>
            </p:cNvPr>
            <p:cNvSpPr/>
            <p:nvPr/>
          </p:nvSpPr>
          <p:spPr>
            <a:xfrm>
              <a:off x="1675977" y="5127991"/>
              <a:ext cx="437921" cy="14735"/>
            </a:xfrm>
            <a:custGeom>
              <a:avLst/>
              <a:gdLst>
                <a:gd name="connsiteX0" fmla="*/ 237106 w 437921"/>
                <a:gd name="connsiteY0" fmla="*/ 11697 h 14735"/>
                <a:gd name="connsiteX1" fmla="*/ 0 w 437921"/>
                <a:gd name="connsiteY1" fmla="*/ 14735 h 14735"/>
                <a:gd name="connsiteX2" fmla="*/ 437921 w 437921"/>
                <a:gd name="connsiteY2" fmla="*/ 14735 h 14735"/>
                <a:gd name="connsiteX3" fmla="*/ 437921 w 437921"/>
                <a:gd name="connsiteY3" fmla="*/ 0 h 14735"/>
                <a:gd name="connsiteX4" fmla="*/ 237106 w 437921"/>
                <a:gd name="connsiteY4" fmla="*/ 11697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921" h="14735">
                  <a:moveTo>
                    <a:pt x="237106" y="11697"/>
                  </a:moveTo>
                  <a:cubicBezTo>
                    <a:pt x="158096" y="13773"/>
                    <a:pt x="79048" y="14402"/>
                    <a:pt x="0" y="14735"/>
                  </a:cubicBezTo>
                  <a:lnTo>
                    <a:pt x="437921" y="14735"/>
                  </a:lnTo>
                  <a:lnTo>
                    <a:pt x="437921" y="0"/>
                  </a:lnTo>
                  <a:cubicBezTo>
                    <a:pt x="371246" y="7191"/>
                    <a:pt x="304076" y="9935"/>
                    <a:pt x="237106" y="11697"/>
                  </a:cubicBezTo>
                  <a:close/>
                </a:path>
              </a:pathLst>
            </a:custGeom>
            <a:solidFill>
              <a:srgbClr val="BDC9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74F53D1-B9CF-4B3F-9716-1460669007AD}"/>
                </a:ext>
              </a:extLst>
            </p:cNvPr>
            <p:cNvSpPr/>
            <p:nvPr/>
          </p:nvSpPr>
          <p:spPr>
            <a:xfrm>
              <a:off x="2989760" y="3771269"/>
              <a:ext cx="437921" cy="1371466"/>
            </a:xfrm>
            <a:custGeom>
              <a:avLst/>
              <a:gdLst>
                <a:gd name="connsiteX0" fmla="*/ 434169 w 437921"/>
                <a:gd name="connsiteY0" fmla="*/ 162 h 1371466"/>
                <a:gd name="connsiteX1" fmla="*/ 326812 w 437921"/>
                <a:gd name="connsiteY1" fmla="*/ 43415 h 1371466"/>
                <a:gd name="connsiteX2" fmla="*/ 240849 w 437921"/>
                <a:gd name="connsiteY2" fmla="*/ 131978 h 1371466"/>
                <a:gd name="connsiteX3" fmla="*/ 109280 w 437921"/>
                <a:gd name="connsiteY3" fmla="*/ 336547 h 1371466"/>
                <a:gd name="connsiteX4" fmla="*/ 0 w 437921"/>
                <a:gd name="connsiteY4" fmla="*/ 539772 h 1371466"/>
                <a:gd name="connsiteX5" fmla="*/ 0 w 437921"/>
                <a:gd name="connsiteY5" fmla="*/ 1371467 h 1371466"/>
                <a:gd name="connsiteX6" fmla="*/ 437921 w 437921"/>
                <a:gd name="connsiteY6" fmla="*/ 1371467 h 1371466"/>
                <a:gd name="connsiteX7" fmla="*/ 437921 w 437921"/>
                <a:gd name="connsiteY7" fmla="*/ 0 h 1371466"/>
                <a:gd name="connsiteX8" fmla="*/ 434169 w 437921"/>
                <a:gd name="connsiteY8" fmla="*/ 162 h 13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921" h="1371466">
                  <a:moveTo>
                    <a:pt x="434169" y="162"/>
                  </a:moveTo>
                  <a:cubicBezTo>
                    <a:pt x="395088" y="3229"/>
                    <a:pt x="357750" y="17717"/>
                    <a:pt x="326812" y="43415"/>
                  </a:cubicBezTo>
                  <a:cubicBezTo>
                    <a:pt x="295008" y="69828"/>
                    <a:pt x="266624" y="99127"/>
                    <a:pt x="240849" y="131978"/>
                  </a:cubicBezTo>
                  <a:cubicBezTo>
                    <a:pt x="191091" y="195386"/>
                    <a:pt x="148600" y="265719"/>
                    <a:pt x="109280" y="336547"/>
                  </a:cubicBezTo>
                  <a:cubicBezTo>
                    <a:pt x="71952" y="403774"/>
                    <a:pt x="35900" y="471716"/>
                    <a:pt x="0" y="539772"/>
                  </a:cubicBezTo>
                  <a:lnTo>
                    <a:pt x="0" y="1371467"/>
                  </a:lnTo>
                  <a:lnTo>
                    <a:pt x="437921" y="1371467"/>
                  </a:lnTo>
                  <a:lnTo>
                    <a:pt x="437921" y="0"/>
                  </a:lnTo>
                  <a:cubicBezTo>
                    <a:pt x="436664" y="48"/>
                    <a:pt x="435416" y="57"/>
                    <a:pt x="434169" y="162"/>
                  </a:cubicBezTo>
                  <a:close/>
                </a:path>
              </a:pathLst>
            </a:custGeom>
            <a:solidFill>
              <a:srgbClr val="045A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8EEEF7D-456C-4895-8D19-3BF54FFBED5B}"/>
                </a:ext>
              </a:extLst>
            </p:cNvPr>
            <p:cNvSpPr/>
            <p:nvPr/>
          </p:nvSpPr>
          <p:spPr>
            <a:xfrm>
              <a:off x="3427672" y="3771187"/>
              <a:ext cx="437921" cy="1371548"/>
            </a:xfrm>
            <a:custGeom>
              <a:avLst/>
              <a:gdLst>
                <a:gd name="connsiteX0" fmla="*/ 325679 w 437921"/>
                <a:gd name="connsiteY0" fmla="*/ 331457 h 1371548"/>
                <a:gd name="connsiteX1" fmla="*/ 190662 w 437921"/>
                <a:gd name="connsiteY1" fmla="*/ 124288 h 1371548"/>
                <a:gd name="connsiteX2" fmla="*/ 105480 w 437921"/>
                <a:gd name="connsiteY2" fmla="*/ 39401 h 1371548"/>
                <a:gd name="connsiteX3" fmla="*/ 0 w 437921"/>
                <a:gd name="connsiteY3" fmla="*/ 92 h 1371548"/>
                <a:gd name="connsiteX4" fmla="*/ 0 w 437921"/>
                <a:gd name="connsiteY4" fmla="*/ 1371549 h 1371548"/>
                <a:gd name="connsiteX5" fmla="*/ 437921 w 437921"/>
                <a:gd name="connsiteY5" fmla="*/ 1371549 h 1371548"/>
                <a:gd name="connsiteX6" fmla="*/ 437921 w 437921"/>
                <a:gd name="connsiteY6" fmla="*/ 539826 h 1371548"/>
                <a:gd name="connsiteX7" fmla="*/ 325679 w 437921"/>
                <a:gd name="connsiteY7" fmla="*/ 331457 h 137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7921" h="1371548">
                  <a:moveTo>
                    <a:pt x="325679" y="331457"/>
                  </a:moveTo>
                  <a:cubicBezTo>
                    <a:pt x="284693" y="259991"/>
                    <a:pt x="242745" y="187696"/>
                    <a:pt x="190662" y="124288"/>
                  </a:cubicBezTo>
                  <a:cubicBezTo>
                    <a:pt x="165383" y="93484"/>
                    <a:pt x="138179" y="61880"/>
                    <a:pt x="105480" y="39401"/>
                  </a:cubicBezTo>
                  <a:cubicBezTo>
                    <a:pt x="74524" y="18122"/>
                    <a:pt x="38262" y="-1509"/>
                    <a:pt x="0" y="92"/>
                  </a:cubicBezTo>
                  <a:lnTo>
                    <a:pt x="0" y="1371549"/>
                  </a:lnTo>
                  <a:lnTo>
                    <a:pt x="437921" y="1371549"/>
                  </a:lnTo>
                  <a:lnTo>
                    <a:pt x="437921" y="539826"/>
                  </a:lnTo>
                  <a:cubicBezTo>
                    <a:pt x="401155" y="470026"/>
                    <a:pt x="364893" y="399818"/>
                    <a:pt x="325679" y="331457"/>
                  </a:cubicBezTo>
                  <a:close/>
                </a:path>
              </a:pathLst>
            </a:custGeom>
            <a:solidFill>
              <a:srgbClr val="045A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89F89A-A27C-4F78-87A5-DA9983339F48}"/>
                </a:ext>
              </a:extLst>
            </p:cNvPr>
            <p:cNvSpPr/>
            <p:nvPr/>
          </p:nvSpPr>
          <p:spPr>
            <a:xfrm>
              <a:off x="4303524" y="4957398"/>
              <a:ext cx="437921" cy="185337"/>
            </a:xfrm>
            <a:custGeom>
              <a:avLst/>
              <a:gdLst>
                <a:gd name="connsiteX0" fmla="*/ 396621 w 437921"/>
                <a:gd name="connsiteY0" fmla="*/ 165649 h 185337"/>
                <a:gd name="connsiteX1" fmla="*/ 172879 w 437921"/>
                <a:gd name="connsiteY1" fmla="*/ 107737 h 185337"/>
                <a:gd name="connsiteX2" fmla="*/ 0 w 437921"/>
                <a:gd name="connsiteY2" fmla="*/ 0 h 185337"/>
                <a:gd name="connsiteX3" fmla="*/ 0 w 437921"/>
                <a:gd name="connsiteY3" fmla="*/ 185338 h 185337"/>
                <a:gd name="connsiteX4" fmla="*/ 437921 w 437921"/>
                <a:gd name="connsiteY4" fmla="*/ 185338 h 185337"/>
                <a:gd name="connsiteX5" fmla="*/ 437921 w 437921"/>
                <a:gd name="connsiteY5" fmla="*/ 170155 h 185337"/>
                <a:gd name="connsiteX6" fmla="*/ 396621 w 437921"/>
                <a:gd name="connsiteY6" fmla="*/ 165649 h 1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921" h="185337">
                  <a:moveTo>
                    <a:pt x="396621" y="165649"/>
                  </a:moveTo>
                  <a:cubicBezTo>
                    <a:pt x="320783" y="156077"/>
                    <a:pt x="243402" y="139027"/>
                    <a:pt x="172879" y="107737"/>
                  </a:cubicBezTo>
                  <a:cubicBezTo>
                    <a:pt x="110576" y="80105"/>
                    <a:pt x="52416" y="44387"/>
                    <a:pt x="0" y="0"/>
                  </a:cubicBezTo>
                  <a:lnTo>
                    <a:pt x="0" y="185338"/>
                  </a:lnTo>
                  <a:lnTo>
                    <a:pt x="437921" y="185338"/>
                  </a:lnTo>
                  <a:lnTo>
                    <a:pt x="437921" y="170155"/>
                  </a:lnTo>
                  <a:cubicBezTo>
                    <a:pt x="424148" y="168755"/>
                    <a:pt x="410375" y="167392"/>
                    <a:pt x="396621" y="165649"/>
                  </a:cubicBezTo>
                  <a:close/>
                </a:path>
              </a:pathLst>
            </a:custGeom>
            <a:solidFill>
              <a:srgbClr val="74A9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6CE44-6220-4FBE-9674-244F1F57661C}"/>
                </a:ext>
              </a:extLst>
            </p:cNvPr>
            <p:cNvSpPr/>
            <p:nvPr/>
          </p:nvSpPr>
          <p:spPr>
            <a:xfrm>
              <a:off x="3865593" y="4311013"/>
              <a:ext cx="437931" cy="831722"/>
            </a:xfrm>
            <a:custGeom>
              <a:avLst/>
              <a:gdLst>
                <a:gd name="connsiteX0" fmla="*/ 410737 w 437931"/>
                <a:gd name="connsiteY0" fmla="*/ 622230 h 831722"/>
                <a:gd name="connsiteX1" fmla="*/ 250222 w 437931"/>
                <a:gd name="connsiteY1" fmla="*/ 432835 h 831722"/>
                <a:gd name="connsiteX2" fmla="*/ 121339 w 437931"/>
                <a:gd name="connsiteY2" fmla="*/ 225028 h 831722"/>
                <a:gd name="connsiteX3" fmla="*/ 1467 w 437931"/>
                <a:gd name="connsiteY3" fmla="*/ 2781 h 831722"/>
                <a:gd name="connsiteX4" fmla="*/ 0 w 437931"/>
                <a:gd name="connsiteY4" fmla="*/ 0 h 831722"/>
                <a:gd name="connsiteX5" fmla="*/ 0 w 437931"/>
                <a:gd name="connsiteY5" fmla="*/ 831723 h 831722"/>
                <a:gd name="connsiteX6" fmla="*/ 437931 w 437931"/>
                <a:gd name="connsiteY6" fmla="*/ 831723 h 831722"/>
                <a:gd name="connsiteX7" fmla="*/ 437931 w 437931"/>
                <a:gd name="connsiteY7" fmla="*/ 646395 h 831722"/>
                <a:gd name="connsiteX8" fmla="*/ 410737 w 437931"/>
                <a:gd name="connsiteY8" fmla="*/ 622230 h 83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931" h="831722">
                  <a:moveTo>
                    <a:pt x="410737" y="622230"/>
                  </a:moveTo>
                  <a:cubicBezTo>
                    <a:pt x="350520" y="565395"/>
                    <a:pt x="298114" y="501158"/>
                    <a:pt x="250222" y="432835"/>
                  </a:cubicBezTo>
                  <a:cubicBezTo>
                    <a:pt x="203530" y="366217"/>
                    <a:pt x="161477" y="296113"/>
                    <a:pt x="121339" y="225028"/>
                  </a:cubicBezTo>
                  <a:cubicBezTo>
                    <a:pt x="79972" y="151781"/>
                    <a:pt x="40729" y="77267"/>
                    <a:pt x="1467" y="2781"/>
                  </a:cubicBezTo>
                  <a:cubicBezTo>
                    <a:pt x="972" y="1857"/>
                    <a:pt x="486" y="924"/>
                    <a:pt x="0" y="0"/>
                  </a:cubicBezTo>
                  <a:lnTo>
                    <a:pt x="0" y="831723"/>
                  </a:lnTo>
                  <a:lnTo>
                    <a:pt x="437931" y="831723"/>
                  </a:lnTo>
                  <a:lnTo>
                    <a:pt x="437931" y="646395"/>
                  </a:lnTo>
                  <a:cubicBezTo>
                    <a:pt x="428692" y="638575"/>
                    <a:pt x="419586" y="630593"/>
                    <a:pt x="410737" y="622230"/>
                  </a:cubicBezTo>
                  <a:close/>
                </a:path>
              </a:pathLst>
            </a:custGeom>
            <a:solidFill>
              <a:srgbClr val="2B8C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FD927C-824E-4F82-A7D6-1B27CE1FCFD5}"/>
                </a:ext>
              </a:extLst>
            </p:cNvPr>
            <p:cNvSpPr/>
            <p:nvPr/>
          </p:nvSpPr>
          <p:spPr>
            <a:xfrm>
              <a:off x="4741436" y="5127553"/>
              <a:ext cx="437921" cy="15182"/>
            </a:xfrm>
            <a:custGeom>
              <a:avLst/>
              <a:gdLst>
                <a:gd name="connsiteX0" fmla="*/ 426110 w 437921"/>
                <a:gd name="connsiteY0" fmla="*/ 15135 h 15182"/>
                <a:gd name="connsiteX1" fmla="*/ 193319 w 437921"/>
                <a:gd name="connsiteY1" fmla="*/ 11925 h 15182"/>
                <a:gd name="connsiteX2" fmla="*/ 0 w 437921"/>
                <a:gd name="connsiteY2" fmla="*/ 0 h 15182"/>
                <a:gd name="connsiteX3" fmla="*/ 0 w 437921"/>
                <a:gd name="connsiteY3" fmla="*/ 15183 h 15182"/>
                <a:gd name="connsiteX4" fmla="*/ 437921 w 437921"/>
                <a:gd name="connsiteY4" fmla="*/ 15183 h 15182"/>
                <a:gd name="connsiteX5" fmla="*/ 426110 w 437921"/>
                <a:gd name="connsiteY5" fmla="*/ 15135 h 1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921" h="15182">
                  <a:moveTo>
                    <a:pt x="426110" y="15135"/>
                  </a:moveTo>
                  <a:cubicBezTo>
                    <a:pt x="348520" y="14802"/>
                    <a:pt x="270872" y="14259"/>
                    <a:pt x="193319" y="11925"/>
                  </a:cubicBezTo>
                  <a:cubicBezTo>
                    <a:pt x="128721" y="9982"/>
                    <a:pt x="64275" y="6563"/>
                    <a:pt x="0" y="0"/>
                  </a:cubicBezTo>
                  <a:lnTo>
                    <a:pt x="0" y="15183"/>
                  </a:lnTo>
                  <a:lnTo>
                    <a:pt x="437921" y="15183"/>
                  </a:lnTo>
                  <a:cubicBezTo>
                    <a:pt x="433978" y="15164"/>
                    <a:pt x="430054" y="15145"/>
                    <a:pt x="426110" y="15135"/>
                  </a:cubicBezTo>
                  <a:close/>
                </a:path>
              </a:pathLst>
            </a:custGeom>
            <a:solidFill>
              <a:srgbClr val="BDC9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7" name="Graphic 4">
            <a:extLst>
              <a:ext uri="{FF2B5EF4-FFF2-40B4-BE49-F238E27FC236}">
                <a16:creationId xmlns:a16="http://schemas.microsoft.com/office/drawing/2014/main" id="{34FDD5AC-3534-44D5-9F3C-1C9733196261}"/>
              </a:ext>
            </a:extLst>
          </p:cNvPr>
          <p:cNvGrpSpPr/>
          <p:nvPr/>
        </p:nvGrpSpPr>
        <p:grpSpPr>
          <a:xfrm>
            <a:off x="1927143" y="3009807"/>
            <a:ext cx="4600660" cy="2412263"/>
            <a:chOff x="2113898" y="3765554"/>
            <a:chExt cx="2627537" cy="137769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F518A8-509A-4305-942C-D4CE14DFFB8C}"/>
                </a:ext>
              </a:extLst>
            </p:cNvPr>
            <p:cNvSpPr/>
            <p:nvPr/>
          </p:nvSpPr>
          <p:spPr>
            <a:xfrm>
              <a:off x="2113898" y="5073203"/>
              <a:ext cx="9525" cy="70046"/>
            </a:xfrm>
            <a:custGeom>
              <a:avLst/>
              <a:gdLst>
                <a:gd name="connsiteX0" fmla="*/ 0 w 9525"/>
                <a:gd name="connsiteY0" fmla="*/ 0 h 70046"/>
                <a:gd name="connsiteX1" fmla="*/ 0 w 9525"/>
                <a:gd name="connsiteY1" fmla="*/ 70047 h 7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046">
                  <a:moveTo>
                    <a:pt x="0" y="0"/>
                  </a:moveTo>
                  <a:lnTo>
                    <a:pt x="0" y="70047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95284C-368C-48F7-B6B4-28F0C2E41637}"/>
                </a:ext>
              </a:extLst>
            </p:cNvPr>
            <p:cNvSpPr/>
            <p:nvPr/>
          </p:nvSpPr>
          <p:spPr>
            <a:xfrm>
              <a:off x="2551829" y="4858891"/>
              <a:ext cx="9525" cy="284359"/>
            </a:xfrm>
            <a:custGeom>
              <a:avLst/>
              <a:gdLst>
                <a:gd name="connsiteX0" fmla="*/ 0 w 9525"/>
                <a:gd name="connsiteY0" fmla="*/ 0 h 284359"/>
                <a:gd name="connsiteX1" fmla="*/ 0 w 9525"/>
                <a:gd name="connsiteY1" fmla="*/ 284359 h 2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4359">
                  <a:moveTo>
                    <a:pt x="0" y="0"/>
                  </a:moveTo>
                  <a:lnTo>
                    <a:pt x="0" y="284359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3E7E9D-38D5-490F-8674-035D8E00154B}"/>
                </a:ext>
              </a:extLst>
            </p:cNvPr>
            <p:cNvSpPr/>
            <p:nvPr/>
          </p:nvSpPr>
          <p:spPr>
            <a:xfrm>
              <a:off x="2989751" y="4230241"/>
              <a:ext cx="9525" cy="913009"/>
            </a:xfrm>
            <a:custGeom>
              <a:avLst/>
              <a:gdLst>
                <a:gd name="connsiteX0" fmla="*/ 0 w 9525"/>
                <a:gd name="connsiteY0" fmla="*/ 0 h 913009"/>
                <a:gd name="connsiteX1" fmla="*/ 0 w 9525"/>
                <a:gd name="connsiteY1" fmla="*/ 913009 h 91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13009">
                  <a:moveTo>
                    <a:pt x="0" y="0"/>
                  </a:moveTo>
                  <a:lnTo>
                    <a:pt x="0" y="913009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8C72C8-D396-40F7-8AF8-D13478D77C6F}"/>
                </a:ext>
              </a:extLst>
            </p:cNvPr>
            <p:cNvSpPr/>
            <p:nvPr/>
          </p:nvSpPr>
          <p:spPr>
            <a:xfrm>
              <a:off x="3427672" y="3765554"/>
              <a:ext cx="9525" cy="1377696"/>
            </a:xfrm>
            <a:custGeom>
              <a:avLst/>
              <a:gdLst>
                <a:gd name="connsiteX0" fmla="*/ 0 w 9525"/>
                <a:gd name="connsiteY0" fmla="*/ 0 h 1377696"/>
                <a:gd name="connsiteX1" fmla="*/ 0 w 9525"/>
                <a:gd name="connsiteY1" fmla="*/ 1377696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377696">
                  <a:moveTo>
                    <a:pt x="0" y="0"/>
                  </a:moveTo>
                  <a:lnTo>
                    <a:pt x="0" y="1377696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1AC7EF-69DC-44B8-BABB-70A1A460E4BB}"/>
                </a:ext>
              </a:extLst>
            </p:cNvPr>
            <p:cNvSpPr/>
            <p:nvPr/>
          </p:nvSpPr>
          <p:spPr>
            <a:xfrm>
              <a:off x="3865593" y="4230241"/>
              <a:ext cx="9525" cy="913009"/>
            </a:xfrm>
            <a:custGeom>
              <a:avLst/>
              <a:gdLst>
                <a:gd name="connsiteX0" fmla="*/ 0 w 9525"/>
                <a:gd name="connsiteY0" fmla="*/ 0 h 913009"/>
                <a:gd name="connsiteX1" fmla="*/ 0 w 9525"/>
                <a:gd name="connsiteY1" fmla="*/ 913009 h 91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13009">
                  <a:moveTo>
                    <a:pt x="0" y="0"/>
                  </a:moveTo>
                  <a:lnTo>
                    <a:pt x="0" y="913009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EBC977-CCCE-418A-8F08-C0CF794E6739}"/>
                </a:ext>
              </a:extLst>
            </p:cNvPr>
            <p:cNvSpPr/>
            <p:nvPr/>
          </p:nvSpPr>
          <p:spPr>
            <a:xfrm>
              <a:off x="4303515" y="4858891"/>
              <a:ext cx="9525" cy="284359"/>
            </a:xfrm>
            <a:custGeom>
              <a:avLst/>
              <a:gdLst>
                <a:gd name="connsiteX0" fmla="*/ 0 w 9525"/>
                <a:gd name="connsiteY0" fmla="*/ 0 h 284359"/>
                <a:gd name="connsiteX1" fmla="*/ 0 w 9525"/>
                <a:gd name="connsiteY1" fmla="*/ 284359 h 2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4359">
                  <a:moveTo>
                    <a:pt x="0" y="0"/>
                  </a:moveTo>
                  <a:lnTo>
                    <a:pt x="0" y="284359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89B810-55A3-46E9-BEE0-F62DA088B770}"/>
                </a:ext>
              </a:extLst>
            </p:cNvPr>
            <p:cNvSpPr/>
            <p:nvPr/>
          </p:nvSpPr>
          <p:spPr>
            <a:xfrm>
              <a:off x="4741436" y="5073203"/>
              <a:ext cx="9525" cy="70046"/>
            </a:xfrm>
            <a:custGeom>
              <a:avLst/>
              <a:gdLst>
                <a:gd name="connsiteX0" fmla="*/ 0 w 9525"/>
                <a:gd name="connsiteY0" fmla="*/ 0 h 70046"/>
                <a:gd name="connsiteX1" fmla="*/ 0 w 9525"/>
                <a:gd name="connsiteY1" fmla="*/ 70047 h 7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046">
                  <a:moveTo>
                    <a:pt x="0" y="0"/>
                  </a:moveTo>
                  <a:lnTo>
                    <a:pt x="0" y="70047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F74400B-7AEE-4852-BBE4-20D9DC2C73D9}"/>
              </a:ext>
            </a:extLst>
          </p:cNvPr>
          <p:cNvSpPr/>
          <p:nvPr/>
        </p:nvSpPr>
        <p:spPr>
          <a:xfrm>
            <a:off x="1043608" y="5422004"/>
            <a:ext cx="115009" cy="16678"/>
          </a:xfrm>
          <a:custGeom>
            <a:avLst/>
            <a:gdLst>
              <a:gd name="connsiteX0" fmla="*/ 65684 w 65684"/>
              <a:gd name="connsiteY0" fmla="*/ 0 h 9525"/>
              <a:gd name="connsiteX1" fmla="*/ 0 w 65684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84" h="9525">
                <a:moveTo>
                  <a:pt x="65684" y="0"/>
                </a:moveTo>
                <a:lnTo>
                  <a:pt x="0" y="0"/>
                </a:lnTo>
              </a:path>
            </a:pathLst>
          </a:custGeom>
          <a:ln w="714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E553E7-B1DA-4B94-AC81-010F68E84B8C}"/>
              </a:ext>
            </a:extLst>
          </p:cNvPr>
          <p:cNvSpPr/>
          <p:nvPr/>
        </p:nvSpPr>
        <p:spPr>
          <a:xfrm>
            <a:off x="1157985" y="5422004"/>
            <a:ext cx="6135344" cy="16678"/>
          </a:xfrm>
          <a:custGeom>
            <a:avLst/>
            <a:gdLst>
              <a:gd name="connsiteX0" fmla="*/ 0 w 3504028"/>
              <a:gd name="connsiteY0" fmla="*/ 0 h 9525"/>
              <a:gd name="connsiteX1" fmla="*/ 3504029 w 3504028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04028" h="9525">
                <a:moveTo>
                  <a:pt x="0" y="0"/>
                </a:moveTo>
                <a:lnTo>
                  <a:pt x="3504029" y="0"/>
                </a:lnTo>
              </a:path>
            </a:pathLst>
          </a:custGeom>
          <a:ln w="714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F258C2-AFB6-4383-A4CA-0D3A75255429}"/>
              </a:ext>
            </a:extLst>
          </p:cNvPr>
          <p:cNvSpPr/>
          <p:nvPr/>
        </p:nvSpPr>
        <p:spPr>
          <a:xfrm>
            <a:off x="1160369" y="3019562"/>
            <a:ext cx="6134209" cy="2401642"/>
          </a:xfrm>
          <a:custGeom>
            <a:avLst/>
            <a:gdLst>
              <a:gd name="connsiteX0" fmla="*/ 0 w 3503380"/>
              <a:gd name="connsiteY0" fmla="*/ 1371611 h 1371630"/>
              <a:gd name="connsiteX1" fmla="*/ 237106 w 3503380"/>
              <a:gd name="connsiteY1" fmla="*/ 1368573 h 1371630"/>
              <a:gd name="connsiteX2" fmla="*/ 463572 w 3503380"/>
              <a:gd name="connsiteY2" fmla="*/ 1353904 h 1371630"/>
              <a:gd name="connsiteX3" fmla="*/ 695944 w 3503380"/>
              <a:gd name="connsiteY3" fmla="*/ 1296954 h 1371630"/>
              <a:gd name="connsiteX4" fmla="*/ 897303 w 3503380"/>
              <a:gd name="connsiteY4" fmla="*/ 1167500 h 1371630"/>
              <a:gd name="connsiteX5" fmla="*/ 1053865 w 3503380"/>
              <a:gd name="connsiteY5" fmla="*/ 986563 h 1371630"/>
              <a:gd name="connsiteX6" fmla="*/ 1184548 w 3503380"/>
              <a:gd name="connsiteY6" fmla="*/ 778861 h 1371630"/>
              <a:gd name="connsiteX7" fmla="*/ 1305392 w 3503380"/>
              <a:gd name="connsiteY7" fmla="*/ 555785 h 1371630"/>
              <a:gd name="connsiteX8" fmla="*/ 1423054 w 3503380"/>
              <a:gd name="connsiteY8" fmla="*/ 336701 h 1371630"/>
              <a:gd name="connsiteX9" fmla="*/ 1554623 w 3503380"/>
              <a:gd name="connsiteY9" fmla="*/ 132132 h 1371630"/>
              <a:gd name="connsiteX10" fmla="*/ 1640586 w 3503380"/>
              <a:gd name="connsiteY10" fmla="*/ 43569 h 1371630"/>
              <a:gd name="connsiteX11" fmla="*/ 1747942 w 3503380"/>
              <a:gd name="connsiteY11" fmla="*/ 316 h 1371630"/>
              <a:gd name="connsiteX12" fmla="*/ 1857175 w 3503380"/>
              <a:gd name="connsiteY12" fmla="*/ 39473 h 1371630"/>
              <a:gd name="connsiteX13" fmla="*/ 1942357 w 3503380"/>
              <a:gd name="connsiteY13" fmla="*/ 124360 h 1371630"/>
              <a:gd name="connsiteX14" fmla="*/ 2077374 w 3503380"/>
              <a:gd name="connsiteY14" fmla="*/ 331529 h 1371630"/>
              <a:gd name="connsiteX15" fmla="*/ 2191084 w 3503380"/>
              <a:gd name="connsiteY15" fmla="*/ 542679 h 1371630"/>
              <a:gd name="connsiteX16" fmla="*/ 2310956 w 3503380"/>
              <a:gd name="connsiteY16" fmla="*/ 764926 h 1371630"/>
              <a:gd name="connsiteX17" fmla="*/ 2439838 w 3503380"/>
              <a:gd name="connsiteY17" fmla="*/ 972733 h 1371630"/>
              <a:gd name="connsiteX18" fmla="*/ 2600354 w 3503380"/>
              <a:gd name="connsiteY18" fmla="*/ 1162128 h 1371630"/>
              <a:gd name="connsiteX19" fmla="*/ 2800426 w 3503380"/>
              <a:gd name="connsiteY19" fmla="*/ 1294030 h 1371630"/>
              <a:gd name="connsiteX20" fmla="*/ 3024168 w 3503380"/>
              <a:gd name="connsiteY20" fmla="*/ 1351942 h 1371630"/>
              <a:gd name="connsiteX21" fmla="*/ 3258779 w 3503380"/>
              <a:gd name="connsiteY21" fmla="*/ 1368373 h 1371630"/>
              <a:gd name="connsiteX22" fmla="*/ 3491570 w 3503380"/>
              <a:gd name="connsiteY22" fmla="*/ 1371582 h 1371630"/>
              <a:gd name="connsiteX23" fmla="*/ 3503381 w 3503380"/>
              <a:gd name="connsiteY23" fmla="*/ 1371630 h 13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03380" h="1371630">
                <a:moveTo>
                  <a:pt x="0" y="1371611"/>
                </a:moveTo>
                <a:cubicBezTo>
                  <a:pt x="79048" y="1371278"/>
                  <a:pt x="158096" y="1370639"/>
                  <a:pt x="237106" y="1368573"/>
                </a:cubicBezTo>
                <a:cubicBezTo>
                  <a:pt x="312658" y="1366582"/>
                  <a:pt x="388496" y="1363372"/>
                  <a:pt x="463572" y="1353904"/>
                </a:cubicBezTo>
                <a:cubicBezTo>
                  <a:pt x="543058" y="1343874"/>
                  <a:pt x="621125" y="1327234"/>
                  <a:pt x="695944" y="1296954"/>
                </a:cubicBezTo>
                <a:cubicBezTo>
                  <a:pt x="770496" y="1266769"/>
                  <a:pt x="836409" y="1221002"/>
                  <a:pt x="897303" y="1167500"/>
                </a:cubicBezTo>
                <a:cubicBezTo>
                  <a:pt x="956501" y="1115493"/>
                  <a:pt x="1008298" y="1051581"/>
                  <a:pt x="1053865" y="986563"/>
                </a:cubicBezTo>
                <a:cubicBezTo>
                  <a:pt x="1100747" y="919659"/>
                  <a:pt x="1144219" y="850270"/>
                  <a:pt x="1184548" y="778861"/>
                </a:cubicBezTo>
                <a:cubicBezTo>
                  <a:pt x="1226125" y="705252"/>
                  <a:pt x="1265920" y="630633"/>
                  <a:pt x="1305392" y="555785"/>
                </a:cubicBezTo>
                <a:cubicBezTo>
                  <a:pt x="1344073" y="482424"/>
                  <a:pt x="1382820" y="409148"/>
                  <a:pt x="1423054" y="336701"/>
                </a:cubicBezTo>
                <a:cubicBezTo>
                  <a:pt x="1462373" y="265873"/>
                  <a:pt x="1504874" y="195540"/>
                  <a:pt x="1554623" y="132132"/>
                </a:cubicBezTo>
                <a:cubicBezTo>
                  <a:pt x="1580398" y="99281"/>
                  <a:pt x="1608792" y="69982"/>
                  <a:pt x="1640586" y="43569"/>
                </a:cubicBezTo>
                <a:cubicBezTo>
                  <a:pt x="1671514" y="17870"/>
                  <a:pt x="1708861" y="3383"/>
                  <a:pt x="1747942" y="316"/>
                </a:cubicBezTo>
                <a:cubicBezTo>
                  <a:pt x="1787576" y="-2789"/>
                  <a:pt x="1825200" y="17499"/>
                  <a:pt x="1857175" y="39473"/>
                </a:cubicBezTo>
                <a:cubicBezTo>
                  <a:pt x="1889884" y="61952"/>
                  <a:pt x="1917078" y="93556"/>
                  <a:pt x="1942357" y="124360"/>
                </a:cubicBezTo>
                <a:cubicBezTo>
                  <a:pt x="1994440" y="187777"/>
                  <a:pt x="2036388" y="260063"/>
                  <a:pt x="2077374" y="331529"/>
                </a:cubicBezTo>
                <a:cubicBezTo>
                  <a:pt x="2117093" y="400794"/>
                  <a:pt x="2153803" y="471965"/>
                  <a:pt x="2191084" y="542679"/>
                </a:cubicBezTo>
                <a:cubicBezTo>
                  <a:pt x="2230345" y="617164"/>
                  <a:pt x="2269589" y="691669"/>
                  <a:pt x="2310956" y="764926"/>
                </a:cubicBezTo>
                <a:cubicBezTo>
                  <a:pt x="2351094" y="836011"/>
                  <a:pt x="2393147" y="906115"/>
                  <a:pt x="2439838" y="972733"/>
                </a:cubicBezTo>
                <a:cubicBezTo>
                  <a:pt x="2487721" y="1041055"/>
                  <a:pt x="2540127" y="1105292"/>
                  <a:pt x="2600354" y="1162128"/>
                </a:cubicBezTo>
                <a:cubicBezTo>
                  <a:pt x="2659523" y="1217973"/>
                  <a:pt x="2727151" y="1261531"/>
                  <a:pt x="2800426" y="1294030"/>
                </a:cubicBezTo>
                <a:cubicBezTo>
                  <a:pt x="2870949" y="1325320"/>
                  <a:pt x="2948331" y="1342369"/>
                  <a:pt x="3024168" y="1351942"/>
                </a:cubicBezTo>
                <a:cubicBezTo>
                  <a:pt x="3102102" y="1361772"/>
                  <a:pt x="3180340" y="1366010"/>
                  <a:pt x="3258779" y="1368373"/>
                </a:cubicBezTo>
                <a:cubicBezTo>
                  <a:pt x="3336341" y="1370706"/>
                  <a:pt x="3413979" y="1371249"/>
                  <a:pt x="3491570" y="1371582"/>
                </a:cubicBezTo>
                <a:cubicBezTo>
                  <a:pt x="3495513" y="1371592"/>
                  <a:pt x="3499437" y="1371611"/>
                  <a:pt x="3503381" y="1371630"/>
                </a:cubicBezTo>
              </a:path>
            </a:pathLst>
          </a:custGeom>
          <a:noFill/>
          <a:ln w="714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3FF4A3A-E2EB-4809-A7A6-423ACD60194A}"/>
              </a:ext>
            </a:extLst>
          </p:cNvPr>
          <p:cNvSpPr/>
          <p:nvPr/>
        </p:nvSpPr>
        <p:spPr>
          <a:xfrm>
            <a:off x="1927143" y="5420335"/>
            <a:ext cx="16678" cy="96897"/>
          </a:xfrm>
          <a:custGeom>
            <a:avLst/>
            <a:gdLst>
              <a:gd name="connsiteX0" fmla="*/ 0 w 9525"/>
              <a:gd name="connsiteY0" fmla="*/ 55340 h 55340"/>
              <a:gd name="connsiteX1" fmla="*/ 0 w 9525"/>
              <a:gd name="connsiteY1" fmla="*/ 0 h 5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5340">
                <a:moveTo>
                  <a:pt x="0" y="55340"/>
                </a:moveTo>
                <a:lnTo>
                  <a:pt x="0" y="0"/>
                </a:lnTo>
              </a:path>
            </a:pathLst>
          </a:custGeom>
          <a:ln w="714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22147B0-9B3E-4855-8EFE-706C811B9AB7}"/>
              </a:ext>
            </a:extLst>
          </p:cNvPr>
          <p:cNvSpPr/>
          <p:nvPr/>
        </p:nvSpPr>
        <p:spPr>
          <a:xfrm>
            <a:off x="2693934" y="5420335"/>
            <a:ext cx="16678" cy="96897"/>
          </a:xfrm>
          <a:custGeom>
            <a:avLst/>
            <a:gdLst>
              <a:gd name="connsiteX0" fmla="*/ 0 w 9525"/>
              <a:gd name="connsiteY0" fmla="*/ 55340 h 55340"/>
              <a:gd name="connsiteX1" fmla="*/ 0 w 9525"/>
              <a:gd name="connsiteY1" fmla="*/ 0 h 5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5340">
                <a:moveTo>
                  <a:pt x="0" y="55340"/>
                </a:moveTo>
                <a:lnTo>
                  <a:pt x="0" y="0"/>
                </a:lnTo>
              </a:path>
            </a:pathLst>
          </a:custGeom>
          <a:ln w="714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E7819A-2C4E-44AD-9E6A-52E310C832F5}"/>
              </a:ext>
            </a:extLst>
          </p:cNvPr>
          <p:cNvSpPr/>
          <p:nvPr/>
        </p:nvSpPr>
        <p:spPr>
          <a:xfrm>
            <a:off x="3460709" y="5420335"/>
            <a:ext cx="16678" cy="96897"/>
          </a:xfrm>
          <a:custGeom>
            <a:avLst/>
            <a:gdLst>
              <a:gd name="connsiteX0" fmla="*/ 0 w 9525"/>
              <a:gd name="connsiteY0" fmla="*/ 55340 h 55340"/>
              <a:gd name="connsiteX1" fmla="*/ 0 w 9525"/>
              <a:gd name="connsiteY1" fmla="*/ 0 h 5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5340">
                <a:moveTo>
                  <a:pt x="0" y="55340"/>
                </a:moveTo>
                <a:lnTo>
                  <a:pt x="0" y="0"/>
                </a:lnTo>
              </a:path>
            </a:pathLst>
          </a:custGeom>
          <a:ln w="714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6116B40-EF22-4B04-BC10-68FD7F03FAD1}"/>
              </a:ext>
            </a:extLst>
          </p:cNvPr>
          <p:cNvSpPr/>
          <p:nvPr/>
        </p:nvSpPr>
        <p:spPr>
          <a:xfrm>
            <a:off x="4227483" y="5420335"/>
            <a:ext cx="16678" cy="96897"/>
          </a:xfrm>
          <a:custGeom>
            <a:avLst/>
            <a:gdLst>
              <a:gd name="connsiteX0" fmla="*/ 0 w 9525"/>
              <a:gd name="connsiteY0" fmla="*/ 55340 h 55340"/>
              <a:gd name="connsiteX1" fmla="*/ 0 w 9525"/>
              <a:gd name="connsiteY1" fmla="*/ 0 h 5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5340">
                <a:moveTo>
                  <a:pt x="0" y="55340"/>
                </a:moveTo>
                <a:lnTo>
                  <a:pt x="0" y="0"/>
                </a:lnTo>
              </a:path>
            </a:pathLst>
          </a:custGeom>
          <a:ln w="714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B8990EB-BF90-4439-883C-D4356354D608}"/>
              </a:ext>
            </a:extLst>
          </p:cNvPr>
          <p:cNvSpPr/>
          <p:nvPr/>
        </p:nvSpPr>
        <p:spPr>
          <a:xfrm>
            <a:off x="4994256" y="5420335"/>
            <a:ext cx="16678" cy="96897"/>
          </a:xfrm>
          <a:custGeom>
            <a:avLst/>
            <a:gdLst>
              <a:gd name="connsiteX0" fmla="*/ 0 w 9525"/>
              <a:gd name="connsiteY0" fmla="*/ 55340 h 55340"/>
              <a:gd name="connsiteX1" fmla="*/ 0 w 9525"/>
              <a:gd name="connsiteY1" fmla="*/ 0 h 5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5340">
                <a:moveTo>
                  <a:pt x="0" y="55340"/>
                </a:moveTo>
                <a:lnTo>
                  <a:pt x="0" y="0"/>
                </a:lnTo>
              </a:path>
            </a:pathLst>
          </a:custGeom>
          <a:ln w="714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7D33CD-9E35-4662-907D-66A6D3F1300A}"/>
              </a:ext>
            </a:extLst>
          </p:cNvPr>
          <p:cNvSpPr/>
          <p:nvPr/>
        </p:nvSpPr>
        <p:spPr>
          <a:xfrm>
            <a:off x="5761032" y="5420335"/>
            <a:ext cx="16678" cy="96897"/>
          </a:xfrm>
          <a:custGeom>
            <a:avLst/>
            <a:gdLst>
              <a:gd name="connsiteX0" fmla="*/ 0 w 9525"/>
              <a:gd name="connsiteY0" fmla="*/ 55340 h 55340"/>
              <a:gd name="connsiteX1" fmla="*/ 0 w 9525"/>
              <a:gd name="connsiteY1" fmla="*/ 0 h 5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5340">
                <a:moveTo>
                  <a:pt x="0" y="55340"/>
                </a:moveTo>
                <a:lnTo>
                  <a:pt x="0" y="0"/>
                </a:lnTo>
              </a:path>
            </a:pathLst>
          </a:custGeom>
          <a:ln w="714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890630-4393-4C86-9AC6-159D0B31395C}"/>
              </a:ext>
            </a:extLst>
          </p:cNvPr>
          <p:cNvSpPr/>
          <p:nvPr/>
        </p:nvSpPr>
        <p:spPr>
          <a:xfrm>
            <a:off x="6527805" y="5420335"/>
            <a:ext cx="16678" cy="96897"/>
          </a:xfrm>
          <a:custGeom>
            <a:avLst/>
            <a:gdLst>
              <a:gd name="connsiteX0" fmla="*/ 0 w 9525"/>
              <a:gd name="connsiteY0" fmla="*/ 55340 h 55340"/>
              <a:gd name="connsiteX1" fmla="*/ 0 w 9525"/>
              <a:gd name="connsiteY1" fmla="*/ 0 h 5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5340">
                <a:moveTo>
                  <a:pt x="0" y="55340"/>
                </a:moveTo>
                <a:lnTo>
                  <a:pt x="0" y="0"/>
                </a:lnTo>
              </a:path>
            </a:pathLst>
          </a:custGeom>
          <a:ln w="714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527D4E7-1FDD-49BE-8119-C2C54BC20010}"/>
              </a:ext>
            </a:extLst>
          </p:cNvPr>
          <p:cNvSpPr/>
          <p:nvPr/>
        </p:nvSpPr>
        <p:spPr>
          <a:xfrm>
            <a:off x="3449462" y="3952067"/>
            <a:ext cx="766773" cy="1456246"/>
          </a:xfrm>
          <a:custGeom>
            <a:avLst/>
            <a:gdLst>
              <a:gd name="connsiteX0" fmla="*/ 429549 w 437921"/>
              <a:gd name="connsiteY0" fmla="*/ 15859 h 831694"/>
              <a:gd name="connsiteX1" fmla="*/ 308705 w 437921"/>
              <a:gd name="connsiteY1" fmla="*/ 238935 h 831694"/>
              <a:gd name="connsiteX2" fmla="*/ 178022 w 437921"/>
              <a:gd name="connsiteY2" fmla="*/ 446637 h 831694"/>
              <a:gd name="connsiteX3" fmla="*/ 21460 w 437921"/>
              <a:gd name="connsiteY3" fmla="*/ 627574 h 831694"/>
              <a:gd name="connsiteX4" fmla="*/ 0 w 437921"/>
              <a:gd name="connsiteY4" fmla="*/ 645881 h 831694"/>
              <a:gd name="connsiteX5" fmla="*/ 0 w 437921"/>
              <a:gd name="connsiteY5" fmla="*/ 831694 h 831694"/>
              <a:gd name="connsiteX6" fmla="*/ 437921 w 437921"/>
              <a:gd name="connsiteY6" fmla="*/ 831694 h 831694"/>
              <a:gd name="connsiteX7" fmla="*/ 437921 w 437921"/>
              <a:gd name="connsiteY7" fmla="*/ 0 h 831694"/>
              <a:gd name="connsiteX8" fmla="*/ 429549 w 437921"/>
              <a:gd name="connsiteY8" fmla="*/ 15859 h 83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921" h="831694">
                <a:moveTo>
                  <a:pt x="429549" y="15859"/>
                </a:moveTo>
                <a:cubicBezTo>
                  <a:pt x="390077" y="90716"/>
                  <a:pt x="350282" y="165325"/>
                  <a:pt x="308705" y="238935"/>
                </a:cubicBezTo>
                <a:cubicBezTo>
                  <a:pt x="268376" y="310344"/>
                  <a:pt x="224904" y="379724"/>
                  <a:pt x="178022" y="446637"/>
                </a:cubicBezTo>
                <a:cubicBezTo>
                  <a:pt x="132455" y="511654"/>
                  <a:pt x="80658" y="575567"/>
                  <a:pt x="21460" y="627574"/>
                </a:cubicBezTo>
                <a:cubicBezTo>
                  <a:pt x="14383" y="633793"/>
                  <a:pt x="7220" y="639880"/>
                  <a:pt x="0" y="645881"/>
                </a:cubicBezTo>
                <a:lnTo>
                  <a:pt x="0" y="831694"/>
                </a:lnTo>
                <a:lnTo>
                  <a:pt x="437921" y="831694"/>
                </a:lnTo>
                <a:lnTo>
                  <a:pt x="437921" y="0"/>
                </a:lnTo>
                <a:cubicBezTo>
                  <a:pt x="435131" y="5286"/>
                  <a:pt x="432330" y="10573"/>
                  <a:pt x="429549" y="15859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13669A-5C28-4BB2-B86C-763CA00C7C62}"/>
              </a:ext>
            </a:extLst>
          </p:cNvPr>
          <p:cNvSpPr/>
          <p:nvPr/>
        </p:nvSpPr>
        <p:spPr>
          <a:xfrm>
            <a:off x="2682688" y="5082966"/>
            <a:ext cx="766789" cy="325347"/>
          </a:xfrm>
          <a:custGeom>
            <a:avLst/>
            <a:gdLst>
              <a:gd name="connsiteX0" fmla="*/ 258023 w 437930"/>
              <a:gd name="connsiteY0" fmla="*/ 111147 h 185813"/>
              <a:gd name="connsiteX1" fmla="*/ 25651 w 437930"/>
              <a:gd name="connsiteY1" fmla="*/ 168097 h 185813"/>
              <a:gd name="connsiteX2" fmla="*/ 0 w 437930"/>
              <a:gd name="connsiteY2" fmla="*/ 171079 h 185813"/>
              <a:gd name="connsiteX3" fmla="*/ 0 w 437930"/>
              <a:gd name="connsiteY3" fmla="*/ 185814 h 185813"/>
              <a:gd name="connsiteX4" fmla="*/ 437931 w 437930"/>
              <a:gd name="connsiteY4" fmla="*/ 185814 h 185813"/>
              <a:gd name="connsiteX5" fmla="*/ 437931 w 437930"/>
              <a:gd name="connsiteY5" fmla="*/ 0 h 185813"/>
              <a:gd name="connsiteX6" fmla="*/ 258023 w 437930"/>
              <a:gd name="connsiteY6" fmla="*/ 111147 h 1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930" h="185813">
                <a:moveTo>
                  <a:pt x="258023" y="111147"/>
                </a:moveTo>
                <a:cubicBezTo>
                  <a:pt x="183204" y="141437"/>
                  <a:pt x="105127" y="158077"/>
                  <a:pt x="25651" y="168097"/>
                </a:cubicBezTo>
                <a:cubicBezTo>
                  <a:pt x="17116" y="169173"/>
                  <a:pt x="8563" y="170145"/>
                  <a:pt x="0" y="171079"/>
                </a:cubicBezTo>
                <a:lnTo>
                  <a:pt x="0" y="185814"/>
                </a:lnTo>
                <a:lnTo>
                  <a:pt x="437931" y="185814"/>
                </a:lnTo>
                <a:lnTo>
                  <a:pt x="437931" y="0"/>
                </a:lnTo>
                <a:cubicBezTo>
                  <a:pt x="383029" y="45606"/>
                  <a:pt x="323907" y="84468"/>
                  <a:pt x="258023" y="111147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AE550D0-1E90-4F87-A94C-94AD1EEE69DB}"/>
              </a:ext>
            </a:extLst>
          </p:cNvPr>
          <p:cNvSpPr/>
          <p:nvPr/>
        </p:nvSpPr>
        <p:spPr>
          <a:xfrm>
            <a:off x="1915897" y="5382497"/>
            <a:ext cx="766773" cy="25800"/>
          </a:xfrm>
          <a:custGeom>
            <a:avLst/>
            <a:gdLst>
              <a:gd name="connsiteX0" fmla="*/ 237106 w 437921"/>
              <a:gd name="connsiteY0" fmla="*/ 11697 h 14735"/>
              <a:gd name="connsiteX1" fmla="*/ 0 w 437921"/>
              <a:gd name="connsiteY1" fmla="*/ 14735 h 14735"/>
              <a:gd name="connsiteX2" fmla="*/ 437921 w 437921"/>
              <a:gd name="connsiteY2" fmla="*/ 14735 h 14735"/>
              <a:gd name="connsiteX3" fmla="*/ 437921 w 437921"/>
              <a:gd name="connsiteY3" fmla="*/ 0 h 14735"/>
              <a:gd name="connsiteX4" fmla="*/ 237106 w 437921"/>
              <a:gd name="connsiteY4" fmla="*/ 11697 h 1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921" h="14735">
                <a:moveTo>
                  <a:pt x="237106" y="11697"/>
                </a:moveTo>
                <a:cubicBezTo>
                  <a:pt x="158096" y="13773"/>
                  <a:pt x="79048" y="14402"/>
                  <a:pt x="0" y="14735"/>
                </a:cubicBezTo>
                <a:lnTo>
                  <a:pt x="437921" y="14735"/>
                </a:lnTo>
                <a:lnTo>
                  <a:pt x="437921" y="0"/>
                </a:lnTo>
                <a:cubicBezTo>
                  <a:pt x="371246" y="7191"/>
                  <a:pt x="304076" y="9935"/>
                  <a:pt x="237106" y="11697"/>
                </a:cubicBezTo>
                <a:close/>
              </a:path>
            </a:pathLst>
          </a:custGeom>
          <a:solidFill>
            <a:srgbClr val="BDC9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498CFAA-989E-41FB-BFC8-144B6B012076}"/>
              </a:ext>
            </a:extLst>
          </p:cNvPr>
          <p:cNvSpPr/>
          <p:nvPr/>
        </p:nvSpPr>
        <p:spPr>
          <a:xfrm>
            <a:off x="4216253" y="3006959"/>
            <a:ext cx="766773" cy="2401354"/>
          </a:xfrm>
          <a:custGeom>
            <a:avLst/>
            <a:gdLst>
              <a:gd name="connsiteX0" fmla="*/ 434169 w 437921"/>
              <a:gd name="connsiteY0" fmla="*/ 162 h 1371466"/>
              <a:gd name="connsiteX1" fmla="*/ 326812 w 437921"/>
              <a:gd name="connsiteY1" fmla="*/ 43415 h 1371466"/>
              <a:gd name="connsiteX2" fmla="*/ 240849 w 437921"/>
              <a:gd name="connsiteY2" fmla="*/ 131978 h 1371466"/>
              <a:gd name="connsiteX3" fmla="*/ 109280 w 437921"/>
              <a:gd name="connsiteY3" fmla="*/ 336547 h 1371466"/>
              <a:gd name="connsiteX4" fmla="*/ 0 w 437921"/>
              <a:gd name="connsiteY4" fmla="*/ 539772 h 1371466"/>
              <a:gd name="connsiteX5" fmla="*/ 0 w 437921"/>
              <a:gd name="connsiteY5" fmla="*/ 1371467 h 1371466"/>
              <a:gd name="connsiteX6" fmla="*/ 437921 w 437921"/>
              <a:gd name="connsiteY6" fmla="*/ 1371467 h 1371466"/>
              <a:gd name="connsiteX7" fmla="*/ 437921 w 437921"/>
              <a:gd name="connsiteY7" fmla="*/ 0 h 1371466"/>
              <a:gd name="connsiteX8" fmla="*/ 434169 w 437921"/>
              <a:gd name="connsiteY8" fmla="*/ 162 h 13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921" h="1371466">
                <a:moveTo>
                  <a:pt x="434169" y="162"/>
                </a:moveTo>
                <a:cubicBezTo>
                  <a:pt x="395088" y="3229"/>
                  <a:pt x="357750" y="17717"/>
                  <a:pt x="326812" y="43415"/>
                </a:cubicBezTo>
                <a:cubicBezTo>
                  <a:pt x="295008" y="69828"/>
                  <a:pt x="266624" y="99127"/>
                  <a:pt x="240849" y="131978"/>
                </a:cubicBezTo>
                <a:cubicBezTo>
                  <a:pt x="191091" y="195386"/>
                  <a:pt x="148600" y="265719"/>
                  <a:pt x="109280" y="336547"/>
                </a:cubicBezTo>
                <a:cubicBezTo>
                  <a:pt x="71952" y="403774"/>
                  <a:pt x="35900" y="471716"/>
                  <a:pt x="0" y="539772"/>
                </a:cubicBezTo>
                <a:lnTo>
                  <a:pt x="0" y="1371467"/>
                </a:lnTo>
                <a:lnTo>
                  <a:pt x="437921" y="1371467"/>
                </a:lnTo>
                <a:lnTo>
                  <a:pt x="437921" y="0"/>
                </a:lnTo>
                <a:cubicBezTo>
                  <a:pt x="436664" y="48"/>
                  <a:pt x="435416" y="57"/>
                  <a:pt x="434169" y="162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63E491A-1CD3-4448-83B8-023E8ADFA510}"/>
              </a:ext>
            </a:extLst>
          </p:cNvPr>
          <p:cNvSpPr/>
          <p:nvPr/>
        </p:nvSpPr>
        <p:spPr>
          <a:xfrm>
            <a:off x="4983010" y="3006815"/>
            <a:ext cx="766773" cy="2401498"/>
          </a:xfrm>
          <a:custGeom>
            <a:avLst/>
            <a:gdLst>
              <a:gd name="connsiteX0" fmla="*/ 325679 w 437921"/>
              <a:gd name="connsiteY0" fmla="*/ 331457 h 1371548"/>
              <a:gd name="connsiteX1" fmla="*/ 190662 w 437921"/>
              <a:gd name="connsiteY1" fmla="*/ 124288 h 1371548"/>
              <a:gd name="connsiteX2" fmla="*/ 105480 w 437921"/>
              <a:gd name="connsiteY2" fmla="*/ 39401 h 1371548"/>
              <a:gd name="connsiteX3" fmla="*/ 0 w 437921"/>
              <a:gd name="connsiteY3" fmla="*/ 92 h 1371548"/>
              <a:gd name="connsiteX4" fmla="*/ 0 w 437921"/>
              <a:gd name="connsiteY4" fmla="*/ 1371549 h 1371548"/>
              <a:gd name="connsiteX5" fmla="*/ 437921 w 437921"/>
              <a:gd name="connsiteY5" fmla="*/ 1371549 h 1371548"/>
              <a:gd name="connsiteX6" fmla="*/ 437921 w 437921"/>
              <a:gd name="connsiteY6" fmla="*/ 539826 h 1371548"/>
              <a:gd name="connsiteX7" fmla="*/ 325679 w 437921"/>
              <a:gd name="connsiteY7" fmla="*/ 331457 h 137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921" h="1371548">
                <a:moveTo>
                  <a:pt x="325679" y="331457"/>
                </a:moveTo>
                <a:cubicBezTo>
                  <a:pt x="284693" y="259991"/>
                  <a:pt x="242745" y="187696"/>
                  <a:pt x="190662" y="124288"/>
                </a:cubicBezTo>
                <a:cubicBezTo>
                  <a:pt x="165383" y="93484"/>
                  <a:pt x="138179" y="61880"/>
                  <a:pt x="105480" y="39401"/>
                </a:cubicBezTo>
                <a:cubicBezTo>
                  <a:pt x="74524" y="18122"/>
                  <a:pt x="38262" y="-1509"/>
                  <a:pt x="0" y="92"/>
                </a:cubicBezTo>
                <a:lnTo>
                  <a:pt x="0" y="1371549"/>
                </a:lnTo>
                <a:lnTo>
                  <a:pt x="437921" y="1371549"/>
                </a:lnTo>
                <a:lnTo>
                  <a:pt x="437921" y="539826"/>
                </a:lnTo>
                <a:cubicBezTo>
                  <a:pt x="401155" y="470026"/>
                  <a:pt x="364893" y="399818"/>
                  <a:pt x="325679" y="331457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F264AE9-6E2F-44A4-834A-5023496E8A42}"/>
              </a:ext>
            </a:extLst>
          </p:cNvPr>
          <p:cNvSpPr/>
          <p:nvPr/>
        </p:nvSpPr>
        <p:spPr>
          <a:xfrm>
            <a:off x="6516575" y="5083799"/>
            <a:ext cx="766773" cy="324514"/>
          </a:xfrm>
          <a:custGeom>
            <a:avLst/>
            <a:gdLst>
              <a:gd name="connsiteX0" fmla="*/ 396621 w 437921"/>
              <a:gd name="connsiteY0" fmla="*/ 165649 h 185337"/>
              <a:gd name="connsiteX1" fmla="*/ 172879 w 437921"/>
              <a:gd name="connsiteY1" fmla="*/ 107737 h 185337"/>
              <a:gd name="connsiteX2" fmla="*/ 0 w 437921"/>
              <a:gd name="connsiteY2" fmla="*/ 0 h 185337"/>
              <a:gd name="connsiteX3" fmla="*/ 0 w 437921"/>
              <a:gd name="connsiteY3" fmla="*/ 185338 h 185337"/>
              <a:gd name="connsiteX4" fmla="*/ 437921 w 437921"/>
              <a:gd name="connsiteY4" fmla="*/ 185338 h 185337"/>
              <a:gd name="connsiteX5" fmla="*/ 437921 w 437921"/>
              <a:gd name="connsiteY5" fmla="*/ 170155 h 185337"/>
              <a:gd name="connsiteX6" fmla="*/ 396621 w 437921"/>
              <a:gd name="connsiteY6" fmla="*/ 165649 h 18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921" h="185337">
                <a:moveTo>
                  <a:pt x="396621" y="165649"/>
                </a:moveTo>
                <a:cubicBezTo>
                  <a:pt x="320783" y="156077"/>
                  <a:pt x="243402" y="139027"/>
                  <a:pt x="172879" y="107737"/>
                </a:cubicBezTo>
                <a:cubicBezTo>
                  <a:pt x="110576" y="80105"/>
                  <a:pt x="52416" y="44387"/>
                  <a:pt x="0" y="0"/>
                </a:cubicBezTo>
                <a:lnTo>
                  <a:pt x="0" y="185338"/>
                </a:lnTo>
                <a:lnTo>
                  <a:pt x="437921" y="185338"/>
                </a:lnTo>
                <a:lnTo>
                  <a:pt x="437921" y="170155"/>
                </a:lnTo>
                <a:cubicBezTo>
                  <a:pt x="424148" y="168755"/>
                  <a:pt x="410375" y="167392"/>
                  <a:pt x="396621" y="165649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0CA795F-3CFC-46B5-A449-ACBD72C88AB5}"/>
              </a:ext>
            </a:extLst>
          </p:cNvPr>
          <p:cNvSpPr/>
          <p:nvPr/>
        </p:nvSpPr>
        <p:spPr>
          <a:xfrm>
            <a:off x="5749784" y="3952018"/>
            <a:ext cx="766791" cy="1456295"/>
          </a:xfrm>
          <a:custGeom>
            <a:avLst/>
            <a:gdLst>
              <a:gd name="connsiteX0" fmla="*/ 410737 w 437931"/>
              <a:gd name="connsiteY0" fmla="*/ 622230 h 831722"/>
              <a:gd name="connsiteX1" fmla="*/ 250222 w 437931"/>
              <a:gd name="connsiteY1" fmla="*/ 432835 h 831722"/>
              <a:gd name="connsiteX2" fmla="*/ 121339 w 437931"/>
              <a:gd name="connsiteY2" fmla="*/ 225028 h 831722"/>
              <a:gd name="connsiteX3" fmla="*/ 1467 w 437931"/>
              <a:gd name="connsiteY3" fmla="*/ 2781 h 831722"/>
              <a:gd name="connsiteX4" fmla="*/ 0 w 437931"/>
              <a:gd name="connsiteY4" fmla="*/ 0 h 831722"/>
              <a:gd name="connsiteX5" fmla="*/ 0 w 437931"/>
              <a:gd name="connsiteY5" fmla="*/ 831723 h 831722"/>
              <a:gd name="connsiteX6" fmla="*/ 437931 w 437931"/>
              <a:gd name="connsiteY6" fmla="*/ 831723 h 831722"/>
              <a:gd name="connsiteX7" fmla="*/ 437931 w 437931"/>
              <a:gd name="connsiteY7" fmla="*/ 646395 h 831722"/>
              <a:gd name="connsiteX8" fmla="*/ 410737 w 437931"/>
              <a:gd name="connsiteY8" fmla="*/ 622230 h 83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931" h="831722">
                <a:moveTo>
                  <a:pt x="410737" y="622230"/>
                </a:moveTo>
                <a:cubicBezTo>
                  <a:pt x="350520" y="565395"/>
                  <a:pt x="298114" y="501158"/>
                  <a:pt x="250222" y="432835"/>
                </a:cubicBezTo>
                <a:cubicBezTo>
                  <a:pt x="203530" y="366217"/>
                  <a:pt x="161477" y="296113"/>
                  <a:pt x="121339" y="225028"/>
                </a:cubicBezTo>
                <a:cubicBezTo>
                  <a:pt x="79972" y="151781"/>
                  <a:pt x="40729" y="77267"/>
                  <a:pt x="1467" y="2781"/>
                </a:cubicBezTo>
                <a:cubicBezTo>
                  <a:pt x="972" y="1857"/>
                  <a:pt x="486" y="924"/>
                  <a:pt x="0" y="0"/>
                </a:cubicBezTo>
                <a:lnTo>
                  <a:pt x="0" y="831723"/>
                </a:lnTo>
                <a:lnTo>
                  <a:pt x="437931" y="831723"/>
                </a:lnTo>
                <a:lnTo>
                  <a:pt x="437931" y="646395"/>
                </a:lnTo>
                <a:cubicBezTo>
                  <a:pt x="428692" y="638575"/>
                  <a:pt x="419586" y="630593"/>
                  <a:pt x="410737" y="622230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3838B7F-06B5-476E-8AAE-D9794644A09F}"/>
              </a:ext>
            </a:extLst>
          </p:cNvPr>
          <p:cNvSpPr/>
          <p:nvPr/>
        </p:nvSpPr>
        <p:spPr>
          <a:xfrm>
            <a:off x="7283333" y="5381730"/>
            <a:ext cx="766773" cy="26583"/>
          </a:xfrm>
          <a:custGeom>
            <a:avLst/>
            <a:gdLst>
              <a:gd name="connsiteX0" fmla="*/ 426110 w 437921"/>
              <a:gd name="connsiteY0" fmla="*/ 15135 h 15182"/>
              <a:gd name="connsiteX1" fmla="*/ 193319 w 437921"/>
              <a:gd name="connsiteY1" fmla="*/ 11925 h 15182"/>
              <a:gd name="connsiteX2" fmla="*/ 0 w 437921"/>
              <a:gd name="connsiteY2" fmla="*/ 0 h 15182"/>
              <a:gd name="connsiteX3" fmla="*/ 0 w 437921"/>
              <a:gd name="connsiteY3" fmla="*/ 15183 h 15182"/>
              <a:gd name="connsiteX4" fmla="*/ 437921 w 437921"/>
              <a:gd name="connsiteY4" fmla="*/ 15183 h 15182"/>
              <a:gd name="connsiteX5" fmla="*/ 426110 w 437921"/>
              <a:gd name="connsiteY5" fmla="*/ 15135 h 1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921" h="15182">
                <a:moveTo>
                  <a:pt x="426110" y="15135"/>
                </a:moveTo>
                <a:cubicBezTo>
                  <a:pt x="348520" y="14802"/>
                  <a:pt x="270872" y="14259"/>
                  <a:pt x="193319" y="11925"/>
                </a:cubicBezTo>
                <a:cubicBezTo>
                  <a:pt x="128721" y="9982"/>
                  <a:pt x="64275" y="6563"/>
                  <a:pt x="0" y="0"/>
                </a:cubicBezTo>
                <a:lnTo>
                  <a:pt x="0" y="15183"/>
                </a:lnTo>
                <a:lnTo>
                  <a:pt x="437921" y="15183"/>
                </a:lnTo>
                <a:cubicBezTo>
                  <a:pt x="433978" y="15164"/>
                  <a:pt x="430054" y="15145"/>
                  <a:pt x="426110" y="15135"/>
                </a:cubicBezTo>
                <a:close/>
              </a:path>
            </a:pathLst>
          </a:custGeom>
          <a:solidFill>
            <a:srgbClr val="BDC9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8A70EE4C-A56C-4EE4-BA9E-CC0EB560E95F}"/>
              </a:ext>
            </a:extLst>
          </p:cNvPr>
          <p:cNvGrpSpPr/>
          <p:nvPr/>
        </p:nvGrpSpPr>
        <p:grpSpPr>
          <a:xfrm>
            <a:off x="2682670" y="2996952"/>
            <a:ext cx="4600660" cy="2412263"/>
            <a:chOff x="2113898" y="3765554"/>
            <a:chExt cx="2627537" cy="137769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74E19DD-CA63-4935-91CC-5DBFE003758D}"/>
                </a:ext>
              </a:extLst>
            </p:cNvPr>
            <p:cNvSpPr/>
            <p:nvPr/>
          </p:nvSpPr>
          <p:spPr>
            <a:xfrm>
              <a:off x="2113898" y="5073203"/>
              <a:ext cx="9525" cy="70046"/>
            </a:xfrm>
            <a:custGeom>
              <a:avLst/>
              <a:gdLst>
                <a:gd name="connsiteX0" fmla="*/ 0 w 9525"/>
                <a:gd name="connsiteY0" fmla="*/ 0 h 70046"/>
                <a:gd name="connsiteX1" fmla="*/ 0 w 9525"/>
                <a:gd name="connsiteY1" fmla="*/ 70047 h 7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046">
                  <a:moveTo>
                    <a:pt x="0" y="0"/>
                  </a:moveTo>
                  <a:lnTo>
                    <a:pt x="0" y="70047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53C8619-7F4D-4F81-A85F-FD702CD35256}"/>
                </a:ext>
              </a:extLst>
            </p:cNvPr>
            <p:cNvSpPr/>
            <p:nvPr/>
          </p:nvSpPr>
          <p:spPr>
            <a:xfrm>
              <a:off x="2551829" y="4858891"/>
              <a:ext cx="9525" cy="284359"/>
            </a:xfrm>
            <a:custGeom>
              <a:avLst/>
              <a:gdLst>
                <a:gd name="connsiteX0" fmla="*/ 0 w 9525"/>
                <a:gd name="connsiteY0" fmla="*/ 0 h 284359"/>
                <a:gd name="connsiteX1" fmla="*/ 0 w 9525"/>
                <a:gd name="connsiteY1" fmla="*/ 284359 h 2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4359">
                  <a:moveTo>
                    <a:pt x="0" y="0"/>
                  </a:moveTo>
                  <a:lnTo>
                    <a:pt x="0" y="284359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DD3EE1-26F5-444A-B611-45833EF2E339}"/>
                </a:ext>
              </a:extLst>
            </p:cNvPr>
            <p:cNvSpPr/>
            <p:nvPr/>
          </p:nvSpPr>
          <p:spPr>
            <a:xfrm>
              <a:off x="2989751" y="4230241"/>
              <a:ext cx="9525" cy="913009"/>
            </a:xfrm>
            <a:custGeom>
              <a:avLst/>
              <a:gdLst>
                <a:gd name="connsiteX0" fmla="*/ 0 w 9525"/>
                <a:gd name="connsiteY0" fmla="*/ 0 h 913009"/>
                <a:gd name="connsiteX1" fmla="*/ 0 w 9525"/>
                <a:gd name="connsiteY1" fmla="*/ 913009 h 91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13009">
                  <a:moveTo>
                    <a:pt x="0" y="0"/>
                  </a:moveTo>
                  <a:lnTo>
                    <a:pt x="0" y="913009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8EB81-9ED4-41FE-B994-6FD5F40EA412}"/>
                </a:ext>
              </a:extLst>
            </p:cNvPr>
            <p:cNvSpPr/>
            <p:nvPr/>
          </p:nvSpPr>
          <p:spPr>
            <a:xfrm>
              <a:off x="3427672" y="3765554"/>
              <a:ext cx="9525" cy="1377696"/>
            </a:xfrm>
            <a:custGeom>
              <a:avLst/>
              <a:gdLst>
                <a:gd name="connsiteX0" fmla="*/ 0 w 9525"/>
                <a:gd name="connsiteY0" fmla="*/ 0 h 1377696"/>
                <a:gd name="connsiteX1" fmla="*/ 0 w 9525"/>
                <a:gd name="connsiteY1" fmla="*/ 1377696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377696">
                  <a:moveTo>
                    <a:pt x="0" y="0"/>
                  </a:moveTo>
                  <a:lnTo>
                    <a:pt x="0" y="1377696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077E3F-6404-404B-94A6-D89672E1104B}"/>
                </a:ext>
              </a:extLst>
            </p:cNvPr>
            <p:cNvSpPr/>
            <p:nvPr/>
          </p:nvSpPr>
          <p:spPr>
            <a:xfrm>
              <a:off x="3865593" y="4230241"/>
              <a:ext cx="9525" cy="913009"/>
            </a:xfrm>
            <a:custGeom>
              <a:avLst/>
              <a:gdLst>
                <a:gd name="connsiteX0" fmla="*/ 0 w 9525"/>
                <a:gd name="connsiteY0" fmla="*/ 0 h 913009"/>
                <a:gd name="connsiteX1" fmla="*/ 0 w 9525"/>
                <a:gd name="connsiteY1" fmla="*/ 913009 h 91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13009">
                  <a:moveTo>
                    <a:pt x="0" y="0"/>
                  </a:moveTo>
                  <a:lnTo>
                    <a:pt x="0" y="913009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E4310C-9E38-4EC9-B810-8D43C9B29BB2}"/>
                </a:ext>
              </a:extLst>
            </p:cNvPr>
            <p:cNvSpPr/>
            <p:nvPr/>
          </p:nvSpPr>
          <p:spPr>
            <a:xfrm>
              <a:off x="4303515" y="4858891"/>
              <a:ext cx="9525" cy="284359"/>
            </a:xfrm>
            <a:custGeom>
              <a:avLst/>
              <a:gdLst>
                <a:gd name="connsiteX0" fmla="*/ 0 w 9525"/>
                <a:gd name="connsiteY0" fmla="*/ 0 h 284359"/>
                <a:gd name="connsiteX1" fmla="*/ 0 w 9525"/>
                <a:gd name="connsiteY1" fmla="*/ 284359 h 2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4359">
                  <a:moveTo>
                    <a:pt x="0" y="0"/>
                  </a:moveTo>
                  <a:lnTo>
                    <a:pt x="0" y="284359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ABC4AED-0512-49F2-9163-9ADDFB9A6326}"/>
                </a:ext>
              </a:extLst>
            </p:cNvPr>
            <p:cNvSpPr/>
            <p:nvPr/>
          </p:nvSpPr>
          <p:spPr>
            <a:xfrm>
              <a:off x="4741436" y="5073203"/>
              <a:ext cx="9525" cy="70046"/>
            </a:xfrm>
            <a:custGeom>
              <a:avLst/>
              <a:gdLst>
                <a:gd name="connsiteX0" fmla="*/ 0 w 9525"/>
                <a:gd name="connsiteY0" fmla="*/ 0 h 70046"/>
                <a:gd name="connsiteX1" fmla="*/ 0 w 9525"/>
                <a:gd name="connsiteY1" fmla="*/ 70047 h 7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046">
                  <a:moveTo>
                    <a:pt x="0" y="0"/>
                  </a:moveTo>
                  <a:lnTo>
                    <a:pt x="0" y="70047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B531937-666E-48D0-B0FE-F7DEFA050BA7}"/>
              </a:ext>
            </a:extLst>
          </p:cNvPr>
          <p:cNvSpPr/>
          <p:nvPr/>
        </p:nvSpPr>
        <p:spPr>
          <a:xfrm>
            <a:off x="1915897" y="3006706"/>
            <a:ext cx="6134209" cy="2401642"/>
          </a:xfrm>
          <a:custGeom>
            <a:avLst/>
            <a:gdLst>
              <a:gd name="connsiteX0" fmla="*/ 0 w 3503380"/>
              <a:gd name="connsiteY0" fmla="*/ 1371611 h 1371630"/>
              <a:gd name="connsiteX1" fmla="*/ 237106 w 3503380"/>
              <a:gd name="connsiteY1" fmla="*/ 1368573 h 1371630"/>
              <a:gd name="connsiteX2" fmla="*/ 463572 w 3503380"/>
              <a:gd name="connsiteY2" fmla="*/ 1353904 h 1371630"/>
              <a:gd name="connsiteX3" fmla="*/ 695944 w 3503380"/>
              <a:gd name="connsiteY3" fmla="*/ 1296954 h 1371630"/>
              <a:gd name="connsiteX4" fmla="*/ 897303 w 3503380"/>
              <a:gd name="connsiteY4" fmla="*/ 1167500 h 1371630"/>
              <a:gd name="connsiteX5" fmla="*/ 1053865 w 3503380"/>
              <a:gd name="connsiteY5" fmla="*/ 986563 h 1371630"/>
              <a:gd name="connsiteX6" fmla="*/ 1184548 w 3503380"/>
              <a:gd name="connsiteY6" fmla="*/ 778861 h 1371630"/>
              <a:gd name="connsiteX7" fmla="*/ 1305392 w 3503380"/>
              <a:gd name="connsiteY7" fmla="*/ 555785 h 1371630"/>
              <a:gd name="connsiteX8" fmla="*/ 1423054 w 3503380"/>
              <a:gd name="connsiteY8" fmla="*/ 336701 h 1371630"/>
              <a:gd name="connsiteX9" fmla="*/ 1554623 w 3503380"/>
              <a:gd name="connsiteY9" fmla="*/ 132132 h 1371630"/>
              <a:gd name="connsiteX10" fmla="*/ 1640586 w 3503380"/>
              <a:gd name="connsiteY10" fmla="*/ 43569 h 1371630"/>
              <a:gd name="connsiteX11" fmla="*/ 1747942 w 3503380"/>
              <a:gd name="connsiteY11" fmla="*/ 316 h 1371630"/>
              <a:gd name="connsiteX12" fmla="*/ 1857175 w 3503380"/>
              <a:gd name="connsiteY12" fmla="*/ 39473 h 1371630"/>
              <a:gd name="connsiteX13" fmla="*/ 1942357 w 3503380"/>
              <a:gd name="connsiteY13" fmla="*/ 124360 h 1371630"/>
              <a:gd name="connsiteX14" fmla="*/ 2077374 w 3503380"/>
              <a:gd name="connsiteY14" fmla="*/ 331529 h 1371630"/>
              <a:gd name="connsiteX15" fmla="*/ 2191084 w 3503380"/>
              <a:gd name="connsiteY15" fmla="*/ 542679 h 1371630"/>
              <a:gd name="connsiteX16" fmla="*/ 2310956 w 3503380"/>
              <a:gd name="connsiteY16" fmla="*/ 764926 h 1371630"/>
              <a:gd name="connsiteX17" fmla="*/ 2439838 w 3503380"/>
              <a:gd name="connsiteY17" fmla="*/ 972733 h 1371630"/>
              <a:gd name="connsiteX18" fmla="*/ 2600354 w 3503380"/>
              <a:gd name="connsiteY18" fmla="*/ 1162128 h 1371630"/>
              <a:gd name="connsiteX19" fmla="*/ 2800426 w 3503380"/>
              <a:gd name="connsiteY19" fmla="*/ 1294030 h 1371630"/>
              <a:gd name="connsiteX20" fmla="*/ 3024168 w 3503380"/>
              <a:gd name="connsiteY20" fmla="*/ 1351942 h 1371630"/>
              <a:gd name="connsiteX21" fmla="*/ 3258779 w 3503380"/>
              <a:gd name="connsiteY21" fmla="*/ 1368373 h 1371630"/>
              <a:gd name="connsiteX22" fmla="*/ 3491570 w 3503380"/>
              <a:gd name="connsiteY22" fmla="*/ 1371582 h 1371630"/>
              <a:gd name="connsiteX23" fmla="*/ 3503381 w 3503380"/>
              <a:gd name="connsiteY23" fmla="*/ 1371630 h 13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03380" h="1371630">
                <a:moveTo>
                  <a:pt x="0" y="1371611"/>
                </a:moveTo>
                <a:cubicBezTo>
                  <a:pt x="79048" y="1371278"/>
                  <a:pt x="158096" y="1370639"/>
                  <a:pt x="237106" y="1368573"/>
                </a:cubicBezTo>
                <a:cubicBezTo>
                  <a:pt x="312658" y="1366582"/>
                  <a:pt x="388496" y="1363372"/>
                  <a:pt x="463572" y="1353904"/>
                </a:cubicBezTo>
                <a:cubicBezTo>
                  <a:pt x="543058" y="1343874"/>
                  <a:pt x="621125" y="1327234"/>
                  <a:pt x="695944" y="1296954"/>
                </a:cubicBezTo>
                <a:cubicBezTo>
                  <a:pt x="770496" y="1266769"/>
                  <a:pt x="836409" y="1221002"/>
                  <a:pt x="897303" y="1167500"/>
                </a:cubicBezTo>
                <a:cubicBezTo>
                  <a:pt x="956501" y="1115493"/>
                  <a:pt x="1008298" y="1051581"/>
                  <a:pt x="1053865" y="986563"/>
                </a:cubicBezTo>
                <a:cubicBezTo>
                  <a:pt x="1100747" y="919659"/>
                  <a:pt x="1144219" y="850270"/>
                  <a:pt x="1184548" y="778861"/>
                </a:cubicBezTo>
                <a:cubicBezTo>
                  <a:pt x="1226125" y="705252"/>
                  <a:pt x="1265920" y="630633"/>
                  <a:pt x="1305392" y="555785"/>
                </a:cubicBezTo>
                <a:cubicBezTo>
                  <a:pt x="1344073" y="482424"/>
                  <a:pt x="1382820" y="409148"/>
                  <a:pt x="1423054" y="336701"/>
                </a:cubicBezTo>
                <a:cubicBezTo>
                  <a:pt x="1462373" y="265873"/>
                  <a:pt x="1504874" y="195540"/>
                  <a:pt x="1554623" y="132132"/>
                </a:cubicBezTo>
                <a:cubicBezTo>
                  <a:pt x="1580398" y="99281"/>
                  <a:pt x="1608792" y="69982"/>
                  <a:pt x="1640586" y="43569"/>
                </a:cubicBezTo>
                <a:cubicBezTo>
                  <a:pt x="1671514" y="17870"/>
                  <a:pt x="1708861" y="3383"/>
                  <a:pt x="1747942" y="316"/>
                </a:cubicBezTo>
                <a:cubicBezTo>
                  <a:pt x="1787576" y="-2789"/>
                  <a:pt x="1825200" y="17499"/>
                  <a:pt x="1857175" y="39473"/>
                </a:cubicBezTo>
                <a:cubicBezTo>
                  <a:pt x="1889884" y="61952"/>
                  <a:pt x="1917078" y="93556"/>
                  <a:pt x="1942357" y="124360"/>
                </a:cubicBezTo>
                <a:cubicBezTo>
                  <a:pt x="1994440" y="187777"/>
                  <a:pt x="2036388" y="260063"/>
                  <a:pt x="2077374" y="331529"/>
                </a:cubicBezTo>
                <a:cubicBezTo>
                  <a:pt x="2117093" y="400794"/>
                  <a:pt x="2153803" y="471965"/>
                  <a:pt x="2191084" y="542679"/>
                </a:cubicBezTo>
                <a:cubicBezTo>
                  <a:pt x="2230345" y="617164"/>
                  <a:pt x="2269589" y="691669"/>
                  <a:pt x="2310956" y="764926"/>
                </a:cubicBezTo>
                <a:cubicBezTo>
                  <a:pt x="2351094" y="836011"/>
                  <a:pt x="2393147" y="906115"/>
                  <a:pt x="2439838" y="972733"/>
                </a:cubicBezTo>
                <a:cubicBezTo>
                  <a:pt x="2487721" y="1041055"/>
                  <a:pt x="2540127" y="1105292"/>
                  <a:pt x="2600354" y="1162128"/>
                </a:cubicBezTo>
                <a:cubicBezTo>
                  <a:pt x="2659523" y="1217973"/>
                  <a:pt x="2727151" y="1261531"/>
                  <a:pt x="2800426" y="1294030"/>
                </a:cubicBezTo>
                <a:cubicBezTo>
                  <a:pt x="2870949" y="1325320"/>
                  <a:pt x="2948331" y="1342369"/>
                  <a:pt x="3024168" y="1351942"/>
                </a:cubicBezTo>
                <a:cubicBezTo>
                  <a:pt x="3102102" y="1361772"/>
                  <a:pt x="3180340" y="1366010"/>
                  <a:pt x="3258779" y="1368373"/>
                </a:cubicBezTo>
                <a:cubicBezTo>
                  <a:pt x="3336341" y="1370706"/>
                  <a:pt x="3413979" y="1371249"/>
                  <a:pt x="3491570" y="1371582"/>
                </a:cubicBezTo>
                <a:cubicBezTo>
                  <a:pt x="3495513" y="1371592"/>
                  <a:pt x="3499437" y="1371611"/>
                  <a:pt x="3503381" y="1371630"/>
                </a:cubicBezTo>
              </a:path>
            </a:pathLst>
          </a:custGeom>
          <a:noFill/>
          <a:ln w="714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163E488-D594-47A9-9C6A-EBBD7706C010}"/>
                  </a:ext>
                </a:extLst>
              </p:cNvPr>
              <p:cNvSpPr txBox="1"/>
              <p:nvPr/>
            </p:nvSpPr>
            <p:spPr>
              <a:xfrm>
                <a:off x="3999805" y="5476582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163E488-D594-47A9-9C6A-EBBD7706C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05" y="5476582"/>
                <a:ext cx="466217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02ADE5-A552-4FA5-8A70-B084995B0F30}"/>
                  </a:ext>
                </a:extLst>
              </p:cNvPr>
              <p:cNvSpPr txBox="1"/>
              <p:nvPr/>
            </p:nvSpPr>
            <p:spPr>
              <a:xfrm>
                <a:off x="4758240" y="547658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02ADE5-A552-4FA5-8A70-B084995B0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40" y="5476582"/>
                <a:ext cx="471539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15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4A57-AC2F-4AC1-98A2-9FD34166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Effect Size – Rules of Thumb for 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69BC-C683-416D-A37E-54B0B0D9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proposed by Cohen (1988), expanded by </a:t>
            </a:r>
            <a:r>
              <a:rPr lang="en-GB" dirty="0" err="1"/>
              <a:t>Sawilowski</a:t>
            </a:r>
            <a:r>
              <a:rPr lang="en-GB" dirty="0"/>
              <a:t> (2009)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C0D7B1-607F-45EA-B90D-92174F1FA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109926"/>
                  </p:ext>
                </p:extLst>
              </p:nvPr>
            </p:nvGraphicFramePr>
            <p:xfrm>
              <a:off x="2699792" y="2924944"/>
              <a:ext cx="3744416" cy="3200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1366895861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8325479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Effect Size </a:t>
                          </a:r>
                          <a14:m>
                            <m:oMath xmlns:m="http://schemas.openxmlformats.org/officeDocument/2006/math"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621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Tiny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03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98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Medium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223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169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Very 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3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Huge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850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C0D7B1-607F-45EA-B90D-92174F1FA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109926"/>
                  </p:ext>
                </p:extLst>
              </p:nvPr>
            </p:nvGraphicFramePr>
            <p:xfrm>
              <a:off x="2699792" y="2924944"/>
              <a:ext cx="3744416" cy="3200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1366895861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8325479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" t="-9333" r="-109459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6215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Tiny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037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989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Medium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2231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1699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Very 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314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Huge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850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881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4A57-AC2F-4AC1-98A2-9FD34166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Effect Size – Rules of Thumb for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69BC-C683-416D-A37E-54B0B0D9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ANOVA uses a different effect size measure, so Cohen has different guidelines: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C0D7B1-607F-45EA-B90D-92174F1FA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6446460"/>
                  </p:ext>
                </p:extLst>
              </p:nvPr>
            </p:nvGraphicFramePr>
            <p:xfrm>
              <a:off x="2699792" y="3501008"/>
              <a:ext cx="3744416" cy="1828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1366895861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8325479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Effect Size </a:t>
                          </a:r>
                          <a14:m>
                            <m:oMath xmlns:m="http://schemas.openxmlformats.org/officeDocument/2006/math"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621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98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Medium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223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1699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C0D7B1-607F-45EA-B90D-92174F1FA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6446460"/>
                  </p:ext>
                </p:extLst>
              </p:nvPr>
            </p:nvGraphicFramePr>
            <p:xfrm>
              <a:off x="2699792" y="3501008"/>
              <a:ext cx="3744416" cy="18288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1366895861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8325479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" t="-10667" r="-10945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6215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989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Medium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2231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169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702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3208-BC6D-4C66-A0DF-55D516EF9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Power Analysis with G*Power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216D4-7EB6-4811-8472-5D626F42C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0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DBA0-103C-4CCE-9BAB-16575C8E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power analysis?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7D039-A097-4F02-AFB7-C74BA3DCC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Statistical significance depends on several factors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– probability of type 1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– probability of type 2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– effect size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– sample size</a:t>
                </a:r>
              </a:p>
              <a:p>
                <a:r>
                  <a:rPr lang="en-GB" dirty="0"/>
                  <a:t>Power analysis allows us to determine one of these given the others</a:t>
                </a:r>
              </a:p>
              <a:p>
                <a:r>
                  <a:rPr lang="en-GB" dirty="0"/>
                  <a:t>Most useful for us: determine what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gives us a desired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I.e. determine how many participants you need for your experiments!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7D039-A097-4F02-AFB7-C74BA3DCC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194" r="-2370"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1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7F26-6EE1-4866-851E-1CB995C0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G*Power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3787-5A33-409D-93DD-AF2A1630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from </a:t>
            </a:r>
            <a:r>
              <a:rPr lang="en-GB" dirty="0">
                <a:hlinkClick r:id="rId2"/>
              </a:rPr>
              <a:t>http://www.gpower.hhu.de/</a:t>
            </a:r>
            <a:r>
              <a:rPr lang="en-GB" dirty="0"/>
              <a:t> </a:t>
            </a:r>
          </a:p>
          <a:p>
            <a:r>
              <a:rPr lang="en-GB" dirty="0"/>
              <a:t>Available for Windows and </a:t>
            </a:r>
            <a:r>
              <a:rPr lang="en-GB" dirty="0" err="1"/>
              <a:t>MacOSX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36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9A08-07E7-4A54-8F73-1F77F977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BB12-5115-47B2-9DC9-74989FD3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4114800" cy="4392488"/>
          </a:xfrm>
        </p:spPr>
        <p:txBody>
          <a:bodyPr/>
          <a:lstStyle/>
          <a:p>
            <a:r>
              <a:rPr lang="en-GB" dirty="0"/>
              <a:t>G*Power supports many different statistical tests – it’s vitally important to choose the correct one!</a:t>
            </a:r>
          </a:p>
          <a:p>
            <a:r>
              <a:rPr lang="en-GB" dirty="0"/>
              <a:t>More on this in a few slides’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694BD-D9BB-4507-A39A-7383B270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82" y="1743995"/>
            <a:ext cx="4042660" cy="45941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E2B86-7EE2-4C28-8CB2-67E3959831CD}"/>
              </a:ext>
            </a:extLst>
          </p:cNvPr>
          <p:cNvSpPr/>
          <p:nvPr/>
        </p:nvSpPr>
        <p:spPr>
          <a:xfrm>
            <a:off x="4669682" y="3645024"/>
            <a:ext cx="4017118" cy="360040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9A08-07E7-4A54-8F73-1F77F977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BB12-5115-47B2-9DC9-74989FD3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4114800" cy="4392488"/>
          </a:xfrm>
        </p:spPr>
        <p:txBody>
          <a:bodyPr>
            <a:normAutofit fontScale="92500"/>
          </a:bodyPr>
          <a:lstStyle/>
          <a:p>
            <a:r>
              <a:rPr lang="en-GB" i="1" dirty="0"/>
              <a:t>A priori </a:t>
            </a:r>
            <a:r>
              <a:rPr lang="en-GB" dirty="0"/>
              <a:t>analysis (to calculate sample size) is the most useful for us</a:t>
            </a:r>
          </a:p>
          <a:p>
            <a:r>
              <a:rPr lang="en-GB" dirty="0"/>
              <a:t>Other settings are useful e.g. for analysing results </a:t>
            </a:r>
            <a:r>
              <a:rPr lang="en-GB" i="1" dirty="0"/>
              <a:t>a posteriori</a:t>
            </a:r>
            <a:r>
              <a:rPr lang="en-GB" dirty="0"/>
              <a:t>, for designing replication studies,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694BD-D9BB-4507-A39A-7383B270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82" y="1743995"/>
            <a:ext cx="4042660" cy="45941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E2B86-7EE2-4C28-8CB2-67E3959831CD}"/>
              </a:ext>
            </a:extLst>
          </p:cNvPr>
          <p:cNvSpPr/>
          <p:nvPr/>
        </p:nvSpPr>
        <p:spPr>
          <a:xfrm>
            <a:off x="4695224" y="3933056"/>
            <a:ext cx="4017118" cy="360040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3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9A08-07E7-4A54-8F73-1F77F977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5BB12-5115-47B2-9DC9-74989FD39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4114800" cy="43924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One-tailed test: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Two-tailed test: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If your hypothesis states whether something will increase or decrease, that’s one-tailed</a:t>
                </a:r>
              </a:p>
              <a:p>
                <a:r>
                  <a:rPr lang="en-GB" dirty="0"/>
                  <a:t>If it only states that something will change, that’s two-tailed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5BB12-5115-47B2-9DC9-74989FD39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4114800" cy="4392488"/>
              </a:xfrm>
              <a:blipFill>
                <a:blip r:embed="rId2"/>
                <a:stretch>
                  <a:fillRect l="-2074" t="-1944" r="-3407" b="-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7694BD-D9BB-4507-A39A-7383B270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82" y="1743995"/>
            <a:ext cx="4042660" cy="45941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E2B86-7EE2-4C28-8CB2-67E3959831CD}"/>
              </a:ext>
            </a:extLst>
          </p:cNvPr>
          <p:cNvSpPr/>
          <p:nvPr/>
        </p:nvSpPr>
        <p:spPr>
          <a:xfrm>
            <a:off x="5652120" y="4365104"/>
            <a:ext cx="1080120" cy="288032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9A08-07E7-4A54-8F73-1F77F977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BB12-5115-47B2-9DC9-74989FD3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4114800" cy="43924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 recommend using Cohen’s guidelines to set effect size</a:t>
            </a:r>
          </a:p>
          <a:p>
            <a:r>
              <a:rPr lang="en-GB" dirty="0"/>
              <a:t>For the scope of your dissertation project, best to stick to looking for “medium” (0.5) or “large” (0.8) effects</a:t>
            </a:r>
          </a:p>
          <a:p>
            <a:r>
              <a:rPr lang="en-GB" dirty="0"/>
              <a:t>The “Determine” button is for calculating effect size from existing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694BD-D9BB-4507-A39A-7383B270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82" y="1743995"/>
            <a:ext cx="4042660" cy="45941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E2B86-7EE2-4C28-8CB2-67E3959831CD}"/>
              </a:ext>
            </a:extLst>
          </p:cNvPr>
          <p:cNvSpPr/>
          <p:nvPr/>
        </p:nvSpPr>
        <p:spPr>
          <a:xfrm>
            <a:off x="5364088" y="4509120"/>
            <a:ext cx="1368152" cy="288032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3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008F-D3B0-4521-9943-A230FB104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7BDB-B83F-475E-B642-C5666FF86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9A08-07E7-4A54-8F73-1F77F977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5BB12-5115-47B2-9DC9-74989FD39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4114800" cy="439248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GB" dirty="0"/>
                  <a:t> (i.e. 95% confidence) is standard</a:t>
                </a:r>
              </a:p>
              <a:p>
                <a:r>
                  <a:rPr lang="en-GB" dirty="0"/>
                  <a:t>Advisable to reduce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if testing multiple hypotheses to mitigate for Type 1 error inflation (“green jelly beans cause acne”)</a:t>
                </a:r>
              </a:p>
              <a:p>
                <a:r>
                  <a:rPr lang="en-GB" dirty="0"/>
                  <a:t>Bonferroni correction: divide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by the number of hypotheses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5BB12-5115-47B2-9DC9-74989FD39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4114800" cy="4392488"/>
              </a:xfrm>
              <a:blipFill>
                <a:blip r:embed="rId2"/>
                <a:stretch>
                  <a:fillRect l="-2074" t="-2083" r="-4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7694BD-D9BB-4507-A39A-7383B270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82" y="1743995"/>
            <a:ext cx="4042660" cy="45941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E2B86-7EE2-4C28-8CB2-67E3959831CD}"/>
              </a:ext>
            </a:extLst>
          </p:cNvPr>
          <p:cNvSpPr/>
          <p:nvPr/>
        </p:nvSpPr>
        <p:spPr>
          <a:xfrm>
            <a:off x="5148064" y="4653136"/>
            <a:ext cx="1584176" cy="432048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9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9A08-07E7-4A54-8F73-1F77F977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BB12-5115-47B2-9DC9-74989FD3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4114800" cy="4392488"/>
          </a:xfrm>
        </p:spPr>
        <p:txBody>
          <a:bodyPr>
            <a:normAutofit/>
          </a:bodyPr>
          <a:lstStyle/>
          <a:p>
            <a:r>
              <a:rPr lang="en-GB" dirty="0"/>
              <a:t>The total sample size is what we’re trying to find – the number of participants!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694BD-D9BB-4507-A39A-7383B270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82" y="1743995"/>
            <a:ext cx="4042660" cy="45941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E2B86-7EE2-4C28-8CB2-67E3959831CD}"/>
              </a:ext>
            </a:extLst>
          </p:cNvPr>
          <p:cNvSpPr/>
          <p:nvPr/>
        </p:nvSpPr>
        <p:spPr>
          <a:xfrm>
            <a:off x="7092280" y="4797152"/>
            <a:ext cx="1584176" cy="288032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6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908-4FCC-4DFA-97D3-F1E152EA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DE10-D880-486F-902E-987EADF7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Hypothesis: the presence of background music in a game affects the length of time the player takes to complete the level</a:t>
            </a:r>
          </a:p>
          <a:p>
            <a:r>
              <a:rPr lang="en-GB" dirty="0"/>
              <a:t>Experiment design: A-B test (A=music, B=no music), each participant plays both variants in a random order</a:t>
            </a:r>
          </a:p>
        </p:txBody>
      </p:sp>
    </p:spTree>
    <p:extLst>
      <p:ext uri="{BB962C8B-B14F-4D97-AF65-F5344CB8AC3E}">
        <p14:creationId xmlns:p14="http://schemas.microsoft.com/office/powerpoint/2010/main" val="87488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3F88-535F-42FB-832F-84802262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7C52-C8F5-4ED3-80A2-6F4582F4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are comparing two means so we should use a </a:t>
            </a:r>
            <a:r>
              <a:rPr lang="en-GB" dirty="0">
                <a:sym typeface="Wingdings" panose="05000000000000000000" pitchFamily="2" charset="2"/>
              </a:rPr>
              <a:t>t-test</a:t>
            </a:r>
          </a:p>
          <a:p>
            <a:r>
              <a:rPr lang="en-GB" dirty="0">
                <a:sym typeface="Wingdings" panose="05000000000000000000" pitchFamily="2" charset="2"/>
              </a:rPr>
              <a:t>How many tails?</a:t>
            </a:r>
          </a:p>
          <a:p>
            <a:r>
              <a:rPr lang="en-GB" dirty="0">
                <a:sym typeface="Wingdings" panose="05000000000000000000" pitchFamily="2" charset="2"/>
              </a:rPr>
              <a:t>Samples in the two groups are </a:t>
            </a:r>
            <a:r>
              <a:rPr lang="en-GB" b="1" dirty="0">
                <a:sym typeface="Wingdings" panose="05000000000000000000" pitchFamily="2" charset="2"/>
              </a:rPr>
              <a:t>paired</a:t>
            </a:r>
            <a:r>
              <a:rPr lang="en-GB" dirty="0">
                <a:sym typeface="Wingdings" panose="05000000000000000000" pitchFamily="2" charset="2"/>
              </a:rPr>
              <a:t> – same participants for both groups</a:t>
            </a:r>
          </a:p>
        </p:txBody>
      </p:sp>
    </p:spTree>
    <p:extLst>
      <p:ext uri="{BB962C8B-B14F-4D97-AF65-F5344CB8AC3E}">
        <p14:creationId xmlns:p14="http://schemas.microsoft.com/office/powerpoint/2010/main" val="40549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B5D1-9240-4725-B619-A87609EF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89AE-20C1-4F79-9FF5-7336A13E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76464"/>
          </a:xfrm>
        </p:spPr>
        <p:txBody>
          <a:bodyPr/>
          <a:lstStyle/>
          <a:p>
            <a:r>
              <a:rPr lang="en-GB" dirty="0"/>
              <a:t>Set the test: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other settings as discussed on previous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5845B-E90A-45CB-BA4A-8E6358A95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9" b="51156"/>
          <a:stretch/>
        </p:blipFill>
        <p:spPr>
          <a:xfrm>
            <a:off x="457200" y="2780959"/>
            <a:ext cx="8229600" cy="6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9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D61B-CC29-47CC-81D5-F90E887D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47B2-DA93-42EF-90BA-2F2793C1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Hypothesis: Games Academy students will achieve a higher score in the game than students from other courses</a:t>
            </a:r>
          </a:p>
          <a:p>
            <a:r>
              <a:rPr lang="en-GB" dirty="0"/>
              <a:t>Experiment design: two groups (GA students, non-GA students)</a:t>
            </a:r>
          </a:p>
        </p:txBody>
      </p:sp>
    </p:spTree>
    <p:extLst>
      <p:ext uri="{BB962C8B-B14F-4D97-AF65-F5344CB8AC3E}">
        <p14:creationId xmlns:p14="http://schemas.microsoft.com/office/powerpoint/2010/main" val="190636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3F88-535F-42FB-832F-84802262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7C52-C8F5-4ED3-80A2-6F4582F4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are comparing two means so we should use a </a:t>
            </a:r>
            <a:r>
              <a:rPr lang="en-GB" dirty="0">
                <a:sym typeface="Wingdings" panose="05000000000000000000" pitchFamily="2" charset="2"/>
              </a:rPr>
              <a:t>t-test</a:t>
            </a:r>
          </a:p>
          <a:p>
            <a:r>
              <a:rPr lang="en-GB" dirty="0">
                <a:sym typeface="Wingdings" panose="05000000000000000000" pitchFamily="2" charset="2"/>
              </a:rPr>
              <a:t>How many tails?</a:t>
            </a:r>
          </a:p>
          <a:p>
            <a:r>
              <a:rPr lang="en-GB" dirty="0">
                <a:sym typeface="Wingdings" panose="05000000000000000000" pitchFamily="2" charset="2"/>
              </a:rPr>
              <a:t>Samples in the two groups are </a:t>
            </a:r>
            <a:r>
              <a:rPr lang="en-GB" b="1" dirty="0">
                <a:sym typeface="Wingdings" panose="05000000000000000000" pitchFamily="2" charset="2"/>
              </a:rPr>
              <a:t>independent </a:t>
            </a:r>
            <a:r>
              <a:rPr lang="en-GB" dirty="0">
                <a:sym typeface="Wingdings" panose="05000000000000000000" pitchFamily="2" charset="2"/>
              </a:rPr>
              <a:t>– different participants for each group</a:t>
            </a:r>
          </a:p>
        </p:txBody>
      </p:sp>
    </p:spTree>
    <p:extLst>
      <p:ext uri="{BB962C8B-B14F-4D97-AF65-F5344CB8AC3E}">
        <p14:creationId xmlns:p14="http://schemas.microsoft.com/office/powerpoint/2010/main" val="14375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B5D1-9240-4725-B619-A87609EF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89AE-20C1-4F79-9FF5-7336A13E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764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Set the test: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Allocation ratio = 1 for equal number of participants in each group, or another value if not:</a:t>
            </a:r>
          </a:p>
          <a:p>
            <a:endParaRPr lang="en-GB" dirty="0"/>
          </a:p>
          <a:p>
            <a:r>
              <a:rPr lang="en-GB" dirty="0"/>
              <a:t>All other settings as discussed on previous slides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C02B3-D88F-4803-8B65-17F0AAD41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9" b="51156"/>
          <a:stretch/>
        </p:blipFill>
        <p:spPr>
          <a:xfrm>
            <a:off x="457200" y="2708920"/>
            <a:ext cx="8229600" cy="64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9530F-9800-49CF-8FF7-791388D9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7" t="71419" r="50624" b="23957"/>
          <a:stretch/>
        </p:blipFill>
        <p:spPr>
          <a:xfrm>
            <a:off x="2807804" y="4653136"/>
            <a:ext cx="3528392" cy="4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2930-539F-4779-BBCC-A2223DA2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DC6D-2839-4CA1-9AF0-12C77B9D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Hypothesis: the colour of the protagonist’s hair in the game will influence the player’s enjoyment</a:t>
            </a:r>
          </a:p>
          <a:p>
            <a:r>
              <a:rPr lang="en-GB" dirty="0"/>
              <a:t>Experiment design: multiple groups, each participant assigned to a group at random</a:t>
            </a:r>
          </a:p>
        </p:txBody>
      </p:sp>
    </p:spTree>
    <p:extLst>
      <p:ext uri="{BB962C8B-B14F-4D97-AF65-F5344CB8AC3E}">
        <p14:creationId xmlns:p14="http://schemas.microsoft.com/office/powerpoint/2010/main" val="2367644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3F88-535F-42FB-832F-84802262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7C52-C8F5-4ED3-80A2-6F4582F4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are comparing more than two means so we should use ANOVA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ANOVA is always two-tailed (with more than two means we can’t make a one-tailed hypothesis)</a:t>
            </a:r>
          </a:p>
          <a:p>
            <a:r>
              <a:rPr lang="en-GB" dirty="0">
                <a:sym typeface="Wingdings" panose="05000000000000000000" pitchFamily="2" charset="2"/>
              </a:rPr>
              <a:t>One independent variable (colour)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one-way ANOVA</a:t>
            </a:r>
          </a:p>
        </p:txBody>
      </p:sp>
    </p:spTree>
    <p:extLst>
      <p:ext uri="{BB962C8B-B14F-4D97-AF65-F5344CB8AC3E}">
        <p14:creationId xmlns:p14="http://schemas.microsoft.com/office/powerpoint/2010/main" val="112250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2FB9-CD7A-4A40-9E0D-C1EBBABF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7E9A-BC3B-4565-B357-57EDC4BA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Scheduled for Monday and Tuesday next week – check timetable for individual slots</a:t>
            </a:r>
          </a:p>
          <a:p>
            <a:r>
              <a:rPr lang="en-GB" dirty="0"/>
              <a:t>Assessed on a </a:t>
            </a:r>
            <a:r>
              <a:rPr lang="en-GB" b="1" dirty="0"/>
              <a:t>threshold</a:t>
            </a:r>
            <a:r>
              <a:rPr lang="en-GB" dirty="0"/>
              <a:t> basis – i.e. turn up and present to pass</a:t>
            </a:r>
          </a:p>
          <a:p>
            <a:r>
              <a:rPr lang="en-GB" dirty="0"/>
              <a:t>Prepare a </a:t>
            </a:r>
            <a:r>
              <a:rPr lang="en-GB" b="1" dirty="0"/>
              <a:t>10 minute </a:t>
            </a:r>
            <a:r>
              <a:rPr lang="en-GB" dirty="0"/>
              <a:t>presentation</a:t>
            </a:r>
          </a:p>
          <a:p>
            <a:r>
              <a:rPr lang="en-GB" dirty="0"/>
              <a:t>Use whatever you like to prepare slides</a:t>
            </a:r>
          </a:p>
          <a:p>
            <a:pPr lvl="1"/>
            <a:r>
              <a:rPr lang="en-GB" dirty="0"/>
              <a:t>But please ensure you have your slides readily accessible on the day – I strongly advise bringing them on a USB stick rather than relying on the cloud!</a:t>
            </a:r>
          </a:p>
          <a:p>
            <a:r>
              <a:rPr lang="en-GB" dirty="0"/>
              <a:t>Consider this a </a:t>
            </a:r>
            <a:r>
              <a:rPr lang="en-GB" b="1" dirty="0"/>
              <a:t>practice run </a:t>
            </a:r>
            <a:r>
              <a:rPr lang="en-GB" dirty="0"/>
              <a:t>for your proposal </a:t>
            </a:r>
            <a:r>
              <a:rPr lang="en-GB" dirty="0" err="1"/>
              <a:t>vivas</a:t>
            </a:r>
            <a:r>
              <a:rPr lang="en-GB" dirty="0"/>
              <a:t> after Christmas</a:t>
            </a:r>
          </a:p>
        </p:txBody>
      </p:sp>
    </p:spTree>
    <p:extLst>
      <p:ext uri="{BB962C8B-B14F-4D97-AF65-F5344CB8AC3E}">
        <p14:creationId xmlns:p14="http://schemas.microsoft.com/office/powerpoint/2010/main" val="41888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0573-EEE9-48BF-92D8-F47922A0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1D05D-C063-4709-A7D0-C4530A615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17" b="21133"/>
          <a:stretch/>
        </p:blipFill>
        <p:spPr>
          <a:xfrm>
            <a:off x="1739655" y="1988840"/>
            <a:ext cx="5664689" cy="237626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C2BB23-D5A8-4ED6-8132-D1373B915696}"/>
              </a:ext>
            </a:extLst>
          </p:cNvPr>
          <p:cNvSpPr/>
          <p:nvPr/>
        </p:nvSpPr>
        <p:spPr>
          <a:xfrm>
            <a:off x="1739655" y="1916832"/>
            <a:ext cx="5664689" cy="504056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CDC47A-E3C3-4868-A45E-894587FFD37B}"/>
              </a:ext>
            </a:extLst>
          </p:cNvPr>
          <p:cNvSpPr/>
          <p:nvPr/>
        </p:nvSpPr>
        <p:spPr>
          <a:xfrm>
            <a:off x="2555776" y="3645024"/>
            <a:ext cx="2016224" cy="288032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E2D99B-0F91-49C8-828F-58E556344529}"/>
              </a:ext>
            </a:extLst>
          </p:cNvPr>
          <p:cNvSpPr/>
          <p:nvPr/>
        </p:nvSpPr>
        <p:spPr>
          <a:xfrm>
            <a:off x="4355976" y="4696732"/>
            <a:ext cx="2376265" cy="920920"/>
          </a:xfrm>
          <a:prstGeom prst="wedgeRoundRectCallout">
            <a:avLst>
              <a:gd name="adj1" fmla="val 60399"/>
              <a:gd name="adj2" fmla="val -124154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 be divided equally between groups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756BA3-AAD6-4D9D-B00E-47B2E0C652D1}"/>
              </a:ext>
            </a:extLst>
          </p:cNvPr>
          <p:cNvSpPr/>
          <p:nvPr/>
        </p:nvSpPr>
        <p:spPr>
          <a:xfrm>
            <a:off x="2555775" y="3017324"/>
            <a:ext cx="2016224" cy="288032"/>
          </a:xfrm>
          <a:prstGeom prst="round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142327321">
                  <a:custGeom>
                    <a:avLst/>
                    <a:gdLst>
                      <a:gd name="connsiteX0" fmla="*/ 0 w 4017118"/>
                      <a:gd name="connsiteY0" fmla="*/ 60008 h 360040"/>
                      <a:gd name="connsiteX1" fmla="*/ 60008 w 4017118"/>
                      <a:gd name="connsiteY1" fmla="*/ 0 h 360040"/>
                      <a:gd name="connsiteX2" fmla="*/ 787467 w 4017118"/>
                      <a:gd name="connsiteY2" fmla="*/ 0 h 360040"/>
                      <a:gd name="connsiteX3" fmla="*/ 1436984 w 4017118"/>
                      <a:gd name="connsiteY3" fmla="*/ 0 h 360040"/>
                      <a:gd name="connsiteX4" fmla="*/ 2047530 w 4017118"/>
                      <a:gd name="connsiteY4" fmla="*/ 0 h 360040"/>
                      <a:gd name="connsiteX5" fmla="*/ 2580134 w 4017118"/>
                      <a:gd name="connsiteY5" fmla="*/ 0 h 360040"/>
                      <a:gd name="connsiteX6" fmla="*/ 3112738 w 4017118"/>
                      <a:gd name="connsiteY6" fmla="*/ 0 h 360040"/>
                      <a:gd name="connsiteX7" fmla="*/ 3957110 w 4017118"/>
                      <a:gd name="connsiteY7" fmla="*/ 0 h 360040"/>
                      <a:gd name="connsiteX8" fmla="*/ 4017118 w 4017118"/>
                      <a:gd name="connsiteY8" fmla="*/ 60008 h 360040"/>
                      <a:gd name="connsiteX9" fmla="*/ 4017118 w 4017118"/>
                      <a:gd name="connsiteY9" fmla="*/ 300032 h 360040"/>
                      <a:gd name="connsiteX10" fmla="*/ 3957110 w 4017118"/>
                      <a:gd name="connsiteY10" fmla="*/ 360040 h 360040"/>
                      <a:gd name="connsiteX11" fmla="*/ 3385535 w 4017118"/>
                      <a:gd name="connsiteY11" fmla="*/ 360040 h 360040"/>
                      <a:gd name="connsiteX12" fmla="*/ 2852931 w 4017118"/>
                      <a:gd name="connsiteY12" fmla="*/ 360040 h 360040"/>
                      <a:gd name="connsiteX13" fmla="*/ 2281356 w 4017118"/>
                      <a:gd name="connsiteY13" fmla="*/ 360040 h 360040"/>
                      <a:gd name="connsiteX14" fmla="*/ 1748752 w 4017118"/>
                      <a:gd name="connsiteY14" fmla="*/ 360040 h 360040"/>
                      <a:gd name="connsiteX15" fmla="*/ 1138206 w 4017118"/>
                      <a:gd name="connsiteY15" fmla="*/ 360040 h 360040"/>
                      <a:gd name="connsiteX16" fmla="*/ 60008 w 4017118"/>
                      <a:gd name="connsiteY16" fmla="*/ 360040 h 360040"/>
                      <a:gd name="connsiteX17" fmla="*/ 0 w 4017118"/>
                      <a:gd name="connsiteY17" fmla="*/ 300032 h 360040"/>
                      <a:gd name="connsiteX18" fmla="*/ 0 w 4017118"/>
                      <a:gd name="connsiteY18" fmla="*/ 60008 h 360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17118" h="360040" extrusionOk="0">
                        <a:moveTo>
                          <a:pt x="0" y="60008"/>
                        </a:moveTo>
                        <a:cubicBezTo>
                          <a:pt x="-3741" y="33342"/>
                          <a:pt x="32062" y="3035"/>
                          <a:pt x="60008" y="0"/>
                        </a:cubicBezTo>
                        <a:cubicBezTo>
                          <a:pt x="257206" y="9176"/>
                          <a:pt x="462455" y="-32958"/>
                          <a:pt x="787467" y="0"/>
                        </a:cubicBezTo>
                        <a:cubicBezTo>
                          <a:pt x="1112479" y="32958"/>
                          <a:pt x="1122136" y="1540"/>
                          <a:pt x="1436984" y="0"/>
                        </a:cubicBezTo>
                        <a:cubicBezTo>
                          <a:pt x="1751832" y="-1540"/>
                          <a:pt x="1859957" y="-23545"/>
                          <a:pt x="2047530" y="0"/>
                        </a:cubicBezTo>
                        <a:cubicBezTo>
                          <a:pt x="2235103" y="23545"/>
                          <a:pt x="2343907" y="-20197"/>
                          <a:pt x="2580134" y="0"/>
                        </a:cubicBezTo>
                        <a:cubicBezTo>
                          <a:pt x="2816361" y="20197"/>
                          <a:pt x="2888022" y="18572"/>
                          <a:pt x="3112738" y="0"/>
                        </a:cubicBezTo>
                        <a:cubicBezTo>
                          <a:pt x="3337454" y="-18572"/>
                          <a:pt x="3550472" y="-366"/>
                          <a:pt x="3957110" y="0"/>
                        </a:cubicBezTo>
                        <a:cubicBezTo>
                          <a:pt x="3984097" y="3510"/>
                          <a:pt x="4018772" y="28692"/>
                          <a:pt x="4017118" y="60008"/>
                        </a:cubicBezTo>
                        <a:cubicBezTo>
                          <a:pt x="4014741" y="163338"/>
                          <a:pt x="4025767" y="247152"/>
                          <a:pt x="4017118" y="300032"/>
                        </a:cubicBezTo>
                        <a:cubicBezTo>
                          <a:pt x="4015263" y="339508"/>
                          <a:pt x="3989968" y="358052"/>
                          <a:pt x="3957110" y="360040"/>
                        </a:cubicBezTo>
                        <a:cubicBezTo>
                          <a:pt x="3701858" y="383192"/>
                          <a:pt x="3599327" y="334601"/>
                          <a:pt x="3385535" y="360040"/>
                        </a:cubicBezTo>
                        <a:cubicBezTo>
                          <a:pt x="3171744" y="385479"/>
                          <a:pt x="2962177" y="361799"/>
                          <a:pt x="2852931" y="360040"/>
                        </a:cubicBezTo>
                        <a:cubicBezTo>
                          <a:pt x="2743685" y="358281"/>
                          <a:pt x="2515595" y="346829"/>
                          <a:pt x="2281356" y="360040"/>
                        </a:cubicBezTo>
                        <a:cubicBezTo>
                          <a:pt x="2047118" y="373251"/>
                          <a:pt x="1859045" y="359000"/>
                          <a:pt x="1748752" y="360040"/>
                        </a:cubicBezTo>
                        <a:cubicBezTo>
                          <a:pt x="1638459" y="361080"/>
                          <a:pt x="1372660" y="332352"/>
                          <a:pt x="1138206" y="360040"/>
                        </a:cubicBezTo>
                        <a:cubicBezTo>
                          <a:pt x="903752" y="387728"/>
                          <a:pt x="433709" y="355818"/>
                          <a:pt x="60008" y="360040"/>
                        </a:cubicBezTo>
                        <a:cubicBezTo>
                          <a:pt x="29955" y="361666"/>
                          <a:pt x="-3466" y="331650"/>
                          <a:pt x="0" y="300032"/>
                        </a:cubicBezTo>
                        <a:cubicBezTo>
                          <a:pt x="-7800" y="182331"/>
                          <a:pt x="11865" y="124750"/>
                          <a:pt x="0" y="60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0FA50E2-5882-4EC0-94E1-A7F00651C230}"/>
              </a:ext>
            </a:extLst>
          </p:cNvPr>
          <p:cNvSpPr/>
          <p:nvPr/>
        </p:nvSpPr>
        <p:spPr>
          <a:xfrm>
            <a:off x="539552" y="4077072"/>
            <a:ext cx="2448272" cy="1584176"/>
          </a:xfrm>
          <a:prstGeom prst="wedgeRoundRectCallout">
            <a:avLst>
              <a:gd name="adj1" fmla="val 38306"/>
              <a:gd name="adj2" fmla="val -102209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Remember ANOVA uses a different effect size measure to t-tests so Cohen’s guidelines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3365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Information Presentation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Illustrating Your Findings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3200" dirty="0"/>
              <a:t>Information Presentation</a:t>
            </a:r>
            <a:endParaRPr lang="en-GB" sz="3600" dirty="0">
              <a:latin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There are various techniques for reformatting and reducing data to make the analysis more interpretable or to illustrate a key point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Graphical representations will also assist in decision making and reinforce the justification for those decisions --- e.g., has a hypothesis been falsified? To what extent is it clearly falsified?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An overall picture of the data can be gleaned and initial conclusions drawn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746E7AB-1F1C-41B3-8285-06DD90920BDD}" type="slidenum">
              <a:rPr lang="en-GB"/>
              <a:pPr/>
              <a:t>32</a:t>
            </a:fld>
            <a:endParaRPr lang="en-GB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Information 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It is important to select the </a:t>
            </a:r>
            <a:r>
              <a:rPr lang="en-GB" sz="2400" b="1" dirty="0"/>
              <a:t>most</a:t>
            </a:r>
            <a:r>
              <a:rPr lang="en-GB" sz="2400" dirty="0"/>
              <a:t> effective ways to illustrate your findings in the dissertation</a:t>
            </a:r>
          </a:p>
          <a:p>
            <a:endParaRPr lang="en-GB" sz="1400" dirty="0"/>
          </a:p>
          <a:p>
            <a:r>
              <a:rPr lang="en-GB" sz="2400" dirty="0"/>
              <a:t>Your communication skills are under assessment --- keep all graphical depiction meaningful to justifying your analysis and/or your intellectual decisions</a:t>
            </a:r>
          </a:p>
          <a:p>
            <a:endParaRPr lang="en-GB" sz="2400" dirty="0"/>
          </a:p>
          <a:p>
            <a:r>
              <a:rPr lang="en-GB" sz="2400" dirty="0"/>
              <a:t>Provides an overall picture of the data underlying your findings to reach and support your conclusions</a:t>
            </a:r>
          </a:p>
          <a:p>
            <a:endParaRPr lang="en-GB" sz="1400" dirty="0"/>
          </a:p>
          <a:p>
            <a:r>
              <a:rPr lang="en-GB" sz="2400" dirty="0"/>
              <a:t>Be wary of delegating charts solely to important data:</a:t>
            </a:r>
            <a:br>
              <a:rPr lang="en-GB" sz="2400" dirty="0"/>
            </a:br>
            <a:endParaRPr lang="en-GB" sz="2400" dirty="0"/>
          </a:p>
          <a:p>
            <a:pPr marL="1295400" lvl="2" indent="-381000"/>
            <a:r>
              <a:rPr lang="en-GB" sz="2200" dirty="0"/>
              <a:t>Depictions can distort message of original data </a:t>
            </a:r>
          </a:p>
          <a:p>
            <a:pPr marL="1295400" lvl="2" indent="-381000"/>
            <a:r>
              <a:rPr lang="en-GB" sz="2200" dirty="0"/>
              <a:t>Concise, but often lacks precision</a:t>
            </a:r>
          </a:p>
          <a:p>
            <a:pPr marL="1295400" lvl="2" indent="-381000"/>
            <a:r>
              <a:rPr lang="en-GB" sz="2200" dirty="0"/>
              <a:t>Ensure adequate support in body of text</a:t>
            </a:r>
          </a:p>
          <a:p>
            <a:pPr marL="1295400" lvl="2" indent="-381000"/>
            <a:r>
              <a:rPr lang="en-GB" sz="2200" dirty="0"/>
              <a:t>Leverage explicit references (e.g., “as shown in Figure 1”)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Information 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r>
              <a:rPr lang="en-GB" sz="2400" dirty="0"/>
              <a:t>There are many ways of creating graphs in R and </a:t>
            </a:r>
            <a:r>
              <a:rPr lang="en-GB" sz="2400" dirty="0" err="1"/>
              <a:t>Rstudio</a:t>
            </a:r>
            <a:r>
              <a:rPr lang="en-GB" sz="2400" dirty="0"/>
              <a:t>!</a:t>
            </a:r>
          </a:p>
          <a:p>
            <a:endParaRPr lang="en-GB" sz="2000" dirty="0"/>
          </a:p>
          <a:p>
            <a:r>
              <a:rPr lang="en-GB" sz="2400" dirty="0"/>
              <a:t>We will use a library called </a:t>
            </a:r>
            <a:r>
              <a:rPr lang="en-GB" sz="2400" b="1" dirty="0"/>
              <a:t>ggplot2</a:t>
            </a:r>
            <a:r>
              <a:rPr lang="en-GB" sz="2400" dirty="0"/>
              <a:t>, which you may need to install and load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("ggplot2", dependencies=TRUE)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library(ggplot2)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Among its functions should be a </a:t>
            </a:r>
            <a:r>
              <a:rPr lang="en-GB" sz="2000" b="1" dirty="0" err="1"/>
              <a:t>qplot</a:t>
            </a:r>
            <a:r>
              <a:rPr lang="en-GB" sz="2000" b="1" dirty="0"/>
              <a:t>()</a:t>
            </a:r>
            <a:r>
              <a:rPr lang="en-GB" sz="2000" dirty="0"/>
              <a:t>, which covers most of the common charts. </a:t>
            </a:r>
          </a:p>
        </p:txBody>
      </p:sp>
    </p:spTree>
    <p:extLst>
      <p:ext uri="{BB962C8B-B14F-4D97-AF65-F5344CB8AC3E}">
        <p14:creationId xmlns:p14="http://schemas.microsoft.com/office/powerpoint/2010/main" val="2972797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- Τίτλος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r>
              <a:rPr lang="en-GB" b="1" dirty="0"/>
              <a:t>Information Presentation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None/>
              <a:defRPr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9600" dirty="0"/>
              <a:t>Common formats for presenting information include: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GB" sz="96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Bar Chart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Histogram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Frequency Polygon &amp; Ogive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Pie Chart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Scatter Plot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9600" dirty="0"/>
              <a:t>Box Plot</a:t>
            </a:r>
            <a:endParaRPr lang="en-GB" sz="9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GB" sz="96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GB" sz="3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/>
              <a:t>Do You Know Your Charts and Graphs?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000"/>
              <a:t>Which chart or graph is associated with which description?</a:t>
            </a:r>
          </a:p>
          <a:p>
            <a:pPr eaLnBrk="1" hangingPunct="1">
              <a:buFont typeface="Wingdings" pitchFamily="2" charset="2"/>
              <a:buNone/>
            </a:pPr>
            <a:endParaRPr lang="en-GB" sz="2000"/>
          </a:p>
          <a:p>
            <a:pPr eaLnBrk="1" hangingPunct="1">
              <a:buFont typeface="Wingdings" pitchFamily="2" charset="2"/>
              <a:buNone/>
            </a:pPr>
            <a:endParaRPr lang="en-GB" sz="2000"/>
          </a:p>
        </p:txBody>
      </p:sp>
      <p:graphicFrame>
        <p:nvGraphicFramePr>
          <p:cNvPr id="283693" name="Group 45"/>
          <p:cNvGraphicFramePr>
            <a:graphicFrameLocks noGrp="1"/>
          </p:cNvGraphicFramePr>
          <p:nvPr/>
        </p:nvGraphicFramePr>
        <p:xfrm>
          <a:off x="900113" y="2420938"/>
          <a:ext cx="7345362" cy="37973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Frequency distribution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circular chart with slices presenting percentage breakdown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Histogram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summary of data presented as classes and frequencies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Ogive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two-dimensional graph of data from two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Pie chart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cumulative frequency polygon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Scatter plot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vertical bar chart presenting a frequency distribution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3766" name="Line 118"/>
          <p:cNvSpPr>
            <a:spLocks noChangeShapeType="1"/>
          </p:cNvSpPr>
          <p:nvPr/>
        </p:nvSpPr>
        <p:spPr bwMode="auto">
          <a:xfrm flipV="1">
            <a:off x="2339975" y="4540250"/>
            <a:ext cx="2160588" cy="129698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7" name="Line 119"/>
          <p:cNvSpPr>
            <a:spLocks noChangeShapeType="1"/>
          </p:cNvSpPr>
          <p:nvPr/>
        </p:nvSpPr>
        <p:spPr bwMode="auto">
          <a:xfrm>
            <a:off x="2339975" y="3605213"/>
            <a:ext cx="2160588" cy="2303462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8" name="Line 120"/>
          <p:cNvSpPr>
            <a:spLocks noChangeShapeType="1"/>
          </p:cNvSpPr>
          <p:nvPr/>
        </p:nvSpPr>
        <p:spPr bwMode="auto">
          <a:xfrm>
            <a:off x="2339975" y="4468813"/>
            <a:ext cx="2160588" cy="8636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69" name="Line 121"/>
          <p:cNvSpPr>
            <a:spLocks noChangeShapeType="1"/>
          </p:cNvSpPr>
          <p:nvPr/>
        </p:nvSpPr>
        <p:spPr bwMode="auto">
          <a:xfrm flipV="1">
            <a:off x="2339975" y="2884488"/>
            <a:ext cx="2160588" cy="2376487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3770" name="Line 122"/>
          <p:cNvSpPr>
            <a:spLocks noChangeShapeType="1"/>
          </p:cNvSpPr>
          <p:nvPr/>
        </p:nvSpPr>
        <p:spPr bwMode="auto">
          <a:xfrm>
            <a:off x="2339975" y="2813050"/>
            <a:ext cx="2160588" cy="93503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8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8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8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66" grpId="0" animBg="1"/>
      <p:bldP spid="283767" grpId="0" animBg="1"/>
      <p:bldP spid="283768" grpId="0" animBg="1"/>
      <p:bldP spid="283769" grpId="0" animBg="1"/>
      <p:bldP spid="2837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bar chart or bar graph is a chart or graph that presents categorical data with rectangular bars with heights or lengths proportional to the values that they represent.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bars can be plotted vertically or horizontally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Bar charts are useful for displaying data that are classified into nominal or ordinal categories in order to make comparisons.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09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To a simple bar chart: </a:t>
            </a:r>
          </a:p>
          <a:p>
            <a:endParaRPr lang="en-GB" dirty="0"/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&gt; qplot(dat$GENDER, geom="bar", stat="identity")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 err="1"/>
              <a:t>geom</a:t>
            </a:r>
            <a:r>
              <a:rPr lang="en-GB" dirty="0"/>
              <a:t> argument refers to the type of chart that </a:t>
            </a:r>
            <a:r>
              <a:rPr lang="en-GB" b="1" dirty="0" err="1"/>
              <a:t>qplot</a:t>
            </a:r>
            <a:r>
              <a:rPr lang="en-GB" dirty="0"/>
              <a:t> will produce.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stat</a:t>
            </a:r>
            <a:r>
              <a:rPr lang="en-GB" dirty="0"/>
              <a:t> argument is depreciated, but useful when no statistical analysis or summary statistic like a mean is needed. For a bar chart, “identify” defaults to a count.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52" y="1844675"/>
            <a:ext cx="5770296" cy="4392613"/>
          </a:xfrm>
        </p:spPr>
      </p:pic>
    </p:spTree>
    <p:extLst>
      <p:ext uri="{BB962C8B-B14F-4D97-AF65-F5344CB8AC3E}">
        <p14:creationId xmlns:p14="http://schemas.microsoft.com/office/powerpoint/2010/main" val="119250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9412-8DCF-4E72-B788-19CFBCC8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B5D8-E605-4D11-959F-2F6338B5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(E) Deliver a 10-minute practice presentation that will:</a:t>
            </a:r>
          </a:p>
          <a:p>
            <a:pPr marL="1143000" lvl="1" indent="-571500">
              <a:buFont typeface="+mj-lt"/>
              <a:buAutoNum type="romanLcPeriod"/>
            </a:pPr>
            <a:r>
              <a:rPr lang="en-GB" dirty="0"/>
              <a:t>explain the context of your project</a:t>
            </a:r>
          </a:p>
          <a:p>
            <a:pPr marL="1143000" lvl="1" indent="-571500">
              <a:buFont typeface="+mj-lt"/>
              <a:buAutoNum type="romanLcPeriod"/>
            </a:pPr>
            <a:r>
              <a:rPr lang="en-GB" dirty="0"/>
              <a:t>identify and discuss the scientiﬁc literature relevant to your project</a:t>
            </a:r>
          </a:p>
          <a:p>
            <a:pPr marL="1143000" lvl="1" indent="-571500">
              <a:buFont typeface="+mj-lt"/>
              <a:buAutoNum type="romanLcPeriod"/>
            </a:pPr>
            <a:r>
              <a:rPr lang="en-GB" dirty="0"/>
              <a:t>propose one or more research questions for your project</a:t>
            </a:r>
          </a:p>
          <a:p>
            <a:pPr marL="1143000" lvl="1" indent="-571500">
              <a:buFont typeface="+mj-lt"/>
              <a:buAutoNum type="romanLcPeriod"/>
            </a:pPr>
            <a:r>
              <a:rPr lang="en-GB" dirty="0"/>
              <a:t>articulate the ethical considerations you have made</a:t>
            </a:r>
          </a:p>
          <a:p>
            <a:pPr marL="1143000" lvl="1" indent="-571500">
              <a:buFont typeface="+mj-lt"/>
              <a:buAutoNum type="romanLcPeriod"/>
            </a:pPr>
            <a:r>
              <a:rPr lang="en-GB" dirty="0"/>
              <a:t>illustrate your approach to collecting, analysing, and presenting data </a:t>
            </a:r>
          </a:p>
        </p:txBody>
      </p:sp>
    </p:spTree>
    <p:extLst>
      <p:ext uri="{BB962C8B-B14F-4D97-AF65-F5344CB8AC3E}">
        <p14:creationId xmlns:p14="http://schemas.microsoft.com/office/powerpoint/2010/main" val="20325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Bar charts can be made much more complex using other </a:t>
            </a:r>
            <a:r>
              <a:rPr lang="en-GB" dirty="0" err="1"/>
              <a:t>ggplot</a:t>
            </a:r>
            <a:r>
              <a:rPr lang="en-GB" dirty="0"/>
              <a:t> functions: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     </a:t>
            </a:r>
            <a:r>
              <a:rPr lang="en-GB" sz="1600" dirty="0">
                <a:hlinkClick r:id="rId2"/>
              </a:rPr>
              <a:t>http://www.cookbook-r.com/Graphs/Bar_and_line_graphs_(ggplot2)/</a:t>
            </a:r>
            <a:endParaRPr lang="en-GB" sz="1600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3"/>
          <a:srcRect l="7870" t="23286" r="7669" b="24843"/>
          <a:stretch/>
        </p:blipFill>
        <p:spPr>
          <a:xfrm>
            <a:off x="899592" y="2852936"/>
            <a:ext cx="750399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78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Histogram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A type of vertical bar chart used to depict a frequency distribution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Construction steps: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frequencies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Label the chart with an </a:t>
            </a:r>
            <a:r>
              <a:rPr lang="en-GB" b="1" dirty="0"/>
              <a:t>appropriate</a:t>
            </a:r>
            <a:r>
              <a:rPr lang="en-GB" dirty="0"/>
              <a:t> title, i.e. </a:t>
            </a:r>
            <a:r>
              <a:rPr lang="en-GB" b="1" dirty="0"/>
              <a:t>not</a:t>
            </a:r>
            <a:r>
              <a:rPr lang="en-GB" dirty="0"/>
              <a:t> </a:t>
            </a:r>
            <a:r>
              <a:rPr lang="en-GB" altLang="en-US" dirty="0"/>
              <a:t>‘</a:t>
            </a:r>
            <a:r>
              <a:rPr lang="en-GB" dirty="0"/>
              <a:t>bar chart</a:t>
            </a:r>
            <a:r>
              <a:rPr lang="en-GB" altLang="en-US" dirty="0"/>
              <a:t>’</a:t>
            </a:r>
            <a:endParaRPr lang="en-GB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GB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dirty="0"/>
              <a:t>A quick look at the histogram reveals which class intervals produce the highest frequency totals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500" dirty="0"/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E.g. which age group most often enrols in undergraduate computing courses?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Histogram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frequency table, examining birth years from 1975 to 2000 in 5-year intervals, use the following command: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&gt; summary(cut(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dat$BIRTH_YEAR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c(1975,seq(1980,2000,5)),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include.lowest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T,right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=FALSE))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histogram based on this data: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dat$BIRTH_YEAR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="Year of Birth",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="Count", main="Breakdown of Birth Years", breaks=5)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1844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Histogram</a:t>
            </a:r>
            <a:endParaRPr lang="en-GB" i="1" dirty="0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822" y="1989138"/>
            <a:ext cx="5200982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Frequency Polygon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A graph in which line segments connecting the dots depict a frequency distribution</a:t>
            </a:r>
          </a:p>
          <a:p>
            <a:endParaRPr lang="en-GB" sz="1400" dirty="0"/>
          </a:p>
          <a:p>
            <a:r>
              <a:rPr lang="en-GB" sz="2400" dirty="0"/>
              <a:t>Construction steps:</a:t>
            </a:r>
          </a:p>
          <a:p>
            <a:endParaRPr lang="en-GB" sz="800" dirty="0"/>
          </a:p>
          <a:p>
            <a:pPr lvl="2"/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/>
            <a:endParaRPr lang="en-GB" sz="800" dirty="0"/>
          </a:p>
          <a:p>
            <a:pPr lvl="2"/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frequencies</a:t>
            </a:r>
          </a:p>
          <a:p>
            <a:pPr lvl="2"/>
            <a:endParaRPr lang="en-GB" sz="1600" dirty="0"/>
          </a:p>
          <a:p>
            <a:pPr lvl="2"/>
            <a:r>
              <a:rPr lang="en-GB" dirty="0"/>
              <a:t>Plot a dot for the frequency value at the midpoint of each class interval </a:t>
            </a:r>
            <a:br>
              <a:rPr lang="en-GB" dirty="0"/>
            </a:br>
            <a:r>
              <a:rPr lang="en-GB" dirty="0"/>
              <a:t>(different to </a:t>
            </a:r>
            <a:r>
              <a:rPr lang="en-GB" dirty="0" err="1"/>
              <a:t>Ogive</a:t>
            </a:r>
            <a:r>
              <a:rPr lang="en-GB" dirty="0"/>
              <a:t>)</a:t>
            </a:r>
          </a:p>
          <a:p>
            <a:pPr lvl="2"/>
            <a:endParaRPr lang="en-GB" sz="1600" dirty="0"/>
          </a:p>
          <a:p>
            <a:pPr lvl="2"/>
            <a:r>
              <a:rPr lang="en-GB" dirty="0"/>
              <a:t>Connect these dots with a line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Frequency Polygon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 display a histogram of students’ conscientiousness, use the following command: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(CONSCIENTIOUSNESS), stat="count") +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geom_freqpoly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binwidth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20)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3291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Frequency Polygon</a:t>
            </a:r>
            <a:endParaRPr lang="en-GB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52" y="1844675"/>
            <a:ext cx="5770296" cy="4392613"/>
          </a:xfr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 err="1"/>
              <a:t>Ogive</a:t>
            </a:r>
            <a:endParaRPr lang="en-GB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A Cumulative Frequency (CF) polygon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2400" dirty="0"/>
              <a:t>Construction steps:</a:t>
            </a:r>
          </a:p>
          <a:p>
            <a:pPr>
              <a:lnSpc>
                <a:spcPct val="90000"/>
              </a:lnSpc>
            </a:pPr>
            <a:endParaRPr lang="en-GB" sz="800" dirty="0"/>
          </a:p>
          <a:p>
            <a:pPr>
              <a:lnSpc>
                <a:spcPct val="90000"/>
              </a:lnSpc>
            </a:pPr>
            <a:endParaRPr lang="en-GB" sz="400" dirty="0"/>
          </a:p>
          <a:p>
            <a:pPr lvl="2">
              <a:lnSpc>
                <a:spcPct val="90000"/>
              </a:lnSpc>
            </a:pPr>
            <a:r>
              <a:rPr lang="en-GB" dirty="0"/>
              <a:t>Label the </a:t>
            </a:r>
            <a:r>
              <a:rPr lang="en-GB" b="1" dirty="0"/>
              <a:t>x</a:t>
            </a:r>
            <a:r>
              <a:rPr lang="en-GB" dirty="0"/>
              <a:t> axis with the class endpoints 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Label the </a:t>
            </a:r>
            <a:r>
              <a:rPr lang="en-GB" b="1" dirty="0"/>
              <a:t>y</a:t>
            </a:r>
            <a:r>
              <a:rPr lang="en-GB" dirty="0"/>
              <a:t> axis with the cumulative frequencies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A dot of </a:t>
            </a:r>
            <a:r>
              <a:rPr lang="en-GB" altLang="en-US" dirty="0"/>
              <a:t>‘</a:t>
            </a:r>
            <a:r>
              <a:rPr lang="en-GB" dirty="0"/>
              <a:t>0</a:t>
            </a:r>
            <a:r>
              <a:rPr lang="en-GB" altLang="en-US" dirty="0"/>
              <a:t>’</a:t>
            </a:r>
            <a:r>
              <a:rPr lang="en-GB" dirty="0"/>
              <a:t> is placed at the beginning of the first class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Mark a dot for the CF value at the end of each class interval</a:t>
            </a:r>
          </a:p>
          <a:p>
            <a:pPr lvl="2">
              <a:lnSpc>
                <a:spcPct val="90000"/>
              </a:lnSpc>
            </a:pPr>
            <a:endParaRPr lang="en-GB" sz="1000" dirty="0"/>
          </a:p>
          <a:p>
            <a:pPr lvl="2">
              <a:lnSpc>
                <a:spcPct val="90000"/>
              </a:lnSpc>
            </a:pPr>
            <a:r>
              <a:rPr lang="en-GB" dirty="0"/>
              <a:t>Connect these dots with a line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 err="1"/>
              <a:t>Ogive</a:t>
            </a:r>
            <a:endParaRPr lang="en-GB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To construct an ogive, you need to format the data into cumulative frequencies: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cumfreq0 &lt;- c(0,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(table(cut(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dat$CONSCIENTIOUSNESS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right=FALSE))))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Then plot the chart based on this data: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plot(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cumfreq0, main="Range of Conscientiousness",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="Level of Conscientiousness",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="Cumulative Frequency") + lines(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240, by=20), cumfreq0)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8214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Ogive</a:t>
            </a:r>
            <a:endParaRPr lang="en-GB" i="1" dirty="0"/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844824"/>
            <a:ext cx="5588171" cy="42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0B64-3866-4073-ACD3-480AAEBB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AE1B-782F-49B7-873D-F4586925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Part E consists of a single formative submission. This work is individual and will be assessed on a threshold basis. To pass, answer the following questions: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/>
              <a:t>What is the </a:t>
            </a:r>
            <a:r>
              <a:rPr lang="en-GB" b="1" dirty="0"/>
              <a:t>context</a:t>
            </a:r>
            <a:r>
              <a:rPr lang="en-GB" dirty="0"/>
              <a:t> of your project? How does it ﬁt into the research ﬁeld of computing for games?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/>
              <a:t>What are the </a:t>
            </a:r>
            <a:r>
              <a:rPr lang="en-GB" b="1" dirty="0"/>
              <a:t>key results from the literature </a:t>
            </a:r>
            <a:r>
              <a:rPr lang="en-GB" dirty="0"/>
              <a:t>upon which your project will be built? 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/>
              <a:t>What is the </a:t>
            </a:r>
            <a:r>
              <a:rPr lang="en-GB" b="1" dirty="0"/>
              <a:t>current state of knowledge </a:t>
            </a:r>
            <a:r>
              <a:rPr lang="en-GB" dirty="0"/>
              <a:t>in the ﬁeld? What are the open questions and challenges? 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/>
              <a:t>What is (are) the key </a:t>
            </a:r>
            <a:r>
              <a:rPr lang="en-GB" b="1" dirty="0"/>
              <a:t>research question(s) </a:t>
            </a:r>
            <a:r>
              <a:rPr lang="en-GB" dirty="0"/>
              <a:t>that you will seek to answer in your project? 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/>
              <a:t>What are the key </a:t>
            </a:r>
            <a:r>
              <a:rPr lang="en-GB" b="1" dirty="0"/>
              <a:t>legal, social, ethical, and/or professional issues </a:t>
            </a:r>
            <a:r>
              <a:rPr lang="en-GB" dirty="0"/>
              <a:t>associated with your project?</a:t>
            </a:r>
          </a:p>
        </p:txBody>
      </p:sp>
    </p:spTree>
    <p:extLst>
      <p:ext uri="{BB962C8B-B14F-4D97-AF65-F5344CB8AC3E}">
        <p14:creationId xmlns:p14="http://schemas.microsoft.com/office/powerpoint/2010/main" val="2151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/>
              <a:t>Pie Chart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A circular depiction of data where the area of the whole pie = 100% of the data being studied. Slices represent a % breakdown of each of the values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dirty="0"/>
              <a:t>Business uses: e.g. for depicting budget categories, market share, time and resource allocation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dirty="0"/>
              <a:t>Generally more difficult to interpret the size of the slices compared to the bars in a histogram. But- usage of </a:t>
            </a:r>
            <a:r>
              <a:rPr lang="en-GB" altLang="en-US" sz="2400" dirty="0"/>
              <a:t>‘</a:t>
            </a:r>
            <a:r>
              <a:rPr lang="en-GB" sz="2400" dirty="0"/>
              <a:t>%</a:t>
            </a:r>
            <a:r>
              <a:rPr lang="en-GB" altLang="en-US" sz="2400" dirty="0"/>
              <a:t>’</a:t>
            </a:r>
            <a:r>
              <a:rPr lang="en-GB" sz="2400" dirty="0"/>
              <a:t> can clarify slice size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Construction steps: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dirty="0"/>
              <a:t>Convert each toothpaste brand amount to a proportion by dividing each individual amount by the total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/>
              <a:t>		</a:t>
            </a:r>
            <a:r>
              <a:rPr lang="en-GB" dirty="0"/>
              <a:t>E.g. 102 / 200  =  0.51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GB" dirty="0"/>
              <a:t>Convert each proportion to degrees by multiplying by 360</a:t>
            </a:r>
            <a:r>
              <a:rPr lang="en-US" dirty="0"/>
              <a:t>°</a:t>
            </a:r>
          </a:p>
          <a:p>
            <a:pPr marL="1752600" lvl="3" indent="-3810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400" dirty="0"/>
              <a:t>E.g. 0.51 * 360°  =  183.6°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To construct a pie chart, you first need to label the categories: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Lbls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c("Prior Experience with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"Prior Experience without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"No Prior Experience")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Then plot the pie chart based on this data: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pie(table(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dat$PRIOR_EXP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 labels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lbls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3960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z="3200" dirty="0">
                <a:solidFill>
                  <a:srgbClr val="19B83F"/>
                </a:solidFill>
              </a:rPr>
              <a:t>Pie Chart</a:t>
            </a:r>
            <a:endParaRPr lang="en-GB" dirty="0"/>
          </a:p>
        </p:txBody>
      </p:sp>
      <p:pic>
        <p:nvPicPr>
          <p:cNvPr id="8" name="Content Placeholder 7" descr="pie_char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02282" y="1844675"/>
            <a:ext cx="6539436" cy="4392613"/>
          </a:xfrm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Pie 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Wrapping up commands into a single line: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(factor(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dat$PRIOR_EXP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labels=c("Prior Experience with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"Prior Experience without \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Pre-University Qualification", "No Prior Experience")),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dat$ANXIETY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"boxplot", main="Anxiety of Students from Different Backgrounds",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="Background",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="Level of Programming Anxiety")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Take note of the </a:t>
            </a:r>
            <a:r>
              <a:rPr lang="en-GB" sz="1800" b="1" dirty="0"/>
              <a:t>factor()</a:t>
            </a:r>
            <a:r>
              <a:rPr lang="en-GB" sz="1800" dirty="0"/>
              <a:t> command --- useful for distinguishing between different nominal characteristics or members of experimental and non-experimental groups!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The labels </a:t>
            </a:r>
            <a:r>
              <a:rPr lang="en-GB" sz="1800" dirty="0" err="1"/>
              <a:t>struct</a:t>
            </a:r>
            <a:r>
              <a:rPr lang="en-GB" sz="1800" dirty="0"/>
              <a:t> is setup in ascending order.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0904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Scatter Plot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Illustrates the relationship between two variables based on its underlying data points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E.g. the link between neurotic personality traits and programming anxiety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Scatter graph - a two-dimensional graph plot of pairs of points from two variables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Relationships will vary in strength, line of best fit used to indicate magnitude through slope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Scatter Plot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For the line of best fit, going to use the </a:t>
            </a:r>
            <a:r>
              <a:rPr lang="en-GB" sz="2000" b="1" dirty="0" err="1"/>
              <a:t>rlm</a:t>
            </a:r>
            <a:r>
              <a:rPr lang="en-GB" sz="2000" b="1" dirty="0"/>
              <a:t>()</a:t>
            </a:r>
            <a:r>
              <a:rPr lang="en-GB" sz="2000" dirty="0"/>
              <a:t> function for a robust linear model to mitigate the influence of dataset outliers: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library(MASS)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Then using the </a:t>
            </a:r>
            <a:r>
              <a:rPr lang="en-GB" sz="1800" b="1" dirty="0" err="1"/>
              <a:t>qplot</a:t>
            </a:r>
            <a:r>
              <a:rPr lang="en-GB" sz="1800" b="1" dirty="0"/>
              <a:t>()</a:t>
            </a:r>
            <a:r>
              <a:rPr lang="en-GB" sz="1800" dirty="0"/>
              <a:t> command with a combination of </a:t>
            </a:r>
            <a:r>
              <a:rPr lang="en-GB" sz="1800" b="1" dirty="0" err="1"/>
              <a:t>geom</a:t>
            </a:r>
            <a:r>
              <a:rPr lang="en-GB" sz="1800" dirty="0"/>
              <a:t> arguments including “point” (the scatter dots) and “smooth” (the line of best fit.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dat$ANXIETY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dat$NEUROTICISM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c("point", "smooth"), method="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rlm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", main="Correlation between Anxiety and Neuroticism",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="Anxiety",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="Neuroticism")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Try without the </a:t>
            </a:r>
            <a:r>
              <a:rPr lang="en-US" sz="1800" b="1" dirty="0"/>
              <a:t>method</a:t>
            </a:r>
            <a:r>
              <a:rPr lang="en-US" sz="1800" dirty="0"/>
              <a:t> argument. What happens?</a:t>
            </a:r>
          </a:p>
        </p:txBody>
      </p:sp>
    </p:spTree>
    <p:extLst>
      <p:ext uri="{BB962C8B-B14F-4D97-AF65-F5344CB8AC3E}">
        <p14:creationId xmlns:p14="http://schemas.microsoft.com/office/powerpoint/2010/main" val="352866940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Scatter Plot</a:t>
            </a:r>
            <a:endParaRPr lang="en-GB" i="1" dirty="0"/>
          </a:p>
        </p:txBody>
      </p:sp>
      <p:pic>
        <p:nvPicPr>
          <p:cNvPr id="27653" name="Picture 6" descr="ScattePlot1-1x7cxgu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87624" y="1772816"/>
            <a:ext cx="6699098" cy="449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dirty="0"/>
              <a:t>Box Plot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3926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Illustrates proportions of a distribution, and useful for comparing groups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Looking “down” on the distribution from the top, like viewing hills on a plane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Lines outside the box represent range</a:t>
            </a:r>
          </a:p>
          <a:p>
            <a:pPr>
              <a:spcBef>
                <a:spcPct val="0"/>
              </a:spcBef>
            </a:pPr>
            <a:endParaRPr lang="en-GB" dirty="0"/>
          </a:p>
          <a:p>
            <a:pPr>
              <a:spcBef>
                <a:spcPct val="0"/>
              </a:spcBef>
            </a:pPr>
            <a:r>
              <a:rPr lang="en-GB" sz="2400" dirty="0"/>
              <a:t>Box represents the lower and upper quartiles</a:t>
            </a:r>
          </a:p>
          <a:p>
            <a:pPr>
              <a:spcBef>
                <a:spcPct val="0"/>
              </a:spcBef>
            </a:pPr>
            <a:endParaRPr lang="en-GB" sz="2400" dirty="0"/>
          </a:p>
          <a:p>
            <a:pPr>
              <a:spcBef>
                <a:spcPct val="0"/>
              </a:spcBef>
            </a:pPr>
            <a:r>
              <a:rPr lang="en-GB" sz="2400" dirty="0"/>
              <a:t>Line inside the box represents the median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99473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5538"/>
            <a:ext cx="8229600" cy="574675"/>
          </a:xfrm>
        </p:spPr>
        <p:txBody>
          <a:bodyPr/>
          <a:lstStyle/>
          <a:p>
            <a:pPr eaLnBrk="1" hangingPunct="1"/>
            <a:r>
              <a:rPr lang="en-GB" dirty="0"/>
              <a:t>Box Plot</a:t>
            </a:r>
            <a:endParaRPr lang="en-GB" i="1" dirty="0"/>
          </a:p>
        </p:txBody>
      </p:sp>
      <p:pic>
        <p:nvPicPr>
          <p:cNvPr id="2765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1583" y="1772816"/>
            <a:ext cx="5911180" cy="449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3671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3208-BC6D-4C66-A0DF-55D516EF9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Effect 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216D4-7EB6-4811-8472-5D626F42C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560B-284C-42B6-92DA-70B410F4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A4828-7267-42EC-820F-76DD1B84D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Denoted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 measure of the “width”, “spread”, “variability” of a normal distribution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A4828-7267-42EC-820F-76DD1B84D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89D66C-B32D-4D4F-B083-CE805E71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92190"/>
            <a:ext cx="6012160" cy="300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85662D-8AFD-4AE7-9CB1-941943641CE5}"/>
              </a:ext>
            </a:extLst>
          </p:cNvPr>
          <p:cNvSpPr/>
          <p:nvPr/>
        </p:nvSpPr>
        <p:spPr>
          <a:xfrm>
            <a:off x="4427984" y="614608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hlinkClick r:id="rId4"/>
              </a:rPr>
              <a:t>https://commons.wikimedia.org/wiki/File:Standard_deviation_diagram.svg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1358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BC65-2D50-4E72-A763-81DDFD41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F0B44-D083-48AA-8A0D-2A9E8C69A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Consider two samples with means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Is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statistically significant?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F0B44-D083-48AA-8A0D-2A9E8C69A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E73CE09-FA91-4A3B-A5F6-3A3C1530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96" y="3920356"/>
            <a:ext cx="3059832" cy="187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C49A8DB-2BD6-446C-A0DE-5043B0CB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20356"/>
            <a:ext cx="3059832" cy="18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214BAB-F3D1-412D-B0C1-53493BC23E92}"/>
              </a:ext>
            </a:extLst>
          </p:cNvPr>
          <p:cNvSpPr/>
          <p:nvPr/>
        </p:nvSpPr>
        <p:spPr>
          <a:xfrm>
            <a:off x="4932040" y="6080812"/>
            <a:ext cx="3960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5"/>
              </a:rPr>
              <a:t>https://www.leeds.ac.uk/educol/documents/00002182.htm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777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8323-64AD-4E5F-B527-5C00F058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0D794-DBC0-41E5-ABEA-FE5F73D80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The means don’t tell us much without also considering the standard deviation</a:t>
                </a:r>
              </a:p>
              <a:p>
                <a:r>
                  <a:rPr lang="en-GB" dirty="0"/>
                  <a:t>What matters is the </a:t>
                </a:r>
                <a:r>
                  <a:rPr lang="en-GB" b="1" dirty="0"/>
                  <a:t>effect size </a:t>
                </a:r>
                <a:r>
                  <a:rPr lang="en-GB" dirty="0"/>
                  <a:t>– the standardised difference between means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effect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should be the population standard deviation – in practice this is probably not known so must be estimated from the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0D794-DBC0-41E5-ABEA-FE5F73D80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500" r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84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nternal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r or End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UNH_PPT_TMPLT</Template>
  <TotalTime>0</TotalTime>
  <Words>2631</Words>
  <Application>Microsoft Office PowerPoint</Application>
  <PresentationFormat>On-screen Show (4:3)</PresentationFormat>
  <Paragraphs>391</Paragraphs>
  <Slides>59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Verdana</vt:lpstr>
      <vt:lpstr>Wingdings</vt:lpstr>
      <vt:lpstr>Internal Slide</vt:lpstr>
      <vt:lpstr>Cover</vt:lpstr>
      <vt:lpstr>Divider or End Slide</vt:lpstr>
      <vt:lpstr>Research PRACTICE</vt:lpstr>
      <vt:lpstr>Presentations</vt:lpstr>
      <vt:lpstr>Presentations</vt:lpstr>
      <vt:lpstr>What to include</vt:lpstr>
      <vt:lpstr>What to include</vt:lpstr>
      <vt:lpstr>Effect Size</vt:lpstr>
      <vt:lpstr>Standard Deviation</vt:lpstr>
      <vt:lpstr>Effect Size</vt:lpstr>
      <vt:lpstr>Effect Size</vt:lpstr>
      <vt:lpstr>Effect Size</vt:lpstr>
      <vt:lpstr>Effect Size – Rules of Thumb for t-tests</vt:lpstr>
      <vt:lpstr>Effect Size – Rules of Thumb for ANOVA</vt:lpstr>
      <vt:lpstr>Power Analysis with G*Power</vt:lpstr>
      <vt:lpstr>What is power analysis?</vt:lpstr>
      <vt:lpstr>G*Power</vt:lpstr>
      <vt:lpstr>Common Settings</vt:lpstr>
      <vt:lpstr>Common Settings</vt:lpstr>
      <vt:lpstr>Common Settings</vt:lpstr>
      <vt:lpstr>Common Settings</vt:lpstr>
      <vt:lpstr>Common Settings</vt:lpstr>
      <vt:lpstr>Common Settings</vt:lpstr>
      <vt:lpstr>Example 1</vt:lpstr>
      <vt:lpstr>Example 1</vt:lpstr>
      <vt:lpstr>Example 1</vt:lpstr>
      <vt:lpstr>Example 2</vt:lpstr>
      <vt:lpstr>Example 2</vt:lpstr>
      <vt:lpstr>Example 2</vt:lpstr>
      <vt:lpstr>Example 3</vt:lpstr>
      <vt:lpstr>Example 3</vt:lpstr>
      <vt:lpstr>Example 3</vt:lpstr>
      <vt:lpstr>Information Presentation</vt:lpstr>
      <vt:lpstr>Information Presentation</vt:lpstr>
      <vt:lpstr>Information Presentation</vt:lpstr>
      <vt:lpstr>Information Presentation</vt:lpstr>
      <vt:lpstr>Information Presentation</vt:lpstr>
      <vt:lpstr>Do You Know Your Charts and Graphs?</vt:lpstr>
      <vt:lpstr>Bar Chart</vt:lpstr>
      <vt:lpstr>Bar Chart</vt:lpstr>
      <vt:lpstr>Bar Chart</vt:lpstr>
      <vt:lpstr>Bar Chart</vt:lpstr>
      <vt:lpstr>Histogram</vt:lpstr>
      <vt:lpstr>Histogram</vt:lpstr>
      <vt:lpstr>Histogram</vt:lpstr>
      <vt:lpstr>Frequency Polygon</vt:lpstr>
      <vt:lpstr>Frequency Polygon</vt:lpstr>
      <vt:lpstr>Frequency Polygon</vt:lpstr>
      <vt:lpstr>Ogive</vt:lpstr>
      <vt:lpstr>Ogive</vt:lpstr>
      <vt:lpstr>Ogive</vt:lpstr>
      <vt:lpstr>Pie Chart</vt:lpstr>
      <vt:lpstr>Pie Chart</vt:lpstr>
      <vt:lpstr>Pie Chart</vt:lpstr>
      <vt:lpstr>Pie Chart</vt:lpstr>
      <vt:lpstr>Pie Chart</vt:lpstr>
      <vt:lpstr>Scatter Plot</vt:lpstr>
      <vt:lpstr>Scatter Plot</vt:lpstr>
      <vt:lpstr>Scatter Plot</vt:lpstr>
      <vt:lpstr>Box Plot</vt:lpstr>
      <vt:lpstr>Box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2014-06-24T18:41:00Z</dcterms:created>
  <dcterms:modified xsi:type="dcterms:W3CDTF">2019-11-29T01:34:29Z</dcterms:modified>
</cp:coreProperties>
</file>