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3" r:id="rId3"/>
    <p:sldId id="282" r:id="rId4"/>
    <p:sldId id="260" r:id="rId5"/>
    <p:sldId id="284" r:id="rId6"/>
    <p:sldId id="285" r:id="rId7"/>
    <p:sldId id="286" r:id="rId8"/>
    <p:sldId id="296" r:id="rId9"/>
    <p:sldId id="297" r:id="rId10"/>
    <p:sldId id="298" r:id="rId11"/>
    <p:sldId id="261" r:id="rId12"/>
    <p:sldId id="295" r:id="rId13"/>
    <p:sldId id="293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141FAB46-2A31-4DAA-A0F3-7167FE8EDE50}">
          <p14:sldIdLst>
            <p14:sldId id="256"/>
            <p14:sldId id="283"/>
            <p14:sldId id="282"/>
            <p14:sldId id="260"/>
            <p14:sldId id="284"/>
            <p14:sldId id="285"/>
            <p14:sldId id="286"/>
            <p14:sldId id="296"/>
            <p14:sldId id="297"/>
            <p14:sldId id="298"/>
            <p14:sldId id="261"/>
            <p14:sldId id="295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3087" autoAdjust="0"/>
  </p:normalViewPr>
  <p:slideViewPr>
    <p:cSldViewPr>
      <p:cViewPr varScale="1">
        <p:scale>
          <a:sx n="64" d="100"/>
          <a:sy n="64" d="100"/>
        </p:scale>
        <p:origin x="907" y="58"/>
      </p:cViewPr>
      <p:guideLst>
        <p:guide pos="3839"/>
        <p:guide orient="horz" pos="2160"/>
      </p:guideLst>
    </p:cSldViewPr>
  </p:slideViewPr>
  <p:notesTextViewPr>
    <p:cViewPr>
      <p:scale>
        <a:sx n="87" d="100"/>
        <a:sy n="87" d="100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848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45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18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93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1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78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9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359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2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6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80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50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29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43" y="1803405"/>
            <a:ext cx="9446339" cy="1825096"/>
          </a:xfrm>
        </p:spPr>
        <p:txBody>
          <a:bodyPr anchor="b">
            <a:normAutofit/>
          </a:bodyPr>
          <a:lstStyle>
            <a:lvl1pPr algn="l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632201"/>
            <a:ext cx="9446339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7501" y="4314328"/>
            <a:ext cx="2910082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243" y="4323846"/>
            <a:ext cx="639913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5096" y="1430867"/>
            <a:ext cx="2742486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2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98" y="4697361"/>
            <a:ext cx="10819216" cy="81935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549" y="941440"/>
            <a:ext cx="10819022" cy="3478161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516716"/>
            <a:ext cx="10817582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3"/>
            <a:ext cx="10817582" cy="2802467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9134"/>
            <a:ext cx="10127878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01" y="753534"/>
            <a:ext cx="10148889" cy="2604495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525" y="3365557"/>
            <a:ext cx="959023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1" y="3959863"/>
            <a:ext cx="1014888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126" y="93345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1370" y="270129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83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28" y="1124702"/>
            <a:ext cx="10143544" cy="251183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8316"/>
            <a:ext cx="10142012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78884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8884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1" y="2202080"/>
            <a:ext cx="3455532" cy="617320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0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662" y="2201333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5721" y="2904067"/>
            <a:ext cx="34555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03" y="2192866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49704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7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39" y="4191001"/>
            <a:ext cx="3450683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39" y="2362200"/>
            <a:ext cx="34506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39" y="4873765"/>
            <a:ext cx="34506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124" y="4191001"/>
            <a:ext cx="3448037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3124" y="2362200"/>
            <a:ext cx="3448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3125" y="4873764"/>
            <a:ext cx="344803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7635" y="4191001"/>
            <a:ext cx="3455569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759" y="2362200"/>
            <a:ext cx="344698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7635" y="4873762"/>
            <a:ext cx="345154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2194560"/>
            <a:ext cx="10817582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4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6339" y="745067"/>
            <a:ext cx="205686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200" y="745068"/>
            <a:ext cx="8202064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79942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1"/>
            <a:ext cx="6989671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5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6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4"/>
            <a:ext cx="10817581" cy="2801935"/>
          </a:xfrm>
        </p:spPr>
        <p:txBody>
          <a:bodyPr anchor="b">
            <a:normAutofit/>
          </a:bodyPr>
          <a:lstStyle>
            <a:lvl1pPr algn="r"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00" y="3641726"/>
            <a:ext cx="10487468" cy="955675"/>
          </a:xfrm>
        </p:spPr>
        <p:txBody>
          <a:bodyPr>
            <a:normAutofit/>
          </a:bodyPr>
          <a:lstStyle>
            <a:lvl1pPr marL="0" indent="0" algn="r">
              <a:buNone/>
              <a:defRPr sz="2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2"/>
            <a:ext cx="6989671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64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25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1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2" y="3132667"/>
            <a:ext cx="5310392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132667"/>
            <a:ext cx="533261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7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1" y="746760"/>
            <a:ext cx="6508923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0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8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1524000"/>
            <a:ext cx="6871450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191" y="751242"/>
            <a:ext cx="3644013" cy="546744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1" y="3124200"/>
            <a:ext cx="687145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3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846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194561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3122" y="6356351"/>
            <a:ext cx="2910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1" y="6355846"/>
            <a:ext cx="7770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718" y="38100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6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9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space.falmouth.ac.uk/course/view.php?id=4883#section-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falmouth.falmouth.ac.uk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space.falmouth.ac.uk/course/view.php?id=4883#section-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49A3E-CC0A-44EF-92B4-A56A56F7D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42" r="24863"/>
          <a:stretch/>
        </p:blipFill>
        <p:spPr>
          <a:xfrm>
            <a:off x="20" y="10"/>
            <a:ext cx="12188805" cy="6857990"/>
          </a:xfrm>
          <a:prstGeom prst="rect">
            <a:avLst/>
          </a:prstGeo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7CBA5-DD49-4839-B6AE-921299AAC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242" y="3014139"/>
            <a:ext cx="9446340" cy="1825096"/>
          </a:xfrm>
        </p:spPr>
        <p:txBody>
          <a:bodyPr>
            <a:normAutofit/>
          </a:bodyPr>
          <a:lstStyle/>
          <a:p>
            <a:r>
              <a:rPr lang="en-US" b="1" dirty="0"/>
              <a:t>Module Induction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59059-ACB1-4026-B80C-93EEF9B17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242" y="4842935"/>
            <a:ext cx="9446340" cy="685800"/>
          </a:xfrm>
        </p:spPr>
        <p:txBody>
          <a:bodyPr>
            <a:normAutofit/>
          </a:bodyPr>
          <a:lstStyle/>
          <a:p>
            <a:r>
              <a:rPr lang="en-US" dirty="0"/>
              <a:t>COMP220: Graphics &amp; Simulation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DCC51-D47B-4760-8AC8-9669A700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(asynchronous)</a:t>
            </a:r>
          </a:p>
          <a:p>
            <a:r>
              <a:rPr lang="en-GB" dirty="0"/>
              <a:t>Workshop (synchronous)</a:t>
            </a:r>
          </a:p>
          <a:p>
            <a:r>
              <a:rPr lang="en-GB" dirty="0"/>
              <a:t>Supervisions (synchronous)</a:t>
            </a:r>
          </a:p>
          <a:p>
            <a:r>
              <a:rPr lang="en-GB" dirty="0"/>
              <a:t>Portfolio development (sync/async)</a:t>
            </a:r>
          </a:p>
          <a:p>
            <a:pPr lvl="1"/>
            <a:r>
              <a:rPr lang="en-GB" dirty="0"/>
              <a:t>To </a:t>
            </a:r>
            <a:r>
              <a:rPr lang="en-GB" dirty="0">
                <a:solidFill>
                  <a:schemeClr val="accent2"/>
                </a:solidFill>
              </a:rPr>
              <a:t>support</a:t>
            </a:r>
            <a:r>
              <a:rPr lang="en-GB" dirty="0"/>
              <a:t> your work for Assignment 2 – </a:t>
            </a:r>
            <a:r>
              <a:rPr lang="en-GB" dirty="0">
                <a:solidFill>
                  <a:schemeClr val="accent2"/>
                </a:solidFill>
              </a:rPr>
              <a:t>technical report</a:t>
            </a:r>
          </a:p>
          <a:p>
            <a:pPr lvl="1"/>
            <a:r>
              <a:rPr lang="en-GB" dirty="0"/>
              <a:t>1-hour </a:t>
            </a:r>
            <a:r>
              <a:rPr lang="en-GB" dirty="0">
                <a:solidFill>
                  <a:schemeClr val="accent5"/>
                </a:solidFill>
              </a:rPr>
              <a:t>synchronous</a:t>
            </a:r>
            <a:r>
              <a:rPr lang="en-GB" dirty="0"/>
              <a:t> activity as a </a:t>
            </a:r>
            <a:r>
              <a:rPr lang="en-GB" dirty="0">
                <a:solidFill>
                  <a:schemeClr val="accent5"/>
                </a:solidFill>
              </a:rPr>
              <a:t>timetabled Teams Meeting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1 hour of </a:t>
            </a:r>
            <a:r>
              <a:rPr lang="en-GB" dirty="0">
                <a:solidFill>
                  <a:schemeClr val="accent5"/>
                </a:solidFill>
              </a:rPr>
              <a:t>asynchronous independent work </a:t>
            </a:r>
            <a:r>
              <a:rPr lang="en-GB" dirty="0"/>
              <a:t>to present before the next session.</a:t>
            </a:r>
          </a:p>
        </p:txBody>
      </p:sp>
    </p:spTree>
    <p:extLst>
      <p:ext uri="{BB962C8B-B14F-4D97-AF65-F5344CB8AC3E}">
        <p14:creationId xmlns:p14="http://schemas.microsoft.com/office/powerpoint/2010/main" val="3709033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Assignments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90C509-ED10-47CC-ACB3-C7FDE4F91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2194561"/>
            <a:ext cx="10817582" cy="4186767"/>
          </a:xfrm>
        </p:spPr>
        <p:txBody>
          <a:bodyPr>
            <a:normAutofit/>
          </a:bodyPr>
          <a:lstStyle/>
          <a:p>
            <a:r>
              <a:rPr lang="en-GB" dirty="0"/>
              <a:t>Assignment 1: Artefact Worksheets [70%]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accent5"/>
                </a:solidFill>
              </a:rPr>
              <a:t>Four</a:t>
            </a:r>
            <a:r>
              <a:rPr lang="en-GB" dirty="0"/>
              <a:t> worksheets (roughly one every two weeks)</a:t>
            </a:r>
          </a:p>
          <a:p>
            <a:pPr marL="1005806" lvl="2" indent="-342900">
              <a:buClr>
                <a:schemeClr val="tx1"/>
              </a:buClr>
            </a:pPr>
            <a:r>
              <a:rPr lang="en-GB" dirty="0"/>
              <a:t>Worksheets 1-2: build the </a:t>
            </a:r>
            <a:r>
              <a:rPr lang="en-GB" dirty="0">
                <a:solidFill>
                  <a:schemeClr val="accent2"/>
                </a:solidFill>
              </a:rPr>
              <a:t>framework</a:t>
            </a:r>
            <a:r>
              <a:rPr lang="en-GB" dirty="0"/>
              <a:t> that forms the foundations for your </a:t>
            </a:r>
            <a:r>
              <a:rPr lang="en-GB" dirty="0">
                <a:solidFill>
                  <a:schemeClr val="accent2"/>
                </a:solidFill>
              </a:rPr>
              <a:t>artefact</a:t>
            </a:r>
          </a:p>
          <a:p>
            <a:pPr marL="1005806" lvl="2" indent="-342900">
              <a:buClr>
                <a:schemeClr val="tx1"/>
              </a:buClr>
            </a:pPr>
            <a:r>
              <a:rPr lang="en-GB" dirty="0"/>
              <a:t>Worksheets 3-4: </a:t>
            </a:r>
            <a:r>
              <a:rPr lang="en-GB" dirty="0">
                <a:solidFill>
                  <a:schemeClr val="accent2"/>
                </a:solidFill>
              </a:rPr>
              <a:t>plan</a:t>
            </a:r>
            <a:r>
              <a:rPr lang="en-GB" dirty="0"/>
              <a:t>, </a:t>
            </a:r>
            <a:r>
              <a:rPr lang="en-GB" dirty="0">
                <a:solidFill>
                  <a:schemeClr val="accent2"/>
                </a:solidFill>
              </a:rPr>
              <a:t>implement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refine</a:t>
            </a:r>
            <a:r>
              <a:rPr lang="en-GB" dirty="0"/>
              <a:t> your chosen graphics/simulation techniques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Assignment 2: Technical Report [30%]</a:t>
            </a:r>
          </a:p>
          <a:p>
            <a:pPr lvl="1"/>
            <a:r>
              <a:rPr lang="en-GB" dirty="0"/>
              <a:t>Produce </a:t>
            </a:r>
            <a:r>
              <a:rPr lang="en-GB"/>
              <a:t>a </a:t>
            </a:r>
            <a:r>
              <a:rPr lang="en-GB">
                <a:solidFill>
                  <a:schemeClr val="accent5"/>
                </a:solidFill>
              </a:rPr>
              <a:t>poster</a:t>
            </a:r>
            <a:r>
              <a:rPr lang="en-GB"/>
              <a:t> </a:t>
            </a:r>
            <a:r>
              <a:rPr lang="en-GB" dirty="0"/>
              <a:t>to </a:t>
            </a:r>
            <a:r>
              <a:rPr lang="en-GB" dirty="0">
                <a:solidFill>
                  <a:schemeClr val="accent2"/>
                </a:solidFill>
              </a:rPr>
              <a:t>report the outcome </a:t>
            </a:r>
            <a:r>
              <a:rPr lang="en-GB" dirty="0"/>
              <a:t>of </a:t>
            </a:r>
            <a:r>
              <a:rPr lang="en-GB" dirty="0">
                <a:solidFill>
                  <a:schemeClr val="accent2"/>
                </a:solidFill>
              </a:rPr>
              <a:t>practice-based research</a:t>
            </a:r>
            <a:r>
              <a:rPr lang="en-GB" dirty="0"/>
              <a:t> related to the </a:t>
            </a:r>
            <a:r>
              <a:rPr lang="en-GB" dirty="0">
                <a:solidFill>
                  <a:schemeClr val="accent2"/>
                </a:solidFill>
              </a:rPr>
              <a:t>technical architecture </a:t>
            </a:r>
            <a:r>
              <a:rPr lang="en-GB" dirty="0"/>
              <a:t>of your artefact</a:t>
            </a:r>
          </a:p>
          <a:p>
            <a:r>
              <a:rPr lang="en-GB" dirty="0"/>
              <a:t>See </a:t>
            </a:r>
            <a:r>
              <a:rPr lang="en-GB" dirty="0" err="1">
                <a:hlinkClick r:id="rId3"/>
              </a:rPr>
              <a:t>LearningSpace</a:t>
            </a:r>
            <a:r>
              <a:rPr lang="en-GB" dirty="0"/>
              <a:t> for assignment briefs, worksheets and formative deadlines</a:t>
            </a:r>
          </a:p>
          <a:p>
            <a:pPr marL="548743" lvl="1" indent="-342900"/>
            <a:r>
              <a:rPr lang="en-GB" dirty="0"/>
              <a:t>Submit </a:t>
            </a:r>
            <a:r>
              <a:rPr lang="en-GB" dirty="0">
                <a:solidFill>
                  <a:schemeClr val="accent2"/>
                </a:solidFill>
              </a:rPr>
              <a:t>pull request to Bitbucket</a:t>
            </a:r>
            <a:r>
              <a:rPr lang="en-GB" dirty="0"/>
              <a:t> before the deadlines for formative feedback</a:t>
            </a:r>
          </a:p>
          <a:p>
            <a:r>
              <a:rPr lang="en-GB" dirty="0"/>
              <a:t>See </a:t>
            </a:r>
            <a:r>
              <a:rPr lang="en-GB" dirty="0" err="1">
                <a:hlinkClick r:id="rId4"/>
              </a:rPr>
              <a:t>MyFalmouth</a:t>
            </a:r>
            <a:r>
              <a:rPr lang="en-GB" dirty="0"/>
              <a:t> for summative deadline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8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3D59-8AB9-4377-9AAD-835251C9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Worksheet Schedule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BC4DA7C-3224-459D-BF23-60CCD019E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060052"/>
              </p:ext>
            </p:extLst>
          </p:nvPr>
        </p:nvGraphicFramePr>
        <p:xfrm>
          <a:off x="913557" y="1704512"/>
          <a:ext cx="9027205" cy="14106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5441">
                  <a:extLst>
                    <a:ext uri="{9D8B030D-6E8A-4147-A177-3AD203B41FA5}">
                      <a16:colId xmlns:a16="http://schemas.microsoft.com/office/drawing/2014/main" val="4192146080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2035707617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2461948806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3847706460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913720009"/>
                    </a:ext>
                  </a:extLst>
                </a:gridCol>
              </a:tblGrid>
              <a:tr h="36486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1760749"/>
                  </a:ext>
                </a:extLst>
              </a:tr>
              <a:tr h="1044930">
                <a:tc>
                  <a:txBody>
                    <a:bodyPr/>
                    <a:lstStyle/>
                    <a:p>
                      <a:r>
                        <a:rPr lang="en-GB" sz="1800" b="1" dirty="0"/>
                        <a:t>Overview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Introducing OpenGL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Vertices &amp; Transforms</a:t>
                      </a:r>
                      <a:endParaRPr lang="en-GB" sz="1800" b="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Textures &amp; Models</a:t>
                      </a:r>
                      <a:endParaRPr lang="en-GB" sz="1800" b="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1560955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A6FFF5F3-D5F2-48BC-8D86-E5B0B5B14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60327"/>
              </p:ext>
            </p:extLst>
          </p:nvPr>
        </p:nvGraphicFramePr>
        <p:xfrm>
          <a:off x="6313786" y="1704966"/>
          <a:ext cx="1813487" cy="140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7044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4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1038896"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Worksheet development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51FACE1-F78B-4509-B77A-DA6E1E67E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20148"/>
              </p:ext>
            </p:extLst>
          </p:nvPr>
        </p:nvGraphicFramePr>
        <p:xfrm>
          <a:off x="903953" y="4152136"/>
          <a:ext cx="1813487" cy="1427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7523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6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1052342"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Studio practice/</a:t>
                      </a:r>
                      <a:br>
                        <a:rPr lang="en-GB" sz="16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GB" sz="16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mid-term review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13826E06-58A3-4153-A8C4-58AF63582A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97791"/>
              </p:ext>
            </p:extLst>
          </p:nvPr>
        </p:nvGraphicFramePr>
        <p:xfrm>
          <a:off x="2725250" y="4152136"/>
          <a:ext cx="7213716" cy="1427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429">
                  <a:extLst>
                    <a:ext uri="{9D8B030D-6E8A-4147-A177-3AD203B41FA5}">
                      <a16:colId xmlns:a16="http://schemas.microsoft.com/office/drawing/2014/main" val="4192146080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2035707617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2461948806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3847706460"/>
                    </a:ext>
                  </a:extLst>
                </a:gridCol>
              </a:tblGrid>
              <a:tr h="38156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7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8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9 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10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1760749"/>
                  </a:ext>
                </a:extLst>
              </a:tr>
              <a:tr h="1046018">
                <a:tc>
                  <a:txBody>
                    <a:bodyPr/>
                    <a:lstStyle/>
                    <a:p>
                      <a:r>
                        <a:rPr lang="en-GB" sz="1800" b="1" dirty="0"/>
                        <a:t>Lighting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Post-processing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b="1" dirty="0"/>
                        <a:t>Profiling and Optimisation for Graphics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800" b="1"/>
                        <a:t>Simulation &amp; Animation</a:t>
                      </a:r>
                      <a:endParaRPr lang="en-GB" sz="1800" b="1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1560955"/>
                  </a:ext>
                </a:extLst>
              </a:tr>
            </a:tbl>
          </a:graphicData>
        </a:graphic>
      </p:graphicFrame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C0BA10AA-93F3-4000-B4A7-0CFC6EDD7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878455"/>
              </p:ext>
            </p:extLst>
          </p:nvPr>
        </p:nvGraphicFramePr>
        <p:xfrm>
          <a:off x="9938966" y="4155000"/>
          <a:ext cx="1813487" cy="142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6566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11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1058980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VIVA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61596660-89D4-45A4-825B-8F4988A85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01472"/>
              </p:ext>
            </p:extLst>
          </p:nvPr>
        </p:nvGraphicFramePr>
        <p:xfrm>
          <a:off x="913556" y="3355562"/>
          <a:ext cx="1803884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803884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Proposal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049191-7DA3-4335-85B4-013923173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05416"/>
              </p:ext>
            </p:extLst>
          </p:nvPr>
        </p:nvGraphicFramePr>
        <p:xfrm>
          <a:off x="2717440" y="3355161"/>
          <a:ext cx="7223320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611660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  <a:gridCol w="3611660">
                  <a:extLst>
                    <a:ext uri="{9D8B030D-6E8A-4147-A177-3AD203B41FA5}">
                      <a16:colId xmlns:a16="http://schemas.microsoft.com/office/drawing/2014/main" val="384692216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Worksheet 1: framework</a:t>
                      </a:r>
                    </a:p>
                  </a:txBody>
                  <a:tcPr marL="100558" marR="100558" marT="45708" marB="457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Worksheet 2: basic scene</a:t>
                      </a:r>
                    </a:p>
                  </a:txBody>
                  <a:tcPr marL="100558" marR="10055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C4A444F4-63C1-4F3C-800D-3707F8D50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0203"/>
              </p:ext>
            </p:extLst>
          </p:nvPr>
        </p:nvGraphicFramePr>
        <p:xfrm>
          <a:off x="913556" y="5820574"/>
          <a:ext cx="7269086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634543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  <a:gridCol w="3634543">
                  <a:extLst>
                    <a:ext uri="{9D8B030D-6E8A-4147-A177-3AD203B41FA5}">
                      <a16:colId xmlns:a16="http://schemas.microsoft.com/office/drawing/2014/main" val="384692216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Worksheet 3: plan/prototype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Worksheet 4: implementation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96889114-7BEE-4903-8004-D1DC43599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36083"/>
              </p:ext>
            </p:extLst>
          </p:nvPr>
        </p:nvGraphicFramePr>
        <p:xfrm>
          <a:off x="8182642" y="5820573"/>
          <a:ext cx="1756324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56324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Refinement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0C533950-C416-4CF0-8961-018B1156E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60770"/>
              </p:ext>
            </p:extLst>
          </p:nvPr>
        </p:nvGraphicFramePr>
        <p:xfrm>
          <a:off x="6318587" y="6358615"/>
          <a:ext cx="1803884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803884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Posters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994442-5273-4EBC-AF5F-96C6EE998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10636" y="4149080"/>
            <a:ext cx="16637" cy="1430635"/>
          </a:xfrm>
          <a:prstGeom prst="line">
            <a:avLst/>
          </a:prstGeom>
          <a:ln w="762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0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7FB1-BB5E-49AD-8C21-1B880154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Now what…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1DF3-5A05-4639-A340-EC4C91F4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Take a look at the </a:t>
            </a:r>
            <a:r>
              <a:rPr lang="en-GB" dirty="0">
                <a:solidFill>
                  <a:schemeClr val="accent2"/>
                </a:solidFill>
                <a:effectLst/>
              </a:rPr>
              <a:t>content for Week 1</a:t>
            </a:r>
            <a:r>
              <a:rPr lang="en-GB" dirty="0">
                <a:effectLst/>
              </a:rPr>
              <a:t> on </a:t>
            </a:r>
            <a:r>
              <a:rPr lang="en-GB" dirty="0" err="1">
                <a:effectLst/>
              </a:rPr>
              <a:t>LearningSpace</a:t>
            </a:r>
            <a:r>
              <a:rPr lang="en-GB" dirty="0">
                <a:effectLst/>
              </a:rPr>
              <a:t> for an introduction to some of the topics relevant to computer graphics and simulation. </a:t>
            </a:r>
          </a:p>
          <a:p>
            <a:r>
              <a:rPr lang="en-GB" dirty="0"/>
              <a:t>Watch the Assignment Overview videos (in the </a:t>
            </a:r>
            <a:r>
              <a:rPr lang="en-GB" dirty="0">
                <a:hlinkClick r:id="rId3"/>
              </a:rPr>
              <a:t>Assessment section</a:t>
            </a:r>
            <a:r>
              <a:rPr lang="en-GB" dirty="0"/>
              <a:t> on </a:t>
            </a:r>
            <a:r>
              <a:rPr lang="en-GB" dirty="0" err="1"/>
              <a:t>LearningSpace</a:t>
            </a:r>
            <a:r>
              <a:rPr lang="en-GB" dirty="0"/>
              <a:t>) to learn more about the artefact you’ll be creating for your assignment.</a:t>
            </a:r>
          </a:p>
          <a:p>
            <a:r>
              <a:rPr lang="en-GB" sz="2400" dirty="0">
                <a:effectLst/>
              </a:rPr>
              <a:t>Start to thi</a:t>
            </a:r>
            <a:r>
              <a:rPr lang="en-GB" sz="2400" dirty="0"/>
              <a:t>nk about which </a:t>
            </a:r>
            <a:r>
              <a:rPr lang="en-GB" sz="2400" dirty="0">
                <a:solidFill>
                  <a:schemeClr val="accent5"/>
                </a:solidFill>
              </a:rPr>
              <a:t>techniques</a:t>
            </a:r>
            <a:r>
              <a:rPr lang="en-GB" sz="2400" dirty="0"/>
              <a:t> you’d like to implement, and </a:t>
            </a:r>
            <a:r>
              <a:rPr lang="en-GB" sz="2400" dirty="0">
                <a:solidFill>
                  <a:schemeClr val="accent2"/>
                </a:solidFill>
              </a:rPr>
              <a:t>prepare your </a:t>
            </a:r>
            <a:r>
              <a:rPr lang="en-GB" sz="2400" b="1" dirty="0">
                <a:solidFill>
                  <a:schemeClr val="accent2"/>
                </a:solidFill>
              </a:rPr>
              <a:t>proposal</a:t>
            </a:r>
            <a:r>
              <a:rPr lang="en-GB" sz="2400" dirty="0"/>
              <a:t> to </a:t>
            </a:r>
            <a:r>
              <a:rPr lang="en-GB" sz="2400" dirty="0">
                <a:solidFill>
                  <a:schemeClr val="accent2"/>
                </a:solidFill>
              </a:rPr>
              <a:t>present in </a:t>
            </a:r>
            <a:r>
              <a:rPr lang="en-GB" sz="2400" b="1" dirty="0">
                <a:solidFill>
                  <a:schemeClr val="accent2"/>
                </a:solidFill>
              </a:rPr>
              <a:t>Week 2</a:t>
            </a:r>
            <a:r>
              <a:rPr lang="en-GB" sz="2800" dirty="0"/>
              <a:t>.</a:t>
            </a:r>
            <a:endParaRPr lang="en-GB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98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2003-D964-4CB6-91EE-0BF084F7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Session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1D9D-B270-4760-A79A-E2A534B3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accent2"/>
                </a:solidFill>
              </a:rPr>
              <a:t>Anticipate</a:t>
            </a:r>
            <a:r>
              <a:rPr lang="en-GB" dirty="0"/>
              <a:t> the content of the module (topics and structure).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accent2"/>
                </a:solidFill>
              </a:rPr>
              <a:t>Understand</a:t>
            </a:r>
            <a:r>
              <a:rPr lang="en-GB" dirty="0"/>
              <a:t> the module aim and learning objectives.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accent2"/>
                </a:solidFill>
              </a:rPr>
              <a:t>Plan</a:t>
            </a:r>
            <a:r>
              <a:rPr lang="en-GB" dirty="0"/>
              <a:t> your time management strategies for completing the assignments.</a:t>
            </a:r>
          </a:p>
        </p:txBody>
      </p:sp>
    </p:spTree>
    <p:extLst>
      <p:ext uri="{BB962C8B-B14F-4D97-AF65-F5344CB8AC3E}">
        <p14:creationId xmlns:p14="http://schemas.microsoft.com/office/powerpoint/2010/main" val="33357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3B70-EB13-4F75-B21D-763AB5B8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Module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8733C-C844-4CB9-97A6-EE9F1456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To </a:t>
            </a:r>
            <a:r>
              <a:rPr lang="en-GB" sz="2800" b="1" dirty="0">
                <a:solidFill>
                  <a:schemeClr val="accent2"/>
                </a:solidFill>
              </a:rPr>
              <a:t>research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chemeClr val="accent2"/>
                </a:solidFill>
              </a:rPr>
              <a:t>apply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accent2"/>
                </a:solidFill>
              </a:rPr>
              <a:t>creative computing </a:t>
            </a:r>
            <a:r>
              <a:rPr lang="en-GB" sz="2800" dirty="0"/>
              <a:t>to the domain of </a:t>
            </a:r>
            <a:r>
              <a:rPr lang="en-GB" sz="2800" dirty="0">
                <a:solidFill>
                  <a:schemeClr val="accent5"/>
                </a:solidFill>
              </a:rPr>
              <a:t>computer graphics and simulations</a:t>
            </a:r>
            <a:r>
              <a:rPr lang="en-GB" sz="2800" dirty="0"/>
              <a:t>.</a:t>
            </a:r>
          </a:p>
          <a:p>
            <a:pPr marL="0" indent="0" algn="ctr">
              <a:buNone/>
            </a:pPr>
            <a:endParaRPr lang="en-GB" sz="3199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GB" dirty="0"/>
              <a:t>On this module, you will </a:t>
            </a:r>
            <a:r>
              <a:rPr lang="en-GB" dirty="0">
                <a:solidFill>
                  <a:schemeClr val="accent2"/>
                </a:solidFill>
              </a:rPr>
              <a:t>develop your understanding of computing</a:t>
            </a:r>
            <a:r>
              <a:rPr lang="en-GB" dirty="0"/>
              <a:t> in more depth through a </a:t>
            </a:r>
            <a:r>
              <a:rPr lang="en-GB" dirty="0">
                <a:solidFill>
                  <a:schemeClr val="accent2"/>
                </a:solidFill>
              </a:rPr>
              <a:t>greater focus on game engines. </a:t>
            </a:r>
            <a:r>
              <a:rPr lang="en-GB" dirty="0"/>
              <a:t>You develop your coding skills in the context of </a:t>
            </a:r>
            <a:r>
              <a:rPr lang="en-GB" dirty="0">
                <a:solidFill>
                  <a:schemeClr val="accent5"/>
                </a:solidFill>
              </a:rPr>
              <a:t>graphics technologies and pipelines</a:t>
            </a:r>
            <a:r>
              <a:rPr lang="en-GB" dirty="0"/>
              <a:t> and gain an understanding of the </a:t>
            </a:r>
            <a:r>
              <a:rPr lang="en-GB" dirty="0">
                <a:solidFill>
                  <a:schemeClr val="accent5"/>
                </a:solidFill>
              </a:rPr>
              <a:t>operation of simulated virtual environments</a:t>
            </a:r>
            <a:r>
              <a:rPr lang="en-GB" dirty="0"/>
              <a:t>. You will engage </a:t>
            </a:r>
            <a:r>
              <a:rPr lang="en-GB" dirty="0">
                <a:solidFill>
                  <a:schemeClr val="accent2"/>
                </a:solidFill>
              </a:rPr>
              <a:t>practically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creatively</a:t>
            </a:r>
            <a:r>
              <a:rPr lang="en-GB" dirty="0"/>
              <a:t> to </a:t>
            </a:r>
            <a:r>
              <a:rPr lang="en-GB" b="1" dirty="0">
                <a:solidFill>
                  <a:schemeClr val="accent2"/>
                </a:solidFill>
              </a:rPr>
              <a:t>repurpose</a:t>
            </a:r>
            <a:r>
              <a:rPr lang="en-GB" dirty="0"/>
              <a:t> physics processing and graphics rendering pipelines in order to </a:t>
            </a:r>
            <a:r>
              <a:rPr lang="en-GB" dirty="0">
                <a:solidFill>
                  <a:schemeClr val="accent2"/>
                </a:solidFill>
              </a:rPr>
              <a:t>change their behaviours </a:t>
            </a:r>
            <a:r>
              <a:rPr lang="en-GB" dirty="0"/>
              <a:t>and create distinctive visual styles suited to a </a:t>
            </a:r>
            <a:r>
              <a:rPr lang="en-GB" dirty="0">
                <a:solidFill>
                  <a:schemeClr val="accent5"/>
                </a:solidFill>
              </a:rPr>
              <a:t>specific concept</a:t>
            </a:r>
            <a:r>
              <a:rPr lang="en-GB" dirty="0"/>
              <a:t>.</a:t>
            </a:r>
            <a:endParaRPr lang="en-GB" sz="3199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3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F815-29DE-4527-9EF3-E411D6BE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Learning 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F5D17-B5F9-4FA4-9356-0E0B2E6E4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2330460"/>
            <a:ext cx="11521280" cy="21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4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3D59-8AB9-4377-9AAD-835251C9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Weekly Overview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CC106011-11A9-49B5-B78A-9E3DDDE5C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645061"/>
              </p:ext>
            </p:extLst>
          </p:nvPr>
        </p:nvGraphicFramePr>
        <p:xfrm>
          <a:off x="913557" y="1704511"/>
          <a:ext cx="9027205" cy="23291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5441">
                  <a:extLst>
                    <a:ext uri="{9D8B030D-6E8A-4147-A177-3AD203B41FA5}">
                      <a16:colId xmlns:a16="http://schemas.microsoft.com/office/drawing/2014/main" val="4192146080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2035707617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2461948806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3847706460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913720009"/>
                    </a:ext>
                  </a:extLst>
                </a:gridCol>
              </a:tblGrid>
              <a:tr h="3371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1760749"/>
                  </a:ext>
                </a:extLst>
              </a:tr>
              <a:tr h="1963449">
                <a:tc>
                  <a:txBody>
                    <a:bodyPr/>
                    <a:lstStyle/>
                    <a:p>
                      <a:r>
                        <a:rPr lang="en-GB" sz="1800" b="1" dirty="0"/>
                        <a:t>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Recap of the graphics pipeline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Topics in computer graphics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Introducing OpenGL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Setting up the OpenGL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Drawing a basic primitive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Shaders/GLSL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Vertices &amp; Transforms</a:t>
                      </a:r>
                      <a:endParaRPr lang="en-GB" sz="1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Properties of 3D geometry meshes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Transforms and the projection matrix</a:t>
                      </a:r>
                      <a:endParaRPr lang="en-GB" sz="1400" b="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Worksheet development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Textures &amp;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Applying textures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Loading 3D models from file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1560955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58ADF861-2231-4EE3-9BE1-51F21DBBE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78168"/>
              </p:ext>
            </p:extLst>
          </p:nvPr>
        </p:nvGraphicFramePr>
        <p:xfrm>
          <a:off x="6313788" y="1704429"/>
          <a:ext cx="1813487" cy="233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614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4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1967750">
                <a:tc>
                  <a:txBody>
                    <a:bodyPr/>
                    <a:lstStyle/>
                    <a:p>
                      <a:pPr algn="ctr"/>
                      <a:r>
                        <a:rPr lang="en-GB" sz="18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Worksheet development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4031BB11-11DA-430F-B187-8A085CF08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16984"/>
              </p:ext>
            </p:extLst>
          </p:nvPr>
        </p:nvGraphicFramePr>
        <p:xfrm>
          <a:off x="913557" y="4176870"/>
          <a:ext cx="1813487" cy="25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7050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6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2199557">
                <a:tc>
                  <a:txBody>
                    <a:bodyPr/>
                    <a:lstStyle/>
                    <a:p>
                      <a:pPr algn="ctr"/>
                      <a:r>
                        <a:rPr lang="en-GB" sz="18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Studio practice/</a:t>
                      </a:r>
                      <a:br>
                        <a:rPr lang="en-GB" sz="18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GB" sz="18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mid-term review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79891AB-08E8-4B70-A59B-10C9163AE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913103"/>
              </p:ext>
            </p:extLst>
          </p:nvPr>
        </p:nvGraphicFramePr>
        <p:xfrm>
          <a:off x="2751884" y="4176870"/>
          <a:ext cx="7213716" cy="2570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429">
                  <a:extLst>
                    <a:ext uri="{9D8B030D-6E8A-4147-A177-3AD203B41FA5}">
                      <a16:colId xmlns:a16="http://schemas.microsoft.com/office/drawing/2014/main" val="4192146080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2035707617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2461948806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3847706460"/>
                    </a:ext>
                  </a:extLst>
                </a:gridCol>
              </a:tblGrid>
              <a:tr h="3755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7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8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9 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10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1760749"/>
                  </a:ext>
                </a:extLst>
              </a:tr>
              <a:tr h="1858796">
                <a:tc>
                  <a:txBody>
                    <a:bodyPr/>
                    <a:lstStyle/>
                    <a:p>
                      <a:r>
                        <a:rPr lang="en-GB" sz="1800" b="1" dirty="0"/>
                        <a:t>Lighting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The Blinn-</a:t>
                      </a:r>
                      <a:r>
                        <a:rPr lang="en-GB" sz="1400" dirty="0" err="1"/>
                        <a:t>Phong</a:t>
                      </a:r>
                      <a:r>
                        <a:rPr lang="en-GB" sz="1400" dirty="0"/>
                        <a:t> illumination model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Post-processing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frame buffer and its uses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Creating effects in GLSL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b="1" dirty="0"/>
                        <a:t>Profiling and Optimisation for Graphics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The Bullet visual debugger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Common bottlenecks in computer graphics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800" b="1" dirty="0"/>
                        <a:t>Simulation &amp; Animation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/>
                        <a:t>Rigid body dynamics using the Bullet Physics Engine</a:t>
                      </a:r>
                      <a:endParaRPr lang="en-GB" sz="14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Animation of articulated figures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1560955"/>
                  </a:ext>
                </a:extLst>
              </a:tr>
            </a:tbl>
          </a:graphicData>
        </a:graphic>
      </p:graphicFrame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5AEA7422-D944-4F03-8CEF-096411997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27264"/>
              </p:ext>
            </p:extLst>
          </p:nvPr>
        </p:nvGraphicFramePr>
        <p:xfrm>
          <a:off x="9940759" y="4173150"/>
          <a:ext cx="1813487" cy="257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531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11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2211763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VIVA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A248B9-600B-4FD6-8700-798A4A1F0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094133" y="4173150"/>
            <a:ext cx="16503" cy="2634050"/>
          </a:xfrm>
          <a:prstGeom prst="line">
            <a:avLst/>
          </a:prstGeom>
          <a:ln w="762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9DE12E-9A3F-483D-B1D4-7B0E63D3F489}"/>
              </a:ext>
            </a:extLst>
          </p:cNvPr>
          <p:cNvSpPr txBox="1"/>
          <p:nvPr/>
        </p:nvSpPr>
        <p:spPr>
          <a:xfrm>
            <a:off x="9955356" y="3664364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No workshop</a:t>
            </a:r>
          </a:p>
        </p:txBody>
      </p:sp>
    </p:spTree>
    <p:extLst>
      <p:ext uri="{BB962C8B-B14F-4D97-AF65-F5344CB8AC3E}">
        <p14:creationId xmlns:p14="http://schemas.microsoft.com/office/powerpoint/2010/main" val="428037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DCC51-D47B-4760-8AC8-9669A700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(asynchronous)</a:t>
            </a:r>
          </a:p>
          <a:p>
            <a:r>
              <a:rPr lang="en-GB" dirty="0"/>
              <a:t>Workshop (synchronous)</a:t>
            </a:r>
          </a:p>
          <a:p>
            <a:r>
              <a:rPr lang="en-GB" dirty="0"/>
              <a:t>Supervisions (synchronous)</a:t>
            </a:r>
          </a:p>
          <a:p>
            <a:r>
              <a:rPr lang="en-GB" dirty="0"/>
              <a:t>Portfolio development (sync/async)</a:t>
            </a:r>
          </a:p>
        </p:txBody>
      </p:sp>
    </p:spTree>
    <p:extLst>
      <p:ext uri="{BB962C8B-B14F-4D97-AF65-F5344CB8AC3E}">
        <p14:creationId xmlns:p14="http://schemas.microsoft.com/office/powerpoint/2010/main" val="282116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0BBF5-4C7C-4E3C-AC85-AA37AEF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(asynchronous)</a:t>
            </a:r>
          </a:p>
          <a:p>
            <a:pPr lvl="1"/>
            <a:r>
              <a:rPr lang="en-GB" dirty="0"/>
              <a:t>A variable combination of:</a:t>
            </a:r>
          </a:p>
          <a:p>
            <a:pPr lvl="2"/>
            <a:r>
              <a:rPr lang="en-GB" dirty="0"/>
              <a:t>Short pre-recorded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5"/>
                </a:solidFill>
              </a:rPr>
              <a:t>videos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introducing the topic(s) and/or demonstrating implementations</a:t>
            </a:r>
          </a:p>
          <a:p>
            <a:pPr lvl="2"/>
            <a:r>
              <a:rPr lang="en-GB" dirty="0"/>
              <a:t>Reading material from </a:t>
            </a:r>
            <a:r>
              <a:rPr lang="en-GB" dirty="0">
                <a:solidFill>
                  <a:schemeClr val="accent5"/>
                </a:solidFill>
              </a:rPr>
              <a:t>textbooks</a:t>
            </a:r>
            <a:r>
              <a:rPr lang="en-GB" dirty="0"/>
              <a:t> or </a:t>
            </a:r>
            <a:r>
              <a:rPr lang="en-GB" dirty="0">
                <a:solidFill>
                  <a:schemeClr val="accent5"/>
                </a:solidFill>
              </a:rPr>
              <a:t>online sources</a:t>
            </a:r>
          </a:p>
          <a:p>
            <a:pPr lvl="2"/>
            <a:r>
              <a:rPr lang="en-GB" dirty="0"/>
              <a:t>External videos or other material</a:t>
            </a:r>
          </a:p>
          <a:p>
            <a:pPr lvl="1"/>
            <a:r>
              <a:rPr lang="en-GB" dirty="0"/>
              <a:t>Spend approx. 1h per week familiarising yourself with the content </a:t>
            </a:r>
            <a:r>
              <a:rPr lang="en-GB" dirty="0">
                <a:solidFill>
                  <a:schemeClr val="accent2"/>
                </a:solidFill>
              </a:rPr>
              <a:t>before attending the timetabled sessions</a:t>
            </a:r>
            <a:r>
              <a:rPr lang="en-GB" dirty="0"/>
              <a:t>!</a:t>
            </a:r>
          </a:p>
          <a:p>
            <a:r>
              <a:rPr lang="en-GB" dirty="0"/>
              <a:t>Workshop (synchronous)</a:t>
            </a:r>
          </a:p>
          <a:p>
            <a:r>
              <a:rPr lang="en-GB" dirty="0"/>
              <a:t>Supervisions (synchronous)</a:t>
            </a:r>
          </a:p>
          <a:p>
            <a:r>
              <a:rPr lang="en-GB" dirty="0"/>
              <a:t>Portfolio development (sync/async)</a:t>
            </a:r>
          </a:p>
        </p:txBody>
      </p:sp>
    </p:spTree>
    <p:extLst>
      <p:ext uri="{BB962C8B-B14F-4D97-AF65-F5344CB8AC3E}">
        <p14:creationId xmlns:p14="http://schemas.microsoft.com/office/powerpoint/2010/main" val="2527383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0BBF5-4C7C-4E3C-AC85-AA37AEF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(asynchronous)</a:t>
            </a:r>
          </a:p>
          <a:p>
            <a:r>
              <a:rPr lang="en-GB" dirty="0"/>
              <a:t>Workshop (synchronous)</a:t>
            </a:r>
          </a:p>
          <a:p>
            <a:pPr lvl="1"/>
            <a:r>
              <a:rPr lang="en-GB" dirty="0"/>
              <a:t>2-hour online synchronous activity as a </a:t>
            </a:r>
            <a:r>
              <a:rPr lang="en-GB" dirty="0">
                <a:solidFill>
                  <a:schemeClr val="accent5"/>
                </a:solidFill>
              </a:rPr>
              <a:t>timetabled Teams Meeting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Recorded content will be posted on </a:t>
            </a:r>
            <a:r>
              <a:rPr lang="en-GB" dirty="0" err="1"/>
              <a:t>LearningSpace</a:t>
            </a:r>
            <a:r>
              <a:rPr lang="en-GB" dirty="0"/>
              <a:t> afterwards.</a:t>
            </a:r>
          </a:p>
          <a:p>
            <a:pPr lvl="1"/>
            <a:r>
              <a:rPr lang="en-GB" dirty="0"/>
              <a:t>Focus on </a:t>
            </a:r>
            <a:r>
              <a:rPr lang="en-GB" dirty="0">
                <a:solidFill>
                  <a:schemeClr val="accent2"/>
                </a:solidFill>
              </a:rPr>
              <a:t>practical</a:t>
            </a:r>
            <a:r>
              <a:rPr lang="en-GB" dirty="0"/>
              <a:t> methods for </a:t>
            </a:r>
            <a:r>
              <a:rPr lang="en-GB" dirty="0">
                <a:solidFill>
                  <a:schemeClr val="accent2"/>
                </a:solidFill>
              </a:rPr>
              <a:t>implementing</a:t>
            </a:r>
            <a:r>
              <a:rPr lang="en-GB" dirty="0"/>
              <a:t> techniques relevant to the week’s topics.</a:t>
            </a:r>
          </a:p>
          <a:p>
            <a:pPr lvl="1"/>
            <a:r>
              <a:rPr lang="en-GB" dirty="0"/>
              <a:t>Opportunity for </a:t>
            </a:r>
            <a:r>
              <a:rPr lang="en-GB" dirty="0">
                <a:solidFill>
                  <a:schemeClr val="accent2"/>
                </a:solidFill>
              </a:rPr>
              <a:t>support/Q&amp;A</a:t>
            </a:r>
            <a:r>
              <a:rPr lang="en-GB" dirty="0"/>
              <a:t> on any of the lecture material or with the worksheets.</a:t>
            </a:r>
          </a:p>
          <a:p>
            <a:r>
              <a:rPr lang="en-GB" dirty="0"/>
              <a:t>Supervisions (synchronous)</a:t>
            </a:r>
          </a:p>
          <a:p>
            <a:r>
              <a:rPr lang="en-GB" dirty="0"/>
              <a:t>Portfolio development (sync/async)</a:t>
            </a:r>
          </a:p>
        </p:txBody>
      </p:sp>
    </p:spTree>
    <p:extLst>
      <p:ext uri="{BB962C8B-B14F-4D97-AF65-F5344CB8AC3E}">
        <p14:creationId xmlns:p14="http://schemas.microsoft.com/office/powerpoint/2010/main" val="1885434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DCC51-D47B-4760-8AC8-9669A700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(asynchronous)</a:t>
            </a:r>
          </a:p>
          <a:p>
            <a:r>
              <a:rPr lang="en-GB" dirty="0"/>
              <a:t>Workshop (synchronous)</a:t>
            </a:r>
          </a:p>
          <a:p>
            <a:r>
              <a:rPr lang="en-GB" dirty="0"/>
              <a:t>Supervisions (synchronous)</a:t>
            </a:r>
          </a:p>
          <a:p>
            <a:pPr lvl="1"/>
            <a:r>
              <a:rPr lang="en-GB" dirty="0"/>
              <a:t>Weeks 2 (</a:t>
            </a:r>
            <a:r>
              <a:rPr lang="en-GB" dirty="0">
                <a:solidFill>
                  <a:schemeClr val="accent5"/>
                </a:solidFill>
              </a:rPr>
              <a:t>proposal review</a:t>
            </a:r>
            <a:r>
              <a:rPr lang="en-GB" dirty="0"/>
              <a:t>), 5, 8.</a:t>
            </a:r>
          </a:p>
          <a:p>
            <a:pPr lvl="1"/>
            <a:r>
              <a:rPr lang="en-GB" dirty="0"/>
              <a:t>1-hour </a:t>
            </a:r>
            <a:r>
              <a:rPr lang="en-GB" dirty="0">
                <a:solidFill>
                  <a:schemeClr val="accent5"/>
                </a:solidFill>
              </a:rPr>
              <a:t>Teams Meeting </a:t>
            </a:r>
            <a:r>
              <a:rPr lang="en-GB" dirty="0"/>
              <a:t>in small groups with your tutor.</a:t>
            </a:r>
          </a:p>
          <a:p>
            <a:pPr lvl="1"/>
            <a:r>
              <a:rPr lang="en-GB" dirty="0"/>
              <a:t>To </a:t>
            </a:r>
            <a:r>
              <a:rPr lang="en-GB" dirty="0">
                <a:solidFill>
                  <a:schemeClr val="accent2"/>
                </a:solidFill>
              </a:rPr>
              <a:t>review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discuss</a:t>
            </a:r>
            <a:r>
              <a:rPr lang="en-GB" dirty="0"/>
              <a:t> your </a:t>
            </a:r>
            <a:r>
              <a:rPr lang="en-GB" dirty="0">
                <a:solidFill>
                  <a:schemeClr val="accent2"/>
                </a:solidFill>
              </a:rPr>
              <a:t>artefact plans and progress</a:t>
            </a:r>
            <a:r>
              <a:rPr lang="en-GB" dirty="0"/>
              <a:t>.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Portfolio development (sync/async)</a:t>
            </a:r>
          </a:p>
        </p:txBody>
      </p:sp>
    </p:spTree>
    <p:extLst>
      <p:ext uri="{BB962C8B-B14F-4D97-AF65-F5344CB8AC3E}">
        <p14:creationId xmlns:p14="http://schemas.microsoft.com/office/powerpoint/2010/main" val="3462970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Custom 5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AA72D4"/>
      </a:accent6>
      <a:hlink>
        <a:srgbClr val="4A9BDC"/>
      </a:hlink>
      <a:folHlink>
        <a:srgbClr val="4A9BD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160</TotalTime>
  <Words>796</Words>
  <Application>Microsoft Office PowerPoint</Application>
  <PresentationFormat>Custom</PresentationFormat>
  <Paragraphs>151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Corbel</vt:lpstr>
      <vt:lpstr>Wingdings</vt:lpstr>
      <vt:lpstr>Vapor Trail</vt:lpstr>
      <vt:lpstr>Module Induction</vt:lpstr>
      <vt:lpstr>Session Aim</vt:lpstr>
      <vt:lpstr>Module Aim</vt:lpstr>
      <vt:lpstr>Learning Outcomes</vt:lpstr>
      <vt:lpstr>Weekly Overview</vt:lpstr>
      <vt:lpstr>Teaching Methods</vt:lpstr>
      <vt:lpstr>Teaching Methods</vt:lpstr>
      <vt:lpstr>Teaching Methods</vt:lpstr>
      <vt:lpstr>Teaching Methods</vt:lpstr>
      <vt:lpstr>Teaching Methods</vt:lpstr>
      <vt:lpstr>Assignments</vt:lpstr>
      <vt:lpstr>Worksheet Schedule</vt:lpstr>
      <vt:lpstr>Now what…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COMP220 Module Introduction</dc:title>
  <dc:creator>Kate Bergel</dc:creator>
  <cp:lastModifiedBy>Kate Bergel</cp:lastModifiedBy>
  <cp:revision>24</cp:revision>
  <dcterms:created xsi:type="dcterms:W3CDTF">2021-01-15T15:58:08Z</dcterms:created>
  <dcterms:modified xsi:type="dcterms:W3CDTF">2021-03-06T15:48:28Z</dcterms:modified>
</cp:coreProperties>
</file>