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4" r:id="rId9"/>
    <p:sldId id="263" r:id="rId10"/>
    <p:sldId id="265"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B4DCFA"/>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6" autoAdjust="0"/>
    <p:restoredTop sz="78049" autoAdjust="0"/>
  </p:normalViewPr>
  <p:slideViewPr>
    <p:cSldViewPr showGuides="1">
      <p:cViewPr varScale="1">
        <p:scale>
          <a:sx n="60" d="100"/>
          <a:sy n="60" d="100"/>
        </p:scale>
        <p:origin x="34" y="3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we’re going to revisit lines, which we met at the beginning of the module, and talk a little about planes, which have been mentioned in passing a few times, but not really defined in any specific way. I’m sure we’re all dreaming of travelling at the moment, but unfortunately</a:t>
            </a:r>
          </a:p>
          <a:p>
            <a:endParaRPr lang="en-GB" dirty="0"/>
          </a:p>
          <a:p>
            <a:r>
              <a:rPr lang="en-GB" dirty="0"/>
              <a:t>We won’t be dealing with these kinds of planes – though on the plus side, it means that we won’t have to deal with</a:t>
            </a:r>
          </a:p>
          <a:p>
            <a:endParaRPr lang="en-GB" dirty="0"/>
          </a:p>
          <a:p>
            <a:r>
              <a:rPr lang="en-GB" dirty="0"/>
              <a:t>Disease vectors like this mosquito.</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see some more examples of how to compute intersections with different objects on the </a:t>
            </a:r>
            <a:r>
              <a:rPr lang="en-GB" dirty="0" err="1"/>
              <a:t>scratchapixel</a:t>
            </a:r>
            <a:r>
              <a:rPr lang="en-GB" dirty="0"/>
              <a:t> website, as part of a tutorial on ray tracing, which is a technique to represent a 3 dimensional scene on a 2D surface by modelling the path of light rays as they interact with the objects; the next video will explain this in a little more detail.</a:t>
            </a:r>
          </a:p>
        </p:txBody>
      </p:sp>
      <p:sp>
        <p:nvSpPr>
          <p:cNvPr id="4" name="Slide Number Placeholder 3"/>
          <p:cNvSpPr>
            <a:spLocks noGrp="1"/>
          </p:cNvSpPr>
          <p:nvPr>
            <p:ph type="sldNum" sz="quarter" idx="5"/>
          </p:nvPr>
        </p:nvSpPr>
        <p:spPr/>
        <p:txBody>
          <a:bodyPr/>
          <a:lstStyle/>
          <a:p>
            <a:fld id="{F93199CD-3E1B-4AE6-990F-76F925F5EA9F}" type="slidenum">
              <a:rPr lang="en-GB" smtClean="0"/>
              <a:t>10</a:t>
            </a:fld>
            <a:endParaRPr lang="en-GB"/>
          </a:p>
        </p:txBody>
      </p:sp>
    </p:spTree>
    <p:extLst>
      <p:ext uri="{BB962C8B-B14F-4D97-AF65-F5344CB8AC3E}">
        <p14:creationId xmlns:p14="http://schemas.microsoft.com/office/powerpoint/2010/main" val="18979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kind of planes we’ll be looking at here are the ones that can be defined with an equation, which we can then use to determine intersections with lines and other objects in 3D space.</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3</a:t>
            </a:fld>
            <a:endParaRPr lang="en-GB"/>
          </a:p>
        </p:txBody>
      </p:sp>
    </p:spTree>
    <p:extLst>
      <p:ext uri="{BB962C8B-B14F-4D97-AF65-F5344CB8AC3E}">
        <p14:creationId xmlns:p14="http://schemas.microsoft.com/office/powerpoint/2010/main" val="153906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4</a:t>
            </a:fld>
            <a:endParaRPr lang="en-GB"/>
          </a:p>
        </p:txBody>
      </p:sp>
    </p:spTree>
    <p:extLst>
      <p:ext uri="{BB962C8B-B14F-4D97-AF65-F5344CB8AC3E}">
        <p14:creationId xmlns:p14="http://schemas.microsoft.com/office/powerpoint/2010/main" val="147206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5</a:t>
            </a:fld>
            <a:endParaRPr lang="en-GB"/>
          </a:p>
        </p:txBody>
      </p:sp>
    </p:spTree>
    <p:extLst>
      <p:ext uri="{BB962C8B-B14F-4D97-AF65-F5344CB8AC3E}">
        <p14:creationId xmlns:p14="http://schemas.microsoft.com/office/powerpoint/2010/main" val="2640554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6</a:t>
            </a:fld>
            <a:endParaRPr lang="en-GB"/>
          </a:p>
        </p:txBody>
      </p:sp>
    </p:spTree>
    <p:extLst>
      <p:ext uri="{BB962C8B-B14F-4D97-AF65-F5344CB8AC3E}">
        <p14:creationId xmlns:p14="http://schemas.microsoft.com/office/powerpoint/2010/main" val="276148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Equivalent to how we found the distance from a point to a sloped ground by taking a vector between the point and anywhere on the ground, and projecting it onto the normal to the ground.</a:t>
            </a:r>
          </a:p>
        </p:txBody>
      </p:sp>
      <p:sp>
        <p:nvSpPr>
          <p:cNvPr id="4" name="Slide Number Placeholder 3"/>
          <p:cNvSpPr>
            <a:spLocks noGrp="1"/>
          </p:cNvSpPr>
          <p:nvPr>
            <p:ph type="sldNum" sz="quarter" idx="5"/>
          </p:nvPr>
        </p:nvSpPr>
        <p:spPr/>
        <p:txBody>
          <a:bodyPr/>
          <a:lstStyle/>
          <a:p>
            <a:fld id="{F93199CD-3E1B-4AE6-990F-76F925F5EA9F}" type="slidenum">
              <a:rPr lang="en-GB" smtClean="0"/>
              <a:t>7</a:t>
            </a:fld>
            <a:endParaRPr lang="en-GB"/>
          </a:p>
        </p:txBody>
      </p:sp>
    </p:spTree>
    <p:extLst>
      <p:ext uri="{BB962C8B-B14F-4D97-AF65-F5344CB8AC3E}">
        <p14:creationId xmlns:p14="http://schemas.microsoft.com/office/powerpoint/2010/main" val="412900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Projection of the vector p onto the normal and subtract the distance from the origin to the plane.</a:t>
            </a:r>
          </a:p>
        </p:txBody>
      </p:sp>
      <p:sp>
        <p:nvSpPr>
          <p:cNvPr id="4" name="Slide Number Placeholder 3"/>
          <p:cNvSpPr>
            <a:spLocks noGrp="1"/>
          </p:cNvSpPr>
          <p:nvPr>
            <p:ph type="sldNum" sz="quarter" idx="5"/>
          </p:nvPr>
        </p:nvSpPr>
        <p:spPr/>
        <p:txBody>
          <a:bodyPr/>
          <a:lstStyle/>
          <a:p>
            <a:fld id="{F93199CD-3E1B-4AE6-990F-76F925F5EA9F}" type="slidenum">
              <a:rPr lang="en-GB" smtClean="0"/>
              <a:t>8</a:t>
            </a:fld>
            <a:endParaRPr lang="en-GB"/>
          </a:p>
        </p:txBody>
      </p:sp>
    </p:spTree>
    <p:extLst>
      <p:ext uri="{BB962C8B-B14F-4D97-AF65-F5344CB8AC3E}">
        <p14:creationId xmlns:p14="http://schemas.microsoft.com/office/powerpoint/2010/main" val="288388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9</a:t>
            </a:fld>
            <a:endParaRPr lang="en-GB"/>
          </a:p>
        </p:txBody>
      </p:sp>
    </p:spTree>
    <p:extLst>
      <p:ext uri="{BB962C8B-B14F-4D97-AF65-F5344CB8AC3E}">
        <p14:creationId xmlns:p14="http://schemas.microsoft.com/office/powerpoint/2010/main" val="1686873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marL="223838" indent="-223838">
              <a:buClr>
                <a:schemeClr val="tx2"/>
              </a:buClr>
              <a:buFont typeface="Wingdings" panose="05000000000000000000" pitchFamily="2" charset="2"/>
              <a:buChar char="§"/>
              <a:defRPr sz="3200"/>
            </a:lvl1pPr>
            <a:lvl2pPr>
              <a:buClr>
                <a:schemeClr val="tx2"/>
              </a:buClr>
              <a:defRPr sz="2600"/>
            </a:lvl2pPr>
            <a:lvl3pPr marL="682625" indent="-219075">
              <a:buClr>
                <a:schemeClr val="tx2"/>
              </a:buClr>
              <a:buFont typeface="Arial Nova" panose="020B0504020202020204" pitchFamily="34" charset="0"/>
              <a:buChar char="–"/>
              <a:defRPr sz="2400"/>
            </a:lvl3pPr>
            <a:lvl4pPr>
              <a:defRPr sz="200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10/23/2020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10/23/2020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10/23/2020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10/23/2020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10/23/2020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10/23/2020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10/23/2020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pngall.com/mosquito-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creativecommons.org/licenses/by-nc/3.0/" TargetMode="External"/><Relationship Id="rId4" Type="http://schemas.openxmlformats.org/officeDocument/2006/relationships/hyperlink" Target="http://www.pngall.com/airplane-png"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scratchapixel.com/lessons/3d-basic-rendering/minimal-ray-tracer-rendering-simple-sha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11" Type="http://schemas.openxmlformats.org/officeDocument/2006/relationships/image" Target="../media/image33.png"/><Relationship Id="rId6" Type="http://schemas.openxmlformats.org/officeDocument/2006/relationships/image" Target="../media/image34.png"/><Relationship Id="rId5" Type="http://schemas.openxmlformats.org/officeDocument/2006/relationships/image" Target="../media/image330.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4.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39.png"/><Relationship Id="rId9" Type="http://schemas.openxmlformats.org/officeDocument/2006/relationships/image" Target="../media/image45.pn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621804" y="1964649"/>
            <a:ext cx="7726423" cy="2420833"/>
          </a:xfrm>
        </p:spPr>
        <p:txBody>
          <a:bodyPr>
            <a:noAutofit/>
          </a:bodyPr>
          <a:lstStyle/>
          <a:p>
            <a:r>
              <a:rPr lang="en-US" sz="4800" i="1" dirty="0"/>
              <a:t>Week 7: 3D Geometry I</a:t>
            </a:r>
            <a:br>
              <a:rPr lang="en-US" sz="4800" dirty="0"/>
            </a:br>
            <a:r>
              <a:rPr lang="en-US" sz="4800" b="1" dirty="0"/>
              <a:t>Part 2: Lines and planes</a:t>
            </a:r>
            <a:endParaRPr lang="en-US" sz="4800"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621804" y="4385482"/>
            <a:ext cx="6480720" cy="1405101"/>
          </a:xfrm>
        </p:spPr>
        <p:txBody>
          <a:bodyPr>
            <a:normAutofit/>
          </a:bodyPr>
          <a:lstStyle/>
          <a:p>
            <a:r>
              <a:rPr lang="en-US" cap="none" spc="0" dirty="0">
                <a:solidFill>
                  <a:schemeClr val="accent4"/>
                </a:solidFill>
              </a:rPr>
              <a:t>COMP270: Mathematics for 3D Worlds and Simulations</a:t>
            </a:r>
          </a:p>
        </p:txBody>
      </p:sp>
      <p:pic>
        <p:nvPicPr>
          <p:cNvPr id="5" name="Picture 4">
            <a:extLst>
              <a:ext uri="{FF2B5EF4-FFF2-40B4-BE49-F238E27FC236}">
                <a16:creationId xmlns:a16="http://schemas.microsoft.com/office/drawing/2014/main" id="{07686584-F5BB-422C-8A33-D1CE3C971A46}"/>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54115" y="2420888"/>
            <a:ext cx="1963044" cy="1152128"/>
          </a:xfrm>
          <a:prstGeom prst="rect">
            <a:avLst/>
          </a:prstGeom>
        </p:spPr>
      </p:pic>
      <p:sp>
        <p:nvSpPr>
          <p:cNvPr id="6" name="TextBox 5">
            <a:extLst>
              <a:ext uri="{FF2B5EF4-FFF2-40B4-BE49-F238E27FC236}">
                <a16:creationId xmlns:a16="http://schemas.microsoft.com/office/drawing/2014/main" id="{17789E1D-C767-4589-804D-E133F0A9A975}"/>
              </a:ext>
            </a:extLst>
          </p:cNvPr>
          <p:cNvSpPr txBox="1"/>
          <p:nvPr/>
        </p:nvSpPr>
        <p:spPr>
          <a:xfrm>
            <a:off x="251940" y="6858000"/>
            <a:ext cx="11684944" cy="230832"/>
          </a:xfrm>
          <a:prstGeom prst="rect">
            <a:avLst/>
          </a:prstGeom>
          <a:noFill/>
        </p:spPr>
        <p:txBody>
          <a:bodyPr wrap="square" rtlCol="0">
            <a:spAutoFit/>
          </a:bodyPr>
          <a:lstStyle/>
          <a:p>
            <a:r>
              <a:rPr lang="en-GB" sz="900">
                <a:hlinkClick r:id="rId4" tooltip="http://www.pngall.com/airplane-png"/>
              </a:rPr>
              <a:t>This Photo</a:t>
            </a:r>
            <a:r>
              <a:rPr lang="en-GB" sz="900"/>
              <a:t> by Unknown Author is licensed under </a:t>
            </a:r>
            <a:r>
              <a:rPr lang="en-GB" sz="900">
                <a:hlinkClick r:id="rId5" tooltip="https://creativecommons.org/licenses/by-nc/3.0/"/>
              </a:rPr>
              <a:t>CC BY-NC</a:t>
            </a:r>
            <a:endParaRPr lang="en-GB" sz="900"/>
          </a:p>
        </p:txBody>
      </p:sp>
      <p:pic>
        <p:nvPicPr>
          <p:cNvPr id="8" name="Picture 7">
            <a:extLst>
              <a:ext uri="{FF2B5EF4-FFF2-40B4-BE49-F238E27FC236}">
                <a16:creationId xmlns:a16="http://schemas.microsoft.com/office/drawing/2014/main" id="{17FAE0DF-5C4B-470E-9162-C77AC0D622D0}"/>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458004" flipH="1">
            <a:off x="11714362" y="2559845"/>
            <a:ext cx="3352982" cy="2137906"/>
          </a:xfrm>
          <a:prstGeom prst="rect">
            <a:avLst/>
          </a:prstGeom>
        </p:spPr>
      </p:pic>
      <p:sp>
        <p:nvSpPr>
          <p:cNvPr id="9" name="TextBox 8">
            <a:extLst>
              <a:ext uri="{FF2B5EF4-FFF2-40B4-BE49-F238E27FC236}">
                <a16:creationId xmlns:a16="http://schemas.microsoft.com/office/drawing/2014/main" id="{EC3081AB-8E8D-466D-A979-6EE584FFC88F}"/>
              </a:ext>
            </a:extLst>
          </p:cNvPr>
          <p:cNvSpPr txBox="1"/>
          <p:nvPr/>
        </p:nvSpPr>
        <p:spPr>
          <a:xfrm>
            <a:off x="3502124" y="6858000"/>
            <a:ext cx="9144019" cy="230832"/>
          </a:xfrm>
          <a:prstGeom prst="rect">
            <a:avLst/>
          </a:prstGeom>
          <a:noFill/>
        </p:spPr>
        <p:txBody>
          <a:bodyPr wrap="square" rtlCol="0">
            <a:spAutoFit/>
          </a:bodyPr>
          <a:lstStyle/>
          <a:p>
            <a:r>
              <a:rPr lang="en-GB" sz="900" dirty="0">
                <a:hlinkClick r:id="rId7" tooltip="http://www.pngall.com/mosquito-png"/>
              </a:rPr>
              <a:t>This Photo</a:t>
            </a:r>
            <a:r>
              <a:rPr lang="en-GB" sz="900" dirty="0"/>
              <a:t> by Unknown Author is licensed under </a:t>
            </a:r>
            <a:r>
              <a:rPr lang="en-GB" sz="900" dirty="0">
                <a:hlinkClick r:id="rId5" tooltip="https://creativecommons.org/licenses/by-nc/3.0/"/>
              </a:rPr>
              <a:t>CC BY-NC</a:t>
            </a:r>
            <a:endParaRPr lang="en-GB" sz="900" dirty="0"/>
          </a:p>
        </p:txBody>
      </p:sp>
    </p:spTree>
    <p:extLst>
      <p:ext uri="{BB962C8B-B14F-4D97-AF65-F5344CB8AC3E}">
        <p14:creationId xmlns:p14="http://schemas.microsoft.com/office/powerpoint/2010/main" val="35815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74264E-6 2.96296E-6 L 0.56786 -0.51111 " pathEditMode="relative" rAng="0" ptsTypes="AA">
                                      <p:cBhvr>
                                        <p:cTn id="6" dur="2000" fill="hold"/>
                                        <p:tgtEl>
                                          <p:spTgt spid="5"/>
                                        </p:tgtEl>
                                        <p:attrNameLst>
                                          <p:attrName>ppt_x</p:attrName>
                                          <p:attrName>ppt_y</p:attrName>
                                        </p:attrNameLst>
                                      </p:cBhvr>
                                      <p:rCtr x="28393" y="-25556"/>
                                    </p:animMotion>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3000" fill="hold"/>
                                        <p:tgtEl>
                                          <p:spTgt spid="8"/>
                                        </p:tgtEl>
                                        <p:attrNameLst>
                                          <p:attrName>r</p:attrName>
                                        </p:attrNameLst>
                                      </p:cBhvr>
                                    </p:animRot>
                                  </p:childTnLst>
                                </p:cTn>
                              </p:par>
                              <p:par>
                                <p:cTn id="11" presetID="0" presetClass="path" presetSubtype="0" accel="50000" decel="50000" fill="hold" nodeType="withEffect">
                                  <p:stCondLst>
                                    <p:cond delay="0"/>
                                  </p:stCondLst>
                                  <p:childTnLst>
                                    <p:animMotion origin="layout" path="M 0.00652 -0.00787 L 0.00652 -0.00787 C 0.00235 -0.00718 -0.00169 -0.00648 -0.00586 -0.00602 L -0.04949 -0.00186 C -0.05795 -0.00255 -0.08687 -0.00394 -0.09872 -0.00602 C -0.10289 -0.00672 -0.10289 -0.00834 -0.10653 -0.00996 C -0.10667 -0.00996 -0.11917 -0.01412 -0.12229 -0.01598 C -0.1331 -0.02223 -0.12242 -0.01829 -0.13454 -0.02176 C -0.14053 -0.02547 -0.13597 -0.02315 -0.1447 -0.02593 C -0.14652 -0.02639 -0.14834 -0.02709 -0.1503 -0.02778 C -0.15134 -0.02824 -0.15238 -0.02963 -0.15355 -0.02986 C -0.15772 -0.03079 -0.16176 -0.03125 -0.16593 -0.03172 C -0.18911 -0.04005 -0.16566 -0.03241 -0.18715 -0.03773 C -0.19406 -0.03959 -0.19119 -0.03959 -0.19731 -0.04167 C -0.19953 -0.0426 -0.20174 -0.04306 -0.20396 -0.04375 L -0.21411 -0.04977 L -0.21737 -0.05162 C -0.22818 -0.07084 -0.21438 -0.04815 -0.22414 -0.05973 C -0.23248 -0.06968 -0.22284 -0.06297 -0.23092 -0.0676 C -0.23157 -0.06968 -0.23222 -0.07199 -0.23313 -0.07361 C -0.23404 -0.07523 -0.2356 -0.0757 -0.23652 -0.07755 C -0.24055 -0.08611 -0.24055 -0.08727 -0.24212 -0.09561 C -0.24173 -0.10116 -0.24199 -0.11574 -0.23977 -0.12338 C -0.23925 -0.12547 -0.23847 -0.12755 -0.23756 -0.1294 C -0.23652 -0.13148 -0.23521 -0.13311 -0.23417 -0.13519 C -0.22714 -0.15139 -0.23287 -0.14352 -0.22636 -0.15116 C -0.22571 -0.15324 -0.22519 -0.15556 -0.22414 -0.15718 C -0.22219 -0.16042 -0.21737 -0.16505 -0.21737 -0.16505 C -0.21425 -0.16459 -0.20773 -0.16459 -0.20396 -0.16111 C -0.19992 -0.15741 -0.20005 -0.1551 -0.19614 -0.14931 C -0.1951 -0.14769 -0.1938 -0.14676 -0.19276 -0.14514 C -0.18885 -0.13889 -0.18624 -0.13496 -0.1839 -0.12732 C -0.18299 -0.12477 -0.18247 -0.12199 -0.18155 -0.11945 C -0.17817 -0.10857 -0.18025 -0.11829 -0.1783 -0.10741 C -0.17856 -0.10139 -0.17882 -0.09537 -0.17934 -0.08959 C -0.1796 -0.0875 -0.17973 -0.08519 -0.18051 -0.08357 C -0.18129 -0.08172 -0.18273 -0.08079 -0.1839 -0.07963 C -0.18455 -0.07755 -0.18507 -0.075 -0.18611 -0.07361 C -0.18702 -0.07223 -0.18833 -0.07246 -0.1895 -0.07153 C -0.19067 -0.07061 -0.19158 -0.06852 -0.19276 -0.0676 C -0.19497 -0.06598 -0.19731 -0.06505 -0.19953 -0.06366 C -0.2007 -0.06297 -0.20187 -0.0625 -0.20291 -0.06158 C -0.20877 -0.05648 -0.20578 -0.05834 -0.2119 -0.05579 L -0.25553 -0.05764 C -0.26764 -0.05857 -0.25944 -0.0588 -0.26673 -0.06158 C -0.26895 -0.0625 -0.27116 -0.06297 -0.27338 -0.06366 C -0.27572 -0.06505 -0.2778 -0.06667 -0.28015 -0.0676 C -0.28158 -0.06829 -0.28314 -0.06875 -0.28458 -0.06968 C -0.28614 -0.07061 -0.28757 -0.07246 -0.28913 -0.07361 C -0.29018 -0.07454 -0.29135 -0.075 -0.29239 -0.0757 C -0.29734 -0.08426 -0.29747 -0.0838 -0.30255 -0.09746 C -0.30333 -0.09954 -0.30411 -0.10139 -0.30476 -0.10348 C -0.30607 -0.10834 -0.30594 -0.11227 -0.30698 -0.11736 C -0.30763 -0.12014 -0.30867 -0.12269 -0.30919 -0.12523 C -0.3101 -0.12917 -0.31075 -0.13334 -0.31154 -0.13727 L -0.31258 -0.14329 C -0.31219 -0.15463 -0.31219 -0.16574 -0.31154 -0.17709 C -0.31128 -0.18125 -0.30893 -0.18797 -0.30815 -0.19098 C -0.30763 -0.19283 -0.3075 -0.19514 -0.30698 -0.19699 C -0.30646 -0.19908 -0.30568 -0.20116 -0.30476 -0.20301 C -0.29747 -0.21736 -0.29825 -0.21528 -0.29018 -0.22477 L -0.28692 -0.22894 C -0.28575 -0.2301 -0.28484 -0.23218 -0.28353 -0.23287 L -0.27898 -0.23473 C -0.27793 -0.23611 -0.27689 -0.23773 -0.27572 -0.23866 C -0.27455 -0.23982 -0.27338 -0.24005 -0.27233 -0.24074 C -0.27038 -0.2419 -0.26843 -0.24306 -0.26673 -0.24468 C -0.2554 -0.25579 -0.26452 -0.2507 -0.25553 -0.25463 L -0.24876 -0.26667 C -0.24772 -0.26852 -0.24628 -0.27037 -0.24537 -0.27269 C -0.24472 -0.27454 -0.24394 -0.27662 -0.24316 -0.27848 C -0.24134 -0.2838 -0.23756 -0.29445 -0.23756 -0.29445 C -0.23547 -0.30926 -0.23534 -0.30718 -0.23756 -0.33033 C -0.23821 -0.33611 -0.24498 -0.34329 -0.24655 -0.34422 L -0.25332 -0.34815 C -0.25709 -0.35047 -0.26178 -0.35348 -0.26556 -0.35417 L -0.27572 -0.35625 C -0.28953 -0.35556 -0.30333 -0.35533 -0.31714 -0.35417 C -0.31831 -0.35417 -0.31935 -0.35278 -0.32039 -0.35209 C -0.32339 -0.3507 -0.32938 -0.34815 -0.32938 -0.34815 C -0.33771 -0.33843 -0.33446 -0.34398 -0.33954 -0.33241 C -0.3398 -0.33033 -0.34019 -0.32824 -0.34058 -0.32639 C -0.34123 -0.32361 -0.34292 -0.3213 -0.34279 -0.31829 C -0.34253 -0.31204 -0.34201 -0.30486 -0.33954 -0.30047 C -0.33798 -0.29792 -0.33667 -0.29491 -0.33498 -0.2926 C -0.33237 -0.28866 -0.3273 -0.28311 -0.32378 -0.28056 C -0.32156 -0.27894 -0.31922 -0.27824 -0.31714 -0.27662 C -0.31557 -0.27547 -0.31414 -0.27361 -0.31258 -0.27269 C -0.30932 -0.27037 -0.30581 -0.26898 -0.30255 -0.26667 C -0.30073 -0.26528 -0.2989 -0.26389 -0.29695 -0.26273 C -0.29552 -0.26181 -0.29395 -0.26158 -0.29239 -0.26065 C -0.28197 -0.25371 -0.29539 -0.25857 -0.28015 -0.25463 C -0.2752 -0.25186 -0.27246 -0.25047 -0.26777 -0.24676 C -0.25957 -0.24028 -0.26686 -0.24491 -0.25996 -0.24074 C -0.25788 -0.2382 -0.25449 -0.23496 -0.25332 -0.23079 C -0.25215 -0.22709 -0.25097 -0.21898 -0.25097 -0.21898 C -0.25136 -0.21412 -0.25123 -0.20926 -0.25215 -0.20486 C -0.25306 -0.20047 -0.25514 -0.19699 -0.25657 -0.19306 C -0.25736 -0.19098 -0.25775 -0.18843 -0.25892 -0.18704 C -0.25996 -0.18565 -0.261 -0.18403 -0.26217 -0.18311 C -0.264 -0.18148 -0.26843 -0.17986 -0.27012 -0.17917 C -0.27845 -0.17477 -0.26712 -0.17824 -0.28353 -0.175 C -0.31831 -0.17801 -0.29747 -0.17361 -0.31154 -0.17917 C -0.31323 -0.17986 -0.31961 -0.18172 -0.32156 -0.18311 C -0.32313 -0.18403 -0.32456 -0.18588 -0.32599 -0.18704 C -0.32717 -0.18797 -0.32834 -0.1882 -0.32938 -0.18912 C -0.33094 -0.19028 -0.33237 -0.1919 -0.33394 -0.19306 C -0.33615 -0.19468 -0.33941 -0.19607 -0.34175 -0.19699 C -0.34358 -0.19908 -0.34553 -0.2007 -0.34735 -0.20301 C -0.354 -0.21181 -0.34735 -0.20695 -0.354 -0.21088 C -0.35517 -0.21366 -0.35621 -0.21644 -0.35738 -0.21898 C -0.35842 -0.22107 -0.35986 -0.22246 -0.36077 -0.22477 C -0.36168 -0.22732 -0.36233 -0.2301 -0.36298 -0.23287 C -0.36454 -0.23936 -0.36741 -0.25278 -0.36741 -0.25278 C -0.36715 -0.26598 -0.36702 -0.27917 -0.36637 -0.2926 C -0.36624 -0.29468 -0.36585 -0.29676 -0.3652 -0.29838 C -0.36324 -0.30486 -0.36142 -0.30625 -0.3596 -0.3125 C -0.35907 -0.31436 -0.3592 -0.31667 -0.35855 -0.31829 C -0.35764 -0.32014 -0.35608 -0.32061 -0.35517 -0.32246 C -0.3497 -0.33195 -0.35439 -0.3294 -0.34735 -0.33426 C -0.34397 -0.33658 -0.34058 -0.3382 -0.33719 -0.34028 L -0.33394 -0.34213 C -0.32782 -0.34954 -0.33303 -0.34445 -0.32274 -0.34815 C -0.32156 -0.34861 -0.32052 -0.35 -0.31935 -0.35023 C -0.31336 -0.35139 -0.30737 -0.35162 -0.30138 -0.35209 L -0.27012 -0.35023 C -0.26582 -0.34977 -0.25879 -0.34746 -0.25436 -0.3463 C -0.23352 -0.3338 -0.24941 -0.3426 -0.1951 -0.3463 C -0.1938 -0.3463 -0.19289 -0.34769 -0.19171 -0.34815 C -0.1895 -0.34908 -0.18715 -0.34954 -0.18494 -0.35023 L -0.17595 -0.35811 C -0.17452 -0.35949 -0.17309 -0.36111 -0.17153 -0.36204 L -0.16814 -0.36412 C -0.16319 -0.37593 -0.1658 -0.36945 -0.16032 -0.38403 L -0.15811 -0.39005 C -0.15512 -0.41111 -0.15915 -0.38635 -0.15472 -0.40394 C -0.15381 -0.40787 -0.15329 -0.41181 -0.15251 -0.41598 L -0.1503 -0.42778 C -0.14991 -0.42986 -0.14978 -0.43195 -0.14912 -0.4338 C -0.14561 -0.44329 -0.1473 -0.4375 -0.1447 -0.45162 L -0.14352 -0.45764 C -0.14313 -0.47616 -0.14313 -0.49491 -0.14235 -0.51343 C -0.14222 -0.51922 -0.13792 -0.52824 -0.13675 -0.53102 L -0.13232 -0.54306 C -0.13154 -0.54491 -0.13128 -0.54769 -0.13011 -0.54908 L -0.12672 -0.55301 C -0.12594 -0.55486 -0.12555 -0.55741 -0.12451 -0.55903 C -0.1236 -0.56019 -0.12216 -0.55996 -0.12112 -0.56088 C -0.11995 -0.56204 -0.11904 -0.56389 -0.11774 -0.56482 C -0.11617 -0.56621 -0.11135 -0.56829 -0.10992 -0.56898 C -0.10028 -0.56829 -0.09051 -0.56806 -0.08088 -0.5669 C -0.07931 -0.56667 -0.07788 -0.56528 -0.07632 -0.56482 C -0.06968 -0.5632 -0.0629 -0.56227 -0.05626 -0.56088 L -0.04506 -0.55903 L 0.01212 -0.56088 C 0.01329 -0.56088 0.01433 -0.5625 0.0155 -0.56297 C 0.01654 -0.5632 0.01772 -0.56297 0.01889 -0.56297 " pathEditMode="relative" ptsTypes="AAAAAAAAAAAAAAAAAAAAAAAAAAAAAAAAAAAAAAAAAAAAAAAAAAAAAAAAAAAAAAAAAAAAAAAAAAAAAAAAAAAAAAAAAAAAAAAAAAAAAAAAAAAAAAAAAAAAAAAAAAAAAAAAAAAAAAAAAAAAAAAAAAAAAAAAAAAAA">
                                      <p:cBhvr>
                                        <p:cTn id="12" dur="3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0418-C4E0-4987-A554-43FC9B75C58C}"/>
              </a:ext>
            </a:extLst>
          </p:cNvPr>
          <p:cNvSpPr>
            <a:spLocks noGrp="1"/>
          </p:cNvSpPr>
          <p:nvPr>
            <p:ph type="title"/>
          </p:nvPr>
        </p:nvSpPr>
        <p:spPr/>
        <p:txBody>
          <a:bodyPr/>
          <a:lstStyle/>
          <a:p>
            <a:r>
              <a:rPr lang="en-GB" dirty="0"/>
              <a:t>Intersections with other objects</a:t>
            </a:r>
          </a:p>
        </p:txBody>
      </p:sp>
      <p:sp>
        <p:nvSpPr>
          <p:cNvPr id="3" name="Content Placeholder 2">
            <a:extLst>
              <a:ext uri="{FF2B5EF4-FFF2-40B4-BE49-F238E27FC236}">
                <a16:creationId xmlns:a16="http://schemas.microsoft.com/office/drawing/2014/main" id="{8C83A0C9-0E9D-4845-8639-8197BC5B2BB9}"/>
              </a:ext>
            </a:extLst>
          </p:cNvPr>
          <p:cNvSpPr>
            <a:spLocks noGrp="1"/>
          </p:cNvSpPr>
          <p:nvPr>
            <p:ph idx="1"/>
          </p:nvPr>
        </p:nvSpPr>
        <p:spPr/>
        <p:txBody>
          <a:bodyPr/>
          <a:lstStyle/>
          <a:p>
            <a:r>
              <a:rPr lang="en-GB" dirty="0"/>
              <a:t>Similar to in 2D!</a:t>
            </a:r>
          </a:p>
          <a:p>
            <a:pPr lvl="1"/>
            <a:r>
              <a:rPr lang="en-GB" dirty="0"/>
              <a:t>Sphere – circle</a:t>
            </a:r>
          </a:p>
          <a:p>
            <a:pPr lvl="1"/>
            <a:r>
              <a:rPr lang="en-GB" dirty="0"/>
              <a:t>Cuboid – rectangle</a:t>
            </a:r>
          </a:p>
          <a:p>
            <a:r>
              <a:rPr lang="en-GB" dirty="0"/>
              <a:t>Some examples here:</a:t>
            </a:r>
            <a:br>
              <a:rPr lang="en-GB" dirty="0"/>
            </a:br>
            <a:r>
              <a:rPr lang="en-GB" dirty="0">
                <a:hlinkClick r:id="rId3"/>
              </a:rPr>
              <a:t>https://www.scratchapixel.com/lessons/3d-basic-rendering/minimal-ray-tracer-rendering-simple-shapes</a:t>
            </a:r>
            <a:endParaRPr lang="en-GB" dirty="0"/>
          </a:p>
          <a:p>
            <a:pPr marL="0" indent="0">
              <a:buNone/>
            </a:pPr>
            <a:endParaRPr lang="en-GB" dirty="0"/>
          </a:p>
        </p:txBody>
      </p:sp>
    </p:spTree>
    <p:extLst>
      <p:ext uri="{BB962C8B-B14F-4D97-AF65-F5344CB8AC3E}">
        <p14:creationId xmlns:p14="http://schemas.microsoft.com/office/powerpoint/2010/main" val="224808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799" b="1" dirty="0">
                <a:solidFill>
                  <a:schemeClr val="accent4"/>
                </a:solidFill>
              </a:rPr>
              <a:t>Define </a:t>
            </a:r>
            <a:r>
              <a:rPr lang="en-US" sz="2799" dirty="0"/>
              <a:t>the equation of a plane</a:t>
            </a:r>
          </a:p>
          <a:p>
            <a:pPr lvl="0"/>
            <a:r>
              <a:rPr lang="en-US" sz="2799" b="1" dirty="0">
                <a:solidFill>
                  <a:schemeClr val="accent4"/>
                </a:solidFill>
              </a:rPr>
              <a:t>Extend</a:t>
            </a:r>
            <a:r>
              <a:rPr lang="en-US" sz="2799" dirty="0"/>
              <a:t> techniques for determining intersections to 3D objects</a:t>
            </a:r>
            <a:endParaRPr lang="en-US" sz="2799" dirty="0">
              <a:solidFill>
                <a:schemeClr val="accent2"/>
              </a:solidFill>
            </a:endParaRPr>
          </a:p>
          <a:p>
            <a:pPr lvl="0"/>
            <a:endParaRPr lang="en-US" sz="2799" dirty="0"/>
          </a:p>
          <a:p>
            <a:pPr lvl="0"/>
            <a:endParaRPr lang="en-GB" dirty="0"/>
          </a:p>
        </p:txBody>
      </p:sp>
    </p:spTree>
    <p:extLst>
      <p:ext uri="{BB962C8B-B14F-4D97-AF65-F5344CB8AC3E}">
        <p14:creationId xmlns:p14="http://schemas.microsoft.com/office/powerpoint/2010/main" val="22120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09D7527E-4FA2-4296-B367-B9AB7522C71F}"/>
              </a:ext>
              <a:ext uri="{C183D7F6-B498-43B3-948B-1728B52AA6E4}">
                <adec:decorative xmlns:adec="http://schemas.microsoft.com/office/drawing/2017/decorative" val="1"/>
              </a:ext>
            </a:extLst>
          </p:cNvPr>
          <p:cNvGrpSpPr/>
          <p:nvPr/>
        </p:nvGrpSpPr>
        <p:grpSpPr>
          <a:xfrm>
            <a:off x="8168736" y="3361975"/>
            <a:ext cx="2453674" cy="2118593"/>
            <a:chOff x="8168736" y="3361975"/>
            <a:chExt cx="2453674" cy="2118593"/>
          </a:xfrm>
        </p:grpSpPr>
        <p:cxnSp>
          <p:nvCxnSpPr>
            <p:cNvPr id="12" name="Straight Arrow Connector 11">
              <a:extLst>
                <a:ext uri="{FF2B5EF4-FFF2-40B4-BE49-F238E27FC236}">
                  <a16:creationId xmlns:a16="http://schemas.microsoft.com/office/drawing/2014/main" id="{04E9BFC9-3081-4DB7-8F72-ECBE0711E780}"/>
                </a:ext>
                <a:ext uri="{C183D7F6-B498-43B3-948B-1728B52AA6E4}">
                  <adec:decorative xmlns:adec="http://schemas.microsoft.com/office/drawing/2017/decorative" val="1"/>
                </a:ext>
              </a:extLst>
            </p:cNvPr>
            <p:cNvCxnSpPr>
              <a:cxnSpLocks/>
              <a:stCxn id="7" idx="2"/>
              <a:endCxn id="8" idx="5"/>
            </p:cNvCxnSpPr>
            <p:nvPr/>
          </p:nvCxnSpPr>
          <p:spPr>
            <a:xfrm flipH="1">
              <a:off x="8185671" y="3625955"/>
              <a:ext cx="2436739" cy="1854613"/>
            </a:xfrm>
            <a:prstGeom prst="straightConnector1">
              <a:avLst/>
            </a:prstGeom>
            <a:ln w="635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C166F9C-9F95-4510-ACEA-3637452F3B7F}"/>
                    </a:ext>
                    <a:ext uri="{C183D7F6-B498-43B3-948B-1728B52AA6E4}">
                      <adec:decorative xmlns:adec="http://schemas.microsoft.com/office/drawing/2017/decorative" val="1"/>
                    </a:ext>
                  </a:extLst>
                </p:cNvPr>
                <p:cNvSpPr txBox="1"/>
                <p:nvPr/>
              </p:nvSpPr>
              <p:spPr>
                <a:xfrm>
                  <a:off x="8168736" y="3361975"/>
                  <a:ext cx="204995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5">
                                <a:lumMod val="75000"/>
                              </a:schemeClr>
                            </a:solidFill>
                            <a:latin typeface="Cambria Math" panose="02040503050406030204" pitchFamily="18" charset="0"/>
                          </a:rPr>
                          <m:t>𝐯</m:t>
                        </m:r>
                        <m:r>
                          <a:rPr lang="en-GB" sz="2800" b="1" i="0" smtClean="0">
                            <a:solidFill>
                              <a:schemeClr val="accent5">
                                <a:lumMod val="75000"/>
                              </a:schemeClr>
                            </a:solidFill>
                            <a:latin typeface="Cambria Math" panose="02040503050406030204" pitchFamily="18" charset="0"/>
                          </a:rPr>
                          <m:t>=</m:t>
                        </m:r>
                        <m:sSub>
                          <m:sSubPr>
                            <m:ctrlPr>
                              <a:rPr lang="en-GB" sz="2800" b="1" i="1">
                                <a:solidFill>
                                  <a:schemeClr val="accent5">
                                    <a:lumMod val="75000"/>
                                  </a:schemeClr>
                                </a:solidFill>
                                <a:latin typeface="Cambria Math" panose="02040503050406030204" pitchFamily="18" charset="0"/>
                              </a:rPr>
                            </m:ctrlPr>
                          </m:sSubPr>
                          <m:e>
                            <m:r>
                              <a:rPr lang="en-GB" sz="2800" b="1">
                                <a:solidFill>
                                  <a:schemeClr val="accent5">
                                    <a:lumMod val="75000"/>
                                  </a:schemeClr>
                                </a:solidFill>
                                <a:latin typeface="Cambria Math" panose="02040503050406030204" pitchFamily="18" charset="0"/>
                              </a:rPr>
                              <m:t>𝐩</m:t>
                            </m:r>
                          </m:e>
                          <m:sub>
                            <m:r>
                              <a:rPr lang="en-GB" sz="2800">
                                <a:solidFill>
                                  <a:schemeClr val="accent5">
                                    <a:lumMod val="75000"/>
                                  </a:schemeClr>
                                </a:solidFill>
                                <a:latin typeface="Cambria Math" panose="02040503050406030204" pitchFamily="18" charset="0"/>
                              </a:rPr>
                              <m:t>2</m:t>
                            </m:r>
                          </m:sub>
                        </m:sSub>
                        <m:r>
                          <a:rPr lang="en-GB" sz="2800" b="1" i="1" smtClean="0">
                            <a:solidFill>
                              <a:schemeClr val="accent5">
                                <a:lumMod val="75000"/>
                              </a:schemeClr>
                            </a:solidFill>
                            <a:latin typeface="Cambria Math" panose="02040503050406030204" pitchFamily="18" charset="0"/>
                          </a:rPr>
                          <m:t>−</m:t>
                        </m:r>
                        <m:sSub>
                          <m:sSubPr>
                            <m:ctrlPr>
                              <a:rPr lang="en-GB" sz="2800" b="1" i="1">
                                <a:solidFill>
                                  <a:schemeClr val="accent5">
                                    <a:lumMod val="75000"/>
                                  </a:schemeClr>
                                </a:solidFill>
                                <a:latin typeface="Cambria Math" panose="02040503050406030204" pitchFamily="18" charset="0"/>
                              </a:rPr>
                            </m:ctrlPr>
                          </m:sSubPr>
                          <m:e>
                            <m:r>
                              <a:rPr lang="en-GB" sz="2800" b="1">
                                <a:solidFill>
                                  <a:schemeClr val="accent5">
                                    <a:lumMod val="75000"/>
                                  </a:schemeClr>
                                </a:solidFill>
                                <a:latin typeface="Cambria Math" panose="02040503050406030204" pitchFamily="18" charset="0"/>
                              </a:rPr>
                              <m:t>𝐩</m:t>
                            </m:r>
                          </m:e>
                          <m:sub>
                            <m:r>
                              <a:rPr lang="en-GB" sz="2800" b="0" i="0" smtClean="0">
                                <a:solidFill>
                                  <a:schemeClr val="accent5">
                                    <a:lumMod val="75000"/>
                                  </a:schemeClr>
                                </a:solidFill>
                                <a:latin typeface="Cambria Math" panose="02040503050406030204" pitchFamily="18" charset="0"/>
                              </a:rPr>
                              <m:t>1</m:t>
                            </m:r>
                          </m:sub>
                        </m:sSub>
                      </m:oMath>
                    </m:oMathPara>
                  </a14:m>
                  <a:endParaRPr lang="en-GB" sz="2800" b="1" dirty="0">
                    <a:solidFill>
                      <a:schemeClr val="accent5">
                        <a:lumMod val="75000"/>
                      </a:schemeClr>
                    </a:solidFill>
                  </a:endParaRPr>
                </a:p>
              </p:txBody>
            </p:sp>
          </mc:Choice>
          <mc:Fallback xmlns="">
            <p:sp>
              <p:nvSpPr>
                <p:cNvPr id="13" name="TextBox 12">
                  <a:extLst>
                    <a:ext uri="{FF2B5EF4-FFF2-40B4-BE49-F238E27FC236}">
                      <a16:creationId xmlns:a16="http://schemas.microsoft.com/office/drawing/2014/main" id="{7C166F9C-9F95-4510-ACEA-3637452F3B7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168736" y="3361975"/>
                  <a:ext cx="2049955" cy="523220"/>
                </a:xfrm>
                <a:prstGeom prst="rect">
                  <a:avLst/>
                </a:prstGeom>
                <a:blipFill>
                  <a:blip r:embed="rId3"/>
                  <a:stretch>
                    <a:fillRect/>
                  </a:stretch>
                </a:blipFill>
              </p:spPr>
              <p:txBody>
                <a:bodyPr/>
                <a:lstStyle/>
                <a:p>
                  <a:r>
                    <a:rPr lang="en-GB">
                      <a:noFill/>
                    </a:rPr>
                    <a:t> </a:t>
                  </a:r>
                </a:p>
              </p:txBody>
            </p:sp>
          </mc:Fallback>
        </mc:AlternateContent>
      </p:grpSp>
      <p:grpSp>
        <p:nvGrpSpPr>
          <p:cNvPr id="32" name="Group 31">
            <a:extLst>
              <a:ext uri="{FF2B5EF4-FFF2-40B4-BE49-F238E27FC236}">
                <a16:creationId xmlns:a16="http://schemas.microsoft.com/office/drawing/2014/main" id="{9166A15A-3833-4285-9665-5653288000A0}"/>
              </a:ext>
              <a:ext uri="{C183D7F6-B498-43B3-948B-1728B52AA6E4}">
                <adec:decorative xmlns:adec="http://schemas.microsoft.com/office/drawing/2017/decorative" val="1"/>
              </a:ext>
            </a:extLst>
          </p:cNvPr>
          <p:cNvGrpSpPr/>
          <p:nvPr/>
        </p:nvGrpSpPr>
        <p:grpSpPr>
          <a:xfrm>
            <a:off x="5147742" y="2239667"/>
            <a:ext cx="7331242" cy="5550570"/>
            <a:chOff x="5108265" y="2225271"/>
            <a:chExt cx="7331242" cy="5550570"/>
          </a:xfrm>
        </p:grpSpPr>
        <p:cxnSp>
          <p:nvCxnSpPr>
            <p:cNvPr id="6" name="Straight Connector 5">
              <a:extLst>
                <a:ext uri="{FF2B5EF4-FFF2-40B4-BE49-F238E27FC236}">
                  <a16:creationId xmlns:a16="http://schemas.microsoft.com/office/drawing/2014/main" id="{656A83E1-94D8-4EFA-BC05-70513ED9B5B7}"/>
                </a:ext>
                <a:ext uri="{C183D7F6-B498-43B3-948B-1728B52AA6E4}">
                  <adec:decorative xmlns:adec="http://schemas.microsoft.com/office/drawing/2017/decorative" val="1"/>
                </a:ext>
              </a:extLst>
            </p:cNvPr>
            <p:cNvCxnSpPr>
              <a:cxnSpLocks/>
            </p:cNvCxnSpPr>
            <p:nvPr/>
          </p:nvCxnSpPr>
          <p:spPr>
            <a:xfrm flipV="1">
              <a:off x="5108265" y="2225271"/>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59DC9896-197F-437A-BEF4-BFD593EA215A}"/>
                </a:ext>
                <a:ext uri="{C183D7F6-B498-43B3-948B-1728B52AA6E4}">
                  <adec:decorative xmlns:adec="http://schemas.microsoft.com/office/drawing/2017/decorative" val="1"/>
                </a:ext>
              </a:extLst>
            </p:cNvPr>
            <p:cNvCxnSpPr>
              <a:cxnSpLocks/>
              <a:stCxn id="19" idx="1"/>
              <a:endCxn id="17" idx="1"/>
            </p:cNvCxnSpPr>
            <p:nvPr/>
          </p:nvCxnSpPr>
          <p:spPr>
            <a:xfrm>
              <a:off x="9670470" y="4316057"/>
              <a:ext cx="573222" cy="2343218"/>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CBFEED-2A84-4178-8BDD-2D7FE09D5C99}"/>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17" name="TextBox 16">
                  <a:extLst>
                    <a:ext uri="{FF2B5EF4-FFF2-40B4-BE49-F238E27FC236}">
                      <a16:creationId xmlns:a16="http://schemas.microsoft.com/office/drawing/2014/main" id="{4ACBFEED-2A84-4178-8BDD-2D7FE09D5C99}"/>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4"/>
                  <a:stretch>
                    <a:fillRect/>
                  </a:stretch>
                </a:blipFill>
              </p:spPr>
              <p:txBody>
                <a:bodyPr/>
                <a:lstStyle/>
                <a:p>
                  <a:r>
                    <a:rPr lang="en-GB">
                      <a:noFill/>
                    </a:rPr>
                    <a:t> </a:t>
                  </a:r>
                </a:p>
              </p:txBody>
            </p:sp>
          </mc:Fallback>
        </mc:AlternateContent>
        <p:sp>
          <p:nvSpPr>
            <p:cNvPr id="7" name="Oval 6">
              <a:extLst>
                <a:ext uri="{FF2B5EF4-FFF2-40B4-BE49-F238E27FC236}">
                  <a16:creationId xmlns:a16="http://schemas.microsoft.com/office/drawing/2014/main" id="{82A2C867-3376-421C-BE7D-56E818EC3E27}"/>
                </a:ext>
              </a:extLst>
            </p:cNvPr>
            <p:cNvSpPr/>
            <p:nvPr/>
          </p:nvSpPr>
          <p:spPr>
            <a:xfrm flipV="1">
              <a:off x="10582933" y="3575559"/>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1615EB33-DB96-44F1-BD78-354F0C8CDE37}"/>
                </a:ext>
              </a:extLst>
            </p:cNvPr>
            <p:cNvSpPr/>
            <p:nvPr/>
          </p:nvSpPr>
          <p:spPr>
            <a:xfrm flipV="1">
              <a:off x="8084738" y="5455628"/>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F7879D-CBBA-4E8B-9D97-069FF19F5472}"/>
                    </a:ext>
                  </a:extLst>
                </p:cNvPr>
                <p:cNvSpPr txBox="1"/>
                <p:nvPr/>
              </p:nvSpPr>
              <p:spPr>
                <a:xfrm>
                  <a:off x="9848718" y="4902067"/>
                  <a:ext cx="4972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rPr>
                          <m:t>𝐩</m:t>
                        </m:r>
                      </m:oMath>
                    </m:oMathPara>
                  </a14:m>
                  <a:endParaRPr lang="en-GB" sz="2800" b="1" dirty="0">
                    <a:solidFill>
                      <a:schemeClr val="accent4"/>
                    </a:solidFill>
                  </a:endParaRPr>
                </a:p>
              </p:txBody>
            </p:sp>
          </mc:Choice>
          <mc:Fallback xmlns="">
            <p:sp>
              <p:nvSpPr>
                <p:cNvPr id="18" name="TextBox 17">
                  <a:extLst>
                    <a:ext uri="{FF2B5EF4-FFF2-40B4-BE49-F238E27FC236}">
                      <a16:creationId xmlns:a16="http://schemas.microsoft.com/office/drawing/2014/main" id="{7FF7879D-CBBA-4E8B-9D97-069FF19F5472}"/>
                    </a:ext>
                  </a:extLst>
                </p:cNvPr>
                <p:cNvSpPr txBox="1">
                  <a:spLocks noRot="1" noChangeAspect="1" noMove="1" noResize="1" noEditPoints="1" noAdjustHandles="1" noChangeArrowheads="1" noChangeShapeType="1" noTextEdit="1"/>
                </p:cNvSpPr>
                <p:nvPr/>
              </p:nvSpPr>
              <p:spPr>
                <a:xfrm>
                  <a:off x="9848718" y="4902067"/>
                  <a:ext cx="497251" cy="523220"/>
                </a:xfrm>
                <a:prstGeom prst="rect">
                  <a:avLst/>
                </a:prstGeom>
                <a:blipFill>
                  <a:blip r:embed="rId5"/>
                  <a:stretch>
                    <a:fillRect/>
                  </a:stretch>
                </a:blipFill>
              </p:spPr>
              <p:txBody>
                <a:bodyPr/>
                <a:lstStyle/>
                <a:p>
                  <a:r>
                    <a:rPr lang="en-GB">
                      <a:noFill/>
                    </a:rPr>
                    <a:t> </a:t>
                  </a:r>
                </a:p>
              </p:txBody>
            </p:sp>
          </mc:Fallback>
        </mc:AlternateContent>
        <p:sp>
          <p:nvSpPr>
            <p:cNvPr id="19" name="Oval 18">
              <a:extLst>
                <a:ext uri="{FF2B5EF4-FFF2-40B4-BE49-F238E27FC236}">
                  <a16:creationId xmlns:a16="http://schemas.microsoft.com/office/drawing/2014/main" id="{FB0D5C36-ADF7-41F7-8688-033C79658068}"/>
                </a:ext>
              </a:extLst>
            </p:cNvPr>
            <p:cNvSpPr/>
            <p:nvPr/>
          </p:nvSpPr>
          <p:spPr>
            <a:xfrm flipV="1">
              <a:off x="9659926" y="425460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3E5C3CD7-8AE1-4F2C-99CC-0CA0BAAB2235}"/>
              </a:ext>
            </a:extLst>
          </p:cNvPr>
          <p:cNvSpPr>
            <a:spLocks noGrp="1"/>
          </p:cNvSpPr>
          <p:nvPr>
            <p:ph type="title"/>
          </p:nvPr>
        </p:nvSpPr>
        <p:spPr/>
        <p:txBody>
          <a:bodyPr/>
          <a:lstStyle/>
          <a:p>
            <a:r>
              <a:rPr lang="en-GB" b="1" dirty="0"/>
              <a:t>Recap: vector equation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38A09C-C10E-4D8A-8625-150FEC6EAE07}"/>
                  </a:ext>
                </a:extLst>
              </p:cNvPr>
              <p:cNvSpPr>
                <a:spLocks noGrp="1"/>
              </p:cNvSpPr>
              <p:nvPr>
                <p:ph idx="1"/>
              </p:nvPr>
            </p:nvSpPr>
            <p:spPr>
              <a:xfrm>
                <a:off x="1522413" y="1904999"/>
                <a:ext cx="9134391" cy="3742178"/>
              </a:xfrm>
            </p:spPr>
            <p:txBody>
              <a:bodyPr>
                <a:normAutofit fontScale="85000" lnSpcReduction="20000"/>
              </a:bodyPr>
              <a:lstStyle/>
              <a:p>
                <a:pPr>
                  <a:lnSpc>
                    <a:spcPct val="120000"/>
                  </a:lnSpc>
                </a:pPr>
                <a:r>
                  <a:rPr lang="en-GB" dirty="0"/>
                  <a:t>For a line defined by two points, we can represent </a:t>
                </a:r>
                <a:r>
                  <a:rPr lang="en-GB" dirty="0">
                    <a:solidFill>
                      <a:schemeClr val="accent4"/>
                    </a:solidFill>
                  </a:rPr>
                  <a:t>any point </a:t>
                </a:r>
                <a:r>
                  <a:rPr lang="en-GB" dirty="0"/>
                  <a:t>on the line as a </a:t>
                </a:r>
                <a:r>
                  <a:rPr lang="en-GB" dirty="0">
                    <a:solidFill>
                      <a:schemeClr val="accent4"/>
                    </a:solidFill>
                  </a:rPr>
                  <a:t>scalar multiple</a:t>
                </a:r>
                <a:r>
                  <a:rPr lang="en-GB" dirty="0"/>
                  <a:t> of the vector between the points, plus the </a:t>
                </a:r>
                <a:r>
                  <a:rPr lang="en-GB" dirty="0">
                    <a:solidFill>
                      <a:schemeClr val="accent4"/>
                    </a:solidFill>
                  </a:rPr>
                  <a:t>vector to first point </a:t>
                </a:r>
                <a:r>
                  <a:rPr lang="en-GB" dirty="0"/>
                  <a:t>from the origin</a:t>
                </a:r>
              </a:p>
              <a:p>
                <a:pPr marL="0" indent="0">
                  <a:lnSpc>
                    <a:spcPct val="160000"/>
                  </a:lnSpc>
                  <a:buNone/>
                </a:pPr>
                <a14:m>
                  <m:oMathPara xmlns:m="http://schemas.openxmlformats.org/officeDocument/2006/math">
                    <m:oMathParaPr>
                      <m:jc m:val="centerGroup"/>
                    </m:oMathParaPr>
                    <m:oMath xmlns:m="http://schemas.openxmlformats.org/officeDocument/2006/math">
                      <m:r>
                        <a:rPr lang="en-GB" b="1">
                          <a:latin typeface="Cambria Math" panose="02040503050406030204" pitchFamily="18" charset="0"/>
                        </a:rPr>
                        <m:t>𝐩</m:t>
                      </m:r>
                      <m:r>
                        <a:rPr lang="en-GB" i="1">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r>
                        <a:rPr lang="en-GB" b="1">
                          <a:latin typeface="Cambria Math" panose="02040503050406030204" pitchFamily="18" charset="0"/>
                        </a:rPr>
                        <m:t>𝐯</m:t>
                      </m:r>
                    </m:oMath>
                  </m:oMathPara>
                </a14:m>
                <a:endParaRPr lang="en-GB" b="1" dirty="0">
                  <a:latin typeface="Cambria Math" panose="02040503050406030204" pitchFamily="18" charset="0"/>
                </a:endParaRPr>
              </a:p>
              <a:p>
                <a:pPr marL="0" indent="0">
                  <a:lnSpc>
                    <a:spcPct val="160000"/>
                  </a:lnSpc>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d>
                        <m:dPr>
                          <m:ctrlPr>
                            <a:rPr lang="en-GB" i="1" smtClean="0">
                              <a:latin typeface="Cambria Math" panose="02040503050406030204" pitchFamily="18" charset="0"/>
                            </a:rPr>
                          </m:ctrlPr>
                        </m:dPr>
                        <m:e>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e>
                      </m:d>
                    </m:oMath>
                  </m:oMathPara>
                </a14:m>
                <a:endParaRPr lang="en-GB" b="1" i="1" dirty="0">
                  <a:latin typeface="Cambria Math" panose="02040503050406030204" pitchFamily="18" charset="0"/>
                </a:endParaRPr>
              </a:p>
              <a:p>
                <a:pPr marL="0" indent="0">
                  <a:lnSpc>
                    <a:spcPct val="160000"/>
                  </a:lnSpc>
                  <a:buNone/>
                </a:pPr>
                <a14:m>
                  <m:oMathPara xmlns:m="http://schemas.openxmlformats.org/officeDocument/2006/math">
                    <m:oMathParaPr>
                      <m:jc m:val="centerGroup"/>
                    </m:oMathParaPr>
                    <m:oMath xmlns:m="http://schemas.openxmlformats.org/officeDocument/2006/math">
                      <m:r>
                        <a:rPr lang="en-GB" b="1"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2</m:t>
                          </m:r>
                        </m:sub>
                      </m:sSub>
                    </m:oMath>
                  </m:oMathPara>
                </a14:m>
                <a:endParaRPr lang="en-GB" b="1"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3838A09C-C10E-4D8A-8625-150FEC6EAE07}"/>
                  </a:ext>
                </a:extLst>
              </p:cNvPr>
              <p:cNvSpPr>
                <a:spLocks noGrp="1" noRot="1" noChangeAspect="1" noMove="1" noResize="1" noEditPoints="1" noAdjustHandles="1" noChangeArrowheads="1" noChangeShapeType="1" noTextEdit="1"/>
              </p:cNvSpPr>
              <p:nvPr>
                <p:ph idx="1"/>
              </p:nvPr>
            </p:nvSpPr>
            <p:spPr>
              <a:xfrm>
                <a:off x="1522413" y="1904999"/>
                <a:ext cx="9134391" cy="3742178"/>
              </a:xfrm>
              <a:blipFill>
                <a:blip r:embed="rId6"/>
                <a:stretch>
                  <a:fillRect l="-1135" t="-1303" r="-134"/>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3462769A-9940-46D7-82EB-B0D8B13E0C73}"/>
              </a:ext>
              <a:ext uri="{C183D7F6-B498-43B3-948B-1728B52AA6E4}">
                <adec:decorative xmlns:adec="http://schemas.microsoft.com/office/drawing/2017/decorative" val="1"/>
              </a:ext>
            </a:extLst>
          </p:cNvPr>
          <p:cNvCxnSpPr>
            <a:cxnSpLocks/>
            <a:stCxn id="17" idx="1"/>
            <a:endCxn id="7" idx="1"/>
          </p:cNvCxnSpPr>
          <p:nvPr/>
        </p:nvCxnSpPr>
        <p:spPr>
          <a:xfrm flipV="1">
            <a:off x="10283169" y="3651411"/>
            <a:ext cx="349785" cy="3022260"/>
          </a:xfrm>
          <a:prstGeom prst="straightConnector1">
            <a:avLst/>
          </a:prstGeom>
          <a:ln w="63500">
            <a:solidFill>
              <a:schemeClr val="accent3">
                <a:lumMod val="75000"/>
                <a:alpha val="6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ED6D7B7-DBA5-47F6-80A1-6E7AF5F7A7A3}"/>
                  </a:ext>
                </a:extLst>
              </p:cNvPr>
              <p:cNvSpPr txBox="1"/>
              <p:nvPr/>
            </p:nvSpPr>
            <p:spPr>
              <a:xfrm>
                <a:off x="10543363" y="4497915"/>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3"/>
                              </a:solidFill>
                              <a:latin typeface="Cambria Math" panose="02040503050406030204" pitchFamily="18" charset="0"/>
                            </a:rPr>
                          </m:ctrlPr>
                        </m:sSubPr>
                        <m:e>
                          <m:r>
                            <a:rPr lang="en-GB" sz="2800" b="1" i="0" smtClean="0">
                              <a:solidFill>
                                <a:schemeClr val="accent3"/>
                              </a:solidFill>
                              <a:latin typeface="Cambria Math" panose="02040503050406030204" pitchFamily="18" charset="0"/>
                            </a:rPr>
                            <m:t>𝐩</m:t>
                          </m:r>
                        </m:e>
                        <m:sub>
                          <m:r>
                            <a:rPr lang="en-GB" sz="2800" b="0" i="0" smtClean="0">
                              <a:solidFill>
                                <a:schemeClr val="accent3"/>
                              </a:solidFill>
                              <a:latin typeface="Cambria Math" panose="02040503050406030204" pitchFamily="18" charset="0"/>
                            </a:rPr>
                            <m:t>2</m:t>
                          </m:r>
                        </m:sub>
                      </m:sSub>
                    </m:oMath>
                  </m:oMathPara>
                </a14:m>
                <a:endParaRPr lang="en-GB" sz="2800" b="1" dirty="0">
                  <a:solidFill>
                    <a:schemeClr val="accent3"/>
                  </a:solidFill>
                </a:endParaRPr>
              </a:p>
            </p:txBody>
          </p:sp>
        </mc:Choice>
        <mc:Fallback xmlns="">
          <p:sp>
            <p:nvSpPr>
              <p:cNvPr id="9" name="TextBox 8">
                <a:extLst>
                  <a:ext uri="{FF2B5EF4-FFF2-40B4-BE49-F238E27FC236}">
                    <a16:creationId xmlns:a16="http://schemas.microsoft.com/office/drawing/2014/main" id="{3ED6D7B7-DBA5-47F6-80A1-6E7AF5F7A7A3}"/>
                  </a:ext>
                </a:extLst>
              </p:cNvPr>
              <p:cNvSpPr txBox="1">
                <a:spLocks noRot="1" noChangeAspect="1" noMove="1" noResize="1" noEditPoints="1" noAdjustHandles="1" noChangeArrowheads="1" noChangeShapeType="1" noTextEdit="1"/>
              </p:cNvSpPr>
              <p:nvPr/>
            </p:nvSpPr>
            <p:spPr>
              <a:xfrm>
                <a:off x="10543363" y="4497915"/>
                <a:ext cx="661207" cy="523220"/>
              </a:xfrm>
              <a:prstGeom prst="rect">
                <a:avLst/>
              </a:prstGeom>
              <a:blipFill>
                <a:blip r:embed="rId7"/>
                <a:stretch>
                  <a:fillRect/>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F6AB9462-D178-44C1-9E91-A2F68CC3E224}"/>
              </a:ext>
              <a:ext uri="{C183D7F6-B498-43B3-948B-1728B52AA6E4}">
                <adec:decorative xmlns:adec="http://schemas.microsoft.com/office/drawing/2017/decorative" val="1"/>
              </a:ext>
            </a:extLst>
          </p:cNvPr>
          <p:cNvGrpSpPr/>
          <p:nvPr/>
        </p:nvGrpSpPr>
        <p:grpSpPr>
          <a:xfrm>
            <a:off x="8185671" y="5531480"/>
            <a:ext cx="2110271" cy="1131725"/>
            <a:chOff x="8185671" y="5531480"/>
            <a:chExt cx="2110271" cy="1131725"/>
          </a:xfrm>
        </p:grpSpPr>
        <p:cxnSp>
          <p:nvCxnSpPr>
            <p:cNvPr id="16" name="Straight Arrow Connector 15">
              <a:extLst>
                <a:ext uri="{FF2B5EF4-FFF2-40B4-BE49-F238E27FC236}">
                  <a16:creationId xmlns:a16="http://schemas.microsoft.com/office/drawing/2014/main" id="{65E15987-3F22-4FA2-8D4B-6FA95AE71572}"/>
                </a:ext>
                <a:ext uri="{C183D7F6-B498-43B3-948B-1728B52AA6E4}">
                  <adec:decorative xmlns:adec="http://schemas.microsoft.com/office/drawing/2017/decorative" val="1"/>
                </a:ext>
              </a:extLst>
            </p:cNvPr>
            <p:cNvCxnSpPr>
              <a:cxnSpLocks/>
              <a:stCxn id="8" idx="7"/>
            </p:cNvCxnSpPr>
            <p:nvPr/>
          </p:nvCxnSpPr>
          <p:spPr>
            <a:xfrm>
              <a:off x="8185671" y="5531480"/>
              <a:ext cx="2110271" cy="1131725"/>
            </a:xfrm>
            <a:prstGeom prst="straightConnector1">
              <a:avLst/>
            </a:prstGeom>
            <a:ln w="63500">
              <a:solidFill>
                <a:srgbClr val="FFFF00">
                  <a:alpha val="65000"/>
                </a:srgbClr>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60E935-4984-4E58-8CC5-7E80DE5B4798}"/>
                    </a:ext>
                  </a:extLst>
                </p:cNvPr>
                <p:cNvSpPr txBox="1"/>
                <p:nvPr/>
              </p:nvSpPr>
              <p:spPr>
                <a:xfrm>
                  <a:off x="8720569" y="6044145"/>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0" name="TextBox 9">
                  <a:extLst>
                    <a:ext uri="{FF2B5EF4-FFF2-40B4-BE49-F238E27FC236}">
                      <a16:creationId xmlns:a16="http://schemas.microsoft.com/office/drawing/2014/main" id="{B660E935-4984-4E58-8CC5-7E80DE5B4798}"/>
                    </a:ext>
                  </a:extLst>
                </p:cNvPr>
                <p:cNvSpPr txBox="1">
                  <a:spLocks noRot="1" noChangeAspect="1" noMove="1" noResize="1" noEditPoints="1" noAdjustHandles="1" noChangeArrowheads="1" noChangeShapeType="1" noTextEdit="1"/>
                </p:cNvSpPr>
                <p:nvPr/>
              </p:nvSpPr>
              <p:spPr>
                <a:xfrm>
                  <a:off x="8720569" y="6044145"/>
                  <a:ext cx="666016" cy="523220"/>
                </a:xfrm>
                <a:prstGeom prst="rect">
                  <a:avLst/>
                </a:prstGeom>
                <a:blipFill>
                  <a:blip r:embed="rId8"/>
                  <a:stretch>
                    <a:fillRect/>
                  </a:stretch>
                </a:blipFill>
              </p:spPr>
              <p:txBody>
                <a:bodyPr/>
                <a:lstStyle/>
                <a:p>
                  <a:r>
                    <a:rPr lang="en-GB">
                      <a:noFill/>
                    </a:rPr>
                    <a:t> </a:t>
                  </a:r>
                </a:p>
              </p:txBody>
            </p:sp>
          </mc:Fallback>
        </mc:AlternateContent>
      </p:grpSp>
      <p:grpSp>
        <p:nvGrpSpPr>
          <p:cNvPr id="35" name="Group 34">
            <a:extLst>
              <a:ext uri="{FF2B5EF4-FFF2-40B4-BE49-F238E27FC236}">
                <a16:creationId xmlns:a16="http://schemas.microsoft.com/office/drawing/2014/main" id="{6E223064-C45C-484D-9C8F-867D7F96DEC7}"/>
              </a:ext>
              <a:ext uri="{C183D7F6-B498-43B3-948B-1728B52AA6E4}">
                <adec:decorative xmlns:adec="http://schemas.microsoft.com/office/drawing/2017/decorative" val="1"/>
              </a:ext>
            </a:extLst>
          </p:cNvPr>
          <p:cNvGrpSpPr/>
          <p:nvPr/>
        </p:nvGrpSpPr>
        <p:grpSpPr>
          <a:xfrm>
            <a:off x="8813363" y="4340997"/>
            <a:ext cx="3245675" cy="2313045"/>
            <a:chOff x="8813363" y="4340997"/>
            <a:chExt cx="3245675" cy="2313045"/>
          </a:xfrm>
        </p:grpSpPr>
        <p:grpSp>
          <p:nvGrpSpPr>
            <p:cNvPr id="21" name="Group 20">
              <a:extLst>
                <a:ext uri="{FF2B5EF4-FFF2-40B4-BE49-F238E27FC236}">
                  <a16:creationId xmlns:a16="http://schemas.microsoft.com/office/drawing/2014/main" id="{1CC96461-336F-4685-AE10-34D4A3B9EF82}"/>
                </a:ext>
              </a:extLst>
            </p:cNvPr>
            <p:cNvGrpSpPr/>
            <p:nvPr/>
          </p:nvGrpSpPr>
          <p:grpSpPr>
            <a:xfrm>
              <a:off x="9470639" y="4340997"/>
              <a:ext cx="796370" cy="2313045"/>
              <a:chOff x="9470639" y="4340997"/>
              <a:chExt cx="796370" cy="2313045"/>
            </a:xfrm>
          </p:grpSpPr>
          <p:cxnSp>
            <p:nvCxnSpPr>
              <p:cNvPr id="25" name="Straight Arrow Connector 24">
                <a:extLst>
                  <a:ext uri="{FF2B5EF4-FFF2-40B4-BE49-F238E27FC236}">
                    <a16:creationId xmlns:a16="http://schemas.microsoft.com/office/drawing/2014/main" id="{742C44BC-D1C7-4E09-8602-9E4D0F4ECC2D}"/>
                  </a:ext>
                  <a:ext uri="{C183D7F6-B498-43B3-948B-1728B52AA6E4}">
                    <adec:decorative xmlns:adec="http://schemas.microsoft.com/office/drawing/2017/decorative" val="1"/>
                  </a:ext>
                </a:extLst>
              </p:cNvPr>
              <p:cNvCxnSpPr>
                <a:cxnSpLocks/>
                <a:endCxn id="19" idx="0"/>
              </p:cNvCxnSpPr>
              <p:nvPr/>
            </p:nvCxnSpPr>
            <p:spPr>
              <a:xfrm flipV="1">
                <a:off x="9510116" y="4340997"/>
                <a:ext cx="225287" cy="1871842"/>
              </a:xfrm>
              <a:prstGeom prst="straightConnector1">
                <a:avLst/>
              </a:prstGeom>
              <a:ln w="635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6FD4FE-FB23-42D3-ABCA-B574F4B46B42}"/>
                  </a:ext>
                  <a:ext uri="{C183D7F6-B498-43B3-948B-1728B52AA6E4}">
                    <adec:decorative xmlns:adec="http://schemas.microsoft.com/office/drawing/2017/decorative" val="1"/>
                  </a:ext>
                </a:extLst>
              </p:cNvPr>
              <p:cNvCxnSpPr>
                <a:cxnSpLocks/>
              </p:cNvCxnSpPr>
              <p:nvPr/>
            </p:nvCxnSpPr>
            <p:spPr>
              <a:xfrm>
                <a:off x="9470639" y="6223899"/>
                <a:ext cx="796370" cy="430143"/>
              </a:xfrm>
              <a:prstGeom prst="straightConnector1">
                <a:avLst/>
              </a:prstGeom>
              <a:ln w="63500">
                <a:solidFill>
                  <a:srgbClr val="FFC000"/>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F5F0E87-BFCA-45A2-80F9-B03B8E4EAB4C}"/>
                    </a:ext>
                  </a:extLst>
                </p:cNvPr>
                <p:cNvSpPr txBox="1"/>
                <p:nvPr/>
              </p:nvSpPr>
              <p:spPr>
                <a:xfrm>
                  <a:off x="10332090" y="5868340"/>
                  <a:ext cx="17269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C000"/>
                                </a:solidFill>
                                <a:latin typeface="Cambria Math" panose="02040503050406030204" pitchFamily="18" charset="0"/>
                              </a:rPr>
                            </m:ctrlPr>
                          </m:sSubPr>
                          <m:e>
                            <m:r>
                              <a:rPr lang="en-GB" sz="2800" b="0" i="1" smtClean="0">
                                <a:solidFill>
                                  <a:srgbClr val="FFC000"/>
                                </a:solidFill>
                                <a:latin typeface="Cambria Math" panose="02040503050406030204" pitchFamily="18" charset="0"/>
                              </a:rPr>
                              <m:t>(1−</m:t>
                            </m:r>
                            <m:r>
                              <a:rPr lang="en-GB" sz="2800" b="0" i="1" smtClean="0">
                                <a:solidFill>
                                  <a:srgbClr val="FFC000"/>
                                </a:solidFill>
                                <a:latin typeface="Cambria Math" panose="02040503050406030204" pitchFamily="18" charset="0"/>
                              </a:rPr>
                              <m:t>𝑡</m:t>
                            </m:r>
                            <m:r>
                              <a:rPr lang="en-GB" sz="2800" b="0" i="1" smtClean="0">
                                <a:solidFill>
                                  <a:srgbClr val="FFC000"/>
                                </a:solidFill>
                                <a:latin typeface="Cambria Math" panose="02040503050406030204" pitchFamily="18" charset="0"/>
                              </a:rPr>
                              <m:t>)</m:t>
                            </m:r>
                            <m:r>
                              <a:rPr lang="en-GB" sz="2800" b="1" i="0" smtClean="0">
                                <a:solidFill>
                                  <a:srgbClr val="FFC000"/>
                                </a:solidFill>
                                <a:latin typeface="Cambria Math" panose="02040503050406030204" pitchFamily="18" charset="0"/>
                              </a:rPr>
                              <m:t>𝐩</m:t>
                            </m:r>
                          </m:e>
                          <m:sub>
                            <m:r>
                              <a:rPr lang="en-GB" sz="2800" b="0" i="0" smtClean="0">
                                <a:solidFill>
                                  <a:srgbClr val="FFC000"/>
                                </a:solidFill>
                                <a:latin typeface="Cambria Math" panose="02040503050406030204" pitchFamily="18" charset="0"/>
                              </a:rPr>
                              <m:t>1</m:t>
                            </m:r>
                          </m:sub>
                        </m:sSub>
                      </m:oMath>
                    </m:oMathPara>
                  </a14:m>
                  <a:endParaRPr lang="en-GB" sz="2800" b="1" dirty="0"/>
                </a:p>
              </p:txBody>
            </p:sp>
          </mc:Choice>
          <mc:Fallback xmlns="">
            <p:sp>
              <p:nvSpPr>
                <p:cNvPr id="22" name="TextBox 21">
                  <a:extLst>
                    <a:ext uri="{FF2B5EF4-FFF2-40B4-BE49-F238E27FC236}">
                      <a16:creationId xmlns:a16="http://schemas.microsoft.com/office/drawing/2014/main" id="{CF5F0E87-BFCA-45A2-80F9-B03B8E4EAB4C}"/>
                    </a:ext>
                  </a:extLst>
                </p:cNvPr>
                <p:cNvSpPr txBox="1">
                  <a:spLocks noRot="1" noChangeAspect="1" noMove="1" noResize="1" noEditPoints="1" noAdjustHandles="1" noChangeArrowheads="1" noChangeShapeType="1" noTextEdit="1"/>
                </p:cNvSpPr>
                <p:nvPr/>
              </p:nvSpPr>
              <p:spPr>
                <a:xfrm>
                  <a:off x="10332090" y="5868340"/>
                  <a:ext cx="1726948" cy="523220"/>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39CBD0E-090A-4D1E-8B1E-32F5A740A717}"/>
                    </a:ext>
                  </a:extLst>
                </p:cNvPr>
                <p:cNvSpPr txBox="1"/>
                <p:nvPr/>
              </p:nvSpPr>
              <p:spPr>
                <a:xfrm>
                  <a:off x="8813363" y="5014952"/>
                  <a:ext cx="7974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3">
                                    <a:lumMod val="75000"/>
                                  </a:schemeClr>
                                </a:solidFill>
                                <a:latin typeface="Cambria Math" panose="02040503050406030204" pitchFamily="18" charset="0"/>
                              </a:rPr>
                            </m:ctrlPr>
                          </m:sSubPr>
                          <m:e>
                            <m:r>
                              <a:rPr lang="en-GB" sz="2800" b="0" i="1" smtClean="0">
                                <a:solidFill>
                                  <a:schemeClr val="accent3">
                                    <a:lumMod val="75000"/>
                                  </a:schemeClr>
                                </a:solidFill>
                                <a:latin typeface="Cambria Math" panose="02040503050406030204" pitchFamily="18" charset="0"/>
                              </a:rPr>
                              <m:t>𝑡</m:t>
                            </m:r>
                            <m:r>
                              <a:rPr lang="en-GB" sz="2800" b="1" i="0" smtClean="0">
                                <a:solidFill>
                                  <a:schemeClr val="accent3">
                                    <a:lumMod val="75000"/>
                                  </a:schemeClr>
                                </a:solidFill>
                                <a:latin typeface="Cambria Math" panose="02040503050406030204" pitchFamily="18" charset="0"/>
                              </a:rPr>
                              <m:t>𝐩</m:t>
                            </m:r>
                          </m:e>
                          <m:sub>
                            <m:r>
                              <a:rPr lang="en-GB" sz="2800" b="0" i="0" smtClean="0">
                                <a:solidFill>
                                  <a:schemeClr val="accent3">
                                    <a:lumMod val="75000"/>
                                  </a:schemeClr>
                                </a:solidFill>
                                <a:latin typeface="Cambria Math" panose="02040503050406030204" pitchFamily="18" charset="0"/>
                              </a:rPr>
                              <m:t>2</m:t>
                            </m:r>
                          </m:sub>
                        </m:sSub>
                      </m:oMath>
                    </m:oMathPara>
                  </a14:m>
                  <a:endParaRPr lang="en-GB" sz="2800" b="1" dirty="0"/>
                </a:p>
              </p:txBody>
            </p:sp>
          </mc:Choice>
          <mc:Fallback xmlns="">
            <p:sp>
              <p:nvSpPr>
                <p:cNvPr id="23" name="TextBox 22">
                  <a:extLst>
                    <a:ext uri="{FF2B5EF4-FFF2-40B4-BE49-F238E27FC236}">
                      <a16:creationId xmlns:a16="http://schemas.microsoft.com/office/drawing/2014/main" id="{939CBD0E-090A-4D1E-8B1E-32F5A740A717}"/>
                    </a:ext>
                  </a:extLst>
                </p:cNvPr>
                <p:cNvSpPr txBox="1">
                  <a:spLocks noRot="1" noChangeAspect="1" noMove="1" noResize="1" noEditPoints="1" noAdjustHandles="1" noChangeArrowheads="1" noChangeShapeType="1" noTextEdit="1"/>
                </p:cNvSpPr>
                <p:nvPr/>
              </p:nvSpPr>
              <p:spPr>
                <a:xfrm>
                  <a:off x="8813363" y="5014952"/>
                  <a:ext cx="797462" cy="523220"/>
                </a:xfrm>
                <a:prstGeom prst="rect">
                  <a:avLst/>
                </a:prstGeom>
                <a:blipFill>
                  <a:blip r:embed="rId10"/>
                  <a:stretch>
                    <a:fillRect/>
                  </a:stretch>
                </a:blipFill>
              </p:spPr>
              <p:txBody>
                <a:bodyPr/>
                <a:lstStyle/>
                <a:p>
                  <a:r>
                    <a:rPr lang="en-GB">
                      <a:noFill/>
                    </a:rPr>
                    <a:t> </a:t>
                  </a:r>
                </a:p>
              </p:txBody>
            </p:sp>
          </mc:Fallback>
        </mc:AlternateContent>
        <p:sp>
          <p:nvSpPr>
            <p:cNvPr id="24" name="Arc 23">
              <a:extLst>
                <a:ext uri="{FF2B5EF4-FFF2-40B4-BE49-F238E27FC236}">
                  <a16:creationId xmlns:a16="http://schemas.microsoft.com/office/drawing/2014/main" id="{DF132A6F-C88C-4224-875F-8B4332A736D4}"/>
                </a:ext>
              </a:extLst>
            </p:cNvPr>
            <p:cNvSpPr/>
            <p:nvPr/>
          </p:nvSpPr>
          <p:spPr>
            <a:xfrm rot="20987303">
              <a:off x="9937876" y="6144218"/>
              <a:ext cx="724370" cy="495216"/>
            </a:xfrm>
            <a:prstGeom prst="arc">
              <a:avLst>
                <a:gd name="adj1" fmla="val 11265064"/>
                <a:gd name="adj2" fmla="val 18840636"/>
              </a:avLst>
            </a:prstGeom>
            <a:ln w="12700">
              <a:solidFill>
                <a:srgbClr val="FFC000"/>
              </a:solidFill>
              <a:prstDash val="solid"/>
              <a:headEnd type="arrow" w="sm" len="sm"/>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6" name="Oval 35">
            <a:extLst>
              <a:ext uri="{FF2B5EF4-FFF2-40B4-BE49-F238E27FC236}">
                <a16:creationId xmlns:a16="http://schemas.microsoft.com/office/drawing/2014/main" id="{5EECE5CE-7569-45A5-B744-9F2BC925C982}"/>
              </a:ext>
              <a:ext uri="{C183D7F6-B498-43B3-948B-1728B52AA6E4}">
                <adec:decorative xmlns:adec="http://schemas.microsoft.com/office/drawing/2017/decorative" val="1"/>
              </a:ext>
            </a:extLst>
          </p:cNvPr>
          <p:cNvSpPr/>
          <p:nvPr/>
        </p:nvSpPr>
        <p:spPr>
          <a:xfrm>
            <a:off x="4870276" y="3661955"/>
            <a:ext cx="2436739" cy="668498"/>
          </a:xfrm>
          <a:custGeom>
            <a:avLst/>
            <a:gdLst>
              <a:gd name="connsiteX0" fmla="*/ 0 w 2436739"/>
              <a:gd name="connsiteY0" fmla="*/ 334249 h 668498"/>
              <a:gd name="connsiteX1" fmla="*/ 1218370 w 2436739"/>
              <a:gd name="connsiteY1" fmla="*/ 0 h 668498"/>
              <a:gd name="connsiteX2" fmla="*/ 2436740 w 2436739"/>
              <a:gd name="connsiteY2" fmla="*/ 334249 h 668498"/>
              <a:gd name="connsiteX3" fmla="*/ 1218370 w 2436739"/>
              <a:gd name="connsiteY3" fmla="*/ 668498 h 668498"/>
              <a:gd name="connsiteX4" fmla="*/ 0 w 2436739"/>
              <a:gd name="connsiteY4" fmla="*/ 334249 h 668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739" h="668498" extrusionOk="0">
                <a:moveTo>
                  <a:pt x="0" y="334249"/>
                </a:moveTo>
                <a:cubicBezTo>
                  <a:pt x="-15337" y="106773"/>
                  <a:pt x="542607" y="-34901"/>
                  <a:pt x="1218370" y="0"/>
                </a:cubicBezTo>
                <a:cubicBezTo>
                  <a:pt x="1868489" y="-5515"/>
                  <a:pt x="2424748" y="151907"/>
                  <a:pt x="2436740" y="334249"/>
                </a:cubicBezTo>
                <a:cubicBezTo>
                  <a:pt x="2472904" y="595355"/>
                  <a:pt x="1945522" y="645956"/>
                  <a:pt x="1218370" y="668498"/>
                </a:cubicBezTo>
                <a:cubicBezTo>
                  <a:pt x="579579" y="670111"/>
                  <a:pt x="1978" y="541448"/>
                  <a:pt x="0" y="334249"/>
                </a:cubicBezTo>
                <a:close/>
              </a:path>
            </a:pathLst>
          </a:custGeom>
          <a:noFill/>
          <a:ln w="28575">
            <a:solidFill>
              <a:schemeClr val="accent4"/>
            </a:solidFill>
            <a:extLst>
              <a:ext uri="{C807C97D-BFC1-408E-A445-0C87EB9F89A2}">
                <ask:lineSketchStyleProps xmlns:ask="http://schemas.microsoft.com/office/drawing/2018/sketchyshapes" sd="264327539">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7078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down)">
                                      <p:cBhvr>
                                        <p:cTn id="19" dur="500"/>
                                        <p:tgtEl>
                                          <p:spTgt spid="33"/>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00"/>
                                        <p:tgtEl>
                                          <p:spTgt spid="34"/>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4.05314E-6 2.22222E-6 L -0.06226 -0.0669 " pathEditMode="relative" rAng="0" ptsTypes="AA">
                                      <p:cBhvr>
                                        <p:cTn id="44" dur="500" fill="hold"/>
                                        <p:tgtEl>
                                          <p:spTgt spid="14"/>
                                        </p:tgtEl>
                                        <p:attrNameLst>
                                          <p:attrName>ppt_x</p:attrName>
                                          <p:attrName>ppt_y</p:attrName>
                                        </p:attrNameLst>
                                      </p:cBhvr>
                                      <p:rCtr x="-3113" y="-3356"/>
                                    </p:animMotion>
                                  </p:childTnLst>
                                </p:cTn>
                              </p:par>
                            </p:childTnLst>
                          </p:cTn>
                        </p:par>
                        <p:par>
                          <p:cTn id="45" fill="hold">
                            <p:stCondLst>
                              <p:cond delay="500"/>
                            </p:stCondLst>
                            <p:childTnLst>
                              <p:par>
                                <p:cTn id="46" presetID="22" presetClass="entr" presetSubtype="4" fill="hold"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down)">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A26EF3D1-7F70-46BC-9F0B-D9397C9BFDD6}"/>
              </a:ext>
              <a:ext uri="{C183D7F6-B498-43B3-948B-1728B52AA6E4}">
                <adec:decorative xmlns:adec="http://schemas.microsoft.com/office/drawing/2017/decorative" val="1"/>
              </a:ext>
            </a:extLst>
          </p:cNvPr>
          <p:cNvGrpSpPr/>
          <p:nvPr/>
        </p:nvGrpSpPr>
        <p:grpSpPr>
          <a:xfrm>
            <a:off x="7718778" y="3624216"/>
            <a:ext cx="4568322" cy="2512771"/>
            <a:chOff x="7718778" y="3624216"/>
            <a:chExt cx="4568322" cy="2512771"/>
          </a:xfrm>
        </p:grpSpPr>
        <p:sp>
          <p:nvSpPr>
            <p:cNvPr id="7" name="Parallelogram 6">
              <a:extLst>
                <a:ext uri="{FF2B5EF4-FFF2-40B4-BE49-F238E27FC236}">
                  <a16:creationId xmlns:a16="http://schemas.microsoft.com/office/drawing/2014/main" id="{EC32566D-E273-4D7F-8A3D-7D45F693152F}"/>
                </a:ext>
                <a:ext uri="{C183D7F6-B498-43B3-948B-1728B52AA6E4}">
                  <adec:decorative xmlns:adec="http://schemas.microsoft.com/office/drawing/2017/decorative" val="1"/>
                </a:ext>
              </a:extLst>
            </p:cNvPr>
            <p:cNvSpPr/>
            <p:nvPr/>
          </p:nvSpPr>
          <p:spPr>
            <a:xfrm rot="1688054">
              <a:off x="7718778" y="3711444"/>
              <a:ext cx="4568322" cy="2425543"/>
            </a:xfrm>
            <a:prstGeom prst="parallelogram">
              <a:avLst>
                <a:gd name="adj" fmla="val 51342"/>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cxnSp>
          <p:nvCxnSpPr>
            <p:cNvPr id="12" name="Straight Arrow Connector 11">
              <a:extLst>
                <a:ext uri="{FF2B5EF4-FFF2-40B4-BE49-F238E27FC236}">
                  <a16:creationId xmlns:a16="http://schemas.microsoft.com/office/drawing/2014/main" id="{8ACD9666-B02B-4EDD-B7A5-356BDDB4DAF0}"/>
                </a:ext>
                <a:ext uri="{C183D7F6-B498-43B3-948B-1728B52AA6E4}">
                  <adec:decorative xmlns:adec="http://schemas.microsoft.com/office/drawing/2017/decorative" val="1"/>
                </a:ext>
              </a:extLst>
            </p:cNvPr>
            <p:cNvCxnSpPr>
              <a:cxnSpLocks/>
            </p:cNvCxnSpPr>
            <p:nvPr/>
          </p:nvCxnSpPr>
          <p:spPr>
            <a:xfrm>
              <a:off x="8218093" y="4924216"/>
              <a:ext cx="2681702" cy="72352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60D5A7D-1318-465C-90F9-976E35FC92AE}"/>
                </a:ext>
                <a:ext uri="{C183D7F6-B498-43B3-948B-1728B52AA6E4}">
                  <adec:decorative xmlns:adec="http://schemas.microsoft.com/office/drawing/2017/decorative" val="1"/>
                </a:ext>
              </a:extLst>
            </p:cNvPr>
            <p:cNvCxnSpPr>
              <a:cxnSpLocks/>
            </p:cNvCxnSpPr>
            <p:nvPr/>
          </p:nvCxnSpPr>
          <p:spPr>
            <a:xfrm flipV="1">
              <a:off x="8190072" y="4134100"/>
              <a:ext cx="2355093" cy="77899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342C475-F143-45F6-8ACB-DA6EF28E7632}"/>
                    </a:ext>
                    <a:ext uri="{C183D7F6-B498-43B3-948B-1728B52AA6E4}">
                      <adec:decorative xmlns:adec="http://schemas.microsoft.com/office/drawing/2017/decorative" val="1"/>
                    </a:ext>
                  </a:extLst>
                </p:cNvPr>
                <p:cNvSpPr txBox="1"/>
                <p:nvPr/>
              </p:nvSpPr>
              <p:spPr>
                <a:xfrm>
                  <a:off x="9669227" y="3624216"/>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3"/>
                                </a:solidFill>
                                <a:latin typeface="Cambria Math" panose="02040503050406030204" pitchFamily="18" charset="0"/>
                                <a:cs typeface="Times New Roman" panose="02020603050405020304" pitchFamily="18" charset="0"/>
                              </a:rPr>
                            </m:ctrlPr>
                          </m:sSubPr>
                          <m:e>
                            <m:r>
                              <a:rPr lang="en-GB" sz="2800" b="1" i="0" smtClean="0">
                                <a:solidFill>
                                  <a:schemeClr val="accent3"/>
                                </a:solidFill>
                                <a:latin typeface="Cambria Math" panose="02040503050406030204" pitchFamily="18" charset="0"/>
                                <a:cs typeface="Times New Roman" panose="02020603050405020304" pitchFamily="18" charset="0"/>
                              </a:rPr>
                              <m:t>𝐯</m:t>
                            </m:r>
                          </m:e>
                          <m:sub>
                            <m:r>
                              <a:rPr lang="en-GB" sz="2800" b="0" i="1" smtClean="0">
                                <a:solidFill>
                                  <a:schemeClr val="accent3"/>
                                </a:solidFill>
                                <a:latin typeface="Cambria Math" panose="02040503050406030204" pitchFamily="18" charset="0"/>
                                <a:cs typeface="Times New Roman" panose="02020603050405020304" pitchFamily="18" charset="0"/>
                              </a:rPr>
                              <m:t>2</m:t>
                            </m:r>
                          </m:sub>
                        </m:sSub>
                      </m:oMath>
                    </m:oMathPara>
                  </a14:m>
                  <a:endParaRPr lang="en-GB" sz="2800" b="1" dirty="0">
                    <a:solidFill>
                      <a:schemeClr val="accent3"/>
                    </a:solidFill>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4342C475-F143-45F6-8ACB-DA6EF28E7632}"/>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669227" y="3624216"/>
                  <a:ext cx="694258"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CD1FC45-F82E-4A0E-B3DF-0D7B3DAD3AFD}"/>
                    </a:ext>
                    <a:ext uri="{C183D7F6-B498-43B3-948B-1728B52AA6E4}">
                      <adec:decorative xmlns:adec="http://schemas.microsoft.com/office/drawing/2017/decorative" val="1"/>
                    </a:ext>
                  </a:extLst>
                </p:cNvPr>
                <p:cNvSpPr txBox="1"/>
                <p:nvPr/>
              </p:nvSpPr>
              <p:spPr>
                <a:xfrm>
                  <a:off x="10054937" y="5502139"/>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5"/>
                                </a:solidFill>
                                <a:latin typeface="Cambria Math" panose="02040503050406030204" pitchFamily="18" charset="0"/>
                                <a:cs typeface="Times New Roman" panose="02020603050405020304" pitchFamily="18" charset="0"/>
                              </a:rPr>
                            </m:ctrlPr>
                          </m:sSubPr>
                          <m:e>
                            <m:r>
                              <a:rPr lang="en-GB" sz="2800" b="1" i="0" smtClean="0">
                                <a:solidFill>
                                  <a:schemeClr val="accent5"/>
                                </a:solidFill>
                                <a:latin typeface="Cambria Math" panose="02040503050406030204" pitchFamily="18" charset="0"/>
                                <a:cs typeface="Times New Roman" panose="02020603050405020304" pitchFamily="18" charset="0"/>
                              </a:rPr>
                              <m:t>𝐯</m:t>
                            </m:r>
                          </m:e>
                          <m:sub>
                            <m:r>
                              <a:rPr lang="en-GB" sz="2800" b="0" i="1" smtClean="0">
                                <a:solidFill>
                                  <a:schemeClr val="accent5"/>
                                </a:solidFill>
                                <a:latin typeface="Cambria Math" panose="02040503050406030204" pitchFamily="18" charset="0"/>
                                <a:cs typeface="Times New Roman" panose="02020603050405020304" pitchFamily="18" charset="0"/>
                              </a:rPr>
                              <m:t>1</m:t>
                            </m:r>
                          </m:sub>
                        </m:sSub>
                      </m:oMath>
                    </m:oMathPara>
                  </a14:m>
                  <a:endParaRPr lang="en-GB" sz="2800" b="1" dirty="0">
                    <a:solidFill>
                      <a:schemeClr val="accent2"/>
                    </a:solidFill>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0CD1FC45-F82E-4A0E-B3DF-0D7B3DAD3AFD}"/>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0054937" y="5502139"/>
                  <a:ext cx="694258" cy="523220"/>
                </a:xfrm>
                <a:prstGeom prst="rect">
                  <a:avLst/>
                </a:prstGeom>
                <a:blipFill>
                  <a:blip r:embed="rId4"/>
                  <a:stretch>
                    <a:fillRect/>
                  </a:stretch>
                </a:blipFill>
              </p:spPr>
              <p:txBody>
                <a:bodyPr/>
                <a:lstStyle/>
                <a:p>
                  <a:r>
                    <a:rPr lang="en-GB">
                      <a:noFill/>
                    </a:rPr>
                    <a:t> </a:t>
                  </a:r>
                </a:p>
              </p:txBody>
            </p:sp>
          </mc:Fallback>
        </mc:AlternateContent>
      </p:grpSp>
      <p:sp>
        <p:nvSpPr>
          <p:cNvPr id="2" name="Title 1">
            <a:extLst>
              <a:ext uri="{FF2B5EF4-FFF2-40B4-BE49-F238E27FC236}">
                <a16:creationId xmlns:a16="http://schemas.microsoft.com/office/drawing/2014/main" id="{40D6A9C8-A12B-4006-B89A-78B43CCC15AC}"/>
              </a:ext>
            </a:extLst>
          </p:cNvPr>
          <p:cNvSpPr>
            <a:spLocks noGrp="1"/>
          </p:cNvSpPr>
          <p:nvPr>
            <p:ph type="title"/>
          </p:nvPr>
        </p:nvSpPr>
        <p:spPr/>
        <p:txBody>
          <a:bodyPr/>
          <a:lstStyle/>
          <a:p>
            <a:r>
              <a:rPr lang="en-GB" b="1" dirty="0"/>
              <a:t>Vector equation of a plane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E0B117-498D-4849-A43D-B2F4BB9B2A62}"/>
                  </a:ext>
                </a:extLst>
              </p:cNvPr>
              <p:cNvSpPr>
                <a:spLocks noGrp="1"/>
              </p:cNvSpPr>
              <p:nvPr>
                <p:ph idx="1"/>
              </p:nvPr>
            </p:nvSpPr>
            <p:spPr>
              <a:xfrm>
                <a:off x="1522413" y="1904999"/>
                <a:ext cx="8415211" cy="4114801"/>
              </a:xfrm>
            </p:spPr>
            <p:txBody>
              <a:bodyPr/>
              <a:lstStyle/>
              <a:p>
                <a:r>
                  <a:rPr lang="en-GB" dirty="0"/>
                  <a:t>Any two vectors </a:t>
                </a: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oMath>
                </a14:m>
                <a:r>
                  <a:rPr lang="en-GB" dirty="0"/>
                  <a:t> define a plane</a:t>
                </a:r>
              </a:p>
              <a:p>
                <a:r>
                  <a:rPr lang="en-GB" dirty="0"/>
                  <a:t>Therefore, any point </a:t>
                </a:r>
                <a14:m>
                  <m:oMath xmlns:m="http://schemas.openxmlformats.org/officeDocument/2006/math">
                    <m:r>
                      <a:rPr lang="en-GB" b="1" i="0" smtClean="0">
                        <a:latin typeface="Cambria Math" panose="02040503050406030204" pitchFamily="18" charset="0"/>
                      </a:rPr>
                      <m:t>𝐩</m:t>
                    </m:r>
                  </m:oMath>
                </a14:m>
                <a:r>
                  <a:rPr lang="en-GB" dirty="0"/>
                  <a:t> lying on the plane can be expressed as a </a:t>
                </a:r>
                <a:r>
                  <a:rPr lang="en-GB" dirty="0">
                    <a:solidFill>
                      <a:schemeClr val="accent4"/>
                    </a:solidFill>
                  </a:rPr>
                  <a:t>linear combination </a:t>
                </a:r>
                <a:r>
                  <a:rPr lang="en-GB" dirty="0"/>
                  <a:t>of the two vectors, </a:t>
                </a:r>
                <a:r>
                  <a:rPr lang="en-GB" dirty="0">
                    <a:solidFill>
                      <a:schemeClr val="accent4"/>
                    </a:solidFill>
                  </a:rPr>
                  <a:t>starting from any point </a:t>
                </a:r>
                <a14:m>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𝐩</m:t>
                        </m:r>
                      </m:e>
                      <m:sub>
                        <m:r>
                          <a:rPr lang="en-GB" b="0" i="1" smtClean="0">
                            <a:latin typeface="Cambria Math" panose="02040503050406030204" pitchFamily="18" charset="0"/>
                          </a:rPr>
                          <m:t>1</m:t>
                        </m:r>
                      </m:sub>
                    </m:sSub>
                  </m:oMath>
                </a14:m>
                <a:r>
                  <a:rPr lang="en-GB" dirty="0"/>
                  <a:t> on the plane:</a:t>
                </a:r>
              </a:p>
              <a:p>
                <a:pPr marL="0" indent="0">
                  <a:buNone/>
                </a:pPr>
                <a14:m>
                  <m:oMathPara xmlns:m="http://schemas.openxmlformats.org/officeDocument/2006/math">
                    <m:oMathParaPr>
                      <m:jc m:val="centerGroup"/>
                    </m:oMathParaPr>
                    <m:oMath xmlns:m="http://schemas.openxmlformats.org/officeDocument/2006/math">
                      <m:r>
                        <a:rPr lang="en-GB" b="1" i="0" smtClean="0">
                          <a:solidFill>
                            <a:schemeClr val="accent4"/>
                          </a:solidFill>
                          <a:latin typeface="Cambria Math" panose="02040503050406030204" pitchFamily="18" charset="0"/>
                        </a:rPr>
                        <m:t>𝐩</m:t>
                      </m:r>
                      <m:r>
                        <a:rPr lang="en-GB" i="1" smtClean="0">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𝐩</m:t>
                          </m:r>
                        </m:e>
                        <m:sub>
                          <m:r>
                            <a:rPr lang="en-GB" i="1">
                              <a:solidFill>
                                <a:schemeClr val="accent4"/>
                              </a:solidFill>
                              <a:latin typeface="Cambria Math" panose="02040503050406030204" pitchFamily="18" charset="0"/>
                            </a:rPr>
                            <m:t>1</m:t>
                          </m:r>
                        </m:sub>
                      </m:sSub>
                      <m:r>
                        <a:rPr lang="en-GB" i="1">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𝑠</m:t>
                      </m:r>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1</m:t>
                          </m:r>
                        </m:sub>
                      </m:sSub>
                      <m:r>
                        <a:rPr lang="en-GB" i="1">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𝑡</m:t>
                      </m:r>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2</m:t>
                          </m:r>
                        </m:sub>
                      </m:sSub>
                    </m:oMath>
                  </m:oMathPara>
                </a14:m>
                <a:endParaRPr lang="en-GB" b="1" dirty="0">
                  <a:solidFill>
                    <a:schemeClr val="accent4"/>
                  </a:solidFill>
                </a:endParaRPr>
              </a:p>
              <a:p>
                <a:pPr marL="0" indent="0">
                  <a:buNone/>
                </a:pPr>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F7E0B117-498D-4849-A43D-B2F4BB9B2A62}"/>
                  </a:ext>
                </a:extLst>
              </p:cNvPr>
              <p:cNvSpPr>
                <a:spLocks noGrp="1" noRot="1" noChangeAspect="1" noMove="1" noResize="1" noEditPoints="1" noAdjustHandles="1" noChangeArrowheads="1" noChangeShapeType="1" noTextEdit="1"/>
              </p:cNvSpPr>
              <p:nvPr>
                <p:ph idx="1"/>
              </p:nvPr>
            </p:nvSpPr>
            <p:spPr>
              <a:xfrm>
                <a:off x="1522413" y="1904999"/>
                <a:ext cx="8415211" cy="4114801"/>
              </a:xfrm>
              <a:blipFill>
                <a:blip r:embed="rId5"/>
                <a:stretch>
                  <a:fillRect l="-1667" t="-2959" r="-3116"/>
                </a:stretch>
              </a:blipFill>
            </p:spPr>
            <p:txBody>
              <a:bodyPr/>
              <a:lstStyle/>
              <a:p>
                <a:r>
                  <a:rPr lang="en-GB">
                    <a:noFill/>
                  </a:rPr>
                  <a:t> </a:t>
                </a:r>
              </a:p>
            </p:txBody>
          </p:sp>
        </mc:Fallback>
      </mc:AlternateContent>
      <p:grpSp>
        <p:nvGrpSpPr>
          <p:cNvPr id="21" name="Group 20">
            <a:extLst>
              <a:ext uri="{FF2B5EF4-FFF2-40B4-BE49-F238E27FC236}">
                <a16:creationId xmlns:a16="http://schemas.microsoft.com/office/drawing/2014/main" id="{F4399B0F-21C9-4082-94ED-EC35537C56B4}"/>
              </a:ext>
              <a:ext uri="{C183D7F6-B498-43B3-948B-1728B52AA6E4}">
                <adec:decorative xmlns:adec="http://schemas.microsoft.com/office/drawing/2017/decorative" val="1"/>
              </a:ext>
            </a:extLst>
          </p:cNvPr>
          <p:cNvGrpSpPr/>
          <p:nvPr/>
        </p:nvGrpSpPr>
        <p:grpSpPr>
          <a:xfrm>
            <a:off x="7857064" y="4198325"/>
            <a:ext cx="666016" cy="750773"/>
            <a:chOff x="7857064" y="4198325"/>
            <a:chExt cx="666016" cy="750773"/>
          </a:xfrm>
        </p:grpSpPr>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2B9F2E5-427C-4D08-B879-93EED5AC2F92}"/>
                    </a:ext>
                    <a:ext uri="{C183D7F6-B498-43B3-948B-1728B52AA6E4}">
                      <adec:decorative xmlns:adec="http://schemas.microsoft.com/office/drawing/2017/decorative" val="1"/>
                    </a:ext>
                  </a:extLst>
                </p:cNvPr>
                <p:cNvSpPr txBox="1"/>
                <p:nvPr/>
              </p:nvSpPr>
              <p:spPr>
                <a:xfrm>
                  <a:off x="7857064" y="4198325"/>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p:sp>
              <p:nvSpPr>
                <p:cNvPr id="19" name="TextBox 18">
                  <a:extLst>
                    <a:ext uri="{FF2B5EF4-FFF2-40B4-BE49-F238E27FC236}">
                      <a16:creationId xmlns:a16="http://schemas.microsoft.com/office/drawing/2014/main" id="{C2B9F2E5-427C-4D08-B879-93EED5AC2F92}"/>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857064" y="4198325"/>
                  <a:ext cx="666016" cy="523220"/>
                </a:xfrm>
                <a:prstGeom prst="rect">
                  <a:avLst/>
                </a:prstGeom>
                <a:blipFill>
                  <a:blip r:embed="rId6"/>
                  <a:stretch>
                    <a:fillRect/>
                  </a:stretch>
                </a:blipFill>
              </p:spPr>
              <p:txBody>
                <a:bodyPr/>
                <a:lstStyle/>
                <a:p>
                  <a:r>
                    <a:rPr lang="en-GB">
                      <a:noFill/>
                    </a:rPr>
                    <a:t> </a:t>
                  </a:r>
                </a:p>
              </p:txBody>
            </p:sp>
          </mc:Fallback>
        </mc:AlternateContent>
        <p:sp>
          <p:nvSpPr>
            <p:cNvPr id="20" name="Oval 19">
              <a:extLst>
                <a:ext uri="{FF2B5EF4-FFF2-40B4-BE49-F238E27FC236}">
                  <a16:creationId xmlns:a16="http://schemas.microsoft.com/office/drawing/2014/main" id="{B159BDAD-7A70-48DF-95C2-EA5351A41E91}"/>
                </a:ext>
              </a:extLst>
            </p:cNvPr>
            <p:cNvSpPr/>
            <p:nvPr/>
          </p:nvSpPr>
          <p:spPr>
            <a:xfrm flipV="1">
              <a:off x="8182093" y="4877098"/>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3" name="Group 22">
            <a:extLst>
              <a:ext uri="{FF2B5EF4-FFF2-40B4-BE49-F238E27FC236}">
                <a16:creationId xmlns:a16="http://schemas.microsoft.com/office/drawing/2014/main" id="{60106B55-F927-407C-B3B3-9C3C69283995}"/>
              </a:ext>
              <a:ext uri="{C183D7F6-B498-43B3-948B-1728B52AA6E4}">
                <adec:decorative xmlns:adec="http://schemas.microsoft.com/office/drawing/2017/decorative" val="1"/>
              </a:ext>
            </a:extLst>
          </p:cNvPr>
          <p:cNvGrpSpPr/>
          <p:nvPr/>
        </p:nvGrpSpPr>
        <p:grpSpPr>
          <a:xfrm>
            <a:off x="10488484" y="4518873"/>
            <a:ext cx="694258" cy="523220"/>
            <a:chOff x="10488484" y="4518873"/>
            <a:chExt cx="694258" cy="52322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1A6E2DF-5490-40A5-A66A-057E4F6088D4}"/>
                    </a:ext>
                    <a:ext uri="{C183D7F6-B498-43B3-948B-1728B52AA6E4}">
                      <adec:decorative xmlns:adec="http://schemas.microsoft.com/office/drawing/2017/decorative" val="1"/>
                    </a:ext>
                  </a:extLst>
                </p:cNvPr>
                <p:cNvSpPr txBox="1"/>
                <p:nvPr/>
              </p:nvSpPr>
              <p:spPr>
                <a:xfrm>
                  <a:off x="10488484" y="4518873"/>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5DCEAF"/>
                            </a:solidFill>
                            <a:latin typeface="Cambria Math" panose="02040503050406030204" pitchFamily="18" charset="0"/>
                            <a:cs typeface="Times New Roman" panose="02020603050405020304" pitchFamily="18" charset="0"/>
                          </a:rPr>
                          <m:t>𝐩</m:t>
                        </m:r>
                      </m:oMath>
                    </m:oMathPara>
                  </a14:m>
                  <a:endParaRPr lang="en-GB" sz="2800" b="1" dirty="0">
                    <a:solidFill>
                      <a:srgbClr val="5DCEAF"/>
                    </a:solidFill>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71A6E2DF-5490-40A5-A66A-057E4F6088D4}"/>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0488484" y="4518873"/>
                  <a:ext cx="694258" cy="523220"/>
                </a:xfrm>
                <a:prstGeom prst="rect">
                  <a:avLst/>
                </a:prstGeom>
                <a:blipFill>
                  <a:blip r:embed="rId7"/>
                  <a:stretch>
                    <a:fillRect/>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FC919932-EAC1-4C26-8B38-C2AC5AC545B7}"/>
                </a:ext>
              </a:extLst>
            </p:cNvPr>
            <p:cNvSpPr/>
            <p:nvPr/>
          </p:nvSpPr>
          <p:spPr>
            <a:xfrm flipH="1">
              <a:off x="10488484" y="4745835"/>
              <a:ext cx="113362" cy="113362"/>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grpSp>
        <p:nvGrpSpPr>
          <p:cNvPr id="33" name="Group 32">
            <a:extLst>
              <a:ext uri="{FF2B5EF4-FFF2-40B4-BE49-F238E27FC236}">
                <a16:creationId xmlns:a16="http://schemas.microsoft.com/office/drawing/2014/main" id="{BE3AA4B1-8AF8-4CA5-8C01-B743FFA75C17}"/>
              </a:ext>
              <a:ext uri="{C183D7F6-B498-43B3-948B-1728B52AA6E4}">
                <adec:decorative xmlns:adec="http://schemas.microsoft.com/office/drawing/2017/decorative" val="1"/>
              </a:ext>
            </a:extLst>
          </p:cNvPr>
          <p:cNvGrpSpPr/>
          <p:nvPr/>
        </p:nvGrpSpPr>
        <p:grpSpPr>
          <a:xfrm>
            <a:off x="9498666" y="4888771"/>
            <a:ext cx="996693" cy="555464"/>
            <a:chOff x="9498666" y="4888771"/>
            <a:chExt cx="996693" cy="555464"/>
          </a:xfrm>
        </p:grpSpPr>
        <p:cxnSp>
          <p:nvCxnSpPr>
            <p:cNvPr id="25" name="Straight Arrow Connector 24">
              <a:extLst>
                <a:ext uri="{FF2B5EF4-FFF2-40B4-BE49-F238E27FC236}">
                  <a16:creationId xmlns:a16="http://schemas.microsoft.com/office/drawing/2014/main" id="{14C55EB7-D8E6-4036-B0B4-74A713832AC9}"/>
                </a:ext>
              </a:extLst>
            </p:cNvPr>
            <p:cNvCxnSpPr>
              <a:cxnSpLocks/>
            </p:cNvCxnSpPr>
            <p:nvPr/>
          </p:nvCxnSpPr>
          <p:spPr>
            <a:xfrm flipV="1">
              <a:off x="9498666" y="4888771"/>
              <a:ext cx="959720" cy="298892"/>
            </a:xfrm>
            <a:prstGeom prst="straightConnector1">
              <a:avLst/>
            </a:prstGeom>
            <a:ln>
              <a:solidFill>
                <a:schemeClr val="accent3">
                  <a:lumMod val="60000"/>
                  <a:lumOff val="4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A4A2C4F-F805-480B-A1FE-202FEF814DED}"/>
                    </a:ext>
                    <a:ext uri="{C183D7F6-B498-43B3-948B-1728B52AA6E4}">
                      <adec:decorative xmlns:adec="http://schemas.microsoft.com/office/drawing/2017/decorative" val="1"/>
                    </a:ext>
                  </a:extLst>
                </p:cNvPr>
                <p:cNvSpPr txBox="1"/>
                <p:nvPr/>
              </p:nvSpPr>
              <p:spPr>
                <a:xfrm>
                  <a:off x="9801101" y="4921015"/>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3">
                                <a:lumMod val="60000"/>
                                <a:lumOff val="40000"/>
                              </a:schemeClr>
                            </a:solidFill>
                            <a:latin typeface="Cambria Math" panose="02040503050406030204" pitchFamily="18" charset="0"/>
                            <a:cs typeface="Times New Roman" panose="02020603050405020304" pitchFamily="18" charset="0"/>
                          </a:rPr>
                          <m:t>𝑡</m:t>
                        </m:r>
                      </m:oMath>
                    </m:oMathPara>
                  </a14:m>
                  <a:endParaRPr lang="en-GB" sz="28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mc:Choice>
          <mc:Fallback>
            <p:sp>
              <p:nvSpPr>
                <p:cNvPr id="28" name="TextBox 27">
                  <a:extLst>
                    <a:ext uri="{FF2B5EF4-FFF2-40B4-BE49-F238E27FC236}">
                      <a16:creationId xmlns:a16="http://schemas.microsoft.com/office/drawing/2014/main" id="{FA4A2C4F-F805-480B-A1FE-202FEF814DED}"/>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801101" y="4921015"/>
                  <a:ext cx="694258" cy="523220"/>
                </a:xfrm>
                <a:prstGeom prst="rect">
                  <a:avLst/>
                </a:prstGeom>
                <a:blipFill>
                  <a:blip r:embed="rId8"/>
                  <a:stretch>
                    <a:fillRect/>
                  </a:stretch>
                </a:blipFill>
              </p:spPr>
              <p:txBody>
                <a:bodyPr/>
                <a:lstStyle/>
                <a:p>
                  <a:r>
                    <a:rPr lang="en-GB">
                      <a:noFill/>
                    </a:rPr>
                    <a:t> </a:t>
                  </a:r>
                </a:p>
              </p:txBody>
            </p:sp>
          </mc:Fallback>
        </mc:AlternateContent>
      </p:grpSp>
      <p:grpSp>
        <p:nvGrpSpPr>
          <p:cNvPr id="32" name="Group 31">
            <a:extLst>
              <a:ext uri="{FF2B5EF4-FFF2-40B4-BE49-F238E27FC236}">
                <a16:creationId xmlns:a16="http://schemas.microsoft.com/office/drawing/2014/main" id="{5AE78269-B178-496F-9CB3-DC60923A0AF3}"/>
              </a:ext>
              <a:ext uri="{C183D7F6-B498-43B3-948B-1728B52AA6E4}">
                <adec:decorative xmlns:adec="http://schemas.microsoft.com/office/drawing/2017/decorative" val="1"/>
              </a:ext>
            </a:extLst>
          </p:cNvPr>
          <p:cNvGrpSpPr/>
          <p:nvPr/>
        </p:nvGrpSpPr>
        <p:grpSpPr>
          <a:xfrm>
            <a:off x="9494682" y="4114627"/>
            <a:ext cx="950635" cy="675619"/>
            <a:chOff x="9664144" y="4192244"/>
            <a:chExt cx="950635" cy="675619"/>
          </a:xfrm>
        </p:grpSpPr>
        <p:cxnSp>
          <p:nvCxnSpPr>
            <p:cNvPr id="27" name="Straight Arrow Connector 26">
              <a:extLst>
                <a:ext uri="{FF2B5EF4-FFF2-40B4-BE49-F238E27FC236}">
                  <a16:creationId xmlns:a16="http://schemas.microsoft.com/office/drawing/2014/main" id="{8E814631-B85C-4BF3-8830-6D2CB5B3B8C5}"/>
                </a:ext>
              </a:extLst>
            </p:cNvPr>
            <p:cNvCxnSpPr>
              <a:cxnSpLocks/>
            </p:cNvCxnSpPr>
            <p:nvPr/>
          </p:nvCxnSpPr>
          <p:spPr>
            <a:xfrm>
              <a:off x="9664144" y="4604096"/>
              <a:ext cx="950635" cy="263767"/>
            </a:xfrm>
            <a:prstGeom prst="straightConnector1">
              <a:avLst/>
            </a:prstGeom>
            <a:ln>
              <a:solidFill>
                <a:schemeClr val="accent5">
                  <a:lumMod val="60000"/>
                  <a:lumOff val="4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DB32CFB-BE40-4839-9666-2C76A875EE57}"/>
                    </a:ext>
                  </a:extLst>
                </p:cNvPr>
                <p:cNvSpPr txBox="1"/>
                <p:nvPr/>
              </p:nvSpPr>
              <p:spPr>
                <a:xfrm>
                  <a:off x="9862880" y="4192244"/>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5">
                                <a:lumMod val="60000"/>
                                <a:lumOff val="40000"/>
                              </a:schemeClr>
                            </a:solidFill>
                            <a:latin typeface="Cambria Math" panose="02040503050406030204" pitchFamily="18" charset="0"/>
                            <a:cs typeface="Times New Roman" panose="02020603050405020304" pitchFamily="18" charset="0"/>
                          </a:rPr>
                          <m:t>𝑠</m:t>
                        </m:r>
                      </m:oMath>
                    </m:oMathPara>
                  </a14:m>
                  <a:endParaRPr lang="en-GB" sz="28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BDB32CFB-BE40-4839-9666-2C76A875EE57}"/>
                    </a:ext>
                  </a:extLst>
                </p:cNvPr>
                <p:cNvSpPr txBox="1">
                  <a:spLocks noRot="1" noChangeAspect="1" noMove="1" noResize="1" noEditPoints="1" noAdjustHandles="1" noChangeArrowheads="1" noChangeShapeType="1" noTextEdit="1"/>
                </p:cNvSpPr>
                <p:nvPr/>
              </p:nvSpPr>
              <p:spPr>
                <a:xfrm>
                  <a:off x="9862880" y="4192244"/>
                  <a:ext cx="694258" cy="523220"/>
                </a:xfrm>
                <a:prstGeom prst="rect">
                  <a:avLst/>
                </a:prstGeom>
                <a:blipFill>
                  <a:blip r:embed="rId9"/>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70577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1500"/>
                            </p:stCondLst>
                            <p:childTnLst>
                              <p:par>
                                <p:cTn id="33" presetID="42" presetClass="path" presetSubtype="0" accel="50000" decel="50000" autoRev="1" fill="hold" nodeType="afterEffect">
                                  <p:stCondLst>
                                    <p:cond delay="0"/>
                                  </p:stCondLst>
                                  <p:childTnLst>
                                    <p:animMotion origin="layout" path="M -1.33368E-6 -4.07407E-6 L -0.10237 0.05764 " pathEditMode="relative" rAng="0" ptsTypes="AA">
                                      <p:cBhvr>
                                        <p:cTn id="34" dur="1000" fill="hold"/>
                                        <p:tgtEl>
                                          <p:spTgt spid="32"/>
                                        </p:tgtEl>
                                        <p:attrNameLst>
                                          <p:attrName>ppt_x</p:attrName>
                                          <p:attrName>ppt_y</p:attrName>
                                        </p:attrNameLst>
                                      </p:cBhvr>
                                      <p:rCtr x="-5119" y="2870"/>
                                    </p:animMotion>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par>
                          <p:cTn id="39" fill="hold">
                            <p:stCondLst>
                              <p:cond delay="4000"/>
                            </p:stCondLst>
                            <p:childTnLst>
                              <p:par>
                                <p:cTn id="40" presetID="42" presetClass="path" presetSubtype="0" accel="50000" decel="50000" autoRev="1" fill="hold" nodeType="afterEffect">
                                  <p:stCondLst>
                                    <p:cond delay="0"/>
                                  </p:stCondLst>
                                  <p:childTnLst>
                                    <p:animMotion origin="layout" path="M 4.54806E-6 -7.40741E-7 L -0.09821 -0.04537 " pathEditMode="relative" rAng="0" ptsTypes="AA">
                                      <p:cBhvr>
                                        <p:cTn id="41" dur="1000" fill="hold"/>
                                        <p:tgtEl>
                                          <p:spTgt spid="33"/>
                                        </p:tgtEl>
                                        <p:attrNameLst>
                                          <p:attrName>ppt_x</p:attrName>
                                          <p:attrName>ppt_y</p:attrName>
                                        </p:attrNameLst>
                                      </p:cBhvr>
                                      <p:rCtr x="-4910" y="-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ED60-A7AB-4464-A83C-64C405CB6671}"/>
              </a:ext>
            </a:extLst>
          </p:cNvPr>
          <p:cNvSpPr>
            <a:spLocks noGrp="1"/>
          </p:cNvSpPr>
          <p:nvPr>
            <p:ph type="title"/>
          </p:nvPr>
        </p:nvSpPr>
        <p:spPr/>
        <p:txBody>
          <a:bodyPr/>
          <a:lstStyle/>
          <a:p>
            <a:r>
              <a:rPr lang="en-GB" dirty="0"/>
              <a:t>Implicit equation of a plane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0D9D73-5C13-4228-A3D7-21E60C8A5EEE}"/>
                  </a:ext>
                </a:extLst>
              </p:cNvPr>
              <p:cNvSpPr>
                <a:spLocks noGrp="1"/>
              </p:cNvSpPr>
              <p:nvPr>
                <p:ph idx="1"/>
              </p:nvPr>
            </p:nvSpPr>
            <p:spPr>
              <a:xfrm>
                <a:off x="1522413" y="1904999"/>
                <a:ext cx="9144001" cy="4114801"/>
              </a:xfrm>
            </p:spPr>
            <p:txBody>
              <a:bodyPr>
                <a:noAutofit/>
              </a:bodyPr>
              <a:lstStyle/>
              <a:p>
                <a:pPr>
                  <a:lnSpc>
                    <a:spcPct val="100000"/>
                  </a:lnSpc>
                </a:pPr>
                <a:r>
                  <a:rPr lang="en-GB" sz="2800" dirty="0"/>
                  <a:t>Any two vectors </a:t>
                </a:r>
                <a14:m>
                  <m:oMath xmlns:m="http://schemas.openxmlformats.org/officeDocument/2006/math">
                    <m:sSub>
                      <m:sSubPr>
                        <m:ctrlPr>
                          <a:rPr lang="en-GB" sz="2800" i="1">
                            <a:latin typeface="Cambria Math" panose="02040503050406030204" pitchFamily="18" charset="0"/>
                          </a:rPr>
                        </m:ctrlPr>
                      </m:sSubPr>
                      <m:e>
                        <m:r>
                          <a:rPr lang="en-GB" sz="2800" b="1" i="0">
                            <a:latin typeface="Cambria Math" panose="02040503050406030204" pitchFamily="18" charset="0"/>
                          </a:rPr>
                          <m:t>𝐯</m:t>
                        </m:r>
                      </m:e>
                      <m:sub>
                        <m:r>
                          <a:rPr lang="en-GB" sz="2800" i="1">
                            <a:latin typeface="Cambria Math" panose="02040503050406030204" pitchFamily="18" charset="0"/>
                          </a:rPr>
                          <m:t>1</m:t>
                        </m:r>
                      </m:sub>
                    </m:sSub>
                  </m:oMath>
                </a14:m>
                <a:r>
                  <a:rPr lang="en-GB" sz="2800" dirty="0"/>
                  <a:t> and </a:t>
                </a:r>
                <a14:m>
                  <m:oMath xmlns:m="http://schemas.openxmlformats.org/officeDocument/2006/math">
                    <m:sSub>
                      <m:sSubPr>
                        <m:ctrlPr>
                          <a:rPr lang="en-GB" sz="2800" i="1">
                            <a:latin typeface="Cambria Math" panose="02040503050406030204" pitchFamily="18" charset="0"/>
                          </a:rPr>
                        </m:ctrlPr>
                      </m:sSubPr>
                      <m:e>
                        <m:r>
                          <a:rPr lang="en-GB" sz="2800" b="1" i="0">
                            <a:latin typeface="Cambria Math" panose="02040503050406030204" pitchFamily="18" charset="0"/>
                          </a:rPr>
                          <m:t>𝐯</m:t>
                        </m:r>
                      </m:e>
                      <m:sub>
                        <m:r>
                          <a:rPr lang="en-GB" sz="2800" i="1">
                            <a:latin typeface="Cambria Math" panose="02040503050406030204" pitchFamily="18" charset="0"/>
                          </a:rPr>
                          <m:t>2</m:t>
                        </m:r>
                      </m:sub>
                    </m:sSub>
                  </m:oMath>
                </a14:m>
                <a:r>
                  <a:rPr lang="en-GB" sz="2800" dirty="0"/>
                  <a:t> define a plane</a:t>
                </a:r>
              </a:p>
              <a:p>
                <a:pPr>
                  <a:lnSpc>
                    <a:spcPct val="100000"/>
                  </a:lnSpc>
                </a:pPr>
                <a:r>
                  <a:rPr lang="en-GB" sz="2800" dirty="0"/>
                  <a:t>The vector perpendicular to both is the </a:t>
                </a:r>
                <a:r>
                  <a:rPr lang="en-GB" sz="2800" dirty="0">
                    <a:solidFill>
                      <a:schemeClr val="accent2"/>
                    </a:solidFill>
                  </a:rPr>
                  <a:t>plane normal</a:t>
                </a:r>
                <a:r>
                  <a:rPr lang="en-GB" sz="2800" dirty="0"/>
                  <a:t>,</a:t>
                </a:r>
                <a:br>
                  <a:rPr lang="en-GB" sz="2800" dirty="0"/>
                </a:br>
                <a14:m>
                  <m:oMath xmlns:m="http://schemas.openxmlformats.org/officeDocument/2006/math">
                    <m:sSub>
                      <m:sSubPr>
                        <m:ctrlPr>
                          <a:rPr lang="en-GB" sz="2800" i="1" smtClean="0">
                            <a:solidFill>
                              <a:schemeClr val="accent4"/>
                            </a:solidFill>
                            <a:latin typeface="Cambria Math" panose="02040503050406030204" pitchFamily="18" charset="0"/>
                          </a:rPr>
                        </m:ctrlPr>
                      </m:sSubPr>
                      <m:e>
                        <m:r>
                          <a:rPr lang="en-GB" sz="2800" b="1" i="0">
                            <a:solidFill>
                              <a:schemeClr val="accent4"/>
                            </a:solidFill>
                            <a:latin typeface="Cambria Math" panose="02040503050406030204" pitchFamily="18" charset="0"/>
                          </a:rPr>
                          <m:t>𝐧</m:t>
                        </m:r>
                        <m:r>
                          <a:rPr lang="en-GB" sz="2800" i="1">
                            <a:solidFill>
                              <a:schemeClr val="accent4"/>
                            </a:solidFill>
                            <a:latin typeface="Cambria Math" panose="02040503050406030204" pitchFamily="18" charset="0"/>
                          </a:rPr>
                          <m:t>=</m:t>
                        </m:r>
                        <m:r>
                          <a:rPr lang="en-GB" sz="2800" b="1" i="0">
                            <a:solidFill>
                              <a:schemeClr val="accent4"/>
                            </a:solidFill>
                            <a:latin typeface="Cambria Math" panose="02040503050406030204" pitchFamily="18" charset="0"/>
                          </a:rPr>
                          <m:t>𝐯</m:t>
                        </m:r>
                      </m:e>
                      <m:sub>
                        <m:r>
                          <a:rPr lang="en-GB" sz="2800" i="1">
                            <a:solidFill>
                              <a:schemeClr val="accent4"/>
                            </a:solidFill>
                            <a:latin typeface="Cambria Math" panose="02040503050406030204" pitchFamily="18" charset="0"/>
                          </a:rPr>
                          <m:t>1</m:t>
                        </m:r>
                      </m:sub>
                    </m:sSub>
                    <m:r>
                      <a:rPr lang="en-GB" sz="2800" i="1">
                        <a:solidFill>
                          <a:schemeClr val="accent4"/>
                        </a:solidFill>
                        <a:latin typeface="Cambria Math" panose="02040503050406030204" pitchFamily="18" charset="0"/>
                        <a:ea typeface="Cambria Math" panose="02040503050406030204" pitchFamily="18" charset="0"/>
                      </a:rPr>
                      <m:t>×</m:t>
                    </m:r>
                    <m:sSub>
                      <m:sSubPr>
                        <m:ctrlPr>
                          <a:rPr lang="en-GB" sz="2800" i="1">
                            <a:solidFill>
                              <a:schemeClr val="accent4"/>
                            </a:solidFill>
                            <a:latin typeface="Cambria Math" panose="02040503050406030204" pitchFamily="18" charset="0"/>
                          </a:rPr>
                        </m:ctrlPr>
                      </m:sSubPr>
                      <m:e>
                        <m:r>
                          <a:rPr lang="en-GB" sz="2800" b="1" i="0">
                            <a:solidFill>
                              <a:schemeClr val="accent4"/>
                            </a:solidFill>
                            <a:latin typeface="Cambria Math" panose="02040503050406030204" pitchFamily="18" charset="0"/>
                          </a:rPr>
                          <m:t>𝐯</m:t>
                        </m:r>
                      </m:e>
                      <m:sub>
                        <m:r>
                          <a:rPr lang="en-GB" sz="2800" i="1">
                            <a:solidFill>
                              <a:schemeClr val="accent4"/>
                            </a:solidFill>
                            <a:latin typeface="Cambria Math" panose="02040503050406030204" pitchFamily="18" charset="0"/>
                          </a:rPr>
                          <m:t>2</m:t>
                        </m:r>
                      </m:sub>
                    </m:sSub>
                  </m:oMath>
                </a14:m>
                <a:endParaRPr lang="en-GB" sz="2800" dirty="0"/>
              </a:p>
              <a:p>
                <a:pPr lvl="1">
                  <a:lnSpc>
                    <a:spcPct val="100000"/>
                  </a:lnSpc>
                </a:pPr>
                <a:r>
                  <a:rPr lang="en-GB" sz="2400" dirty="0"/>
                  <a:t>The normal </a:t>
                </a:r>
                <a:r>
                  <a:rPr lang="en-GB" sz="2400" dirty="0">
                    <a:solidFill>
                      <a:schemeClr val="accent4"/>
                    </a:solidFill>
                  </a:rPr>
                  <a:t>completely defines </a:t>
                </a:r>
                <a:r>
                  <a:rPr lang="en-GB" sz="2400" dirty="0"/>
                  <a:t>the </a:t>
                </a:r>
                <a:r>
                  <a:rPr lang="en-GB" sz="2400" dirty="0">
                    <a:solidFill>
                      <a:schemeClr val="accent4"/>
                    </a:solidFill>
                  </a:rPr>
                  <a:t>orientation</a:t>
                </a:r>
                <a:r>
                  <a:rPr lang="en-GB" sz="2400" dirty="0"/>
                  <a:t> of the plane</a:t>
                </a:r>
              </a:p>
              <a:p>
                <a:pPr>
                  <a:lnSpc>
                    <a:spcPct val="100000"/>
                  </a:lnSpc>
                </a:pPr>
                <a:r>
                  <a:rPr lang="en-GB" sz="2800" dirty="0"/>
                  <a:t>Choose a point </a:t>
                </a:r>
                <a14:m>
                  <m:oMath xmlns:m="http://schemas.openxmlformats.org/officeDocument/2006/math">
                    <m:sSub>
                      <m:sSubPr>
                        <m:ctrlPr>
                          <a:rPr lang="en-GB" sz="2800" b="1" i="1">
                            <a:latin typeface="Cambria Math" panose="02040503050406030204" pitchFamily="18" charset="0"/>
                          </a:rPr>
                        </m:ctrlPr>
                      </m:sSubPr>
                      <m:e>
                        <m:r>
                          <a:rPr lang="en-GB" sz="2800" b="1">
                            <a:latin typeface="Cambria Math" panose="02040503050406030204" pitchFamily="18" charset="0"/>
                          </a:rPr>
                          <m:t>𝐩</m:t>
                        </m:r>
                      </m:e>
                      <m:sub>
                        <m:r>
                          <a:rPr lang="en-GB" sz="2800" i="1">
                            <a:latin typeface="Cambria Math" panose="02040503050406030204" pitchFamily="18" charset="0"/>
                          </a:rPr>
                          <m:t>1</m:t>
                        </m:r>
                      </m:sub>
                    </m:sSub>
                  </m:oMath>
                </a14:m>
                <a:r>
                  <a:rPr lang="en-GB" sz="2800" dirty="0"/>
                  <a:t>that lies on the plane</a:t>
                </a:r>
              </a:p>
              <a:p>
                <a:pPr lvl="1">
                  <a:lnSpc>
                    <a:spcPct val="100000"/>
                  </a:lnSpc>
                </a:pPr>
                <a:r>
                  <a:rPr lang="en-GB" sz="2400" dirty="0"/>
                  <a:t>For any other point </a:t>
                </a:r>
                <a14:m>
                  <m:oMath xmlns:m="http://schemas.openxmlformats.org/officeDocument/2006/math">
                    <m:r>
                      <a:rPr lang="en-GB" sz="2400" b="1" i="0" smtClean="0">
                        <a:latin typeface="Cambria Math" panose="02040503050406030204" pitchFamily="18" charset="0"/>
                      </a:rPr>
                      <m:t>𝐩</m:t>
                    </m:r>
                  </m:oMath>
                </a14:m>
                <a:r>
                  <a:rPr lang="en-GB" sz="2400" dirty="0"/>
                  <a:t> that also lies on the plane:</a:t>
                </a:r>
                <a:br>
                  <a:rPr lang="en-GB" sz="2400" dirty="0"/>
                </a:br>
                <a14:m>
                  <m:oMath xmlns:m="http://schemas.openxmlformats.org/officeDocument/2006/math">
                    <m:d>
                      <m:dPr>
                        <m:ctrlPr>
                          <a:rPr lang="en-GB" sz="2400" i="1" smtClean="0">
                            <a:solidFill>
                              <a:schemeClr val="accent4"/>
                            </a:solidFill>
                            <a:latin typeface="Cambria Math" panose="02040503050406030204" pitchFamily="18" charset="0"/>
                          </a:rPr>
                        </m:ctrlPr>
                      </m:dPr>
                      <m:e>
                        <m:r>
                          <a:rPr lang="en-GB" sz="2400" b="1" i="0" smtClean="0">
                            <a:solidFill>
                              <a:schemeClr val="accent4"/>
                            </a:solidFill>
                            <a:latin typeface="Cambria Math" panose="02040503050406030204" pitchFamily="18" charset="0"/>
                          </a:rPr>
                          <m:t>𝐩</m:t>
                        </m:r>
                        <m:r>
                          <a:rPr lang="en-GB" sz="2400" i="1">
                            <a:solidFill>
                              <a:schemeClr val="accent4"/>
                            </a:solidFill>
                            <a:latin typeface="Cambria Math" panose="02040503050406030204" pitchFamily="18" charset="0"/>
                          </a:rPr>
                          <m:t>−</m:t>
                        </m:r>
                        <m:sSub>
                          <m:sSubPr>
                            <m:ctrlPr>
                              <a:rPr lang="en-GB" sz="2400" b="1" i="1">
                                <a:solidFill>
                                  <a:schemeClr val="accent4"/>
                                </a:solidFill>
                                <a:latin typeface="Cambria Math" panose="02040503050406030204" pitchFamily="18" charset="0"/>
                              </a:rPr>
                            </m:ctrlPr>
                          </m:sSubPr>
                          <m:e>
                            <m:r>
                              <a:rPr lang="en-GB" sz="2400" b="1">
                                <a:solidFill>
                                  <a:schemeClr val="accent4"/>
                                </a:solidFill>
                                <a:latin typeface="Cambria Math" panose="02040503050406030204" pitchFamily="18" charset="0"/>
                              </a:rPr>
                              <m:t>𝐩</m:t>
                            </m:r>
                          </m:e>
                          <m:sub>
                            <m:r>
                              <a:rPr lang="en-GB" sz="2400" i="1">
                                <a:solidFill>
                                  <a:schemeClr val="accent4"/>
                                </a:solidFill>
                                <a:latin typeface="Cambria Math" panose="02040503050406030204" pitchFamily="18" charset="0"/>
                              </a:rPr>
                              <m:t>1</m:t>
                            </m:r>
                          </m:sub>
                        </m:sSub>
                      </m:e>
                    </m:d>
                    <m:r>
                      <a:rPr lang="en-GB" sz="2400" i="1">
                        <a:solidFill>
                          <a:schemeClr val="accent4"/>
                        </a:solidFill>
                        <a:latin typeface="Cambria Math" panose="02040503050406030204" pitchFamily="18" charset="0"/>
                        <a:ea typeface="Cambria Math" panose="02040503050406030204" pitchFamily="18" charset="0"/>
                      </a:rPr>
                      <m:t>∙</m:t>
                    </m:r>
                    <m:r>
                      <a:rPr lang="en-GB" sz="2400" b="1" i="0">
                        <a:solidFill>
                          <a:schemeClr val="accent4"/>
                        </a:solidFill>
                        <a:latin typeface="Cambria Math" panose="02040503050406030204" pitchFamily="18" charset="0"/>
                        <a:ea typeface="Cambria Math" panose="02040503050406030204" pitchFamily="18" charset="0"/>
                      </a:rPr>
                      <m:t>𝐧</m:t>
                    </m:r>
                    <m:r>
                      <a:rPr lang="en-GB" sz="2400" i="1">
                        <a:solidFill>
                          <a:schemeClr val="accent4"/>
                        </a:solidFill>
                        <a:latin typeface="Cambria Math" panose="02040503050406030204" pitchFamily="18" charset="0"/>
                        <a:ea typeface="Cambria Math" panose="02040503050406030204" pitchFamily="18" charset="0"/>
                      </a:rPr>
                      <m:t>=0</m:t>
                    </m:r>
                  </m:oMath>
                </a14:m>
                <a:endParaRPr lang="en-GB" sz="2800" dirty="0"/>
              </a:p>
            </p:txBody>
          </p:sp>
        </mc:Choice>
        <mc:Fallback xmlns="">
          <p:sp>
            <p:nvSpPr>
              <p:cNvPr id="3" name="Content Placeholder 2">
                <a:extLst>
                  <a:ext uri="{FF2B5EF4-FFF2-40B4-BE49-F238E27FC236}">
                    <a16:creationId xmlns:a16="http://schemas.microsoft.com/office/drawing/2014/main" id="{8E0D9D73-5C13-4228-A3D7-21E60C8A5EEE}"/>
                  </a:ext>
                </a:extLst>
              </p:cNvPr>
              <p:cNvSpPr>
                <a:spLocks noGrp="1" noRot="1" noChangeAspect="1" noMove="1" noResize="1" noEditPoints="1" noAdjustHandles="1" noChangeArrowheads="1" noChangeShapeType="1" noTextEdit="1"/>
              </p:cNvSpPr>
              <p:nvPr>
                <p:ph idx="1"/>
              </p:nvPr>
            </p:nvSpPr>
            <p:spPr>
              <a:xfrm>
                <a:off x="1522413" y="1904999"/>
                <a:ext cx="9144001" cy="4114801"/>
              </a:xfrm>
              <a:blipFill>
                <a:blip r:embed="rId3"/>
                <a:stretch>
                  <a:fillRect l="-1200" t="-1479"/>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8366892-29EF-42A3-93A2-4F56E8497DDD}"/>
              </a:ext>
              <a:ext uri="{C183D7F6-B498-43B3-948B-1728B52AA6E4}">
                <adec:decorative xmlns:adec="http://schemas.microsoft.com/office/drawing/2017/decorative" val="1"/>
              </a:ext>
            </a:extLst>
          </p:cNvPr>
          <p:cNvGrpSpPr/>
          <p:nvPr/>
        </p:nvGrpSpPr>
        <p:grpSpPr>
          <a:xfrm>
            <a:off x="8726890" y="4300605"/>
            <a:ext cx="4568322" cy="2512771"/>
            <a:chOff x="7718778" y="3624216"/>
            <a:chExt cx="4568322" cy="2512771"/>
          </a:xfrm>
        </p:grpSpPr>
        <p:sp>
          <p:nvSpPr>
            <p:cNvPr id="6" name="Parallelogram 5">
              <a:extLst>
                <a:ext uri="{FF2B5EF4-FFF2-40B4-BE49-F238E27FC236}">
                  <a16:creationId xmlns:a16="http://schemas.microsoft.com/office/drawing/2014/main" id="{5185D3F1-0E21-4ACD-BE12-9CFF314E36CE}"/>
                </a:ext>
                <a:ext uri="{C183D7F6-B498-43B3-948B-1728B52AA6E4}">
                  <adec:decorative xmlns:adec="http://schemas.microsoft.com/office/drawing/2017/decorative" val="1"/>
                </a:ext>
              </a:extLst>
            </p:cNvPr>
            <p:cNvSpPr/>
            <p:nvPr/>
          </p:nvSpPr>
          <p:spPr>
            <a:xfrm rot="1688054">
              <a:off x="7718778" y="3711444"/>
              <a:ext cx="4568322" cy="2425543"/>
            </a:xfrm>
            <a:prstGeom prst="parallelogram">
              <a:avLst>
                <a:gd name="adj" fmla="val 51342"/>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cxnSp>
          <p:nvCxnSpPr>
            <p:cNvPr id="7" name="Straight Arrow Connector 6">
              <a:extLst>
                <a:ext uri="{FF2B5EF4-FFF2-40B4-BE49-F238E27FC236}">
                  <a16:creationId xmlns:a16="http://schemas.microsoft.com/office/drawing/2014/main" id="{EB0A90BF-8C81-491C-8CEB-A467DCB63332}"/>
                </a:ext>
                <a:ext uri="{C183D7F6-B498-43B3-948B-1728B52AA6E4}">
                  <adec:decorative xmlns:adec="http://schemas.microsoft.com/office/drawing/2017/decorative" val="1"/>
                </a:ext>
              </a:extLst>
            </p:cNvPr>
            <p:cNvCxnSpPr>
              <a:cxnSpLocks/>
            </p:cNvCxnSpPr>
            <p:nvPr/>
          </p:nvCxnSpPr>
          <p:spPr>
            <a:xfrm>
              <a:off x="8218093" y="4924216"/>
              <a:ext cx="2681702" cy="72352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F570E07-4455-4CA1-AF8E-DDC72051A516}"/>
                </a:ext>
                <a:ext uri="{C183D7F6-B498-43B3-948B-1728B52AA6E4}">
                  <adec:decorative xmlns:adec="http://schemas.microsoft.com/office/drawing/2017/decorative" val="1"/>
                </a:ext>
              </a:extLst>
            </p:cNvPr>
            <p:cNvCxnSpPr>
              <a:cxnSpLocks/>
            </p:cNvCxnSpPr>
            <p:nvPr/>
          </p:nvCxnSpPr>
          <p:spPr>
            <a:xfrm flipV="1">
              <a:off x="8190072" y="4134100"/>
              <a:ext cx="2355093" cy="77899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AB280F-2FDF-486E-9F5D-8C1BDC3D63AE}"/>
                    </a:ext>
                  </a:extLst>
                </p:cNvPr>
                <p:cNvSpPr txBox="1"/>
                <p:nvPr/>
              </p:nvSpPr>
              <p:spPr>
                <a:xfrm>
                  <a:off x="9669227" y="3624216"/>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3"/>
                                </a:solidFill>
                                <a:latin typeface="Cambria Math" panose="02040503050406030204" pitchFamily="18" charset="0"/>
                                <a:cs typeface="Times New Roman" panose="02020603050405020304" pitchFamily="18" charset="0"/>
                              </a:rPr>
                            </m:ctrlPr>
                          </m:sSubPr>
                          <m:e>
                            <m:r>
                              <a:rPr lang="en-GB" sz="2800" b="1" i="0" smtClean="0">
                                <a:solidFill>
                                  <a:schemeClr val="accent3"/>
                                </a:solidFill>
                                <a:latin typeface="Cambria Math" panose="02040503050406030204" pitchFamily="18" charset="0"/>
                                <a:cs typeface="Times New Roman" panose="02020603050405020304" pitchFamily="18" charset="0"/>
                              </a:rPr>
                              <m:t>𝐯</m:t>
                            </m:r>
                          </m:e>
                          <m:sub>
                            <m:r>
                              <a:rPr lang="en-GB" sz="2800" b="0" i="1" smtClean="0">
                                <a:solidFill>
                                  <a:schemeClr val="accent3"/>
                                </a:solidFill>
                                <a:latin typeface="Cambria Math" panose="02040503050406030204" pitchFamily="18" charset="0"/>
                                <a:cs typeface="Times New Roman" panose="02020603050405020304" pitchFamily="18" charset="0"/>
                              </a:rPr>
                              <m:t>2</m:t>
                            </m:r>
                          </m:sub>
                        </m:sSub>
                      </m:oMath>
                    </m:oMathPara>
                  </a14:m>
                  <a:endParaRPr lang="en-GB" sz="2800" b="1" dirty="0">
                    <a:solidFill>
                      <a:schemeClr val="accent3"/>
                    </a:solidFill>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1DAB280F-2FDF-486E-9F5D-8C1BDC3D63AE}"/>
                    </a:ext>
                  </a:extLst>
                </p:cNvPr>
                <p:cNvSpPr txBox="1">
                  <a:spLocks noRot="1" noChangeAspect="1" noMove="1" noResize="1" noEditPoints="1" noAdjustHandles="1" noChangeArrowheads="1" noChangeShapeType="1" noTextEdit="1"/>
                </p:cNvSpPr>
                <p:nvPr/>
              </p:nvSpPr>
              <p:spPr>
                <a:xfrm>
                  <a:off x="9669227" y="3624216"/>
                  <a:ext cx="694258"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743FEC4-78D7-4B2E-B412-2632232490BD}"/>
                    </a:ext>
                  </a:extLst>
                </p:cNvPr>
                <p:cNvSpPr txBox="1"/>
                <p:nvPr/>
              </p:nvSpPr>
              <p:spPr>
                <a:xfrm>
                  <a:off x="10054937" y="5502139"/>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5"/>
                                </a:solidFill>
                                <a:latin typeface="Cambria Math" panose="02040503050406030204" pitchFamily="18" charset="0"/>
                                <a:cs typeface="Times New Roman" panose="02020603050405020304" pitchFamily="18" charset="0"/>
                              </a:rPr>
                            </m:ctrlPr>
                          </m:sSubPr>
                          <m:e>
                            <m:r>
                              <a:rPr lang="en-GB" sz="2800" b="1" i="0" smtClean="0">
                                <a:solidFill>
                                  <a:schemeClr val="accent5"/>
                                </a:solidFill>
                                <a:latin typeface="Cambria Math" panose="02040503050406030204" pitchFamily="18" charset="0"/>
                                <a:cs typeface="Times New Roman" panose="02020603050405020304" pitchFamily="18" charset="0"/>
                              </a:rPr>
                              <m:t>𝐯</m:t>
                            </m:r>
                          </m:e>
                          <m:sub>
                            <m:r>
                              <a:rPr lang="en-GB" sz="2800" b="0" i="1" smtClean="0">
                                <a:solidFill>
                                  <a:schemeClr val="accent5"/>
                                </a:solidFill>
                                <a:latin typeface="Cambria Math" panose="02040503050406030204" pitchFamily="18" charset="0"/>
                                <a:cs typeface="Times New Roman" panose="02020603050405020304" pitchFamily="18" charset="0"/>
                              </a:rPr>
                              <m:t>1</m:t>
                            </m:r>
                          </m:sub>
                        </m:sSub>
                      </m:oMath>
                    </m:oMathPara>
                  </a14:m>
                  <a:endParaRPr lang="en-GB" sz="2800" b="1"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D743FEC4-78D7-4B2E-B412-2632232490BD}"/>
                    </a:ext>
                  </a:extLst>
                </p:cNvPr>
                <p:cNvSpPr txBox="1">
                  <a:spLocks noRot="1" noChangeAspect="1" noMove="1" noResize="1" noEditPoints="1" noAdjustHandles="1" noChangeArrowheads="1" noChangeShapeType="1" noTextEdit="1"/>
                </p:cNvSpPr>
                <p:nvPr/>
              </p:nvSpPr>
              <p:spPr>
                <a:xfrm>
                  <a:off x="10054937" y="5502139"/>
                  <a:ext cx="694258" cy="523220"/>
                </a:xfrm>
                <a:prstGeom prst="rect">
                  <a:avLst/>
                </a:prstGeom>
                <a:blipFill>
                  <a:blip r:embed="rId5"/>
                  <a:stretch>
                    <a:fillRect/>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A37DFDFA-54F6-4686-9DE9-BE19C9C7EB38}"/>
              </a:ext>
              <a:ext uri="{C183D7F6-B498-43B3-948B-1728B52AA6E4}">
                <adec:decorative xmlns:adec="http://schemas.microsoft.com/office/drawing/2017/decorative" val="1"/>
              </a:ext>
            </a:extLst>
          </p:cNvPr>
          <p:cNvGrpSpPr/>
          <p:nvPr/>
        </p:nvGrpSpPr>
        <p:grpSpPr>
          <a:xfrm>
            <a:off x="8553478" y="4166469"/>
            <a:ext cx="644706" cy="1411900"/>
            <a:chOff x="8553478" y="4166469"/>
            <a:chExt cx="644706" cy="1411900"/>
          </a:xfrm>
        </p:grpSpPr>
        <p:cxnSp>
          <p:nvCxnSpPr>
            <p:cNvPr id="11" name="Straight Arrow Connector 10">
              <a:extLst>
                <a:ext uri="{FF2B5EF4-FFF2-40B4-BE49-F238E27FC236}">
                  <a16:creationId xmlns:a16="http://schemas.microsoft.com/office/drawing/2014/main" id="{C9E15340-B453-42FB-B778-6C6CFA24F959}"/>
                </a:ext>
              </a:extLst>
            </p:cNvPr>
            <p:cNvCxnSpPr>
              <a:cxnSpLocks/>
            </p:cNvCxnSpPr>
            <p:nvPr/>
          </p:nvCxnSpPr>
          <p:spPr>
            <a:xfrm flipH="1" flipV="1">
              <a:off x="9046740" y="4177587"/>
              <a:ext cx="151444" cy="140078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DC1F98E-CD79-4A87-AA96-E5B548DBEE7F}"/>
                    </a:ext>
                  </a:extLst>
                </p:cNvPr>
                <p:cNvSpPr/>
                <p:nvPr/>
              </p:nvSpPr>
              <p:spPr>
                <a:xfrm>
                  <a:off x="8553478" y="4166469"/>
                  <a:ext cx="50526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1" smtClean="0">
                            <a:solidFill>
                              <a:schemeClr val="tx2"/>
                            </a:solidFill>
                            <a:latin typeface="Cambria Math" panose="02040503050406030204" pitchFamily="18" charset="0"/>
                          </a:rPr>
                          <m:t>𝐧</m:t>
                        </m:r>
                      </m:oMath>
                    </m:oMathPara>
                  </a14:m>
                  <a:endParaRPr lang="en-GB" sz="2800" dirty="0">
                    <a:solidFill>
                      <a:schemeClr val="tx2"/>
                    </a:solidFill>
                  </a:endParaRPr>
                </a:p>
              </p:txBody>
            </p:sp>
          </mc:Choice>
          <mc:Fallback xmlns="">
            <p:sp>
              <p:nvSpPr>
                <p:cNvPr id="13" name="Rectangle 12">
                  <a:extLst>
                    <a:ext uri="{FF2B5EF4-FFF2-40B4-BE49-F238E27FC236}">
                      <a16:creationId xmlns:a16="http://schemas.microsoft.com/office/drawing/2014/main" id="{5DC1F98E-CD79-4A87-AA96-E5B548DBEE7F}"/>
                    </a:ext>
                  </a:extLst>
                </p:cNvPr>
                <p:cNvSpPr>
                  <a:spLocks noRot="1" noChangeAspect="1" noMove="1" noResize="1" noEditPoints="1" noAdjustHandles="1" noChangeArrowheads="1" noChangeShapeType="1" noTextEdit="1"/>
                </p:cNvSpPr>
                <p:nvPr/>
              </p:nvSpPr>
              <p:spPr>
                <a:xfrm>
                  <a:off x="8553478" y="4166469"/>
                  <a:ext cx="505267" cy="523220"/>
                </a:xfrm>
                <a:prstGeom prst="rect">
                  <a:avLst/>
                </a:prstGeom>
                <a:blipFill>
                  <a:blip r:embed="rId6"/>
                  <a:stretch>
                    <a:fillRect/>
                  </a:stretch>
                </a:blipFill>
              </p:spPr>
              <p:txBody>
                <a:bodyPr/>
                <a:lstStyle/>
                <a:p>
                  <a:r>
                    <a:rPr lang="en-GB">
                      <a:noFill/>
                    </a:rPr>
                    <a:t> </a:t>
                  </a:r>
                </a:p>
              </p:txBody>
            </p:sp>
          </mc:Fallback>
        </mc:AlternateContent>
      </p:grpSp>
      <p:grpSp>
        <p:nvGrpSpPr>
          <p:cNvPr id="23" name="Group 22">
            <a:extLst>
              <a:ext uri="{FF2B5EF4-FFF2-40B4-BE49-F238E27FC236}">
                <a16:creationId xmlns:a16="http://schemas.microsoft.com/office/drawing/2014/main" id="{ACF9942C-DCEC-4D79-9CE3-D6AE987AAD7A}"/>
              </a:ext>
              <a:ext uri="{C183D7F6-B498-43B3-948B-1728B52AA6E4}">
                <adec:decorative xmlns:adec="http://schemas.microsoft.com/office/drawing/2017/decorative" val="1"/>
              </a:ext>
            </a:extLst>
          </p:cNvPr>
          <p:cNvGrpSpPr/>
          <p:nvPr/>
        </p:nvGrpSpPr>
        <p:grpSpPr>
          <a:xfrm>
            <a:off x="8679125" y="5380676"/>
            <a:ext cx="666016" cy="523220"/>
            <a:chOff x="7688328" y="4717431"/>
            <a:chExt cx="666016" cy="523220"/>
          </a:xfrm>
        </p:grpSpPr>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B7E7D3B-3CEB-499C-9EB4-7A7D9EDDC0CA}"/>
                    </a:ext>
                    <a:ext uri="{C183D7F6-B498-43B3-948B-1728B52AA6E4}">
                      <adec:decorative xmlns:adec="http://schemas.microsoft.com/office/drawing/2017/decorative" val="1"/>
                    </a:ext>
                  </a:extLst>
                </p:cNvPr>
                <p:cNvSpPr txBox="1"/>
                <p:nvPr/>
              </p:nvSpPr>
              <p:spPr>
                <a:xfrm>
                  <a:off x="7688328" y="4717431"/>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p:sp>
              <p:nvSpPr>
                <p:cNvPr id="21" name="TextBox 20">
                  <a:extLst>
                    <a:ext uri="{FF2B5EF4-FFF2-40B4-BE49-F238E27FC236}">
                      <a16:creationId xmlns:a16="http://schemas.microsoft.com/office/drawing/2014/main" id="{7B7E7D3B-3CEB-499C-9EB4-7A7D9EDDC0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688328" y="4717431"/>
                  <a:ext cx="666016" cy="523220"/>
                </a:xfrm>
                <a:prstGeom prst="rect">
                  <a:avLst/>
                </a:prstGeom>
                <a:blipFill>
                  <a:blip r:embed="rId7"/>
                  <a:stretch>
                    <a:fillRect/>
                  </a:stretch>
                </a:blipFill>
              </p:spPr>
              <p:txBody>
                <a:bodyPr/>
                <a:lstStyle/>
                <a:p>
                  <a:r>
                    <a:rPr lang="en-GB">
                      <a:noFill/>
                    </a:rPr>
                    <a:t> </a:t>
                  </a:r>
                </a:p>
              </p:txBody>
            </p:sp>
          </mc:Fallback>
        </mc:AlternateContent>
        <p:sp>
          <p:nvSpPr>
            <p:cNvPr id="22" name="Oval 21">
              <a:extLst>
                <a:ext uri="{FF2B5EF4-FFF2-40B4-BE49-F238E27FC236}">
                  <a16:creationId xmlns:a16="http://schemas.microsoft.com/office/drawing/2014/main" id="{C0A22EFC-C979-4CAF-A37A-2FB4C489C4D5}"/>
                </a:ext>
              </a:extLst>
            </p:cNvPr>
            <p:cNvSpPr/>
            <p:nvPr/>
          </p:nvSpPr>
          <p:spPr>
            <a:xfrm flipV="1">
              <a:off x="8182093" y="4877098"/>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7" name="Group 36">
            <a:extLst>
              <a:ext uri="{FF2B5EF4-FFF2-40B4-BE49-F238E27FC236}">
                <a16:creationId xmlns:a16="http://schemas.microsoft.com/office/drawing/2014/main" id="{B546E561-111B-4D6E-AFDE-95923A5E8964}"/>
              </a:ext>
              <a:ext uri="{C183D7F6-B498-43B3-948B-1728B52AA6E4}">
                <adec:decorative xmlns:adec="http://schemas.microsoft.com/office/drawing/2017/decorative" val="1"/>
              </a:ext>
            </a:extLst>
          </p:cNvPr>
          <p:cNvGrpSpPr/>
          <p:nvPr/>
        </p:nvGrpSpPr>
        <p:grpSpPr>
          <a:xfrm>
            <a:off x="9198184" y="5232139"/>
            <a:ext cx="2620114" cy="523220"/>
            <a:chOff x="9198184" y="5232139"/>
            <a:chExt cx="2620114" cy="523220"/>
          </a:xfrm>
        </p:grpSpPr>
        <p:grpSp>
          <p:nvGrpSpPr>
            <p:cNvPr id="15" name="Group 14">
              <a:extLst>
                <a:ext uri="{FF2B5EF4-FFF2-40B4-BE49-F238E27FC236}">
                  <a16:creationId xmlns:a16="http://schemas.microsoft.com/office/drawing/2014/main" id="{D316D93D-F5AB-4DA2-8A78-2103943ADAB3}"/>
                </a:ext>
              </a:extLst>
            </p:cNvPr>
            <p:cNvGrpSpPr/>
            <p:nvPr/>
          </p:nvGrpSpPr>
          <p:grpSpPr>
            <a:xfrm>
              <a:off x="11124040" y="5232139"/>
              <a:ext cx="694258" cy="523220"/>
              <a:chOff x="10488484" y="4518873"/>
              <a:chExt cx="694258" cy="52322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BB89F9F-09EE-4D57-AA96-CAD01A9E12B7}"/>
                      </a:ext>
                    </a:extLst>
                  </p:cNvPr>
                  <p:cNvSpPr txBox="1"/>
                  <p:nvPr/>
                </p:nvSpPr>
                <p:spPr>
                  <a:xfrm>
                    <a:off x="10488484" y="4518873"/>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5DCEAF"/>
                              </a:solidFill>
                              <a:latin typeface="Cambria Math" panose="02040503050406030204" pitchFamily="18" charset="0"/>
                              <a:cs typeface="Times New Roman" panose="02020603050405020304" pitchFamily="18" charset="0"/>
                            </a:rPr>
                            <m:t>𝐩</m:t>
                          </m:r>
                        </m:oMath>
                      </m:oMathPara>
                    </a14:m>
                    <a:endParaRPr lang="en-GB" sz="2800" b="1" dirty="0">
                      <a:solidFill>
                        <a:srgbClr val="5DCEAF"/>
                      </a:solidFill>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8BB89F9F-09EE-4D57-AA96-CAD01A9E12B7}"/>
                      </a:ext>
                    </a:extLst>
                  </p:cNvPr>
                  <p:cNvSpPr txBox="1">
                    <a:spLocks noRot="1" noChangeAspect="1" noMove="1" noResize="1" noEditPoints="1" noAdjustHandles="1" noChangeArrowheads="1" noChangeShapeType="1" noTextEdit="1"/>
                  </p:cNvSpPr>
                  <p:nvPr/>
                </p:nvSpPr>
                <p:spPr>
                  <a:xfrm>
                    <a:off x="10488484" y="4518873"/>
                    <a:ext cx="694258" cy="523220"/>
                  </a:xfrm>
                  <a:prstGeom prst="rect">
                    <a:avLst/>
                  </a:prstGeom>
                  <a:blipFill>
                    <a:blip r:embed="rId8"/>
                    <a:stretch>
                      <a:fillRect/>
                    </a:stretch>
                  </a:blipFill>
                </p:spPr>
                <p:txBody>
                  <a:bodyPr/>
                  <a:lstStyle/>
                  <a:p>
                    <a:r>
                      <a:rPr lang="en-GB">
                        <a:noFill/>
                      </a:rPr>
                      <a:t> </a:t>
                    </a:r>
                  </a:p>
                </p:txBody>
              </p:sp>
            </mc:Fallback>
          </mc:AlternateContent>
          <p:sp>
            <p:nvSpPr>
              <p:cNvPr id="17" name="Oval 16">
                <a:extLst>
                  <a:ext uri="{FF2B5EF4-FFF2-40B4-BE49-F238E27FC236}">
                    <a16:creationId xmlns:a16="http://schemas.microsoft.com/office/drawing/2014/main" id="{1CD4B971-2EE9-45D3-8847-9C65525D2066}"/>
                  </a:ext>
                </a:extLst>
              </p:cNvPr>
              <p:cNvSpPr/>
              <p:nvPr/>
            </p:nvSpPr>
            <p:spPr>
              <a:xfrm flipH="1">
                <a:off x="10488484" y="4745835"/>
                <a:ext cx="113362" cy="113362"/>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grpSp>
        <p:cxnSp>
          <p:nvCxnSpPr>
            <p:cNvPr id="19" name="Straight Arrow Connector 18">
              <a:extLst>
                <a:ext uri="{FF2B5EF4-FFF2-40B4-BE49-F238E27FC236}">
                  <a16:creationId xmlns:a16="http://schemas.microsoft.com/office/drawing/2014/main" id="{B866A891-6B13-4824-AE28-888FE9E42EF7}"/>
                </a:ext>
              </a:extLst>
            </p:cNvPr>
            <p:cNvCxnSpPr>
              <a:cxnSpLocks/>
              <a:endCxn id="17" idx="6"/>
            </p:cNvCxnSpPr>
            <p:nvPr/>
          </p:nvCxnSpPr>
          <p:spPr>
            <a:xfrm flipV="1">
              <a:off x="9226205" y="5515782"/>
              <a:ext cx="1897835" cy="5668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6896BF6-9606-425C-871F-7FBEDC66D807}"/>
                </a:ext>
              </a:extLst>
            </p:cNvPr>
            <p:cNvCxnSpPr>
              <a:cxnSpLocks/>
            </p:cNvCxnSpPr>
            <p:nvPr/>
          </p:nvCxnSpPr>
          <p:spPr>
            <a:xfrm>
              <a:off x="9198184" y="5380676"/>
              <a:ext cx="14695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51FE41-EE6E-4887-AF20-1360B2ACDFF4}"/>
                </a:ext>
              </a:extLst>
            </p:cNvPr>
            <p:cNvCxnSpPr>
              <a:cxnSpLocks/>
            </p:cNvCxnSpPr>
            <p:nvPr/>
          </p:nvCxnSpPr>
          <p:spPr>
            <a:xfrm flipH="1" flipV="1">
              <a:off x="9345145" y="5380679"/>
              <a:ext cx="21397" cy="1869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47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75C0-7C9F-48A1-8BF9-BF3430101CEB}"/>
              </a:ext>
            </a:extLst>
          </p:cNvPr>
          <p:cNvSpPr>
            <a:spLocks noGrp="1"/>
          </p:cNvSpPr>
          <p:nvPr>
            <p:ph type="title"/>
          </p:nvPr>
        </p:nvSpPr>
        <p:spPr/>
        <p:txBody>
          <a:bodyPr/>
          <a:lstStyle/>
          <a:p>
            <a:r>
              <a:rPr lang="en-GB" dirty="0"/>
              <a:t>Geometric equation of a plane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BE6A46-5948-445A-BE09-6A1BCED75F93}"/>
                  </a:ext>
                </a:extLst>
              </p:cNvPr>
              <p:cNvSpPr>
                <a:spLocks noGrp="1"/>
              </p:cNvSpPr>
              <p:nvPr>
                <p:ph idx="1"/>
              </p:nvPr>
            </p:nvSpPr>
            <p:spPr>
              <a:xfrm>
                <a:off x="1522413" y="1904999"/>
                <a:ext cx="10044607" cy="4572001"/>
              </a:xfrm>
            </p:spPr>
            <p:txBody>
              <a:bodyPr>
                <a:normAutofit fontScale="85000" lnSpcReduction="10000"/>
              </a:bodyPr>
              <a:lstStyle/>
              <a:p>
                <a:pPr marL="0" indent="0">
                  <a:lnSpc>
                    <a:spcPct val="100000"/>
                  </a:lnSpc>
                  <a:buNone/>
                </a:pPr>
                <a:r>
                  <a:rPr lang="en-GB" dirty="0"/>
                  <a:t>If </a:t>
                </a:r>
                <a14:m>
                  <m:oMath xmlns:m="http://schemas.openxmlformats.org/officeDocument/2006/math">
                    <m:r>
                      <a:rPr lang="en-GB" b="1" i="0">
                        <a:latin typeface="Cambria Math" panose="02040503050406030204" pitchFamily="18" charset="0"/>
                      </a:rPr>
                      <m:t>𝐧</m:t>
                    </m:r>
                    <m:r>
                      <a:rPr lang="en-GB">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𝑎</m:t>
                              </m:r>
                            </m:e>
                          </m:mr>
                          <m:mr>
                            <m:e>
                              <m:r>
                                <a:rPr lang="en-GB" i="1">
                                  <a:latin typeface="Cambria Math" panose="02040503050406030204" pitchFamily="18" charset="0"/>
                                </a:rPr>
                                <m:t>𝑏</m:t>
                              </m:r>
                            </m:e>
                          </m:mr>
                          <m:mr>
                            <m:e>
                              <m:r>
                                <a:rPr lang="en-GB" i="1">
                                  <a:latin typeface="Cambria Math" panose="02040503050406030204" pitchFamily="18" charset="0"/>
                                </a:rPr>
                                <m:t>𝑐</m:t>
                              </m:r>
                            </m:e>
                          </m:mr>
                        </m:m>
                      </m:e>
                    </m:d>
                  </m:oMath>
                </a14:m>
                <a:r>
                  <a:rPr lang="en-GB" dirty="0"/>
                  <a:t>,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𝑥</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𝑦</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𝑧</m:t>
                                  </m:r>
                                </m:sub>
                              </m:sSub>
                            </m:e>
                          </m:mr>
                        </m:m>
                      </m:e>
                    </m:d>
                  </m:oMath>
                </a14:m>
                <a:r>
                  <a:rPr lang="en-GB" dirty="0"/>
                  <a:t> and </a:t>
                </a:r>
                <a14:m>
                  <m:oMath xmlns:m="http://schemas.openxmlformats.org/officeDocument/2006/math">
                    <m:r>
                      <a:rPr lang="en-GB" b="1" i="0" smtClean="0">
                        <a:latin typeface="Cambria Math" panose="02040503050406030204" pitchFamily="18" charset="0"/>
                      </a:rPr>
                      <m:t>𝐩</m:t>
                    </m:r>
                    <m:r>
                      <a:rPr lang="en-GB">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r>
                            <m:e>
                              <m:r>
                                <a:rPr lang="en-GB" i="1">
                                  <a:latin typeface="Cambria Math" panose="02040503050406030204" pitchFamily="18" charset="0"/>
                                </a:rPr>
                                <m:t>𝑧</m:t>
                              </m:r>
                            </m:e>
                          </m:mr>
                        </m:m>
                      </m:e>
                    </m:d>
                  </m:oMath>
                </a14:m>
                <a:r>
                  <a:rPr lang="en-GB" dirty="0"/>
                  <a:t> then </a:t>
                </a:r>
                <a14:m>
                  <m:oMath xmlns:m="http://schemas.openxmlformats.org/officeDocument/2006/math">
                    <m:d>
                      <m:dPr>
                        <m:ctrlPr>
                          <a:rPr lang="en-GB" i="1" smtClean="0">
                            <a:solidFill>
                              <a:schemeClr val="tx1"/>
                            </a:solidFill>
                            <a:latin typeface="Cambria Math" panose="02040503050406030204" pitchFamily="18" charset="0"/>
                          </a:rPr>
                        </m:ctrlPr>
                      </m:dPr>
                      <m:e>
                        <m:r>
                          <a:rPr lang="en-GB" b="1">
                            <a:solidFill>
                              <a:schemeClr val="tx1"/>
                            </a:solidFill>
                            <a:latin typeface="Cambria Math" panose="02040503050406030204" pitchFamily="18" charset="0"/>
                          </a:rPr>
                          <m:t>𝐩</m:t>
                        </m:r>
                        <m:r>
                          <a:rPr lang="en-GB"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𝐩</m:t>
                            </m:r>
                          </m:e>
                          <m:sub>
                            <m:r>
                              <a:rPr lang="en-GB" i="1">
                                <a:solidFill>
                                  <a:schemeClr val="tx1"/>
                                </a:solidFill>
                                <a:latin typeface="Cambria Math" panose="02040503050406030204" pitchFamily="18" charset="0"/>
                              </a:rPr>
                              <m:t>1</m:t>
                            </m:r>
                          </m:sub>
                        </m:sSub>
                      </m:e>
                    </m:d>
                    <m:r>
                      <a:rPr lang="en-GB" i="1">
                        <a:solidFill>
                          <a:schemeClr val="tx1"/>
                        </a:solidFill>
                        <a:latin typeface="Cambria Math" panose="02040503050406030204" pitchFamily="18" charset="0"/>
                        <a:ea typeface="Cambria Math" panose="02040503050406030204" pitchFamily="18" charset="0"/>
                      </a:rPr>
                      <m:t>∙</m:t>
                    </m:r>
                    <m:r>
                      <a:rPr lang="en-GB" b="1">
                        <a:solidFill>
                          <a:schemeClr val="tx1"/>
                        </a:solidFill>
                        <a:latin typeface="Cambria Math" panose="02040503050406030204" pitchFamily="18" charset="0"/>
                        <a:ea typeface="Cambria Math" panose="02040503050406030204" pitchFamily="18" charset="0"/>
                      </a:rPr>
                      <m:t>𝐧</m:t>
                    </m:r>
                    <m:r>
                      <a:rPr lang="en-GB" i="1">
                        <a:solidFill>
                          <a:schemeClr val="tx1"/>
                        </a:solidFill>
                        <a:latin typeface="Cambria Math" panose="02040503050406030204" pitchFamily="18" charset="0"/>
                        <a:ea typeface="Cambria Math" panose="02040503050406030204" pitchFamily="18" charset="0"/>
                      </a:rPr>
                      <m:t>=0</m:t>
                    </m:r>
                  </m:oMath>
                </a14:m>
                <a:r>
                  <a:rPr lang="en-GB" dirty="0">
                    <a:solidFill>
                      <a:schemeClr val="tx1"/>
                    </a:solidFill>
                  </a:rPr>
                  <a:t> </a:t>
                </a:r>
                <a:r>
                  <a:rPr lang="en-GB" dirty="0"/>
                  <a:t>gives:</a:t>
                </a:r>
              </a:p>
              <a:p>
                <a:pPr marL="0" indent="0">
                  <a:lnSpc>
                    <a:spcPct val="100000"/>
                  </a:lnSpc>
                  <a:buNone/>
                </a:pP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𝑥</m:t>
                                    </m:r>
                                  </m:sub>
                                </m:sSub>
                              </m:e>
                            </m:mr>
                            <m:mr>
                              <m:e>
                                <m:r>
                                  <a:rPr lang="en-GB" i="1">
                                    <a:latin typeface="Cambria Math" panose="02040503050406030204" pitchFamily="18" charset="0"/>
                                  </a:rPr>
                                  <m:t>𝑦</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𝑦</m:t>
                                    </m:r>
                                  </m:sub>
                                </m:sSub>
                              </m:e>
                            </m:mr>
                            <m:mr>
                              <m:e>
                                <m:r>
                                  <a:rPr lang="en-GB" i="1">
                                    <a:latin typeface="Cambria Math" panose="02040503050406030204" pitchFamily="18" charset="0"/>
                                  </a:rPr>
                                  <m:t>𝑧</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𝑧</m:t>
                                    </m:r>
                                  </m:sub>
                                </m:sSub>
                              </m:e>
                            </m:mr>
                          </m:m>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a:rPr lang="en-GB" i="1">
                                    <a:latin typeface="Cambria Math" panose="02040503050406030204" pitchFamily="18" charset="0"/>
                                  </a:rPr>
                                  <m:t>𝑎</m:t>
                                </m:r>
                              </m:e>
                            </m:mr>
                            <m:mr>
                              <m:e>
                                <m:r>
                                  <a:rPr lang="en-GB" i="1">
                                    <a:latin typeface="Cambria Math" panose="02040503050406030204" pitchFamily="18" charset="0"/>
                                  </a:rPr>
                                  <m:t>𝑏</m:t>
                                </m:r>
                              </m:e>
                            </m:mr>
                            <m:mr>
                              <m:e>
                                <m:r>
                                  <a:rPr lang="en-GB" i="1">
                                    <a:latin typeface="Cambria Math" panose="02040503050406030204" pitchFamily="18" charset="0"/>
                                  </a:rPr>
                                  <m:t>𝑐</m:t>
                                </m:r>
                              </m:e>
                            </m:mr>
                          </m:m>
                        </m:e>
                      </m:d>
                      <m:r>
                        <a:rPr lang="en-GB" i="1">
                          <a:latin typeface="Cambria Math" panose="02040503050406030204" pitchFamily="18" charset="0"/>
                        </a:rPr>
                        <m:t>=0</m:t>
                      </m:r>
                    </m:oMath>
                  </m:oMathPara>
                </a14:m>
                <a:br>
                  <a:rPr lang="en-GB" dirty="0"/>
                </a:br>
                <a:endParaRPr lang="en-GB" dirty="0"/>
              </a:p>
              <a:p>
                <a:pPr marL="0" indent="0">
                  <a:lnSpc>
                    <a:spcPct val="100000"/>
                  </a:lnSpc>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𝑎</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𝑥</m:t>
                              </m:r>
                            </m:sub>
                          </m:sSub>
                        </m:e>
                      </m:d>
                      <m:r>
                        <a:rPr lang="en-GB" i="1">
                          <a:latin typeface="Cambria Math" panose="02040503050406030204" pitchFamily="18" charset="0"/>
                        </a:rPr>
                        <m:t>+</m:t>
                      </m:r>
                      <m:r>
                        <a:rPr lang="en-GB" i="1">
                          <a:latin typeface="Cambria Math" panose="02040503050406030204" pitchFamily="18" charset="0"/>
                        </a:rPr>
                        <m:t>𝑏</m:t>
                      </m:r>
                      <m:d>
                        <m:dPr>
                          <m:ctrlPr>
                            <a:rPr lang="en-GB" i="1">
                              <a:latin typeface="Cambria Math" panose="02040503050406030204" pitchFamily="18" charset="0"/>
                            </a:rPr>
                          </m:ctrlPr>
                        </m:dPr>
                        <m:e>
                          <m:r>
                            <a:rPr lang="en-GB" i="1">
                              <a:latin typeface="Cambria Math" panose="02040503050406030204" pitchFamily="18" charset="0"/>
                            </a:rPr>
                            <m:t>𝑦</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𝑦</m:t>
                              </m:r>
                            </m:sub>
                          </m:sSub>
                        </m:e>
                      </m:d>
                      <m:r>
                        <a:rPr lang="en-GB" i="1">
                          <a:latin typeface="Cambria Math" panose="02040503050406030204" pitchFamily="18" charset="0"/>
                        </a:rPr>
                        <m:t>+</m:t>
                      </m:r>
                      <m:r>
                        <a:rPr lang="en-GB" i="1">
                          <a:latin typeface="Cambria Math" panose="02040503050406030204" pitchFamily="18" charset="0"/>
                        </a:rPr>
                        <m:t>𝑐</m:t>
                      </m:r>
                      <m:d>
                        <m:dPr>
                          <m:ctrlPr>
                            <a:rPr lang="en-GB" i="1">
                              <a:latin typeface="Cambria Math" panose="02040503050406030204" pitchFamily="18" charset="0"/>
                            </a:rPr>
                          </m:ctrlPr>
                        </m:dPr>
                        <m:e>
                          <m:r>
                            <a:rPr lang="en-GB" i="1">
                              <a:latin typeface="Cambria Math" panose="02040503050406030204" pitchFamily="18" charset="0"/>
                            </a:rPr>
                            <m:t>𝑧</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𝑧</m:t>
                              </m:r>
                            </m:sub>
                          </m:sSub>
                        </m:e>
                      </m:d>
                      <m:r>
                        <a:rPr lang="en-GB" i="1">
                          <a:latin typeface="Cambria Math" panose="02040503050406030204" pitchFamily="18" charset="0"/>
                        </a:rPr>
                        <m:t>=0</m:t>
                      </m:r>
                    </m:oMath>
                  </m:oMathPara>
                </a14:m>
                <a:br>
                  <a:rPr lang="en-GB" dirty="0"/>
                </a:br>
                <a:endParaRPr lang="en-GB" dirty="0"/>
              </a:p>
              <a:p>
                <a:pPr marL="0" indent="0">
                  <a:lnSpc>
                    <a:spcPct val="100000"/>
                  </a:lnSpc>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𝑎𝑥</m:t>
                      </m:r>
                      <m:r>
                        <a:rPr lang="en-GB" i="1">
                          <a:latin typeface="Cambria Math" panose="02040503050406030204" pitchFamily="18" charset="0"/>
                        </a:rPr>
                        <m:t>+</m:t>
                      </m:r>
                      <m:r>
                        <a:rPr lang="en-GB" i="1">
                          <a:latin typeface="Cambria Math" panose="02040503050406030204" pitchFamily="18" charset="0"/>
                        </a:rPr>
                        <m:t>𝑏𝑦</m:t>
                      </m:r>
                      <m:r>
                        <a:rPr lang="en-GB" i="1">
                          <a:latin typeface="Cambria Math" panose="02040503050406030204" pitchFamily="18" charset="0"/>
                        </a:rPr>
                        <m:t>+</m:t>
                      </m:r>
                      <m:r>
                        <a:rPr lang="en-GB" i="1">
                          <a:latin typeface="Cambria Math" panose="02040503050406030204" pitchFamily="18" charset="0"/>
                        </a:rPr>
                        <m:t>𝑐𝑧</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𝑎</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𝑥</m:t>
                              </m:r>
                            </m:sub>
                          </m:sSub>
                          <m:r>
                            <a:rPr lang="en-GB" i="1">
                              <a:latin typeface="Cambria Math" panose="02040503050406030204" pitchFamily="18" charset="0"/>
                            </a:rPr>
                            <m:t>−</m:t>
                          </m:r>
                          <m:r>
                            <a:rPr lang="en-GB" i="1">
                              <a:latin typeface="Cambria Math" panose="02040503050406030204" pitchFamily="18" charset="0"/>
                            </a:rPr>
                            <m:t>𝑏</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𝑦</m:t>
                              </m:r>
                            </m:sub>
                          </m:sSub>
                          <m:r>
                            <a:rPr lang="en-GB" i="1">
                              <a:latin typeface="Cambria Math" panose="02040503050406030204" pitchFamily="18" charset="0"/>
                            </a:rPr>
                            <m:t>−</m:t>
                          </m:r>
                          <m:r>
                            <a:rPr lang="en-GB" i="1">
                              <a:latin typeface="Cambria Math" panose="02040503050406030204" pitchFamily="18" charset="0"/>
                            </a:rPr>
                            <m:t>𝑐</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𝑧</m:t>
                              </m:r>
                            </m:sub>
                          </m:sSub>
                        </m:e>
                      </m:d>
                      <m:r>
                        <a:rPr lang="en-GB" i="1">
                          <a:latin typeface="Cambria Math" panose="02040503050406030204" pitchFamily="18" charset="0"/>
                        </a:rPr>
                        <m:t>=0</m:t>
                      </m:r>
                    </m:oMath>
                  </m:oMathPara>
                </a14:m>
                <a:endParaRPr lang="en-GB" dirty="0"/>
              </a:p>
              <a:p>
                <a:pPr marL="0" indent="0">
                  <a:lnSpc>
                    <a:spcPct val="100000"/>
                  </a:lnSpc>
                  <a:buNone/>
                </a:pPr>
                <a14:m>
                  <m:oMathPara xmlns:m="http://schemas.openxmlformats.org/officeDocument/2006/math">
                    <m:oMathParaPr>
                      <m:jc m:val="centerGroup"/>
                    </m:oMathParaPr>
                    <m:oMath xmlns:m="http://schemas.openxmlformats.org/officeDocument/2006/math">
                      <m:r>
                        <a:rPr lang="en-GB" i="1" smtClean="0">
                          <a:solidFill>
                            <a:schemeClr val="accent4"/>
                          </a:solidFill>
                          <a:latin typeface="Cambria Math" panose="02040503050406030204" pitchFamily="18" charset="0"/>
                        </a:rPr>
                        <m:t>𝑎𝑥</m:t>
                      </m:r>
                      <m:r>
                        <a:rPr lang="en-GB" b="1" i="1">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𝑏𝑦</m:t>
                      </m:r>
                      <m:r>
                        <a:rPr lang="en-GB" i="1">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𝑐𝑧</m:t>
                      </m:r>
                      <m:r>
                        <a:rPr lang="en-GB" i="1">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𝑑</m:t>
                      </m:r>
                      <m:r>
                        <a:rPr lang="en-GB" i="1">
                          <a:solidFill>
                            <a:schemeClr val="accent4"/>
                          </a:solidFill>
                          <a:latin typeface="Cambria Math" panose="02040503050406030204" pitchFamily="18" charset="0"/>
                        </a:rPr>
                        <m:t>=0</m:t>
                      </m:r>
                    </m:oMath>
                  </m:oMathPara>
                </a14:m>
                <a:br>
                  <a:rPr lang="en-GB" dirty="0">
                    <a:solidFill>
                      <a:schemeClr val="accent6"/>
                    </a:solidFill>
                  </a:rPr>
                </a:br>
                <a:r>
                  <a:rPr lang="en-GB" dirty="0"/>
                  <a:t>where </a:t>
                </a:r>
                <a14:m>
                  <m:oMath xmlns:m="http://schemas.openxmlformats.org/officeDocument/2006/math">
                    <m:r>
                      <a:rPr lang="en-GB" i="1">
                        <a:latin typeface="Cambria Math" panose="02040503050406030204" pitchFamily="18" charset="0"/>
                      </a:rPr>
                      <m:t>𝑑</m:t>
                    </m:r>
                    <m:r>
                      <a:rPr lang="en-GB" i="1">
                        <a:latin typeface="Cambria Math" panose="02040503050406030204" pitchFamily="18" charset="0"/>
                      </a:rPr>
                      <m:t>=−</m:t>
                    </m:r>
                    <m:r>
                      <a:rPr lang="en-GB" i="1">
                        <a:latin typeface="Cambria Math" panose="02040503050406030204" pitchFamily="18" charset="0"/>
                      </a:rPr>
                      <m:t>𝑎</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𝑥</m:t>
                        </m:r>
                      </m:sub>
                    </m:sSub>
                    <m:r>
                      <a:rPr lang="en-GB" i="1">
                        <a:latin typeface="Cambria Math" panose="02040503050406030204" pitchFamily="18" charset="0"/>
                      </a:rPr>
                      <m:t>−</m:t>
                    </m:r>
                    <m:r>
                      <a:rPr lang="en-GB" i="1">
                        <a:latin typeface="Cambria Math" panose="02040503050406030204" pitchFamily="18" charset="0"/>
                      </a:rPr>
                      <m:t>𝑏</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𝑦</m:t>
                        </m:r>
                      </m:sub>
                    </m:sSub>
                    <m:r>
                      <a:rPr lang="en-GB" i="1">
                        <a:latin typeface="Cambria Math" panose="02040503050406030204" pitchFamily="18" charset="0"/>
                      </a:rPr>
                      <m:t>−</m:t>
                    </m:r>
                    <m:r>
                      <a:rPr lang="en-GB" i="1">
                        <a:latin typeface="Cambria Math" panose="02040503050406030204" pitchFamily="18" charset="0"/>
                      </a:rPr>
                      <m:t>𝑐</m:t>
                    </m:r>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𝑧</m:t>
                        </m:r>
                      </m:sub>
                    </m:sSub>
                  </m:oMath>
                </a14:m>
                <a:endParaRPr lang="en-GB" dirty="0"/>
              </a:p>
            </p:txBody>
          </p:sp>
        </mc:Choice>
        <mc:Fallback xmlns="">
          <p:sp>
            <p:nvSpPr>
              <p:cNvPr id="3" name="Content Placeholder 2">
                <a:extLst>
                  <a:ext uri="{FF2B5EF4-FFF2-40B4-BE49-F238E27FC236}">
                    <a16:creationId xmlns:a16="http://schemas.microsoft.com/office/drawing/2014/main" id="{3CBE6A46-5948-445A-BE09-6A1BCED75F93}"/>
                  </a:ext>
                </a:extLst>
              </p:cNvPr>
              <p:cNvSpPr>
                <a:spLocks noGrp="1" noRot="1" noChangeAspect="1" noMove="1" noResize="1" noEditPoints="1" noAdjustHandles="1" noChangeArrowheads="1" noChangeShapeType="1" noTextEdit="1"/>
              </p:cNvSpPr>
              <p:nvPr>
                <p:ph idx="1"/>
              </p:nvPr>
            </p:nvSpPr>
            <p:spPr>
              <a:xfrm>
                <a:off x="1522413" y="1904999"/>
                <a:ext cx="10044607" cy="4572001"/>
              </a:xfrm>
              <a:blipFill>
                <a:blip r:embed="rId3"/>
                <a:stretch>
                  <a:fillRect l="-1154"/>
                </a:stretch>
              </a:blipFill>
            </p:spPr>
            <p:txBody>
              <a:bodyPr/>
              <a:lstStyle/>
              <a:p>
                <a:r>
                  <a:rPr lang="en-GB">
                    <a:noFill/>
                  </a:rPr>
                  <a:t> </a:t>
                </a:r>
              </a:p>
            </p:txBody>
          </p:sp>
        </mc:Fallback>
      </mc:AlternateContent>
      <p:grpSp>
        <p:nvGrpSpPr>
          <p:cNvPr id="24" name="Group 23">
            <a:extLst>
              <a:ext uri="{FF2B5EF4-FFF2-40B4-BE49-F238E27FC236}">
                <a16:creationId xmlns:a16="http://schemas.microsoft.com/office/drawing/2014/main" id="{D3F91783-08F7-443D-8E22-DC4FFFF508CB}"/>
              </a:ext>
              <a:ext uri="{C183D7F6-B498-43B3-948B-1728B52AA6E4}">
                <adec:decorative xmlns:adec="http://schemas.microsoft.com/office/drawing/2017/decorative" val="1"/>
              </a:ext>
            </a:extLst>
          </p:cNvPr>
          <p:cNvGrpSpPr/>
          <p:nvPr/>
        </p:nvGrpSpPr>
        <p:grpSpPr>
          <a:xfrm>
            <a:off x="9046740" y="5013176"/>
            <a:ext cx="4741734" cy="2646907"/>
            <a:chOff x="8553478" y="4166469"/>
            <a:chExt cx="4741734" cy="2646907"/>
          </a:xfrm>
        </p:grpSpPr>
        <p:sp>
          <p:nvSpPr>
            <p:cNvPr id="5" name="Parallelogram 4">
              <a:extLst>
                <a:ext uri="{FF2B5EF4-FFF2-40B4-BE49-F238E27FC236}">
                  <a16:creationId xmlns:a16="http://schemas.microsoft.com/office/drawing/2014/main" id="{80C3B4E9-0758-4716-9C9E-EF30E86D1C0A}"/>
                </a:ext>
                <a:ext uri="{C183D7F6-B498-43B3-948B-1728B52AA6E4}">
                  <adec:decorative xmlns:adec="http://schemas.microsoft.com/office/drawing/2017/decorative" val="1"/>
                </a:ext>
              </a:extLst>
            </p:cNvPr>
            <p:cNvSpPr/>
            <p:nvPr/>
          </p:nvSpPr>
          <p:spPr>
            <a:xfrm rot="1688054">
              <a:off x="8726890" y="4387833"/>
              <a:ext cx="4568322" cy="2425543"/>
            </a:xfrm>
            <a:prstGeom prst="parallelogram">
              <a:avLst>
                <a:gd name="adj" fmla="val 51342"/>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grpSp>
          <p:nvGrpSpPr>
            <p:cNvPr id="23" name="Group 22">
              <a:extLst>
                <a:ext uri="{FF2B5EF4-FFF2-40B4-BE49-F238E27FC236}">
                  <a16:creationId xmlns:a16="http://schemas.microsoft.com/office/drawing/2014/main" id="{5EC97698-B4CF-47E4-AB52-A05148BE589D}"/>
                </a:ext>
              </a:extLst>
            </p:cNvPr>
            <p:cNvGrpSpPr/>
            <p:nvPr/>
          </p:nvGrpSpPr>
          <p:grpSpPr>
            <a:xfrm>
              <a:off x="8553478" y="4166469"/>
              <a:ext cx="3264820" cy="1737427"/>
              <a:chOff x="8553478" y="4166469"/>
              <a:chExt cx="3264820" cy="1737427"/>
            </a:xfrm>
          </p:grpSpPr>
          <p:grpSp>
            <p:nvGrpSpPr>
              <p:cNvPr id="10" name="Group 9">
                <a:extLst>
                  <a:ext uri="{FF2B5EF4-FFF2-40B4-BE49-F238E27FC236}">
                    <a16:creationId xmlns:a16="http://schemas.microsoft.com/office/drawing/2014/main" id="{36E6179E-C4DB-46DC-B975-29CA32022F04}"/>
                  </a:ext>
                </a:extLst>
              </p:cNvPr>
              <p:cNvGrpSpPr/>
              <p:nvPr/>
            </p:nvGrpSpPr>
            <p:grpSpPr>
              <a:xfrm>
                <a:off x="8553478" y="4166469"/>
                <a:ext cx="644706" cy="1411900"/>
                <a:chOff x="8553478" y="4166469"/>
                <a:chExt cx="644706" cy="1411900"/>
              </a:xfrm>
            </p:grpSpPr>
            <p:cxnSp>
              <p:nvCxnSpPr>
                <p:cNvPr id="11" name="Straight Arrow Connector 10">
                  <a:extLst>
                    <a:ext uri="{FF2B5EF4-FFF2-40B4-BE49-F238E27FC236}">
                      <a16:creationId xmlns:a16="http://schemas.microsoft.com/office/drawing/2014/main" id="{7FA165B0-4B81-4292-A9B9-DBB55B030448}"/>
                    </a:ext>
                    <a:ext uri="{C183D7F6-B498-43B3-948B-1728B52AA6E4}">
                      <adec:decorative xmlns:adec="http://schemas.microsoft.com/office/drawing/2017/decorative" val="1"/>
                    </a:ext>
                  </a:extLst>
                </p:cNvPr>
                <p:cNvCxnSpPr>
                  <a:cxnSpLocks/>
                </p:cNvCxnSpPr>
                <p:nvPr/>
              </p:nvCxnSpPr>
              <p:spPr>
                <a:xfrm flipH="1" flipV="1">
                  <a:off x="9046740" y="4177587"/>
                  <a:ext cx="151444" cy="140078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DB6AE23-CA34-49F5-A9BD-0C2D92F6788E}"/>
                        </a:ext>
                      </a:extLst>
                    </p:cNvPr>
                    <p:cNvSpPr/>
                    <p:nvPr/>
                  </p:nvSpPr>
                  <p:spPr>
                    <a:xfrm>
                      <a:off x="8553478" y="4166469"/>
                      <a:ext cx="50526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1" smtClean="0">
                                <a:solidFill>
                                  <a:schemeClr val="tx2"/>
                                </a:solidFill>
                                <a:latin typeface="Cambria Math" panose="02040503050406030204" pitchFamily="18" charset="0"/>
                              </a:rPr>
                              <m:t>𝐧</m:t>
                            </m:r>
                          </m:oMath>
                        </m:oMathPara>
                      </a14:m>
                      <a:endParaRPr lang="en-GB" sz="2800" dirty="0">
                        <a:solidFill>
                          <a:schemeClr val="tx2"/>
                        </a:solidFill>
                      </a:endParaRPr>
                    </a:p>
                  </p:txBody>
                </p:sp>
              </mc:Choice>
              <mc:Fallback xmlns="">
                <p:sp>
                  <p:nvSpPr>
                    <p:cNvPr id="12" name="Rectangle 11">
                      <a:extLst>
                        <a:ext uri="{FF2B5EF4-FFF2-40B4-BE49-F238E27FC236}">
                          <a16:creationId xmlns:a16="http://schemas.microsoft.com/office/drawing/2014/main" id="{2DB6AE23-CA34-49F5-A9BD-0C2D92F6788E}"/>
                        </a:ext>
                      </a:extLst>
                    </p:cNvPr>
                    <p:cNvSpPr>
                      <a:spLocks noRot="1" noChangeAspect="1" noMove="1" noResize="1" noEditPoints="1" noAdjustHandles="1" noChangeArrowheads="1" noChangeShapeType="1" noTextEdit="1"/>
                    </p:cNvSpPr>
                    <p:nvPr/>
                  </p:nvSpPr>
                  <p:spPr>
                    <a:xfrm>
                      <a:off x="8553478" y="4166469"/>
                      <a:ext cx="505267" cy="523220"/>
                    </a:xfrm>
                    <a:prstGeom prst="rect">
                      <a:avLst/>
                    </a:prstGeom>
                    <a:blipFill>
                      <a:blip r:embed="rId4"/>
                      <a:stretch>
                        <a:fillRect/>
                      </a:stretch>
                    </a:blipFill>
                  </p:spPr>
                  <p:txBody>
                    <a:bodyPr/>
                    <a:lstStyle/>
                    <a:p>
                      <a:r>
                        <a:rPr lang="en-GB">
                          <a:noFill/>
                        </a:rPr>
                        <a:t> </a:t>
                      </a:r>
                    </a:p>
                  </p:txBody>
                </p:sp>
              </mc:Fallback>
            </mc:AlternateContent>
          </p:grpSp>
          <p:grpSp>
            <p:nvGrpSpPr>
              <p:cNvPr id="13" name="Group 12">
                <a:extLst>
                  <a:ext uri="{FF2B5EF4-FFF2-40B4-BE49-F238E27FC236}">
                    <a16:creationId xmlns:a16="http://schemas.microsoft.com/office/drawing/2014/main" id="{7CCD461C-8259-4048-A409-6241F7D26745}"/>
                  </a:ext>
                </a:extLst>
              </p:cNvPr>
              <p:cNvGrpSpPr/>
              <p:nvPr/>
            </p:nvGrpSpPr>
            <p:grpSpPr>
              <a:xfrm>
                <a:off x="8679125" y="5380676"/>
                <a:ext cx="666016" cy="523220"/>
                <a:chOff x="7688328" y="4717431"/>
                <a:chExt cx="666016" cy="52322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4220A4E-1D29-4D64-A70F-DDFF2E37764B}"/>
                        </a:ext>
                      </a:extLst>
                    </p:cNvPr>
                    <p:cNvSpPr txBox="1"/>
                    <p:nvPr/>
                  </p:nvSpPr>
                  <p:spPr>
                    <a:xfrm>
                      <a:off x="7688328" y="4717431"/>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4" name="TextBox 13">
                      <a:extLst>
                        <a:ext uri="{FF2B5EF4-FFF2-40B4-BE49-F238E27FC236}">
                          <a16:creationId xmlns:a16="http://schemas.microsoft.com/office/drawing/2014/main" id="{24220A4E-1D29-4D64-A70F-DDFF2E37764B}"/>
                        </a:ext>
                      </a:extLst>
                    </p:cNvPr>
                    <p:cNvSpPr txBox="1">
                      <a:spLocks noRot="1" noChangeAspect="1" noMove="1" noResize="1" noEditPoints="1" noAdjustHandles="1" noChangeArrowheads="1" noChangeShapeType="1" noTextEdit="1"/>
                    </p:cNvSpPr>
                    <p:nvPr/>
                  </p:nvSpPr>
                  <p:spPr>
                    <a:xfrm>
                      <a:off x="7688328" y="4717431"/>
                      <a:ext cx="666016" cy="523220"/>
                    </a:xfrm>
                    <a:prstGeom prst="rect">
                      <a:avLst/>
                    </a:prstGeom>
                    <a:blipFill>
                      <a:blip r:embed="rId5"/>
                      <a:stretch>
                        <a:fillRect/>
                      </a:stretch>
                    </a:blipFill>
                  </p:spPr>
                  <p:txBody>
                    <a:bodyPr/>
                    <a:lstStyle/>
                    <a:p>
                      <a:r>
                        <a:rPr lang="en-GB">
                          <a:noFill/>
                        </a:rPr>
                        <a:t> </a:t>
                      </a:r>
                    </a:p>
                  </p:txBody>
                </p:sp>
              </mc:Fallback>
            </mc:AlternateContent>
            <p:sp>
              <p:nvSpPr>
                <p:cNvPr id="15" name="Oval 14">
                  <a:extLst>
                    <a:ext uri="{FF2B5EF4-FFF2-40B4-BE49-F238E27FC236}">
                      <a16:creationId xmlns:a16="http://schemas.microsoft.com/office/drawing/2014/main" id="{9B7BF299-A1F1-40F0-9312-F4DA30CD597A}"/>
                    </a:ext>
                  </a:extLst>
                </p:cNvPr>
                <p:cNvSpPr/>
                <p:nvPr/>
              </p:nvSpPr>
              <p:spPr>
                <a:xfrm flipV="1">
                  <a:off x="8182093" y="4877098"/>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6" name="Group 15">
                <a:extLst>
                  <a:ext uri="{FF2B5EF4-FFF2-40B4-BE49-F238E27FC236}">
                    <a16:creationId xmlns:a16="http://schemas.microsoft.com/office/drawing/2014/main" id="{C1943378-E972-4466-ABC1-D2636A9A5DB7}"/>
                  </a:ext>
                </a:extLst>
              </p:cNvPr>
              <p:cNvGrpSpPr/>
              <p:nvPr/>
            </p:nvGrpSpPr>
            <p:grpSpPr>
              <a:xfrm>
                <a:off x="9198184" y="4914324"/>
                <a:ext cx="2620114" cy="841035"/>
                <a:chOff x="9198184" y="4914324"/>
                <a:chExt cx="2620114" cy="841035"/>
              </a:xfrm>
            </p:grpSpPr>
            <p:grpSp>
              <p:nvGrpSpPr>
                <p:cNvPr id="17" name="Group 16">
                  <a:extLst>
                    <a:ext uri="{FF2B5EF4-FFF2-40B4-BE49-F238E27FC236}">
                      <a16:creationId xmlns:a16="http://schemas.microsoft.com/office/drawing/2014/main" id="{6F883223-D682-4668-8C0A-20A7BA2E7CCD}"/>
                    </a:ext>
                  </a:extLst>
                </p:cNvPr>
                <p:cNvGrpSpPr/>
                <p:nvPr/>
              </p:nvGrpSpPr>
              <p:grpSpPr>
                <a:xfrm>
                  <a:off x="9660771" y="4914324"/>
                  <a:ext cx="2157527" cy="841035"/>
                  <a:chOff x="9025215" y="4201058"/>
                  <a:chExt cx="2157527" cy="841035"/>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7BEBBFB-2C49-48D6-85A4-D0CCA6629366}"/>
                          </a:ext>
                        </a:extLst>
                      </p:cNvPr>
                      <p:cNvSpPr txBox="1"/>
                      <p:nvPr/>
                    </p:nvSpPr>
                    <p:spPr>
                      <a:xfrm>
                        <a:off x="10488484" y="4518873"/>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5DCEAF"/>
                                  </a:solidFill>
                                  <a:latin typeface="Cambria Math" panose="02040503050406030204" pitchFamily="18" charset="0"/>
                                  <a:cs typeface="Times New Roman" panose="02020603050405020304" pitchFamily="18" charset="0"/>
                                </a:rPr>
                                <m:t>𝐩</m:t>
                              </m:r>
                            </m:oMath>
                          </m:oMathPara>
                        </a14:m>
                        <a:endParaRPr lang="en-GB" sz="2800" b="1" dirty="0">
                          <a:solidFill>
                            <a:srgbClr val="5DCEAF"/>
                          </a:solidFill>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B7BEBBFB-2C49-48D6-85A4-D0CCA6629366}"/>
                          </a:ext>
                        </a:extLst>
                      </p:cNvPr>
                      <p:cNvSpPr txBox="1">
                        <a:spLocks noRot="1" noChangeAspect="1" noMove="1" noResize="1" noEditPoints="1" noAdjustHandles="1" noChangeArrowheads="1" noChangeShapeType="1" noTextEdit="1"/>
                      </p:cNvSpPr>
                      <p:nvPr/>
                    </p:nvSpPr>
                    <p:spPr>
                      <a:xfrm>
                        <a:off x="10488484" y="4518873"/>
                        <a:ext cx="694258" cy="523220"/>
                      </a:xfrm>
                      <a:prstGeom prst="rect">
                        <a:avLst/>
                      </a:prstGeom>
                      <a:blipFill>
                        <a:blip r:embed="rId6"/>
                        <a:stretch>
                          <a:fillRect/>
                        </a:stretch>
                      </a:blipFill>
                    </p:spPr>
                    <p:txBody>
                      <a:bodyPr/>
                      <a:lstStyle/>
                      <a:p>
                        <a:r>
                          <a:rPr lang="en-GB">
                            <a:noFill/>
                          </a:rPr>
                          <a:t> </a:t>
                        </a:r>
                      </a:p>
                    </p:txBody>
                  </p:sp>
                </mc:Fallback>
              </mc:AlternateContent>
              <p:sp>
                <p:nvSpPr>
                  <p:cNvPr id="22" name="Oval 21">
                    <a:extLst>
                      <a:ext uri="{FF2B5EF4-FFF2-40B4-BE49-F238E27FC236}">
                        <a16:creationId xmlns:a16="http://schemas.microsoft.com/office/drawing/2014/main" id="{20EA9393-46BA-444D-B19C-E4BC1F6F804B}"/>
                      </a:ext>
                    </a:extLst>
                  </p:cNvPr>
                  <p:cNvSpPr/>
                  <p:nvPr/>
                </p:nvSpPr>
                <p:spPr>
                  <a:xfrm flipH="1">
                    <a:off x="10488484" y="4745835"/>
                    <a:ext cx="113362" cy="113362"/>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1B08B2-9B22-4D98-8E17-A11CCDC8C621}"/>
                          </a:ext>
                        </a:extLst>
                      </p:cNvPr>
                      <p:cNvSpPr txBox="1"/>
                      <p:nvPr/>
                    </p:nvSpPr>
                    <p:spPr>
                      <a:xfrm>
                        <a:off x="9025215" y="4201058"/>
                        <a:ext cx="133234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cs typeface="Times New Roman" panose="02020603050405020304" pitchFamily="18" charset="0"/>
                                </a:rPr>
                                <m:t>𝐩</m:t>
                              </m:r>
                              <m:r>
                                <a:rPr lang="en-GB" sz="2800" b="1" i="0" smtClean="0">
                                  <a:solidFill>
                                    <a:schemeClr val="accent4"/>
                                  </a:solidFill>
                                  <a:latin typeface="Cambria Math" panose="02040503050406030204" pitchFamily="18" charset="0"/>
                                  <a:cs typeface="Times New Roman" panose="02020603050405020304" pitchFamily="18" charset="0"/>
                                </a:rPr>
                                <m:t>−</m:t>
                              </m:r>
                              <m:sSub>
                                <m:sSubPr>
                                  <m:ctrlPr>
                                    <a:rPr lang="en-GB" sz="2800" b="1" i="1">
                                      <a:solidFill>
                                        <a:schemeClr val="accent4"/>
                                      </a:solidFill>
                                      <a:latin typeface="Cambria Math" panose="02040503050406030204" pitchFamily="18" charset="0"/>
                                    </a:rPr>
                                  </m:ctrlPr>
                                </m:sSubPr>
                                <m:e>
                                  <m:r>
                                    <a:rPr lang="en-GB" sz="2800" b="1">
                                      <a:solidFill>
                                        <a:schemeClr val="accent4"/>
                                      </a:solidFill>
                                      <a:latin typeface="Cambria Math" panose="02040503050406030204" pitchFamily="18" charset="0"/>
                                    </a:rPr>
                                    <m:t>𝐩</m:t>
                                  </m:r>
                                </m:e>
                                <m:sub>
                                  <m:r>
                                    <a:rPr lang="en-GB" sz="2800">
                                      <a:solidFill>
                                        <a:schemeClr val="accent4"/>
                                      </a:solidFill>
                                      <a:latin typeface="Cambria Math" panose="02040503050406030204" pitchFamily="18" charset="0"/>
                                    </a:rPr>
                                    <m:t>1</m:t>
                                  </m:r>
                                </m:sub>
                              </m:sSub>
                            </m:oMath>
                          </m:oMathPara>
                        </a14:m>
                        <a:endParaRPr lang="en-GB" sz="2800" b="1" dirty="0">
                          <a:solidFill>
                            <a:schemeClr val="accent4"/>
                          </a:solidFill>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D01B08B2-9B22-4D98-8E17-A11CCDC8C621}"/>
                          </a:ext>
                        </a:extLst>
                      </p:cNvPr>
                      <p:cNvSpPr txBox="1">
                        <a:spLocks noRot="1" noChangeAspect="1" noMove="1" noResize="1" noEditPoints="1" noAdjustHandles="1" noChangeArrowheads="1" noChangeShapeType="1" noTextEdit="1"/>
                      </p:cNvSpPr>
                      <p:nvPr/>
                    </p:nvSpPr>
                    <p:spPr>
                      <a:xfrm>
                        <a:off x="9025215" y="4201058"/>
                        <a:ext cx="1332343" cy="523220"/>
                      </a:xfrm>
                      <a:prstGeom prst="rect">
                        <a:avLst/>
                      </a:prstGeom>
                      <a:blipFill>
                        <a:blip r:embed="rId7"/>
                        <a:stretch>
                          <a:fillRect/>
                        </a:stretch>
                      </a:blipFill>
                    </p:spPr>
                    <p:txBody>
                      <a:bodyPr/>
                      <a:lstStyle/>
                      <a:p>
                        <a:r>
                          <a:rPr lang="en-GB">
                            <a:noFill/>
                          </a:rPr>
                          <a:t> </a:t>
                        </a:r>
                      </a:p>
                    </p:txBody>
                  </p:sp>
                </mc:Fallback>
              </mc:AlternateContent>
            </p:grpSp>
            <p:cxnSp>
              <p:nvCxnSpPr>
                <p:cNvPr id="18" name="Straight Arrow Connector 17">
                  <a:extLst>
                    <a:ext uri="{FF2B5EF4-FFF2-40B4-BE49-F238E27FC236}">
                      <a16:creationId xmlns:a16="http://schemas.microsoft.com/office/drawing/2014/main" id="{FA935F85-5318-426C-8BB2-391F9983F63A}"/>
                    </a:ext>
                    <a:ext uri="{C183D7F6-B498-43B3-948B-1728B52AA6E4}">
                      <adec:decorative xmlns:adec="http://schemas.microsoft.com/office/drawing/2017/decorative" val="1"/>
                    </a:ext>
                  </a:extLst>
                </p:cNvPr>
                <p:cNvCxnSpPr>
                  <a:cxnSpLocks/>
                  <a:endCxn id="22" idx="6"/>
                </p:cNvCxnSpPr>
                <p:nvPr/>
              </p:nvCxnSpPr>
              <p:spPr>
                <a:xfrm flipV="1">
                  <a:off x="9226205" y="5515782"/>
                  <a:ext cx="1897835" cy="5668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B493F7B-9BDC-4341-AE6D-F26DC45A867D}"/>
                    </a:ext>
                  </a:extLst>
                </p:cNvPr>
                <p:cNvCxnSpPr>
                  <a:cxnSpLocks/>
                </p:cNvCxnSpPr>
                <p:nvPr/>
              </p:nvCxnSpPr>
              <p:spPr>
                <a:xfrm>
                  <a:off x="9198184" y="5380676"/>
                  <a:ext cx="14695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8F0B51-72A1-4DAF-992C-AF1FA903E8B3}"/>
                    </a:ext>
                  </a:extLst>
                </p:cNvPr>
                <p:cNvCxnSpPr>
                  <a:cxnSpLocks/>
                </p:cNvCxnSpPr>
                <p:nvPr/>
              </p:nvCxnSpPr>
              <p:spPr>
                <a:xfrm flipH="1" flipV="1">
                  <a:off x="9345145" y="5380679"/>
                  <a:ext cx="21397" cy="1869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22978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3722-350A-41B5-996A-B6872C41EC0E}"/>
              </a:ext>
            </a:extLst>
          </p:cNvPr>
          <p:cNvSpPr>
            <a:spLocks noGrp="1"/>
          </p:cNvSpPr>
          <p:nvPr>
            <p:ph type="title"/>
          </p:nvPr>
        </p:nvSpPr>
        <p:spPr/>
        <p:txBody>
          <a:bodyPr/>
          <a:lstStyle/>
          <a:p>
            <a:r>
              <a:rPr lang="en-GB" dirty="0"/>
              <a:t>Distance of a plane from the origin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D9846B-00CC-4E5E-AF7F-8F43818F28EA}"/>
                  </a:ext>
                </a:extLst>
              </p:cNvPr>
              <p:cNvSpPr>
                <a:spLocks noGrp="1"/>
              </p:cNvSpPr>
              <p:nvPr>
                <p:ph idx="1"/>
              </p:nvPr>
            </p:nvSpPr>
            <p:spPr>
              <a:xfrm>
                <a:off x="1522414" y="1904999"/>
                <a:ext cx="5365740" cy="4114801"/>
              </a:xfrm>
            </p:spPr>
            <p:txBody>
              <a:bodyPr>
                <a:normAutofit/>
              </a:bodyPr>
              <a:lstStyle/>
              <a:p>
                <a:pPr>
                  <a:lnSpc>
                    <a:spcPct val="110000"/>
                  </a:lnSpc>
                </a:pPr>
                <a14:m>
                  <m:oMath xmlns:m="http://schemas.openxmlformats.org/officeDocument/2006/math">
                    <m:r>
                      <a:rPr lang="en-GB" i="1" smtClean="0">
                        <a:latin typeface="Cambria Math" panose="02040503050406030204" pitchFamily="18" charset="0"/>
                      </a:rPr>
                      <m:t>𝑑</m:t>
                    </m:r>
                    <m:r>
                      <a:rPr lang="en-GB" i="1" smtClean="0">
                        <a:latin typeface="Cambria Math" panose="02040503050406030204" pitchFamily="18" charset="0"/>
                      </a:rPr>
                      <m:t>= </m:t>
                    </m:r>
                    <m:d>
                      <m:dPr>
                        <m:begChr m:val="‖"/>
                        <m:endChr m:val="‖"/>
                        <m:ctrlPr>
                          <a:rPr lang="en-GB" i="1">
                            <a:latin typeface="Cambria Math" panose="02040503050406030204" pitchFamily="18" charset="0"/>
                          </a:rPr>
                        </m:ctrlPr>
                      </m:dPr>
                      <m:e>
                        <m:sSub>
                          <m:sSubPr>
                            <m:ctrlPr>
                              <a:rPr lang="en-GB" b="1" i="1" smtClean="0">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𝐩</m:t>
                            </m:r>
                          </m:e>
                          <m:sub>
                            <m:r>
                              <a:rPr lang="en-GB">
                                <a:solidFill>
                                  <a:schemeClr val="tx1"/>
                                </a:solidFill>
                                <a:latin typeface="Cambria Math" panose="02040503050406030204" pitchFamily="18" charset="0"/>
                              </a:rPr>
                              <m:t>1</m:t>
                            </m:r>
                          </m:sub>
                        </m:sSub>
                      </m:e>
                    </m:d>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cos</m:t>
                        </m:r>
                      </m:fName>
                      <m:e>
                        <m:r>
                          <a:rPr lang="en-GB" i="1">
                            <a:latin typeface="Cambria Math" panose="02040503050406030204" pitchFamily="18" charset="0"/>
                            <a:ea typeface="Cambria Math" panose="02040503050406030204" pitchFamily="18" charset="0"/>
                          </a:rPr>
                          <m:t>𝜃</m:t>
                        </m:r>
                      </m:e>
                    </m:func>
                  </m:oMath>
                </a14:m>
                <a:endParaRPr lang="en-GB" i="1"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1" i="1">
                                  <a:latin typeface="Cambria Math" panose="02040503050406030204" pitchFamily="18" charset="0"/>
                                </a:rPr>
                              </m:ctrlPr>
                            </m:sSubPr>
                            <m:e>
                              <m:r>
                                <a:rPr lang="en-GB" b="1">
                                  <a:latin typeface="Cambria Math" panose="02040503050406030204" pitchFamily="18" charset="0"/>
                                </a:rPr>
                                <m:t>𝐩</m:t>
                              </m:r>
                            </m:e>
                            <m:sub>
                              <m:r>
                                <a:rPr lang="en-GB">
                                  <a:latin typeface="Cambria Math" panose="02040503050406030204" pitchFamily="18" charset="0"/>
                                </a:rPr>
                                <m:t>1</m:t>
                              </m:r>
                            </m:sub>
                          </m:sSub>
                        </m:e>
                      </m:d>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b="1" i="0">
                                  <a:latin typeface="Cambria Math" panose="02040503050406030204" pitchFamily="18" charset="0"/>
                                </a:rPr>
                                <m:t>𝐧</m:t>
                              </m:r>
                            </m:e>
                          </m:acc>
                        </m:e>
                      </m:d>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ea typeface="Cambria Math" panose="02040503050406030204" pitchFamily="18" charset="0"/>
                            </a:rPr>
                            <m:t>𝜃</m:t>
                          </m:r>
                        </m:e>
                      </m:func>
                    </m:oMath>
                  </m:oMathPara>
                </a14:m>
                <a:endParaRPr lang="en-GB" i="1"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𝐩</m:t>
                          </m:r>
                        </m:e>
                        <m:sub>
                          <m:r>
                            <a:rPr lang="en-GB">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ea typeface="Cambria Math" panose="02040503050406030204" pitchFamily="18" charset="0"/>
                            </a:rPr>
                          </m:ctrlPr>
                        </m:accPr>
                        <m:e>
                          <m:r>
                            <a:rPr lang="en-GB" b="1" i="0">
                              <a:latin typeface="Cambria Math" panose="02040503050406030204" pitchFamily="18" charset="0"/>
                              <a:ea typeface="Cambria Math" panose="02040503050406030204" pitchFamily="18" charset="0"/>
                            </a:rPr>
                            <m:t>𝐧</m:t>
                          </m:r>
                        </m:e>
                      </m:acc>
                    </m:oMath>
                  </m:oMathPara>
                </a14:m>
                <a:endParaRPr lang="en-GB" dirty="0">
                  <a:ea typeface="Cambria Math" panose="02040503050406030204" pitchFamily="18" charset="0"/>
                </a:endParaRPr>
              </a:p>
              <a:p>
                <a:pPr>
                  <a:lnSpc>
                    <a:spcPct val="110000"/>
                  </a:lnSpc>
                </a:pPr>
                <a:r>
                  <a:rPr lang="en-GB" dirty="0">
                    <a:ea typeface="Cambria Math" panose="02040503050406030204" pitchFamily="18" charset="0"/>
                  </a:rPr>
                  <a:t>Since </a:t>
                </a:r>
                <a14:m>
                  <m:oMath xmlns:m="http://schemas.openxmlformats.org/officeDocument/2006/math">
                    <m:d>
                      <m:dPr>
                        <m:ctrlPr>
                          <a:rPr lang="en-GB" i="1">
                            <a:latin typeface="Cambria Math" panose="02040503050406030204" pitchFamily="18" charset="0"/>
                          </a:rPr>
                        </m:ctrlPr>
                      </m:dPr>
                      <m:e>
                        <m:r>
                          <a:rPr lang="en-GB" b="1">
                            <a:latin typeface="Cambria Math" panose="02040503050406030204" pitchFamily="18" charset="0"/>
                          </a:rPr>
                          <m:t>𝐩</m:t>
                        </m:r>
                        <m:r>
                          <a:rPr lang="en-GB" i="1">
                            <a:latin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e>
                    </m:d>
                    <m:r>
                      <a:rPr lang="en-GB" i="1">
                        <a:latin typeface="Cambria Math" panose="02040503050406030204" pitchFamily="18" charset="0"/>
                        <a:ea typeface="Cambria Math" panose="02040503050406030204" pitchFamily="18" charset="0"/>
                      </a:rPr>
                      <m:t>∙</m:t>
                    </m:r>
                    <m:r>
                      <a:rPr lang="en-GB" b="1">
                        <a:latin typeface="Cambria Math" panose="02040503050406030204" pitchFamily="18" charset="0"/>
                        <a:ea typeface="Cambria Math" panose="02040503050406030204" pitchFamily="18" charset="0"/>
                      </a:rPr>
                      <m:t>𝐧</m:t>
                    </m:r>
                    <m:r>
                      <a:rPr lang="en-GB" b="1" i="0" smtClean="0">
                        <a:latin typeface="Cambria Math" panose="02040503050406030204" pitchFamily="18" charset="0"/>
                        <a:ea typeface="Cambria Math" panose="02040503050406030204" pitchFamily="18" charset="0"/>
                      </a:rPr>
                      <m:t>=</m:t>
                    </m:r>
                    <m:r>
                      <a:rPr lang="en-GB" b="0" i="0" smtClean="0">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b="1">
                        <a:latin typeface="Cambria Math" panose="02040503050406030204" pitchFamily="18" charset="0"/>
                        <a:ea typeface="Cambria Math" panose="02040503050406030204" pitchFamily="18" charset="0"/>
                      </a:rPr>
                      <m:t>𝐩</m:t>
                    </m:r>
                    <m:r>
                      <a:rPr lang="en-GB" i="1">
                        <a:latin typeface="Cambria Math" panose="02040503050406030204" pitchFamily="18" charset="0"/>
                        <a:ea typeface="Cambria Math" panose="02040503050406030204" pitchFamily="18" charset="0"/>
                      </a:rPr>
                      <m:t>∙</m:t>
                    </m:r>
                    <m:r>
                      <a:rPr lang="en-GB" b="1">
                        <a:latin typeface="Cambria Math" panose="02040503050406030204" pitchFamily="18" charset="0"/>
                        <a:ea typeface="Cambria Math" panose="02040503050406030204" pitchFamily="18" charset="0"/>
                      </a:rPr>
                      <m:t>𝐧</m:t>
                    </m:r>
                    <m:r>
                      <a:rPr lang="en-GB" b="1" i="0" smtClean="0">
                        <a:latin typeface="Cambria Math" panose="02040503050406030204" pitchFamily="18" charset="0"/>
                        <a:ea typeface="Cambria Math" panose="02040503050406030204" pitchFamily="18" charset="0"/>
                      </a:rPr>
                      <m:t>=</m:t>
                    </m:r>
                  </m:oMath>
                </a14:m>
                <a:r>
                  <a:rPr lang="en-GB" b="1" dirty="0"/>
                  <a:t>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𝐩</m:t>
                        </m:r>
                      </m:e>
                      <m:sub>
                        <m:r>
                          <a:rPr lang="en-GB">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r>
                      <a:rPr lang="en-GB" b="1">
                        <a:latin typeface="Cambria Math" panose="02040503050406030204" pitchFamily="18" charset="0"/>
                        <a:ea typeface="Cambria Math" panose="02040503050406030204" pitchFamily="18" charset="0"/>
                      </a:rPr>
                      <m:t>𝐧</m:t>
                    </m:r>
                  </m:oMath>
                </a14:m>
                <a:r>
                  <a:rPr lang="en-GB" dirty="0">
                    <a:ea typeface="Cambria Math" panose="02040503050406030204" pitchFamily="18" charset="0"/>
                  </a:rPr>
                  <a:t>, then</a:t>
                </a:r>
                <a14:m>
                  <m:oMath xmlns:m="http://schemas.openxmlformats.org/officeDocument/2006/math">
                    <m:r>
                      <a:rPr lang="en-GB" b="0" i="0" smtClean="0">
                        <a:solidFill>
                          <a:schemeClr val="accent4"/>
                        </a:solidFill>
                        <a:latin typeface="Cambria Math" panose="02040503050406030204" pitchFamily="18" charset="0"/>
                        <a:ea typeface="Cambria Math" panose="02040503050406030204" pitchFamily="18" charset="0"/>
                      </a:rPr>
                      <m:t> </m:t>
                    </m:r>
                    <m:r>
                      <a:rPr lang="en-GB" i="1" smtClean="0">
                        <a:solidFill>
                          <a:schemeClr val="accent4"/>
                        </a:solidFill>
                        <a:latin typeface="Cambria Math" panose="02040503050406030204" pitchFamily="18" charset="0"/>
                        <a:ea typeface="Cambria Math" panose="02040503050406030204" pitchFamily="18" charset="0"/>
                      </a:rPr>
                      <m:t>𝑑</m:t>
                    </m:r>
                    <m:r>
                      <a:rPr lang="en-GB" i="1" smtClean="0">
                        <a:solidFill>
                          <a:schemeClr val="accent4"/>
                        </a:solidFill>
                        <a:latin typeface="Cambria Math" panose="02040503050406030204" pitchFamily="18" charset="0"/>
                        <a:ea typeface="Cambria Math" panose="02040503050406030204" pitchFamily="18" charset="0"/>
                      </a:rPr>
                      <m:t>=</m:t>
                    </m:r>
                    <m:r>
                      <a:rPr lang="en-GB" b="1" i="0">
                        <a:solidFill>
                          <a:schemeClr val="accent4"/>
                        </a:solidFill>
                        <a:latin typeface="Cambria Math" panose="02040503050406030204" pitchFamily="18" charset="0"/>
                        <a:ea typeface="Cambria Math" panose="02040503050406030204" pitchFamily="18" charset="0"/>
                      </a:rPr>
                      <m:t>𝐩</m:t>
                    </m:r>
                    <m:r>
                      <a:rPr lang="en-GB" i="1">
                        <a:solidFill>
                          <a:schemeClr val="accent4"/>
                        </a:solidFill>
                        <a:latin typeface="Cambria Math" panose="02040503050406030204" pitchFamily="18" charset="0"/>
                        <a:ea typeface="Cambria Math" panose="02040503050406030204" pitchFamily="18" charset="0"/>
                      </a:rPr>
                      <m:t>∙</m:t>
                    </m:r>
                    <m:acc>
                      <m:accPr>
                        <m:chr m:val="̂"/>
                        <m:ctrlPr>
                          <a:rPr lang="en-GB" i="1">
                            <a:solidFill>
                              <a:schemeClr val="accent4"/>
                            </a:solidFill>
                            <a:latin typeface="Cambria Math" panose="02040503050406030204" pitchFamily="18" charset="0"/>
                            <a:ea typeface="Cambria Math" panose="02040503050406030204" pitchFamily="18" charset="0"/>
                          </a:rPr>
                        </m:ctrlPr>
                      </m:accPr>
                      <m:e>
                        <m:r>
                          <a:rPr lang="en-GB" b="1" i="0">
                            <a:solidFill>
                              <a:schemeClr val="accent4"/>
                            </a:solidFill>
                            <a:latin typeface="Cambria Math" panose="02040503050406030204" pitchFamily="18" charset="0"/>
                            <a:ea typeface="Cambria Math" panose="02040503050406030204" pitchFamily="18" charset="0"/>
                          </a:rPr>
                          <m:t>𝐧</m:t>
                        </m:r>
                      </m:e>
                    </m:acc>
                  </m:oMath>
                </a14:m>
                <a:endParaRPr lang="en-GB" dirty="0">
                  <a:solidFill>
                    <a:schemeClr val="accent4"/>
                  </a:solidFill>
                </a:endParaRPr>
              </a:p>
            </p:txBody>
          </p:sp>
        </mc:Choice>
        <mc:Fallback>
          <p:sp>
            <p:nvSpPr>
              <p:cNvPr id="3" name="Content Placeholder 2">
                <a:extLst>
                  <a:ext uri="{FF2B5EF4-FFF2-40B4-BE49-F238E27FC236}">
                    <a16:creationId xmlns:a16="http://schemas.microsoft.com/office/drawing/2014/main" id="{0CD9846B-00CC-4E5E-AF7F-8F43818F28EA}"/>
                  </a:ext>
                </a:extLst>
              </p:cNvPr>
              <p:cNvSpPr>
                <a:spLocks noGrp="1" noRot="1" noChangeAspect="1" noMove="1" noResize="1" noEditPoints="1" noAdjustHandles="1" noChangeArrowheads="1" noChangeShapeType="1" noTextEdit="1"/>
              </p:cNvSpPr>
              <p:nvPr>
                <p:ph idx="1"/>
              </p:nvPr>
            </p:nvSpPr>
            <p:spPr>
              <a:xfrm>
                <a:off x="1522414" y="1904999"/>
                <a:ext cx="5365740" cy="4114801"/>
              </a:xfrm>
              <a:blipFill>
                <a:blip r:embed="rId3"/>
                <a:stretch>
                  <a:fillRect/>
                </a:stretch>
              </a:blipFill>
            </p:spPr>
            <p:txBody>
              <a:bodyPr/>
              <a:lstStyle/>
              <a:p>
                <a:r>
                  <a:rPr lang="en-GB">
                    <a:noFill/>
                  </a:rPr>
                  <a:t> </a:t>
                </a:r>
              </a:p>
            </p:txBody>
          </p:sp>
        </mc:Fallback>
      </mc:AlternateContent>
      <p:sp>
        <p:nvSpPr>
          <p:cNvPr id="5" name="Parallelogram 4">
            <a:extLst>
              <a:ext uri="{FF2B5EF4-FFF2-40B4-BE49-F238E27FC236}">
                <a16:creationId xmlns:a16="http://schemas.microsoft.com/office/drawing/2014/main" id="{5F388BF6-BBD6-45F4-9E53-FE888C32ADC7}"/>
              </a:ext>
              <a:ext uri="{C183D7F6-B498-43B3-948B-1728B52AA6E4}">
                <adec:decorative xmlns:adec="http://schemas.microsoft.com/office/drawing/2017/decorative" val="1"/>
              </a:ext>
            </a:extLst>
          </p:cNvPr>
          <p:cNvSpPr/>
          <p:nvPr/>
        </p:nvSpPr>
        <p:spPr>
          <a:xfrm rot="1688054">
            <a:off x="7116477" y="3163599"/>
            <a:ext cx="4568322" cy="2425543"/>
          </a:xfrm>
          <a:prstGeom prst="parallelogram">
            <a:avLst>
              <a:gd name="adj" fmla="val 51342"/>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grpSp>
        <p:nvGrpSpPr>
          <p:cNvPr id="7" name="Group 6">
            <a:extLst>
              <a:ext uri="{FF2B5EF4-FFF2-40B4-BE49-F238E27FC236}">
                <a16:creationId xmlns:a16="http://schemas.microsoft.com/office/drawing/2014/main" id="{0B708F49-C1CD-4831-B1E3-CA9293C66DD1}"/>
              </a:ext>
              <a:ext uri="{C183D7F6-B498-43B3-948B-1728B52AA6E4}">
                <adec:decorative xmlns:adec="http://schemas.microsoft.com/office/drawing/2017/decorative" val="1"/>
              </a:ext>
            </a:extLst>
          </p:cNvPr>
          <p:cNvGrpSpPr/>
          <p:nvPr/>
        </p:nvGrpSpPr>
        <p:grpSpPr>
          <a:xfrm>
            <a:off x="8182644" y="2638945"/>
            <a:ext cx="644706" cy="1411900"/>
            <a:chOff x="8553478" y="4166469"/>
            <a:chExt cx="644706" cy="1411900"/>
          </a:xfrm>
        </p:grpSpPr>
        <p:cxnSp>
          <p:nvCxnSpPr>
            <p:cNvPr id="19" name="Straight Arrow Connector 18">
              <a:extLst>
                <a:ext uri="{FF2B5EF4-FFF2-40B4-BE49-F238E27FC236}">
                  <a16:creationId xmlns:a16="http://schemas.microsoft.com/office/drawing/2014/main" id="{67A1CFA9-2C6D-42C8-851A-89DEF772EA23}"/>
                </a:ext>
              </a:extLst>
            </p:cNvPr>
            <p:cNvCxnSpPr>
              <a:cxnSpLocks/>
            </p:cNvCxnSpPr>
            <p:nvPr/>
          </p:nvCxnSpPr>
          <p:spPr>
            <a:xfrm flipH="1" flipV="1">
              <a:off x="9046740" y="4177587"/>
              <a:ext cx="151444" cy="140078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419D63B-01A6-453C-9794-F590E69E94A0}"/>
                    </a:ext>
                  </a:extLst>
                </p:cNvPr>
                <p:cNvSpPr/>
                <p:nvPr/>
              </p:nvSpPr>
              <p:spPr>
                <a:xfrm>
                  <a:off x="8553478" y="4166469"/>
                  <a:ext cx="50526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1" smtClean="0">
                            <a:solidFill>
                              <a:schemeClr val="tx2"/>
                            </a:solidFill>
                            <a:latin typeface="Cambria Math" panose="02040503050406030204" pitchFamily="18" charset="0"/>
                          </a:rPr>
                          <m:t>𝐧</m:t>
                        </m:r>
                      </m:oMath>
                    </m:oMathPara>
                  </a14:m>
                  <a:endParaRPr lang="en-GB" sz="2800" dirty="0">
                    <a:solidFill>
                      <a:schemeClr val="tx2"/>
                    </a:solidFill>
                  </a:endParaRPr>
                </a:p>
              </p:txBody>
            </p:sp>
          </mc:Choice>
          <mc:Fallback xmlns="">
            <p:sp>
              <p:nvSpPr>
                <p:cNvPr id="20" name="Rectangle 19">
                  <a:extLst>
                    <a:ext uri="{FF2B5EF4-FFF2-40B4-BE49-F238E27FC236}">
                      <a16:creationId xmlns:a16="http://schemas.microsoft.com/office/drawing/2014/main" id="{0419D63B-01A6-453C-9794-F590E69E94A0}"/>
                    </a:ext>
                  </a:extLst>
                </p:cNvPr>
                <p:cNvSpPr>
                  <a:spLocks noRot="1" noChangeAspect="1" noMove="1" noResize="1" noEditPoints="1" noAdjustHandles="1" noChangeArrowheads="1" noChangeShapeType="1" noTextEdit="1"/>
                </p:cNvSpPr>
                <p:nvPr/>
              </p:nvSpPr>
              <p:spPr>
                <a:xfrm>
                  <a:off x="8553478" y="4166469"/>
                  <a:ext cx="505267" cy="523220"/>
                </a:xfrm>
                <a:prstGeom prst="rect">
                  <a:avLst/>
                </a:prstGeom>
                <a:blipFill>
                  <a:blip r:embed="rId4"/>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52" name="Speech Bubble: Rectangle 51">
                <a:extLst>
                  <a:ext uri="{FF2B5EF4-FFF2-40B4-BE49-F238E27FC236}">
                    <a16:creationId xmlns:a16="http://schemas.microsoft.com/office/drawing/2014/main" id="{4FF2DB45-B1CC-4083-9572-921C343E8047}"/>
                  </a:ext>
                  <a:ext uri="{C183D7F6-B498-43B3-948B-1728B52AA6E4}">
                    <adec:decorative xmlns:adec="http://schemas.microsoft.com/office/drawing/2017/decorative" val="1"/>
                  </a:ext>
                </a:extLst>
              </p:cNvPr>
              <p:cNvSpPr/>
              <p:nvPr/>
            </p:nvSpPr>
            <p:spPr>
              <a:xfrm>
                <a:off x="5874021" y="1940774"/>
                <a:ext cx="1301354" cy="578097"/>
              </a:xfrm>
              <a:prstGeom prst="wedgeRectCallout">
                <a:avLst>
                  <a:gd name="adj1" fmla="val -157069"/>
                  <a:gd name="adj2" fmla="val 60410"/>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GB" sz="2400" i="1" smtClean="0">
                              <a:latin typeface="Cambria Math" panose="02040503050406030204" pitchFamily="18" charset="0"/>
                            </a:rPr>
                          </m:ctrlPr>
                        </m:dPr>
                        <m:e>
                          <m:acc>
                            <m:accPr>
                              <m:chr m:val="̂"/>
                              <m:ctrlPr>
                                <a:rPr lang="en-GB" sz="2400" i="1">
                                  <a:latin typeface="Cambria Math" panose="02040503050406030204" pitchFamily="18" charset="0"/>
                                </a:rPr>
                              </m:ctrlPr>
                            </m:accPr>
                            <m:e>
                              <m:r>
                                <a:rPr lang="en-GB" sz="2400" b="1">
                                  <a:latin typeface="Cambria Math" panose="02040503050406030204" pitchFamily="18" charset="0"/>
                                </a:rPr>
                                <m:t>𝐧</m:t>
                              </m:r>
                            </m:e>
                          </m:acc>
                        </m:e>
                      </m:d>
                      <m:r>
                        <a:rPr lang="en-GB" sz="2400" b="0" i="0" smtClean="0">
                          <a:latin typeface="Cambria Math" panose="02040503050406030204" pitchFamily="18" charset="0"/>
                        </a:rPr>
                        <m:t>=1</m:t>
                      </m:r>
                    </m:oMath>
                  </m:oMathPara>
                </a14:m>
                <a:endParaRPr lang="en-GB" sz="2400" dirty="0"/>
              </a:p>
            </p:txBody>
          </p:sp>
        </mc:Choice>
        <mc:Fallback xmlns="">
          <p:sp>
            <p:nvSpPr>
              <p:cNvPr id="52" name="Speech Bubble: Rectangle 51">
                <a:extLst>
                  <a:ext uri="{FF2B5EF4-FFF2-40B4-BE49-F238E27FC236}">
                    <a16:creationId xmlns:a16="http://schemas.microsoft.com/office/drawing/2014/main" id="{4FF2DB45-B1CC-4083-9572-921C343E804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874021" y="1940774"/>
                <a:ext cx="1301354" cy="578097"/>
              </a:xfrm>
              <a:prstGeom prst="wedgeRectCallout">
                <a:avLst>
                  <a:gd name="adj1" fmla="val -157069"/>
                  <a:gd name="adj2" fmla="val 60410"/>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pic>
        <p:nvPicPr>
          <p:cNvPr id="53" name="Picture 52">
            <a:extLst>
              <a:ext uri="{FF2B5EF4-FFF2-40B4-BE49-F238E27FC236}">
                <a16:creationId xmlns:a16="http://schemas.microsoft.com/office/drawing/2014/main" id="{E20846D2-C189-4D15-AD38-28D477CDC6FD}"/>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14682" y="5208212"/>
            <a:ext cx="2940742" cy="1654168"/>
          </a:xfrm>
          <a:prstGeom prst="rect">
            <a:avLst/>
          </a:prstGeom>
        </p:spPr>
      </p:pic>
      <p:cxnSp>
        <p:nvCxnSpPr>
          <p:cNvPr id="12" name="Straight Connector 11">
            <a:extLst>
              <a:ext uri="{FF2B5EF4-FFF2-40B4-BE49-F238E27FC236}">
                <a16:creationId xmlns:a16="http://schemas.microsoft.com/office/drawing/2014/main" id="{9F4431AB-D826-4E6A-9938-49ECBD2F6F04}"/>
              </a:ext>
              <a:ext uri="{C183D7F6-B498-43B3-948B-1728B52AA6E4}">
                <adec:decorative xmlns:adec="http://schemas.microsoft.com/office/drawing/2017/decorative" val="1"/>
              </a:ext>
            </a:extLst>
          </p:cNvPr>
          <p:cNvCxnSpPr>
            <a:cxnSpLocks/>
          </p:cNvCxnSpPr>
          <p:nvPr/>
        </p:nvCxnSpPr>
        <p:spPr>
          <a:xfrm>
            <a:off x="8827350" y="3890144"/>
            <a:ext cx="1469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1CF050-D9F3-4539-BE3A-BE951092BCDC}"/>
              </a:ext>
              <a:ext uri="{C183D7F6-B498-43B3-948B-1728B52AA6E4}">
                <adec:decorative xmlns:adec="http://schemas.microsoft.com/office/drawing/2017/decorative" val="1"/>
              </a:ext>
            </a:extLst>
          </p:cNvPr>
          <p:cNvCxnSpPr>
            <a:cxnSpLocks/>
          </p:cNvCxnSpPr>
          <p:nvPr/>
        </p:nvCxnSpPr>
        <p:spPr>
          <a:xfrm flipH="1" flipV="1">
            <a:off x="8974311" y="3890144"/>
            <a:ext cx="21397" cy="1869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7326CCDA-C02F-442A-8EBE-F71DD5F4591F}"/>
              </a:ext>
              <a:ext uri="{C183D7F6-B498-43B3-948B-1728B52AA6E4}">
                <adec:decorative xmlns:adec="http://schemas.microsoft.com/office/drawing/2017/decorative" val="1"/>
              </a:ext>
            </a:extLst>
          </p:cNvPr>
          <p:cNvGrpSpPr/>
          <p:nvPr/>
        </p:nvGrpSpPr>
        <p:grpSpPr>
          <a:xfrm>
            <a:off x="7643080" y="4012819"/>
            <a:ext cx="1631950" cy="2825628"/>
            <a:chOff x="7643080" y="4012819"/>
            <a:chExt cx="1631950" cy="2825628"/>
          </a:xfrm>
        </p:grpSpPr>
        <p:grpSp>
          <p:nvGrpSpPr>
            <p:cNvPr id="8" name="Group 7">
              <a:extLst>
                <a:ext uri="{FF2B5EF4-FFF2-40B4-BE49-F238E27FC236}">
                  <a16:creationId xmlns:a16="http://schemas.microsoft.com/office/drawing/2014/main" id="{4246E5B1-55FA-4EBC-A183-E031F200753F}"/>
                </a:ext>
              </a:extLst>
            </p:cNvPr>
            <p:cNvGrpSpPr/>
            <p:nvPr/>
          </p:nvGrpSpPr>
          <p:grpSpPr>
            <a:xfrm>
              <a:off x="7643080" y="4012819"/>
              <a:ext cx="1631950" cy="2825628"/>
              <a:chOff x="7023117" y="4877098"/>
              <a:chExt cx="1631950" cy="2825628"/>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77B015-45C8-4757-AF40-F51566524FD7}"/>
                      </a:ext>
                    </a:extLst>
                  </p:cNvPr>
                  <p:cNvSpPr txBox="1"/>
                  <p:nvPr/>
                </p:nvSpPr>
                <p:spPr>
                  <a:xfrm>
                    <a:off x="7989051" y="5488621"/>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7" name="TextBox 16">
                    <a:extLst>
                      <a:ext uri="{FF2B5EF4-FFF2-40B4-BE49-F238E27FC236}">
                        <a16:creationId xmlns:a16="http://schemas.microsoft.com/office/drawing/2014/main" id="{A477B015-45C8-4757-AF40-F51566524FD7}"/>
                      </a:ext>
                    </a:extLst>
                  </p:cNvPr>
                  <p:cNvSpPr txBox="1">
                    <a:spLocks noRot="1" noChangeAspect="1" noMove="1" noResize="1" noEditPoints="1" noAdjustHandles="1" noChangeArrowheads="1" noChangeShapeType="1" noTextEdit="1"/>
                  </p:cNvSpPr>
                  <p:nvPr/>
                </p:nvSpPr>
                <p:spPr>
                  <a:xfrm>
                    <a:off x="7989051" y="5488621"/>
                    <a:ext cx="666016" cy="523220"/>
                  </a:xfrm>
                  <a:prstGeom prst="rect">
                    <a:avLst/>
                  </a:prstGeom>
                  <a:blipFill>
                    <a:blip r:embed="rId5"/>
                    <a:stretch>
                      <a:fillRect/>
                    </a:stretch>
                  </a:blipFill>
                </p:spPr>
                <p:txBody>
                  <a:bodyPr/>
                  <a:lstStyle/>
                  <a:p>
                    <a:r>
                      <a:rPr lang="en-GB">
                        <a:noFill/>
                      </a:rPr>
                      <a:t> </a:t>
                    </a:r>
                  </a:p>
                </p:txBody>
              </p:sp>
            </mc:Fallback>
          </mc:AlternateContent>
          <p:sp>
            <p:nvSpPr>
              <p:cNvPr id="18" name="Oval 17">
                <a:extLst>
                  <a:ext uri="{FF2B5EF4-FFF2-40B4-BE49-F238E27FC236}">
                    <a16:creationId xmlns:a16="http://schemas.microsoft.com/office/drawing/2014/main" id="{008B6CE7-9318-46D5-9C0A-61BA25784F5C}"/>
                  </a:ext>
                </a:extLst>
              </p:cNvPr>
              <p:cNvSpPr/>
              <p:nvPr/>
            </p:nvSpPr>
            <p:spPr>
              <a:xfrm flipV="1">
                <a:off x="8182093" y="4877098"/>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id="{BC97AEEA-426E-4962-832C-195F4D7511CA}"/>
                  </a:ext>
                </a:extLst>
              </p:cNvPr>
              <p:cNvSpPr/>
              <p:nvPr/>
            </p:nvSpPr>
            <p:spPr>
              <a:xfrm flipV="1">
                <a:off x="7585071" y="7157572"/>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169D2EF-01B9-409E-AD4C-A1EA97910F83}"/>
                      </a:ext>
                    </a:extLst>
                  </p:cNvPr>
                  <p:cNvSpPr txBox="1"/>
                  <p:nvPr/>
                </p:nvSpPr>
                <p:spPr>
                  <a:xfrm>
                    <a:off x="7092648" y="7179506"/>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tx1"/>
                              </a:solidFill>
                              <a:latin typeface="Cambria Math" panose="02040503050406030204" pitchFamily="18" charset="0"/>
                            </a:rPr>
                            <m:t>𝐎</m:t>
                          </m:r>
                        </m:oMath>
                      </m:oMathPara>
                    </a14:m>
                    <a:endParaRPr lang="en-GB" sz="2800" b="1" dirty="0"/>
                  </a:p>
                </p:txBody>
              </p:sp>
            </mc:Choice>
            <mc:Fallback xmlns="">
              <p:sp>
                <p:nvSpPr>
                  <p:cNvPr id="22" name="TextBox 21">
                    <a:extLst>
                      <a:ext uri="{FF2B5EF4-FFF2-40B4-BE49-F238E27FC236}">
                        <a16:creationId xmlns:a16="http://schemas.microsoft.com/office/drawing/2014/main" id="{9169D2EF-01B9-409E-AD4C-A1EA97910F83}"/>
                      </a:ext>
                    </a:extLst>
                  </p:cNvPr>
                  <p:cNvSpPr txBox="1">
                    <a:spLocks noRot="1" noChangeAspect="1" noMove="1" noResize="1" noEditPoints="1" noAdjustHandles="1" noChangeArrowheads="1" noChangeShapeType="1" noTextEdit="1"/>
                  </p:cNvSpPr>
                  <p:nvPr/>
                </p:nvSpPr>
                <p:spPr>
                  <a:xfrm>
                    <a:off x="7092648" y="7179506"/>
                    <a:ext cx="537327" cy="5232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A964591-2F26-409A-82B0-AF4246F16D34}"/>
                      </a:ext>
                    </a:extLst>
                  </p:cNvPr>
                  <p:cNvSpPr txBox="1"/>
                  <p:nvPr/>
                </p:nvSpPr>
                <p:spPr>
                  <a:xfrm>
                    <a:off x="7023117" y="5713046"/>
                    <a:ext cx="50385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tx1"/>
                              </a:solidFill>
                              <a:latin typeface="Cambria Math" panose="02040503050406030204" pitchFamily="18" charset="0"/>
                            </a:rPr>
                            <m:t>𝑑</m:t>
                          </m:r>
                        </m:oMath>
                      </m:oMathPara>
                    </a14:m>
                    <a:endParaRPr lang="en-GB" sz="2800" i="1" dirty="0"/>
                  </a:p>
                </p:txBody>
              </p:sp>
            </mc:Choice>
            <mc:Fallback xmlns="">
              <p:sp>
                <p:nvSpPr>
                  <p:cNvPr id="45" name="TextBox 44">
                    <a:extLst>
                      <a:ext uri="{FF2B5EF4-FFF2-40B4-BE49-F238E27FC236}">
                        <a16:creationId xmlns:a16="http://schemas.microsoft.com/office/drawing/2014/main" id="{FA964591-2F26-409A-82B0-AF4246F16D34}"/>
                      </a:ext>
                    </a:extLst>
                  </p:cNvPr>
                  <p:cNvSpPr txBox="1">
                    <a:spLocks noRot="1" noChangeAspect="1" noMove="1" noResize="1" noEditPoints="1" noAdjustHandles="1" noChangeArrowheads="1" noChangeShapeType="1" noTextEdit="1"/>
                  </p:cNvSpPr>
                  <p:nvPr/>
                </p:nvSpPr>
                <p:spPr>
                  <a:xfrm>
                    <a:off x="7023117" y="5713046"/>
                    <a:ext cx="503856"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897318B-2E85-4983-90A1-345D7313D017}"/>
                      </a:ext>
                    </a:extLst>
                  </p:cNvPr>
                  <p:cNvSpPr txBox="1"/>
                  <p:nvPr/>
                </p:nvSpPr>
                <p:spPr>
                  <a:xfrm>
                    <a:off x="7451014" y="5989356"/>
                    <a:ext cx="5038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tx1"/>
                              </a:solidFill>
                              <a:latin typeface="Cambria Math" panose="02040503050406030204" pitchFamily="18" charset="0"/>
                              <a:ea typeface="Cambria Math" panose="02040503050406030204" pitchFamily="18" charset="0"/>
                            </a:rPr>
                            <m:t>𝜃</m:t>
                          </m:r>
                        </m:oMath>
                      </m:oMathPara>
                    </a14:m>
                    <a:endParaRPr lang="en-GB" sz="2800" i="1" dirty="0"/>
                  </a:p>
                </p:txBody>
              </p:sp>
            </mc:Choice>
            <mc:Fallback xmlns="">
              <p:sp>
                <p:nvSpPr>
                  <p:cNvPr id="50" name="TextBox 49">
                    <a:extLst>
                      <a:ext uri="{FF2B5EF4-FFF2-40B4-BE49-F238E27FC236}">
                        <a16:creationId xmlns:a16="http://schemas.microsoft.com/office/drawing/2014/main" id="{5897318B-2E85-4983-90A1-345D7313D017}"/>
                      </a:ext>
                    </a:extLst>
                  </p:cNvPr>
                  <p:cNvSpPr txBox="1">
                    <a:spLocks noRot="1" noChangeAspect="1" noMove="1" noResize="1" noEditPoints="1" noAdjustHandles="1" noChangeArrowheads="1" noChangeShapeType="1" noTextEdit="1"/>
                  </p:cNvSpPr>
                  <p:nvPr/>
                </p:nvSpPr>
                <p:spPr>
                  <a:xfrm>
                    <a:off x="7451014" y="5989356"/>
                    <a:ext cx="503856" cy="523220"/>
                  </a:xfrm>
                  <a:prstGeom prst="rect">
                    <a:avLst/>
                  </a:prstGeom>
                  <a:blipFill>
                    <a:blip r:embed="rId8"/>
                    <a:stretch>
                      <a:fillRect/>
                    </a:stretch>
                  </a:blipFill>
                </p:spPr>
                <p:txBody>
                  <a:bodyPr/>
                  <a:lstStyle/>
                  <a:p>
                    <a:r>
                      <a:rPr lang="en-GB">
                        <a:noFill/>
                      </a:rPr>
                      <a:t> </a:t>
                    </a:r>
                  </a:p>
                </p:txBody>
              </p:sp>
            </mc:Fallback>
          </mc:AlternateContent>
        </p:grpSp>
        <p:cxnSp>
          <p:nvCxnSpPr>
            <p:cNvPr id="24" name="Straight Connector 23">
              <a:extLst>
                <a:ext uri="{FF2B5EF4-FFF2-40B4-BE49-F238E27FC236}">
                  <a16:creationId xmlns:a16="http://schemas.microsoft.com/office/drawing/2014/main" id="{E1B72759-438B-405E-9CB2-D8C1792F0832}"/>
                </a:ext>
              </a:extLst>
            </p:cNvPr>
            <p:cNvCxnSpPr>
              <a:cxnSpLocks/>
            </p:cNvCxnSpPr>
            <p:nvPr/>
          </p:nvCxnSpPr>
          <p:spPr>
            <a:xfrm flipH="1" flipV="1">
              <a:off x="8008370" y="4114762"/>
              <a:ext cx="232665" cy="21565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BC2829-3BBC-4A9D-9E70-A4ED4EE4D48D}"/>
                </a:ext>
              </a:extLst>
            </p:cNvPr>
            <p:cNvCxnSpPr>
              <a:cxnSpLocks/>
              <a:stCxn id="18" idx="1"/>
            </p:cNvCxnSpPr>
            <p:nvPr/>
          </p:nvCxnSpPr>
          <p:spPr>
            <a:xfrm flipH="1">
              <a:off x="8008372" y="4074275"/>
              <a:ext cx="804228" cy="224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67B220E-EC4C-4712-8EA8-6D9B38623420}"/>
                </a:ext>
              </a:extLst>
            </p:cNvPr>
            <p:cNvGrpSpPr/>
            <p:nvPr/>
          </p:nvGrpSpPr>
          <p:grpSpPr>
            <a:xfrm>
              <a:off x="8030248" y="4100062"/>
              <a:ext cx="168358" cy="193034"/>
              <a:chOff x="8979750" y="4005555"/>
              <a:chExt cx="168358" cy="193034"/>
            </a:xfrm>
          </p:grpSpPr>
          <p:cxnSp>
            <p:nvCxnSpPr>
              <p:cNvPr id="42" name="Straight Connector 41">
                <a:extLst>
                  <a:ext uri="{FF2B5EF4-FFF2-40B4-BE49-F238E27FC236}">
                    <a16:creationId xmlns:a16="http://schemas.microsoft.com/office/drawing/2014/main" id="{EBF9651C-71A4-48CA-9BDE-57978A4CC07C}"/>
                  </a:ext>
                </a:extLst>
              </p:cNvPr>
              <p:cNvCxnSpPr>
                <a:cxnSpLocks/>
              </p:cNvCxnSpPr>
              <p:nvPr/>
            </p:nvCxnSpPr>
            <p:spPr>
              <a:xfrm>
                <a:off x="8979750" y="4198589"/>
                <a:ext cx="1469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891E973-090C-402F-A428-5B4C733DDD72}"/>
                  </a:ext>
                </a:extLst>
              </p:cNvPr>
              <p:cNvCxnSpPr>
                <a:cxnSpLocks/>
              </p:cNvCxnSpPr>
              <p:nvPr/>
            </p:nvCxnSpPr>
            <p:spPr>
              <a:xfrm flipH="1" flipV="1">
                <a:off x="9126711" y="4005555"/>
                <a:ext cx="21397" cy="186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Arc 47">
              <a:extLst>
                <a:ext uri="{FF2B5EF4-FFF2-40B4-BE49-F238E27FC236}">
                  <a16:creationId xmlns:a16="http://schemas.microsoft.com/office/drawing/2014/main" id="{A22F13EE-6469-4BEB-9058-254254184139}"/>
                </a:ext>
              </a:extLst>
            </p:cNvPr>
            <p:cNvSpPr/>
            <p:nvPr/>
          </p:nvSpPr>
          <p:spPr>
            <a:xfrm>
              <a:off x="7782194" y="5605867"/>
              <a:ext cx="914400" cy="914400"/>
            </a:xfrm>
            <a:prstGeom prst="arc">
              <a:avLst>
                <a:gd name="adj1" fmla="val 15850469"/>
                <a:gd name="adj2" fmla="val 1756506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B8F67305-39BD-4B4D-AC6A-BC24DA53D661}"/>
                </a:ext>
                <a:ext uri="{C183D7F6-B498-43B3-948B-1728B52AA6E4}">
                  <adec:decorative xmlns:adec="http://schemas.microsoft.com/office/drawing/2017/decorative" val="1"/>
                </a:ext>
              </a:extLst>
            </p:cNvPr>
            <p:cNvCxnSpPr>
              <a:cxnSpLocks/>
              <a:endCxn id="18" idx="0"/>
            </p:cNvCxnSpPr>
            <p:nvPr/>
          </p:nvCxnSpPr>
          <p:spPr>
            <a:xfrm flipV="1">
              <a:off x="8241034" y="4084819"/>
              <a:ext cx="597022" cy="22084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12CD830C-C372-4CAA-B12B-A6BF096C5423}"/>
              </a:ext>
              <a:ext uri="{C183D7F6-B498-43B3-948B-1728B52AA6E4}">
                <adec:decorative xmlns:adec="http://schemas.microsoft.com/office/drawing/2017/decorative" val="1"/>
              </a:ext>
            </a:extLst>
          </p:cNvPr>
          <p:cNvGrpSpPr/>
          <p:nvPr/>
        </p:nvGrpSpPr>
        <p:grpSpPr>
          <a:xfrm>
            <a:off x="8261585" y="3931577"/>
            <a:ext cx="2604983" cy="2361716"/>
            <a:chOff x="8261585" y="3931577"/>
            <a:chExt cx="2604983" cy="2361716"/>
          </a:xfrm>
        </p:grpSpPr>
        <p:grpSp>
          <p:nvGrpSpPr>
            <p:cNvPr id="51" name="Group 50">
              <a:extLst>
                <a:ext uri="{FF2B5EF4-FFF2-40B4-BE49-F238E27FC236}">
                  <a16:creationId xmlns:a16="http://schemas.microsoft.com/office/drawing/2014/main" id="{3C192F45-29BE-442C-95B8-8F3D17D246A4}"/>
                </a:ext>
              </a:extLst>
            </p:cNvPr>
            <p:cNvGrpSpPr/>
            <p:nvPr/>
          </p:nvGrpSpPr>
          <p:grpSpPr>
            <a:xfrm>
              <a:off x="10060588" y="3931577"/>
              <a:ext cx="805980" cy="939455"/>
              <a:chOff x="9795866" y="4745835"/>
              <a:chExt cx="805980" cy="939455"/>
            </a:xfrm>
          </p:grpSpPr>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218D4BA-6DBE-4551-A363-C7FBDA5E29A3}"/>
                      </a:ext>
                    </a:extLst>
                  </p:cNvPr>
                  <p:cNvSpPr txBox="1"/>
                  <p:nvPr/>
                </p:nvSpPr>
                <p:spPr>
                  <a:xfrm>
                    <a:off x="9795866" y="5162070"/>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5DCEAF"/>
                              </a:solidFill>
                              <a:latin typeface="Cambria Math" panose="02040503050406030204" pitchFamily="18" charset="0"/>
                              <a:cs typeface="Times New Roman" panose="02020603050405020304" pitchFamily="18" charset="0"/>
                            </a:rPr>
                            <m:t>𝐩</m:t>
                          </m:r>
                        </m:oMath>
                      </m:oMathPara>
                    </a14:m>
                    <a:endParaRPr lang="en-GB" sz="2800" b="1" dirty="0">
                      <a:solidFill>
                        <a:srgbClr val="5DCEAF"/>
                      </a:solidFill>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CCE14B60-E6A0-42FD-8F22-30F0B8EA5FE5}"/>
                      </a:ext>
                    </a:extLst>
                  </p:cNvPr>
                  <p:cNvSpPr txBox="1">
                    <a:spLocks noRot="1" noChangeAspect="1" noMove="1" noResize="1" noEditPoints="1" noAdjustHandles="1" noChangeArrowheads="1" noChangeShapeType="1" noTextEdit="1"/>
                  </p:cNvSpPr>
                  <p:nvPr/>
                </p:nvSpPr>
                <p:spPr>
                  <a:xfrm>
                    <a:off x="9795866" y="5162070"/>
                    <a:ext cx="694258" cy="523220"/>
                  </a:xfrm>
                  <a:prstGeom prst="rect">
                    <a:avLst/>
                  </a:prstGeom>
                  <a:blipFill>
                    <a:blip r:embed="rId9"/>
                    <a:stretch>
                      <a:fillRect/>
                    </a:stretch>
                  </a:blipFill>
                </p:spPr>
                <p:txBody>
                  <a:bodyPr/>
                  <a:lstStyle/>
                  <a:p>
                    <a:r>
                      <a:rPr lang="en-GB">
                        <a:noFill/>
                      </a:rPr>
                      <a:t> </a:t>
                    </a:r>
                  </a:p>
                </p:txBody>
              </p:sp>
            </mc:Fallback>
          </mc:AlternateContent>
          <p:sp>
            <p:nvSpPr>
              <p:cNvPr id="57" name="Oval 56">
                <a:extLst>
                  <a:ext uri="{FF2B5EF4-FFF2-40B4-BE49-F238E27FC236}">
                    <a16:creationId xmlns:a16="http://schemas.microsoft.com/office/drawing/2014/main" id="{88805889-CAD1-4ACD-A865-EB91B64C76A9}"/>
                  </a:ext>
                </a:extLst>
              </p:cNvPr>
              <p:cNvSpPr/>
              <p:nvPr/>
            </p:nvSpPr>
            <p:spPr>
              <a:xfrm flipH="1">
                <a:off x="10488484" y="4745835"/>
                <a:ext cx="113362" cy="113362"/>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grpSp>
        <p:cxnSp>
          <p:nvCxnSpPr>
            <p:cNvPr id="54" name="Straight Arrow Connector 53">
              <a:extLst>
                <a:ext uri="{FF2B5EF4-FFF2-40B4-BE49-F238E27FC236}">
                  <a16:creationId xmlns:a16="http://schemas.microsoft.com/office/drawing/2014/main" id="{35A529B9-3AFE-4809-B670-187100C6EFB0}"/>
                </a:ext>
                <a:ext uri="{C183D7F6-B498-43B3-948B-1728B52AA6E4}">
                  <adec:decorative xmlns:adec="http://schemas.microsoft.com/office/drawing/2017/decorative" val="1"/>
                </a:ext>
              </a:extLst>
            </p:cNvPr>
            <p:cNvCxnSpPr>
              <a:cxnSpLocks/>
              <a:endCxn id="57" idx="6"/>
            </p:cNvCxnSpPr>
            <p:nvPr/>
          </p:nvCxnSpPr>
          <p:spPr>
            <a:xfrm flipV="1">
              <a:off x="8261585" y="3988258"/>
              <a:ext cx="2491621" cy="230503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FA38EC-E0A6-489E-A1CF-AB2A496F3323}"/>
                </a:ext>
              </a:extLst>
            </p:cNvPr>
            <p:cNvCxnSpPr>
              <a:cxnSpLocks/>
              <a:stCxn id="57" idx="6"/>
            </p:cNvCxnSpPr>
            <p:nvPr/>
          </p:nvCxnSpPr>
          <p:spPr>
            <a:xfrm flipH="1">
              <a:off x="8858608" y="3988258"/>
              <a:ext cx="1894598" cy="8329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780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5F39E8ED-7288-41C4-9846-A3E3BAFED069}"/>
              </a:ext>
              <a:ext uri="{C183D7F6-B498-43B3-948B-1728B52AA6E4}">
                <adec:decorative xmlns:adec="http://schemas.microsoft.com/office/drawing/2017/decorative" val="1"/>
              </a:ext>
            </a:extLst>
          </p:cNvPr>
          <p:cNvGrpSpPr/>
          <p:nvPr/>
        </p:nvGrpSpPr>
        <p:grpSpPr>
          <a:xfrm>
            <a:off x="7712611" y="2171672"/>
            <a:ext cx="2206241" cy="4666775"/>
            <a:chOff x="7712611" y="2171672"/>
            <a:chExt cx="2206241" cy="4666775"/>
          </a:xfrm>
        </p:grpSpPr>
        <p:sp>
          <p:nvSpPr>
            <p:cNvPr id="40" name="Oval 39">
              <a:extLst>
                <a:ext uri="{FF2B5EF4-FFF2-40B4-BE49-F238E27FC236}">
                  <a16:creationId xmlns:a16="http://schemas.microsoft.com/office/drawing/2014/main" id="{2200AD95-3477-4054-AA18-2472B30F4B73}"/>
                </a:ext>
              </a:extLst>
            </p:cNvPr>
            <p:cNvSpPr/>
            <p:nvPr/>
          </p:nvSpPr>
          <p:spPr>
            <a:xfrm flipV="1">
              <a:off x="8205034" y="6293293"/>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C1DB87E-40B9-4252-8F88-2D4305F678EB}"/>
                    </a:ext>
                  </a:extLst>
                </p:cNvPr>
                <p:cNvSpPr txBox="1"/>
                <p:nvPr/>
              </p:nvSpPr>
              <p:spPr>
                <a:xfrm>
                  <a:off x="7712611" y="6315227"/>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tx1"/>
                            </a:solidFill>
                            <a:latin typeface="Cambria Math" panose="02040503050406030204" pitchFamily="18" charset="0"/>
                          </a:rPr>
                          <m:t>𝐎</m:t>
                        </m:r>
                      </m:oMath>
                    </m:oMathPara>
                  </a14:m>
                  <a:endParaRPr lang="en-GB" sz="2800" b="1" dirty="0"/>
                </a:p>
              </p:txBody>
            </p:sp>
          </mc:Choice>
          <mc:Fallback xmlns="">
            <p:sp>
              <p:nvSpPr>
                <p:cNvPr id="41" name="TextBox 40">
                  <a:extLst>
                    <a:ext uri="{FF2B5EF4-FFF2-40B4-BE49-F238E27FC236}">
                      <a16:creationId xmlns:a16="http://schemas.microsoft.com/office/drawing/2014/main" id="{5C1DB87E-40B9-4252-8F88-2D4305F678EB}"/>
                    </a:ext>
                  </a:extLst>
                </p:cNvPr>
                <p:cNvSpPr txBox="1">
                  <a:spLocks noRot="1" noChangeAspect="1" noMove="1" noResize="1" noEditPoints="1" noAdjustHandles="1" noChangeArrowheads="1" noChangeShapeType="1" noTextEdit="1"/>
                </p:cNvSpPr>
                <p:nvPr/>
              </p:nvSpPr>
              <p:spPr>
                <a:xfrm>
                  <a:off x="7712611" y="6315227"/>
                  <a:ext cx="537327" cy="523220"/>
                </a:xfrm>
                <a:prstGeom prst="rect">
                  <a:avLst/>
                </a:prstGeom>
                <a:blipFill>
                  <a:blip r:embed="rId3"/>
                  <a:stretch>
                    <a:fillRect/>
                  </a:stretch>
                </a:blipFill>
              </p:spPr>
              <p:txBody>
                <a:bodyPr/>
                <a:lstStyle/>
                <a:p>
                  <a:r>
                    <a:rPr lang="en-GB">
                      <a:noFill/>
                    </a:rPr>
                    <a:t> </a:t>
                  </a:r>
                </a:p>
              </p:txBody>
            </p:sp>
          </mc:Fallback>
        </mc:AlternateContent>
        <p:cxnSp>
          <p:nvCxnSpPr>
            <p:cNvPr id="42" name="Straight Arrow Connector 41">
              <a:extLst>
                <a:ext uri="{FF2B5EF4-FFF2-40B4-BE49-F238E27FC236}">
                  <a16:creationId xmlns:a16="http://schemas.microsoft.com/office/drawing/2014/main" id="{43508646-4608-4DFC-A984-A61D34CAC327}"/>
                </a:ext>
              </a:extLst>
            </p:cNvPr>
            <p:cNvCxnSpPr>
              <a:cxnSpLocks/>
              <a:endCxn id="24" idx="1"/>
            </p:cNvCxnSpPr>
            <p:nvPr/>
          </p:nvCxnSpPr>
          <p:spPr>
            <a:xfrm flipV="1">
              <a:off x="8241034" y="4347940"/>
              <a:ext cx="1677818" cy="194535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9E7AC2F-00B4-405F-ACC5-BC576E7A2DD7}"/>
                </a:ext>
                <a:ext uri="{C183D7F6-B498-43B3-948B-1728B52AA6E4}">
                  <adec:decorative xmlns:adec="http://schemas.microsoft.com/office/drawing/2017/decorative" val="1"/>
                </a:ext>
              </a:extLst>
            </p:cNvPr>
            <p:cNvCxnSpPr>
              <a:cxnSpLocks/>
            </p:cNvCxnSpPr>
            <p:nvPr/>
          </p:nvCxnSpPr>
          <p:spPr>
            <a:xfrm flipV="1">
              <a:off x="8236630" y="2171672"/>
              <a:ext cx="1445155" cy="413052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B33AF66-E1EB-4172-89E1-A2C9C2EB8246}"/>
              </a:ext>
            </a:extLst>
          </p:cNvPr>
          <p:cNvSpPr>
            <a:spLocks noGrp="1"/>
          </p:cNvSpPr>
          <p:nvPr>
            <p:ph type="title"/>
          </p:nvPr>
        </p:nvSpPr>
        <p:spPr/>
        <p:txBody>
          <a:bodyPr/>
          <a:lstStyle/>
          <a:p>
            <a:r>
              <a:rPr lang="en-GB" dirty="0"/>
              <a:t>Distance of a point from a plane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D9DF32-1576-4C7A-82A6-212C8F40C84A}"/>
                  </a:ext>
                </a:extLst>
              </p:cNvPr>
              <p:cNvSpPr>
                <a:spLocks noGrp="1"/>
              </p:cNvSpPr>
              <p:nvPr>
                <p:ph idx="1"/>
              </p:nvPr>
            </p:nvSpPr>
            <p:spPr>
              <a:xfrm>
                <a:off x="1522414" y="1904999"/>
                <a:ext cx="7387334" cy="4114801"/>
              </a:xfrm>
            </p:spPr>
            <p:txBody>
              <a:bodyPr>
                <a:normAutofit/>
              </a:bodyPr>
              <a:lstStyle/>
              <a:p>
                <a:r>
                  <a:rPr lang="en-GB" dirty="0"/>
                  <a:t>Let </a:t>
                </a:r>
                <a14:m>
                  <m:oMath xmlns:m="http://schemas.openxmlformats.org/officeDocument/2006/math">
                    <m:r>
                      <a:rPr lang="en-GB" b="1" i="0" smtClean="0">
                        <a:latin typeface="Cambria Math" panose="02040503050406030204" pitchFamily="18" charset="0"/>
                      </a:rPr>
                      <m:t>𝐪</m:t>
                    </m:r>
                  </m:oMath>
                </a14:m>
                <a:r>
                  <a:rPr lang="en-GB" dirty="0"/>
                  <a:t> be the point on the plane closest to </a:t>
                </a:r>
                <a14:m>
                  <m:oMath xmlns:m="http://schemas.openxmlformats.org/officeDocument/2006/math">
                    <m:r>
                      <a:rPr lang="en-GB" b="1" i="0" smtClean="0">
                        <a:latin typeface="Cambria Math" panose="02040503050406030204" pitchFamily="18" charset="0"/>
                      </a:rPr>
                      <m:t>𝐩</m:t>
                    </m:r>
                  </m:oMath>
                </a14:m>
                <a:endParaRPr lang="en-GB" dirty="0"/>
              </a:p>
              <a:p>
                <a:r>
                  <a:rPr lang="en-GB" dirty="0"/>
                  <a:t>Then </a:t>
                </a:r>
                <a14:m>
                  <m:oMath xmlns:m="http://schemas.openxmlformats.org/officeDocument/2006/math">
                    <m:r>
                      <a:rPr lang="en-GB" b="1">
                        <a:latin typeface="Cambria Math" panose="02040503050406030204" pitchFamily="18" charset="0"/>
                      </a:rPr>
                      <m:t>𝐩</m:t>
                    </m:r>
                    <m:r>
                      <a:rPr lang="en-GB" i="1">
                        <a:latin typeface="Cambria Math" panose="02040503050406030204" pitchFamily="18" charset="0"/>
                      </a:rPr>
                      <m:t>−</m:t>
                    </m:r>
                    <m:r>
                      <a:rPr lang="en-GB" b="1">
                        <a:latin typeface="Cambria Math" panose="02040503050406030204" pitchFamily="18" charset="0"/>
                      </a:rPr>
                      <m:t>𝐪</m:t>
                    </m:r>
                    <m:r>
                      <a:rPr lang="en-GB" b="1" i="0" smtClean="0">
                        <a:latin typeface="Cambria Math" panose="02040503050406030204" pitchFamily="18" charset="0"/>
                      </a:rPr>
                      <m:t>=</m:t>
                    </m:r>
                    <m:r>
                      <a:rPr lang="en-GB" b="0" i="1" smtClean="0">
                        <a:latin typeface="Cambria Math" panose="02040503050406030204" pitchFamily="18" charset="0"/>
                      </a:rPr>
                      <m:t>h</m:t>
                    </m:r>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𝐧</m:t>
                        </m:r>
                      </m:e>
                    </m:acc>
                  </m:oMath>
                </a14:m>
                <a:endParaRPr lang="en-GB" dirty="0"/>
              </a:p>
              <a:p>
                <a:r>
                  <a:rPr lang="en-GB" dirty="0"/>
                  <a:t>Also, </a:t>
                </a:r>
                <a14:m>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r>
                      <a:rPr lang="en-GB" b="1" i="0" smtClean="0">
                        <a:latin typeface="Cambria Math" panose="02040503050406030204" pitchFamily="18" charset="0"/>
                      </a:rPr>
                      <m:t>𝐪</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1">
                            <a:latin typeface="Cambria Math" panose="02040503050406030204" pitchFamily="18" charset="0"/>
                          </a:rPr>
                          <m:t>𝐩</m:t>
                        </m:r>
                        <m:r>
                          <a:rPr lang="en-GB" i="1">
                            <a:latin typeface="Cambria Math" panose="02040503050406030204" pitchFamily="18" charset="0"/>
                          </a:rPr>
                          <m:t>−</m:t>
                        </m:r>
                        <m:r>
                          <a:rPr lang="en-GB" b="1">
                            <a:latin typeface="Cambria Math" panose="02040503050406030204" pitchFamily="18" charset="0"/>
                          </a:rPr>
                          <m:t>𝐪</m:t>
                        </m:r>
                      </m:e>
                    </m:d>
                  </m:oMath>
                </a14:m>
                <a:r>
                  <a:rPr lang="en-GB" dirty="0"/>
                  <a:t>:</a:t>
                </a:r>
              </a:p>
              <a:p>
                <a:pPr marL="0" indent="0">
                  <a:buNone/>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r>
                        <a:rPr lang="en-GB" b="1" i="0" smtClean="0">
                          <a:latin typeface="Cambria Math" panose="02040503050406030204" pitchFamily="18" charset="0"/>
                        </a:rPr>
                        <m:t>𝐪</m:t>
                      </m:r>
                      <m:r>
                        <a:rPr lang="en-GB" b="0" i="1" smtClean="0">
                          <a:latin typeface="Cambria Math" panose="02040503050406030204" pitchFamily="18" charset="0"/>
                        </a:rPr>
                        <m:t>+</m:t>
                      </m:r>
                      <m:r>
                        <a:rPr lang="en-GB" b="0" i="1" smtClean="0">
                          <a:latin typeface="Cambria Math" panose="02040503050406030204" pitchFamily="18" charset="0"/>
                        </a:rPr>
                        <m:t>h</m:t>
                      </m:r>
                      <m:acc>
                        <m:accPr>
                          <m:chr m:val="̂"/>
                          <m:ctrlPr>
                            <a:rPr lang="en-GB" i="1">
                              <a:latin typeface="Cambria Math" panose="02040503050406030204" pitchFamily="18" charset="0"/>
                            </a:rPr>
                          </m:ctrlPr>
                        </m:accPr>
                        <m:e>
                          <m:r>
                            <a:rPr lang="en-GB" b="1">
                              <a:latin typeface="Cambria Math" panose="02040503050406030204" pitchFamily="18" charset="0"/>
                            </a:rPr>
                            <m:t>𝐧</m:t>
                          </m:r>
                        </m:e>
                      </m:acc>
                    </m:oMath>
                  </m:oMathPara>
                </a14:m>
                <a:endParaRPr lang="en-GB" b="1" dirty="0"/>
              </a:p>
              <a:p>
                <a:pPr marL="0" indent="0">
                  <a:buNone/>
                </a:pPr>
                <a14:m>
                  <m:oMathPara xmlns:m="http://schemas.openxmlformats.org/officeDocument/2006/math">
                    <m:oMathParaPr>
                      <m:jc m:val="centerGroup"/>
                    </m:oMathParaPr>
                    <m:oMath xmlns:m="http://schemas.openxmlformats.org/officeDocument/2006/math">
                      <m:r>
                        <a:rPr lang="en-GB" b="1">
                          <a:latin typeface="Cambria Math" panose="02040503050406030204" pitchFamily="18" charset="0"/>
                        </a:rPr>
                        <m:t>𝐩</m:t>
                      </m:r>
                      <m:r>
                        <a:rPr lang="en-GB" b="1" i="1" smtClean="0">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rPr>
                          </m:ctrlPr>
                        </m:accPr>
                        <m:e>
                          <m:r>
                            <a:rPr lang="en-GB" b="1">
                              <a:latin typeface="Cambria Math" panose="02040503050406030204" pitchFamily="18" charset="0"/>
                            </a:rPr>
                            <m:t>𝐧</m:t>
                          </m:r>
                        </m:e>
                      </m:acc>
                      <m:r>
                        <a:rPr lang="en-GB" i="1">
                          <a:latin typeface="Cambria Math" panose="02040503050406030204" pitchFamily="18" charset="0"/>
                        </a:rPr>
                        <m:t>=</m:t>
                      </m:r>
                      <m:d>
                        <m:dPr>
                          <m:ctrlPr>
                            <a:rPr lang="en-GB" i="1" smtClean="0">
                              <a:latin typeface="Cambria Math" panose="02040503050406030204" pitchFamily="18" charset="0"/>
                            </a:rPr>
                          </m:ctrlPr>
                        </m:dPr>
                        <m:e>
                          <m:r>
                            <a:rPr lang="en-GB" b="1">
                              <a:latin typeface="Cambria Math" panose="02040503050406030204" pitchFamily="18" charset="0"/>
                            </a:rPr>
                            <m:t>𝐪</m:t>
                          </m:r>
                          <m:r>
                            <a:rPr lang="en-GB" i="1">
                              <a:latin typeface="Cambria Math" panose="02040503050406030204" pitchFamily="18" charset="0"/>
                            </a:rPr>
                            <m:t>+</m:t>
                          </m:r>
                          <m:r>
                            <a:rPr lang="en-GB" b="0" i="1" smtClean="0">
                              <a:latin typeface="Cambria Math" panose="02040503050406030204" pitchFamily="18" charset="0"/>
                            </a:rPr>
                            <m:t>h</m:t>
                          </m:r>
                          <m:acc>
                            <m:accPr>
                              <m:chr m:val="̂"/>
                              <m:ctrlPr>
                                <a:rPr lang="en-GB" i="1">
                                  <a:latin typeface="Cambria Math" panose="02040503050406030204" pitchFamily="18" charset="0"/>
                                </a:rPr>
                              </m:ctrlPr>
                            </m:accPr>
                            <m:e>
                              <m:r>
                                <a:rPr lang="en-GB" b="1">
                                  <a:latin typeface="Cambria Math" panose="02040503050406030204" pitchFamily="18" charset="0"/>
                                </a:rPr>
                                <m:t>𝐧</m:t>
                              </m:r>
                            </m:e>
                          </m:acc>
                        </m:e>
                      </m:d>
                      <m:r>
                        <a:rPr lang="en-GB" b="1" i="1">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rPr>
                          </m:ctrlPr>
                        </m:accPr>
                        <m:e>
                          <m:r>
                            <a:rPr lang="en-GB" b="1">
                              <a:latin typeface="Cambria Math" panose="02040503050406030204" pitchFamily="18" charset="0"/>
                            </a:rPr>
                            <m:t>𝐧</m:t>
                          </m:r>
                        </m:e>
                      </m:acc>
                    </m:oMath>
                  </m:oMathPara>
                </a14:m>
                <a:endParaRPr lang="en-GB" b="1" dirty="0"/>
              </a:p>
              <a:p>
                <a:pPr marL="0" indent="0">
                  <a:buNone/>
                </a:pPr>
                <a14:m>
                  <m:oMathPara xmlns:m="http://schemas.openxmlformats.org/officeDocument/2006/math">
                    <m:oMathParaPr>
                      <m:jc m:val="centerGroup"/>
                    </m:oMathParaPr>
                    <m:oMath xmlns:m="http://schemas.openxmlformats.org/officeDocument/2006/math">
                      <m:r>
                        <a:rPr lang="en-GB" b="1">
                          <a:latin typeface="Cambria Math" panose="02040503050406030204" pitchFamily="18" charset="0"/>
                        </a:rPr>
                        <m:t>𝐩</m:t>
                      </m:r>
                      <m:r>
                        <a:rPr lang="en-GB" b="1" i="1">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rPr>
                          </m:ctrlPr>
                        </m:accPr>
                        <m:e>
                          <m:r>
                            <a:rPr lang="en-GB" b="1">
                              <a:latin typeface="Cambria Math" panose="02040503050406030204" pitchFamily="18" charset="0"/>
                            </a:rPr>
                            <m:t>𝐧</m:t>
                          </m:r>
                        </m:e>
                      </m:acc>
                      <m:r>
                        <a:rPr lang="en-GB" b="1"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r>
                        <a:rPr lang="en-GB" b="0" i="1" smtClean="0">
                          <a:latin typeface="Cambria Math" panose="02040503050406030204" pitchFamily="18" charset="0"/>
                        </a:rPr>
                        <m:t>h</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chemeClr val="accent4"/>
                          </a:solidFill>
                          <a:latin typeface="Cambria Math" panose="02040503050406030204" pitchFamily="18" charset="0"/>
                        </a:rPr>
                        <m:t>h</m:t>
                      </m:r>
                      <m:r>
                        <a:rPr lang="en-GB" b="0" i="1" smtClean="0">
                          <a:solidFill>
                            <a:schemeClr val="accent4"/>
                          </a:solidFill>
                          <a:latin typeface="Cambria Math" panose="02040503050406030204" pitchFamily="18" charset="0"/>
                        </a:rPr>
                        <m:t>=</m:t>
                      </m:r>
                      <m:r>
                        <a:rPr lang="en-GB" b="1">
                          <a:solidFill>
                            <a:schemeClr val="accent4"/>
                          </a:solidFill>
                          <a:latin typeface="Cambria Math" panose="02040503050406030204" pitchFamily="18" charset="0"/>
                        </a:rPr>
                        <m:t>𝐩</m:t>
                      </m:r>
                      <m:r>
                        <a:rPr lang="en-GB" b="1" i="1">
                          <a:solidFill>
                            <a:schemeClr val="accent4"/>
                          </a:solidFill>
                          <a:latin typeface="Cambria Math" panose="02040503050406030204" pitchFamily="18" charset="0"/>
                          <a:ea typeface="Cambria Math" panose="02040503050406030204" pitchFamily="18" charset="0"/>
                        </a:rPr>
                        <m:t>∙</m:t>
                      </m:r>
                      <m:acc>
                        <m:accPr>
                          <m:chr m:val="̂"/>
                          <m:ctrlPr>
                            <a:rPr lang="en-GB" i="1">
                              <a:solidFill>
                                <a:schemeClr val="accent4"/>
                              </a:solidFill>
                              <a:latin typeface="Cambria Math" panose="02040503050406030204" pitchFamily="18" charset="0"/>
                            </a:rPr>
                          </m:ctrlPr>
                        </m:accPr>
                        <m:e>
                          <m:r>
                            <a:rPr lang="en-GB" b="1">
                              <a:solidFill>
                                <a:schemeClr val="accent4"/>
                              </a:solidFill>
                              <a:latin typeface="Cambria Math" panose="02040503050406030204" pitchFamily="18" charset="0"/>
                            </a:rPr>
                            <m:t>𝐧</m:t>
                          </m:r>
                        </m:e>
                      </m:acc>
                      <m:r>
                        <a:rPr lang="en-GB" b="0" i="1" smtClean="0">
                          <a:solidFill>
                            <a:schemeClr val="accent4"/>
                          </a:solidFill>
                          <a:latin typeface="Cambria Math" panose="02040503050406030204" pitchFamily="18" charset="0"/>
                        </a:rPr>
                        <m:t>−</m:t>
                      </m:r>
                      <m:r>
                        <a:rPr lang="en-GB" b="0" i="1" smtClean="0">
                          <a:solidFill>
                            <a:schemeClr val="accent4"/>
                          </a:solidFill>
                          <a:latin typeface="Cambria Math" panose="02040503050406030204" pitchFamily="18" charset="0"/>
                        </a:rPr>
                        <m:t>𝑑</m:t>
                      </m:r>
                    </m:oMath>
                  </m:oMathPara>
                </a14:m>
                <a:endParaRPr lang="en-GB" dirty="0">
                  <a:solidFill>
                    <a:schemeClr val="accent4"/>
                  </a:solidFill>
                </a:endParaRPr>
              </a:p>
              <a:p>
                <a:pPr marL="0" indent="0">
                  <a:buNone/>
                </a:pPr>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1ED9DF32-1576-4C7A-82A6-212C8F40C84A}"/>
                  </a:ext>
                </a:extLst>
              </p:cNvPr>
              <p:cNvSpPr>
                <a:spLocks noGrp="1" noRot="1" noChangeAspect="1" noMove="1" noResize="1" noEditPoints="1" noAdjustHandles="1" noChangeArrowheads="1" noChangeShapeType="1" noTextEdit="1"/>
              </p:cNvSpPr>
              <p:nvPr>
                <p:ph idx="1"/>
              </p:nvPr>
            </p:nvSpPr>
            <p:spPr>
              <a:xfrm>
                <a:off x="1522414" y="1904999"/>
                <a:ext cx="7387334" cy="4114801"/>
              </a:xfrm>
              <a:blipFill>
                <a:blip r:embed="rId4"/>
                <a:stretch>
                  <a:fillRect l="-1898" t="-2959" r="-1980"/>
                </a:stretch>
              </a:blipFill>
            </p:spPr>
            <p:txBody>
              <a:bodyPr/>
              <a:lstStyle/>
              <a:p>
                <a:r>
                  <a:rPr lang="en-GB">
                    <a:noFill/>
                  </a:rPr>
                  <a:t> </a:t>
                </a:r>
              </a:p>
            </p:txBody>
          </p:sp>
        </mc:Fallback>
      </mc:AlternateContent>
      <p:grpSp>
        <p:nvGrpSpPr>
          <p:cNvPr id="35" name="Group 34">
            <a:extLst>
              <a:ext uri="{FF2B5EF4-FFF2-40B4-BE49-F238E27FC236}">
                <a16:creationId xmlns:a16="http://schemas.microsoft.com/office/drawing/2014/main" id="{DE19670E-FDF5-4DB3-9928-9EC0A346E63F}"/>
              </a:ext>
              <a:ext uri="{C183D7F6-B498-43B3-948B-1728B52AA6E4}">
                <adec:decorative xmlns:adec="http://schemas.microsoft.com/office/drawing/2017/decorative" val="1"/>
              </a:ext>
            </a:extLst>
          </p:cNvPr>
          <p:cNvGrpSpPr/>
          <p:nvPr/>
        </p:nvGrpSpPr>
        <p:grpSpPr>
          <a:xfrm>
            <a:off x="7030516" y="1842654"/>
            <a:ext cx="4568322" cy="3775233"/>
            <a:chOff x="7116477" y="1813909"/>
            <a:chExt cx="4568322" cy="3775233"/>
          </a:xfrm>
        </p:grpSpPr>
        <p:sp>
          <p:nvSpPr>
            <p:cNvPr id="11" name="Parallelogram 10">
              <a:extLst>
                <a:ext uri="{FF2B5EF4-FFF2-40B4-BE49-F238E27FC236}">
                  <a16:creationId xmlns:a16="http://schemas.microsoft.com/office/drawing/2014/main" id="{9A9B34B5-2755-4FF5-A888-F51E8BE45AA8}"/>
                </a:ext>
                <a:ext uri="{C183D7F6-B498-43B3-948B-1728B52AA6E4}">
                  <adec:decorative xmlns:adec="http://schemas.microsoft.com/office/drawing/2017/decorative" val="1"/>
                </a:ext>
              </a:extLst>
            </p:cNvPr>
            <p:cNvSpPr/>
            <p:nvPr/>
          </p:nvSpPr>
          <p:spPr>
            <a:xfrm rot="1688054">
              <a:off x="7116477" y="3163599"/>
              <a:ext cx="4568322" cy="2425543"/>
            </a:xfrm>
            <a:prstGeom prst="parallelogram">
              <a:avLst>
                <a:gd name="adj" fmla="val 51342"/>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grpSp>
          <p:nvGrpSpPr>
            <p:cNvPr id="34" name="Group 33">
              <a:extLst>
                <a:ext uri="{FF2B5EF4-FFF2-40B4-BE49-F238E27FC236}">
                  <a16:creationId xmlns:a16="http://schemas.microsoft.com/office/drawing/2014/main" id="{11E9A7BF-F51E-4954-9A9A-C9BA3CA86DAE}"/>
                </a:ext>
              </a:extLst>
            </p:cNvPr>
            <p:cNvGrpSpPr/>
            <p:nvPr/>
          </p:nvGrpSpPr>
          <p:grpSpPr>
            <a:xfrm>
              <a:off x="7893933" y="1813909"/>
              <a:ext cx="2587318" cy="2131581"/>
              <a:chOff x="7893933" y="1813909"/>
              <a:chExt cx="2587318" cy="2131581"/>
            </a:xfrm>
          </p:grpSpPr>
          <p:grpSp>
            <p:nvGrpSpPr>
              <p:cNvPr id="13" name="Group 12">
                <a:extLst>
                  <a:ext uri="{FF2B5EF4-FFF2-40B4-BE49-F238E27FC236}">
                    <a16:creationId xmlns:a16="http://schemas.microsoft.com/office/drawing/2014/main" id="{DB083E60-9599-4F44-9994-73E07008CC3E}"/>
                  </a:ext>
                </a:extLst>
              </p:cNvPr>
              <p:cNvGrpSpPr/>
              <p:nvPr/>
            </p:nvGrpSpPr>
            <p:grpSpPr>
              <a:xfrm>
                <a:off x="7893933" y="2948796"/>
                <a:ext cx="586902" cy="970467"/>
                <a:chOff x="8264767" y="4476320"/>
                <a:chExt cx="586902" cy="970467"/>
              </a:xfrm>
            </p:grpSpPr>
            <p:cxnSp>
              <p:nvCxnSpPr>
                <p:cNvPr id="29" name="Straight Arrow Connector 28">
                  <a:extLst>
                    <a:ext uri="{FF2B5EF4-FFF2-40B4-BE49-F238E27FC236}">
                      <a16:creationId xmlns:a16="http://schemas.microsoft.com/office/drawing/2014/main" id="{706C56F9-A6EF-45E7-B467-6B355C40F36B}"/>
                    </a:ext>
                  </a:extLst>
                </p:cNvPr>
                <p:cNvCxnSpPr>
                  <a:cxnSpLocks/>
                </p:cNvCxnSpPr>
                <p:nvPr/>
              </p:nvCxnSpPr>
              <p:spPr>
                <a:xfrm flipH="1" flipV="1">
                  <a:off x="8746748" y="4476320"/>
                  <a:ext cx="104921" cy="97046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CC74C0A-A123-44B7-9798-CC8EFD340E1F}"/>
                        </a:ext>
                      </a:extLst>
                    </p:cNvPr>
                    <p:cNvSpPr/>
                    <p:nvPr/>
                  </p:nvSpPr>
                  <p:spPr>
                    <a:xfrm>
                      <a:off x="8264767" y="4644828"/>
                      <a:ext cx="50526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solidFill>
                                      <a:schemeClr val="tx2"/>
                                    </a:solidFill>
                                    <a:latin typeface="Cambria Math" panose="02040503050406030204" pitchFamily="18" charset="0"/>
                                  </a:rPr>
                                </m:ctrlPr>
                              </m:accPr>
                              <m:e>
                                <m:r>
                                  <a:rPr lang="en-GB" sz="2800" b="1">
                                    <a:solidFill>
                                      <a:schemeClr val="tx2"/>
                                    </a:solidFill>
                                    <a:latin typeface="Cambria Math" panose="02040503050406030204" pitchFamily="18" charset="0"/>
                                  </a:rPr>
                                  <m:t>𝐧</m:t>
                                </m:r>
                              </m:e>
                            </m:acc>
                          </m:oMath>
                        </m:oMathPara>
                      </a14:m>
                      <a:endParaRPr lang="en-GB" sz="2800" dirty="0">
                        <a:solidFill>
                          <a:schemeClr val="tx2"/>
                        </a:solidFill>
                      </a:endParaRPr>
                    </a:p>
                  </p:txBody>
                </p:sp>
              </mc:Choice>
              <mc:Fallback xmlns="">
                <p:sp>
                  <p:nvSpPr>
                    <p:cNvPr id="30" name="Rectangle 29">
                      <a:extLst>
                        <a:ext uri="{FF2B5EF4-FFF2-40B4-BE49-F238E27FC236}">
                          <a16:creationId xmlns:a16="http://schemas.microsoft.com/office/drawing/2014/main" id="{7CC74C0A-A123-44B7-9798-CC8EFD340E1F}"/>
                        </a:ext>
                      </a:extLst>
                    </p:cNvPr>
                    <p:cNvSpPr>
                      <a:spLocks noRot="1" noChangeAspect="1" noMove="1" noResize="1" noEditPoints="1" noAdjustHandles="1" noChangeArrowheads="1" noChangeShapeType="1" noTextEdit="1"/>
                    </p:cNvSpPr>
                    <p:nvPr/>
                  </p:nvSpPr>
                  <p:spPr>
                    <a:xfrm>
                      <a:off x="8264767" y="4644828"/>
                      <a:ext cx="505267" cy="523220"/>
                    </a:xfrm>
                    <a:prstGeom prst="rect">
                      <a:avLst/>
                    </a:prstGeom>
                    <a:blipFill>
                      <a:blip r:embed="rId5"/>
                      <a:stretch>
                        <a:fillRect/>
                      </a:stretch>
                    </a:blipFill>
                  </p:spPr>
                  <p:txBody>
                    <a:bodyPr/>
                    <a:lstStyle/>
                    <a:p>
                      <a:r>
                        <a:rPr lang="en-GB">
                          <a:noFill/>
                        </a:rPr>
                        <a:t> </a:t>
                      </a:r>
                    </a:p>
                  </p:txBody>
                </p:sp>
              </mc:Fallback>
            </mc:AlternateContent>
          </p:grpSp>
          <p:grpSp>
            <p:nvGrpSpPr>
              <p:cNvPr id="15" name="Group 14">
                <a:extLst>
                  <a:ext uri="{FF2B5EF4-FFF2-40B4-BE49-F238E27FC236}">
                    <a16:creationId xmlns:a16="http://schemas.microsoft.com/office/drawing/2014/main" id="{D0C28407-3B69-4DA1-9BA9-58CE9AAD7574}"/>
                  </a:ext>
                </a:extLst>
              </p:cNvPr>
              <p:cNvGrpSpPr/>
              <p:nvPr/>
            </p:nvGrpSpPr>
            <p:grpSpPr>
              <a:xfrm>
                <a:off x="8480835" y="1813909"/>
                <a:ext cx="2000416" cy="2131581"/>
                <a:chOff x="8851669" y="3341433"/>
                <a:chExt cx="2000416" cy="2131581"/>
              </a:xfrm>
            </p:grpSpPr>
            <p:grpSp>
              <p:nvGrpSpPr>
                <p:cNvPr id="16" name="Group 15">
                  <a:extLst>
                    <a:ext uri="{FF2B5EF4-FFF2-40B4-BE49-F238E27FC236}">
                      <a16:creationId xmlns:a16="http://schemas.microsoft.com/office/drawing/2014/main" id="{AB695433-9C39-42F2-BC89-FBE5E0AC4EAD}"/>
                    </a:ext>
                  </a:extLst>
                </p:cNvPr>
                <p:cNvGrpSpPr/>
                <p:nvPr/>
              </p:nvGrpSpPr>
              <p:grpSpPr>
                <a:xfrm>
                  <a:off x="10101146" y="3341433"/>
                  <a:ext cx="750939" cy="523220"/>
                  <a:chOff x="9465590" y="2628167"/>
                  <a:chExt cx="750939" cy="523220"/>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D8E6DDA-6D73-4528-AD7F-5FD5FC8A027B}"/>
                          </a:ext>
                        </a:extLst>
                      </p:cNvPr>
                      <p:cNvSpPr txBox="1"/>
                      <p:nvPr/>
                    </p:nvSpPr>
                    <p:spPr>
                      <a:xfrm>
                        <a:off x="9522271" y="2628167"/>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5DCEAF"/>
                                  </a:solidFill>
                                  <a:latin typeface="Cambria Math" panose="02040503050406030204" pitchFamily="18" charset="0"/>
                                  <a:cs typeface="Times New Roman" panose="02020603050405020304" pitchFamily="18" charset="0"/>
                                </a:rPr>
                                <m:t>𝐩</m:t>
                              </m:r>
                            </m:oMath>
                          </m:oMathPara>
                        </a14:m>
                        <a:endParaRPr lang="en-GB" sz="2800" b="1" dirty="0">
                          <a:solidFill>
                            <a:srgbClr val="5DCEAF"/>
                          </a:solidFill>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AD8E6DDA-6D73-4528-AD7F-5FD5FC8A027B}"/>
                          </a:ext>
                        </a:extLst>
                      </p:cNvPr>
                      <p:cNvSpPr txBox="1">
                        <a:spLocks noRot="1" noChangeAspect="1" noMove="1" noResize="1" noEditPoints="1" noAdjustHandles="1" noChangeArrowheads="1" noChangeShapeType="1" noTextEdit="1"/>
                      </p:cNvSpPr>
                      <p:nvPr/>
                    </p:nvSpPr>
                    <p:spPr>
                      <a:xfrm>
                        <a:off x="9522271" y="2628167"/>
                        <a:ext cx="694258" cy="523220"/>
                      </a:xfrm>
                      <a:prstGeom prst="rect">
                        <a:avLst/>
                      </a:prstGeom>
                      <a:blipFill>
                        <a:blip r:embed="rId6"/>
                        <a:stretch>
                          <a:fillRect/>
                        </a:stretch>
                      </a:blipFill>
                    </p:spPr>
                    <p:txBody>
                      <a:bodyPr/>
                      <a:lstStyle/>
                      <a:p>
                        <a:r>
                          <a:rPr lang="en-GB">
                            <a:noFill/>
                          </a:rPr>
                          <a:t> </a:t>
                        </a:r>
                      </a:p>
                    </p:txBody>
                  </p:sp>
                </mc:Fallback>
              </mc:AlternateContent>
              <p:sp>
                <p:nvSpPr>
                  <p:cNvPr id="22" name="Oval 21">
                    <a:extLst>
                      <a:ext uri="{FF2B5EF4-FFF2-40B4-BE49-F238E27FC236}">
                        <a16:creationId xmlns:a16="http://schemas.microsoft.com/office/drawing/2014/main" id="{3FBAF7A4-7FF0-46D9-AC8A-AC23C5DAD249}"/>
                      </a:ext>
                    </a:extLst>
                  </p:cNvPr>
                  <p:cNvSpPr/>
                  <p:nvPr/>
                </p:nvSpPr>
                <p:spPr>
                  <a:xfrm flipH="1">
                    <a:off x="9465590" y="2889777"/>
                    <a:ext cx="113362" cy="113362"/>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grpSp>
            <p:cxnSp>
              <p:nvCxnSpPr>
                <p:cNvPr id="18" name="Straight Connector 17">
                  <a:extLst>
                    <a:ext uri="{FF2B5EF4-FFF2-40B4-BE49-F238E27FC236}">
                      <a16:creationId xmlns:a16="http://schemas.microsoft.com/office/drawing/2014/main" id="{3ED201E7-9241-4CD6-8935-84B2C43E83C9}"/>
                    </a:ext>
                  </a:extLst>
                </p:cNvPr>
                <p:cNvCxnSpPr>
                  <a:cxnSpLocks/>
                </p:cNvCxnSpPr>
                <p:nvPr/>
              </p:nvCxnSpPr>
              <p:spPr>
                <a:xfrm>
                  <a:off x="8851669" y="5286086"/>
                  <a:ext cx="1469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B279F5-6F0D-45D2-A954-30D33322C25D}"/>
                    </a:ext>
                  </a:extLst>
                </p:cNvPr>
                <p:cNvCxnSpPr>
                  <a:cxnSpLocks/>
                </p:cNvCxnSpPr>
                <p:nvPr/>
              </p:nvCxnSpPr>
              <p:spPr>
                <a:xfrm flipH="1" flipV="1">
                  <a:off x="8998630" y="5286086"/>
                  <a:ext cx="21397" cy="1869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grpSp>
      <p:grpSp>
        <p:nvGrpSpPr>
          <p:cNvPr id="33" name="Group 32">
            <a:extLst>
              <a:ext uri="{FF2B5EF4-FFF2-40B4-BE49-F238E27FC236}">
                <a16:creationId xmlns:a16="http://schemas.microsoft.com/office/drawing/2014/main" id="{1EA7E1C2-94B0-46FA-9348-BFF0551C5F17}"/>
              </a:ext>
              <a:ext uri="{C183D7F6-B498-43B3-948B-1728B52AA6E4}">
                <adec:decorative xmlns:adec="http://schemas.microsoft.com/office/drawing/2017/decorative" val="1"/>
              </a:ext>
            </a:extLst>
          </p:cNvPr>
          <p:cNvGrpSpPr/>
          <p:nvPr/>
        </p:nvGrpSpPr>
        <p:grpSpPr>
          <a:xfrm>
            <a:off x="9711643" y="2160945"/>
            <a:ext cx="729717" cy="2474888"/>
            <a:chOff x="9782913" y="2132200"/>
            <a:chExt cx="729717" cy="2474888"/>
          </a:xfrm>
        </p:grpSpPr>
        <p:grpSp>
          <p:nvGrpSpPr>
            <p:cNvPr id="14" name="Group 13">
              <a:extLst>
                <a:ext uri="{FF2B5EF4-FFF2-40B4-BE49-F238E27FC236}">
                  <a16:creationId xmlns:a16="http://schemas.microsoft.com/office/drawing/2014/main" id="{CA377D05-F7EF-4990-98A0-71FC210B24B0}"/>
                </a:ext>
              </a:extLst>
            </p:cNvPr>
            <p:cNvGrpSpPr/>
            <p:nvPr/>
          </p:nvGrpSpPr>
          <p:grpSpPr>
            <a:xfrm>
              <a:off x="9979578" y="4083868"/>
              <a:ext cx="533052" cy="523220"/>
              <a:chOff x="9359615" y="4948147"/>
              <a:chExt cx="533052" cy="523220"/>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9134E9D-5758-42B9-8995-01819DE80DB6}"/>
                      </a:ext>
                    </a:extLst>
                  </p:cNvPr>
                  <p:cNvSpPr txBox="1"/>
                  <p:nvPr/>
                </p:nvSpPr>
                <p:spPr>
                  <a:xfrm>
                    <a:off x="9401827" y="4948147"/>
                    <a:ext cx="490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FFFF00"/>
                              </a:solidFill>
                              <a:latin typeface="Cambria Math" panose="02040503050406030204" pitchFamily="18" charset="0"/>
                            </a:rPr>
                            <m:t>𝐪</m:t>
                          </m:r>
                        </m:oMath>
                      </m:oMathPara>
                    </a14:m>
                    <a:endParaRPr lang="en-GB" sz="2800" b="1" dirty="0"/>
                  </a:p>
                </p:txBody>
              </p:sp>
            </mc:Choice>
            <mc:Fallback xmlns="">
              <p:sp>
                <p:nvSpPr>
                  <p:cNvPr id="23" name="TextBox 22">
                    <a:extLst>
                      <a:ext uri="{FF2B5EF4-FFF2-40B4-BE49-F238E27FC236}">
                        <a16:creationId xmlns:a16="http://schemas.microsoft.com/office/drawing/2014/main" id="{D9134E9D-5758-42B9-8995-01819DE80DB6}"/>
                      </a:ext>
                    </a:extLst>
                  </p:cNvPr>
                  <p:cNvSpPr txBox="1">
                    <a:spLocks noRot="1" noChangeAspect="1" noMove="1" noResize="1" noEditPoints="1" noAdjustHandles="1" noChangeArrowheads="1" noChangeShapeType="1" noTextEdit="1"/>
                  </p:cNvSpPr>
                  <p:nvPr/>
                </p:nvSpPr>
                <p:spPr>
                  <a:xfrm>
                    <a:off x="9401827" y="4948147"/>
                    <a:ext cx="490840" cy="523220"/>
                  </a:xfrm>
                  <a:prstGeom prst="rect">
                    <a:avLst/>
                  </a:prstGeom>
                  <a:blipFill>
                    <a:blip r:embed="rId7"/>
                    <a:stretch>
                      <a:fillRect/>
                    </a:stretch>
                  </a:blipFill>
                </p:spPr>
                <p:txBody>
                  <a:bodyPr/>
                  <a:lstStyle/>
                  <a:p>
                    <a:r>
                      <a:rPr lang="en-GB">
                        <a:noFill/>
                      </a:rPr>
                      <a:t> </a:t>
                    </a:r>
                  </a:p>
                </p:txBody>
              </p:sp>
            </mc:Fallback>
          </mc:AlternateContent>
          <p:sp>
            <p:nvSpPr>
              <p:cNvPr id="24" name="Oval 23">
                <a:extLst>
                  <a:ext uri="{FF2B5EF4-FFF2-40B4-BE49-F238E27FC236}">
                    <a16:creationId xmlns:a16="http://schemas.microsoft.com/office/drawing/2014/main" id="{C78ECFCA-78EB-4BE8-B472-59078E90A814}"/>
                  </a:ext>
                </a:extLst>
              </p:cNvPr>
              <p:cNvSpPr/>
              <p:nvPr/>
            </p:nvSpPr>
            <p:spPr>
              <a:xfrm flipV="1">
                <a:off x="9359615" y="5122018"/>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 name="Straight Connector 5">
              <a:extLst>
                <a:ext uri="{FF2B5EF4-FFF2-40B4-BE49-F238E27FC236}">
                  <a16:creationId xmlns:a16="http://schemas.microsoft.com/office/drawing/2014/main" id="{29DF9C74-9AAD-4D8A-B437-451B03F5A4AE}"/>
                </a:ext>
              </a:extLst>
            </p:cNvPr>
            <p:cNvCxnSpPr>
              <a:cxnSpLocks/>
            </p:cNvCxnSpPr>
            <p:nvPr/>
          </p:nvCxnSpPr>
          <p:spPr>
            <a:xfrm flipH="1" flipV="1">
              <a:off x="9782913" y="2132200"/>
              <a:ext cx="232665" cy="2156597"/>
            </a:xfrm>
            <a:prstGeom prst="line">
              <a:avLst/>
            </a:prstGeom>
            <a:ln w="38100">
              <a:solidFill>
                <a:schemeClr val="accent5"/>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01C1AC6-A6DA-4CE7-A4D8-68BEBD65A313}"/>
                </a:ext>
              </a:extLst>
            </p:cNvPr>
            <p:cNvGrpSpPr/>
            <p:nvPr/>
          </p:nvGrpSpPr>
          <p:grpSpPr>
            <a:xfrm>
              <a:off x="9817431" y="4077072"/>
              <a:ext cx="165413" cy="186928"/>
              <a:chOff x="10766933" y="3982565"/>
              <a:chExt cx="165413" cy="186928"/>
            </a:xfrm>
          </p:grpSpPr>
          <p:cxnSp>
            <p:nvCxnSpPr>
              <p:cNvPr id="9" name="Straight Connector 8">
                <a:extLst>
                  <a:ext uri="{FF2B5EF4-FFF2-40B4-BE49-F238E27FC236}">
                    <a16:creationId xmlns:a16="http://schemas.microsoft.com/office/drawing/2014/main" id="{0E5C7D63-09F2-453E-BC58-7F3E9B8BCA8C}"/>
                  </a:ext>
                </a:extLst>
              </p:cNvPr>
              <p:cNvCxnSpPr>
                <a:cxnSpLocks/>
              </p:cNvCxnSpPr>
              <p:nvPr/>
            </p:nvCxnSpPr>
            <p:spPr>
              <a:xfrm>
                <a:off x="10785389" y="3982565"/>
                <a:ext cx="1469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8734701-2DEB-45E1-ABDB-8380E7B52085}"/>
                  </a:ext>
                </a:extLst>
              </p:cNvPr>
              <p:cNvCxnSpPr>
                <a:cxnSpLocks/>
              </p:cNvCxnSpPr>
              <p:nvPr/>
            </p:nvCxnSpPr>
            <p:spPr>
              <a:xfrm flipH="1" flipV="1">
                <a:off x="10766933" y="3982565"/>
                <a:ext cx="21397" cy="186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36" name="Speech Bubble: Rectangle 35">
                <a:extLst>
                  <a:ext uri="{FF2B5EF4-FFF2-40B4-BE49-F238E27FC236}">
                    <a16:creationId xmlns:a16="http://schemas.microsoft.com/office/drawing/2014/main" id="{9CA4FB48-6F1E-4C48-8D16-70862EAE3BD0}"/>
                  </a:ext>
                  <a:ext uri="{C183D7F6-B498-43B3-948B-1728B52AA6E4}">
                    <adec:decorative xmlns:adec="http://schemas.microsoft.com/office/drawing/2017/decorative" val="1"/>
                  </a:ext>
                </a:extLst>
              </p:cNvPr>
              <p:cNvSpPr/>
              <p:nvPr/>
            </p:nvSpPr>
            <p:spPr>
              <a:xfrm>
                <a:off x="5428191" y="2525697"/>
                <a:ext cx="2284420" cy="1061458"/>
              </a:xfrm>
              <a:prstGeom prst="wedgeRectCallout">
                <a:avLst>
                  <a:gd name="adj1" fmla="val -86889"/>
                  <a:gd name="adj2" fmla="val -1247"/>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GB" sz="2400" b="0" i="1" smtClean="0">
                        <a:latin typeface="Cambria Math" panose="02040503050406030204" pitchFamily="18" charset="0"/>
                      </a:rPr>
                      <m:t>h</m:t>
                    </m:r>
                    <m:r>
                      <a:rPr lang="en-GB" sz="2400" b="0" i="1" smtClean="0">
                        <a:latin typeface="Cambria Math" panose="02040503050406030204" pitchFamily="18" charset="0"/>
                      </a:rPr>
                      <m:t>&lt;0</m:t>
                    </m:r>
                  </m:oMath>
                </a14:m>
                <a:r>
                  <a:rPr lang="en-GB" sz="2400" dirty="0"/>
                  <a:t> means </a:t>
                </a:r>
                <a14:m>
                  <m:oMath xmlns:m="http://schemas.openxmlformats.org/officeDocument/2006/math">
                    <m:r>
                      <a:rPr lang="en-GB" sz="2400" b="1" i="0" smtClean="0">
                        <a:latin typeface="Cambria Math" panose="02040503050406030204" pitchFamily="18" charset="0"/>
                      </a:rPr>
                      <m:t>𝐩</m:t>
                    </m:r>
                  </m:oMath>
                </a14:m>
                <a:r>
                  <a:rPr lang="en-GB" sz="2400" dirty="0"/>
                  <a:t> is “underneath”</a:t>
                </a:r>
              </a:p>
            </p:txBody>
          </p:sp>
        </mc:Choice>
        <mc:Fallback>
          <p:sp>
            <p:nvSpPr>
              <p:cNvPr id="36" name="Speech Bubble: Rectangle 35">
                <a:extLst>
                  <a:ext uri="{FF2B5EF4-FFF2-40B4-BE49-F238E27FC236}">
                    <a16:creationId xmlns:a16="http://schemas.microsoft.com/office/drawing/2014/main" id="{9CA4FB48-6F1E-4C48-8D16-70862EAE3BD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428191" y="2525697"/>
                <a:ext cx="2284420" cy="1061458"/>
              </a:xfrm>
              <a:prstGeom prst="wedgeRectCallout">
                <a:avLst>
                  <a:gd name="adj1" fmla="val -86889"/>
                  <a:gd name="adj2" fmla="val -1247"/>
                </a:avLst>
              </a:prstGeom>
              <a:blipFill>
                <a:blip r:embed="rId8"/>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grpSp>
        <p:nvGrpSpPr>
          <p:cNvPr id="59" name="Group 58">
            <a:extLst>
              <a:ext uri="{FF2B5EF4-FFF2-40B4-BE49-F238E27FC236}">
                <a16:creationId xmlns:a16="http://schemas.microsoft.com/office/drawing/2014/main" id="{95A1F569-517E-4A95-9999-B9E101C1F54E}"/>
              </a:ext>
              <a:ext uri="{C183D7F6-B498-43B3-948B-1728B52AA6E4}">
                <adec:decorative xmlns:adec="http://schemas.microsoft.com/office/drawing/2017/decorative" val="1"/>
              </a:ext>
            </a:extLst>
          </p:cNvPr>
          <p:cNvGrpSpPr/>
          <p:nvPr/>
        </p:nvGrpSpPr>
        <p:grpSpPr>
          <a:xfrm>
            <a:off x="7608733" y="4145595"/>
            <a:ext cx="618264" cy="2156597"/>
            <a:chOff x="7608733" y="4145595"/>
            <a:chExt cx="618264" cy="2156597"/>
          </a:xfrm>
        </p:grpSpPr>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74D9503-C7CB-40DD-AACD-14F8F6A78B4C}"/>
                    </a:ext>
                  </a:extLst>
                </p:cNvPr>
                <p:cNvSpPr txBox="1"/>
                <p:nvPr/>
              </p:nvSpPr>
              <p:spPr>
                <a:xfrm>
                  <a:off x="7608733" y="4915742"/>
                  <a:ext cx="50385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tx1"/>
                            </a:solidFill>
                            <a:latin typeface="Cambria Math" panose="02040503050406030204" pitchFamily="18" charset="0"/>
                          </a:rPr>
                          <m:t>𝑑</m:t>
                        </m:r>
                      </m:oMath>
                    </m:oMathPara>
                  </a14:m>
                  <a:endParaRPr lang="en-GB" sz="2800" i="1" dirty="0"/>
                </a:p>
              </p:txBody>
            </p:sp>
          </mc:Choice>
          <mc:Fallback xmlns="">
            <p:sp>
              <p:nvSpPr>
                <p:cNvPr id="47" name="TextBox 46">
                  <a:extLst>
                    <a:ext uri="{FF2B5EF4-FFF2-40B4-BE49-F238E27FC236}">
                      <a16:creationId xmlns:a16="http://schemas.microsoft.com/office/drawing/2014/main" id="{F74D9503-C7CB-40DD-AACD-14F8F6A78B4C}"/>
                    </a:ext>
                  </a:extLst>
                </p:cNvPr>
                <p:cNvSpPr txBox="1">
                  <a:spLocks noRot="1" noChangeAspect="1" noMove="1" noResize="1" noEditPoints="1" noAdjustHandles="1" noChangeArrowheads="1" noChangeShapeType="1" noTextEdit="1"/>
                </p:cNvSpPr>
                <p:nvPr/>
              </p:nvSpPr>
              <p:spPr>
                <a:xfrm>
                  <a:off x="7608733" y="4915742"/>
                  <a:ext cx="503856" cy="523220"/>
                </a:xfrm>
                <a:prstGeom prst="rect">
                  <a:avLst/>
                </a:prstGeom>
                <a:blipFill>
                  <a:blip r:embed="rId9"/>
                  <a:stretch>
                    <a:fillRect/>
                  </a:stretch>
                </a:blipFill>
              </p:spPr>
              <p:txBody>
                <a:bodyPr/>
                <a:lstStyle/>
                <a:p>
                  <a:r>
                    <a:rPr lang="en-GB">
                      <a:noFill/>
                    </a:rPr>
                    <a:t> </a:t>
                  </a:r>
                </a:p>
              </p:txBody>
            </p:sp>
          </mc:Fallback>
        </mc:AlternateContent>
        <p:cxnSp>
          <p:nvCxnSpPr>
            <p:cNvPr id="48" name="Straight Connector 47">
              <a:extLst>
                <a:ext uri="{FF2B5EF4-FFF2-40B4-BE49-F238E27FC236}">
                  <a16:creationId xmlns:a16="http://schemas.microsoft.com/office/drawing/2014/main" id="{4DD035DE-1CEB-4025-96F5-722076E16909}"/>
                </a:ext>
              </a:extLst>
            </p:cNvPr>
            <p:cNvCxnSpPr>
              <a:cxnSpLocks/>
            </p:cNvCxnSpPr>
            <p:nvPr/>
          </p:nvCxnSpPr>
          <p:spPr>
            <a:xfrm flipH="1" flipV="1">
              <a:off x="7994332" y="4145595"/>
              <a:ext cx="232665" cy="21565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CCF32A-2B92-4739-B627-CE1BA413B5FF}"/>
                </a:ext>
              </a:extLst>
            </p:cNvPr>
            <p:cNvCxnSpPr>
              <a:cxnSpLocks/>
            </p:cNvCxnSpPr>
            <p:nvPr/>
          </p:nvCxnSpPr>
          <p:spPr>
            <a:xfrm>
              <a:off x="7852008" y="4376527"/>
              <a:ext cx="17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94E8BA9-5A22-4DEB-A2BE-3CC0D29056F5}"/>
                </a:ext>
              </a:extLst>
            </p:cNvPr>
            <p:cNvCxnSpPr>
              <a:cxnSpLocks/>
            </p:cNvCxnSpPr>
            <p:nvPr/>
          </p:nvCxnSpPr>
          <p:spPr>
            <a:xfrm flipH="1" flipV="1">
              <a:off x="7843356" y="4177902"/>
              <a:ext cx="17305" cy="203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Speech Bubble: Rectangle 59">
                <a:extLst>
                  <a:ext uri="{FF2B5EF4-FFF2-40B4-BE49-F238E27FC236}">
                    <a16:creationId xmlns:a16="http://schemas.microsoft.com/office/drawing/2014/main" id="{E8F43E35-1777-4DE5-844D-9E8A49DADB85}"/>
                  </a:ext>
                  <a:ext uri="{C183D7F6-B498-43B3-948B-1728B52AA6E4}">
                    <adec:decorative xmlns:adec="http://schemas.microsoft.com/office/drawing/2017/decorative" val="1"/>
                  </a:ext>
                </a:extLst>
              </p:cNvPr>
              <p:cNvSpPr/>
              <p:nvPr/>
            </p:nvSpPr>
            <p:spPr>
              <a:xfrm>
                <a:off x="1286892" y="5058398"/>
                <a:ext cx="1892387" cy="1100605"/>
              </a:xfrm>
              <a:prstGeom prst="wedgeRectCallout">
                <a:avLst>
                  <a:gd name="adj1" fmla="val 86946"/>
                  <a:gd name="adj2" fmla="val -40450"/>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400" b="1" i="0" smtClean="0">
                          <a:latin typeface="Cambria Math" panose="02040503050406030204" pitchFamily="18" charset="0"/>
                        </a:rPr>
                        <m:t>𝐪</m:t>
                      </m:r>
                      <m:r>
                        <a:rPr lang="en-GB" sz="2400" b="1" i="1">
                          <a:latin typeface="Cambria Math" panose="02040503050406030204" pitchFamily="18" charset="0"/>
                          <a:ea typeface="Cambria Math" panose="02040503050406030204" pitchFamily="18" charset="0"/>
                        </a:rPr>
                        <m:t>∙</m:t>
                      </m:r>
                      <m:acc>
                        <m:accPr>
                          <m:chr m:val="̂"/>
                          <m:ctrlPr>
                            <a:rPr lang="en-GB" sz="2400" i="1">
                              <a:latin typeface="Cambria Math" panose="02040503050406030204" pitchFamily="18" charset="0"/>
                            </a:rPr>
                          </m:ctrlPr>
                        </m:accPr>
                        <m:e>
                          <m:r>
                            <a:rPr lang="en-GB" sz="2400" b="1">
                              <a:latin typeface="Cambria Math" panose="02040503050406030204" pitchFamily="18" charset="0"/>
                            </a:rPr>
                            <m:t>𝐧</m:t>
                          </m:r>
                        </m:e>
                      </m:acc>
                      <m:r>
                        <a:rPr lang="en-GB" sz="2400" b="1" i="1" smtClean="0">
                          <a:latin typeface="Cambria Math" panose="02040503050406030204" pitchFamily="18" charset="0"/>
                        </a:rPr>
                        <m:t>=</m:t>
                      </m:r>
                      <m:r>
                        <a:rPr lang="en-GB" sz="2400" b="0" i="1" smtClean="0">
                          <a:latin typeface="Cambria Math" panose="02040503050406030204" pitchFamily="18" charset="0"/>
                        </a:rPr>
                        <m:t>𝑑</m:t>
                      </m:r>
                    </m:oMath>
                  </m:oMathPara>
                </a14:m>
                <a:endParaRPr lang="en-GB" sz="2400" dirty="0"/>
              </a:p>
              <a:p>
                <a:pPr algn="ctr"/>
                <a14:m>
                  <m:oMathPara xmlns:m="http://schemas.openxmlformats.org/officeDocument/2006/math">
                    <m:oMathParaPr>
                      <m:jc m:val="centerGroup"/>
                    </m:oMathParaPr>
                    <m:oMath xmlns:m="http://schemas.openxmlformats.org/officeDocument/2006/math">
                      <m:acc>
                        <m:accPr>
                          <m:chr m:val="̂"/>
                          <m:ctrlPr>
                            <a:rPr lang="en-GB" sz="2400" i="1">
                              <a:latin typeface="Cambria Math" panose="02040503050406030204" pitchFamily="18" charset="0"/>
                            </a:rPr>
                          </m:ctrlPr>
                        </m:accPr>
                        <m:e>
                          <m:r>
                            <a:rPr lang="en-GB" sz="2400" b="1">
                              <a:latin typeface="Cambria Math" panose="02040503050406030204" pitchFamily="18" charset="0"/>
                            </a:rPr>
                            <m:t>𝐧</m:t>
                          </m:r>
                        </m:e>
                      </m:acc>
                      <m:r>
                        <a:rPr lang="en-GB" sz="2400" b="1" i="1">
                          <a:latin typeface="Cambria Math" panose="02040503050406030204" pitchFamily="18" charset="0"/>
                        </a:rPr>
                        <m:t> </m:t>
                      </m:r>
                      <m:r>
                        <a:rPr lang="en-GB" sz="2400" b="1" i="1">
                          <a:latin typeface="Cambria Math" panose="02040503050406030204" pitchFamily="18" charset="0"/>
                          <a:ea typeface="Cambria Math" panose="02040503050406030204" pitchFamily="18" charset="0"/>
                        </a:rPr>
                        <m:t>∙</m:t>
                      </m:r>
                      <m:acc>
                        <m:accPr>
                          <m:chr m:val="̂"/>
                          <m:ctrlPr>
                            <a:rPr lang="en-GB" sz="2400" i="1">
                              <a:latin typeface="Cambria Math" panose="02040503050406030204" pitchFamily="18" charset="0"/>
                            </a:rPr>
                          </m:ctrlPr>
                        </m:accPr>
                        <m:e>
                          <m:r>
                            <a:rPr lang="en-GB" sz="2400" b="1">
                              <a:latin typeface="Cambria Math" panose="02040503050406030204" pitchFamily="18" charset="0"/>
                            </a:rPr>
                            <m:t>𝐧</m:t>
                          </m:r>
                        </m:e>
                      </m:acc>
                      <m:r>
                        <a:rPr lang="en-GB" sz="2400" b="1" i="1">
                          <a:latin typeface="Cambria Math" panose="02040503050406030204" pitchFamily="18" charset="0"/>
                        </a:rPr>
                        <m:t>=</m:t>
                      </m:r>
                      <m:r>
                        <a:rPr lang="en-GB" sz="2400" b="0" i="1" smtClean="0">
                          <a:latin typeface="Cambria Math" panose="02040503050406030204" pitchFamily="18" charset="0"/>
                        </a:rPr>
                        <m:t>1</m:t>
                      </m:r>
                    </m:oMath>
                  </m:oMathPara>
                </a14:m>
                <a:endParaRPr lang="en-GB" sz="2400" dirty="0"/>
              </a:p>
            </p:txBody>
          </p:sp>
        </mc:Choice>
        <mc:Fallback xmlns="">
          <p:sp>
            <p:nvSpPr>
              <p:cNvPr id="60" name="Speech Bubble: Rectangle 59">
                <a:extLst>
                  <a:ext uri="{FF2B5EF4-FFF2-40B4-BE49-F238E27FC236}">
                    <a16:creationId xmlns:a16="http://schemas.microsoft.com/office/drawing/2014/main" id="{E8F43E35-1777-4DE5-844D-9E8A49DADB8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286892" y="5058398"/>
                <a:ext cx="1892387" cy="1100605"/>
              </a:xfrm>
              <a:prstGeom prst="wedgeRectCallout">
                <a:avLst>
                  <a:gd name="adj1" fmla="val 86946"/>
                  <a:gd name="adj2" fmla="val -40450"/>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grpSp>
        <p:nvGrpSpPr>
          <p:cNvPr id="64" name="Group 63">
            <a:extLst>
              <a:ext uri="{FF2B5EF4-FFF2-40B4-BE49-F238E27FC236}">
                <a16:creationId xmlns:a16="http://schemas.microsoft.com/office/drawing/2014/main" id="{5B93A746-2875-414D-8B12-48EF409E3D14}"/>
              </a:ext>
              <a:ext uri="{C183D7F6-B498-43B3-948B-1728B52AA6E4}">
                <adec:decorative xmlns:adec="http://schemas.microsoft.com/office/drawing/2017/decorative" val="1"/>
              </a:ext>
            </a:extLst>
          </p:cNvPr>
          <p:cNvGrpSpPr/>
          <p:nvPr/>
        </p:nvGrpSpPr>
        <p:grpSpPr>
          <a:xfrm>
            <a:off x="10385462" y="2146626"/>
            <a:ext cx="848591" cy="2058974"/>
            <a:chOff x="10385462" y="2146626"/>
            <a:chExt cx="848591" cy="2058974"/>
          </a:xfrm>
        </p:grpSpPr>
        <p:sp>
          <p:nvSpPr>
            <p:cNvPr id="62" name="Right Brace 61">
              <a:extLst>
                <a:ext uri="{FF2B5EF4-FFF2-40B4-BE49-F238E27FC236}">
                  <a16:creationId xmlns:a16="http://schemas.microsoft.com/office/drawing/2014/main" id="{26F4DDDE-1D82-4C49-A83E-0057CA53E244}"/>
                </a:ext>
              </a:extLst>
            </p:cNvPr>
            <p:cNvSpPr/>
            <p:nvPr/>
          </p:nvSpPr>
          <p:spPr>
            <a:xfrm rot="21122905">
              <a:off x="10385462" y="2146626"/>
              <a:ext cx="350129" cy="2058974"/>
            </a:xfrm>
            <a:prstGeom prst="rightBrace">
              <a:avLst>
                <a:gd name="adj1" fmla="val 91241"/>
                <a:gd name="adj2" fmla="val 47885"/>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AED723E0-5C0D-4619-81F1-F693E1E9C5FB}"/>
                    </a:ext>
                  </a:extLst>
                </p:cNvPr>
                <p:cNvSpPr txBox="1"/>
                <p:nvPr/>
              </p:nvSpPr>
              <p:spPr>
                <a:xfrm>
                  <a:off x="10730197" y="2794816"/>
                  <a:ext cx="50385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h</m:t>
                        </m:r>
                      </m:oMath>
                    </m:oMathPara>
                  </a14:m>
                  <a:endParaRPr lang="en-GB" sz="2800" i="1" dirty="0"/>
                </a:p>
              </p:txBody>
            </p:sp>
          </mc:Choice>
          <mc:Fallback>
            <p:sp>
              <p:nvSpPr>
                <p:cNvPr id="63" name="TextBox 62">
                  <a:extLst>
                    <a:ext uri="{FF2B5EF4-FFF2-40B4-BE49-F238E27FC236}">
                      <a16:creationId xmlns:a16="http://schemas.microsoft.com/office/drawing/2014/main" id="{AED723E0-5C0D-4619-81F1-F693E1E9C5FB}"/>
                    </a:ext>
                  </a:extLst>
                </p:cNvPr>
                <p:cNvSpPr txBox="1">
                  <a:spLocks noRot="1" noChangeAspect="1" noMove="1" noResize="1" noEditPoints="1" noAdjustHandles="1" noChangeArrowheads="1" noChangeShapeType="1" noTextEdit="1"/>
                </p:cNvSpPr>
                <p:nvPr/>
              </p:nvSpPr>
              <p:spPr>
                <a:xfrm>
                  <a:off x="10730197" y="2794816"/>
                  <a:ext cx="503856" cy="523220"/>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33804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22" presetClass="entr" presetSubtype="4"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down)">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500"/>
                                        <p:tgtEl>
                                          <p:spTgt spid="3">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6" grpId="0" animBg="1"/>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0989F66-06BA-401B-9917-68E7A1319F37}"/>
              </a:ext>
              <a:ext uri="{C183D7F6-B498-43B3-948B-1728B52AA6E4}">
                <adec:decorative xmlns:adec="http://schemas.microsoft.com/office/drawing/2017/decorative" val="1"/>
              </a:ext>
            </a:extLst>
          </p:cNvPr>
          <p:cNvGrpSpPr/>
          <p:nvPr/>
        </p:nvGrpSpPr>
        <p:grpSpPr>
          <a:xfrm>
            <a:off x="8968552" y="2549763"/>
            <a:ext cx="2742484" cy="4164853"/>
            <a:chOff x="8968552" y="2549763"/>
            <a:chExt cx="2742484" cy="4164853"/>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7789E4D-B7BA-456A-8D39-E5841143AD9D}"/>
                    </a:ext>
                  </a:extLst>
                </p:cNvPr>
                <p:cNvSpPr txBox="1"/>
                <p:nvPr/>
              </p:nvSpPr>
              <p:spPr>
                <a:xfrm>
                  <a:off x="9020934" y="6191396"/>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23" name="TextBox 22">
                  <a:extLst>
                    <a:ext uri="{FF2B5EF4-FFF2-40B4-BE49-F238E27FC236}">
                      <a16:creationId xmlns:a16="http://schemas.microsoft.com/office/drawing/2014/main" id="{87789E4D-B7BA-456A-8D39-E5841143AD9D}"/>
                    </a:ext>
                  </a:extLst>
                </p:cNvPr>
                <p:cNvSpPr txBox="1">
                  <a:spLocks noRot="1" noChangeAspect="1" noMove="1" noResize="1" noEditPoints="1" noAdjustHandles="1" noChangeArrowheads="1" noChangeShapeType="1" noTextEdit="1"/>
                </p:cNvSpPr>
                <p:nvPr/>
              </p:nvSpPr>
              <p:spPr>
                <a:xfrm>
                  <a:off x="9020934" y="6191396"/>
                  <a:ext cx="666016" cy="523220"/>
                </a:xfrm>
                <a:prstGeom prst="rect">
                  <a:avLst/>
                </a:prstGeom>
                <a:blipFill>
                  <a:blip r:embed="rId3"/>
                  <a:stretch>
                    <a:fillRect/>
                  </a:stretch>
                </a:blipFill>
              </p:spPr>
              <p:txBody>
                <a:bodyPr/>
                <a:lstStyle/>
                <a:p>
                  <a:r>
                    <a:rPr lang="en-GB">
                      <a:noFill/>
                    </a:rPr>
                    <a:t> </a:t>
                  </a:r>
                </a:p>
              </p:txBody>
            </p:sp>
          </mc:Fallback>
        </mc:AlternateContent>
        <p:sp>
          <p:nvSpPr>
            <p:cNvPr id="25" name="Oval 24">
              <a:extLst>
                <a:ext uri="{FF2B5EF4-FFF2-40B4-BE49-F238E27FC236}">
                  <a16:creationId xmlns:a16="http://schemas.microsoft.com/office/drawing/2014/main" id="{1672D053-6013-4D75-B918-C02296CF60E3}"/>
                </a:ext>
              </a:extLst>
            </p:cNvPr>
            <p:cNvSpPr/>
            <p:nvPr/>
          </p:nvSpPr>
          <p:spPr>
            <a:xfrm flipV="1">
              <a:off x="8968552" y="6280583"/>
              <a:ext cx="72000" cy="720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4CCADEA-D89B-4CA6-9C46-2D8C10EF2D4F}"/>
                    </a:ext>
                  </a:extLst>
                </p:cNvPr>
                <p:cNvSpPr txBox="1"/>
                <p:nvPr/>
              </p:nvSpPr>
              <p:spPr>
                <a:xfrm>
                  <a:off x="11150066" y="2549763"/>
                  <a:ext cx="38890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5"/>
                            </a:solidFill>
                            <a:latin typeface="Cambria Math" panose="02040503050406030204" pitchFamily="18" charset="0"/>
                            <a:cs typeface="Times New Roman" panose="02020603050405020304" pitchFamily="18" charset="0"/>
                          </a:rPr>
                          <m:t>𝐯</m:t>
                        </m:r>
                      </m:oMath>
                    </m:oMathPara>
                  </a14:m>
                  <a:endParaRPr lang="en-GB" sz="2800" b="1" dirty="0">
                    <a:solidFill>
                      <a:srgbClr val="5DCEAF"/>
                    </a:solidFill>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64CCADEA-D89B-4CA6-9C46-2D8C10EF2D4F}"/>
                    </a:ext>
                  </a:extLst>
                </p:cNvPr>
                <p:cNvSpPr txBox="1">
                  <a:spLocks noRot="1" noChangeAspect="1" noMove="1" noResize="1" noEditPoints="1" noAdjustHandles="1" noChangeArrowheads="1" noChangeShapeType="1" noTextEdit="1"/>
                </p:cNvSpPr>
                <p:nvPr/>
              </p:nvSpPr>
              <p:spPr>
                <a:xfrm>
                  <a:off x="11150066" y="2549763"/>
                  <a:ext cx="388903" cy="523220"/>
                </a:xfrm>
                <a:prstGeom prst="rect">
                  <a:avLst/>
                </a:prstGeom>
                <a:blipFill>
                  <a:blip r:embed="rId4"/>
                  <a:stretch>
                    <a:fillRect/>
                  </a:stretch>
                </a:blipFill>
              </p:spPr>
              <p:txBody>
                <a:bodyPr/>
                <a:lstStyle/>
                <a:p>
                  <a:r>
                    <a:rPr lang="en-GB">
                      <a:noFill/>
                    </a:rPr>
                    <a:t> </a:t>
                  </a:r>
                </a:p>
              </p:txBody>
            </p:sp>
          </mc:Fallback>
        </mc:AlternateContent>
        <p:cxnSp>
          <p:nvCxnSpPr>
            <p:cNvPr id="17" name="Straight Arrow Connector 16">
              <a:extLst>
                <a:ext uri="{FF2B5EF4-FFF2-40B4-BE49-F238E27FC236}">
                  <a16:creationId xmlns:a16="http://schemas.microsoft.com/office/drawing/2014/main" id="{BC8DCE6C-4767-4045-9285-23C5DA930E4D}"/>
                </a:ext>
                <a:ext uri="{C183D7F6-B498-43B3-948B-1728B52AA6E4}">
                  <adec:decorative xmlns:adec="http://schemas.microsoft.com/office/drawing/2017/decorative" val="1"/>
                </a:ext>
              </a:extLst>
            </p:cNvPr>
            <p:cNvCxnSpPr>
              <a:cxnSpLocks/>
            </p:cNvCxnSpPr>
            <p:nvPr/>
          </p:nvCxnSpPr>
          <p:spPr>
            <a:xfrm flipV="1">
              <a:off x="9022459" y="2780206"/>
              <a:ext cx="2688577" cy="351308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EEC7E43-DE7E-47F8-8D99-D3662DE0C3ED}"/>
              </a:ext>
            </a:extLst>
          </p:cNvPr>
          <p:cNvSpPr>
            <a:spLocks noGrp="1"/>
          </p:cNvSpPr>
          <p:nvPr>
            <p:ph type="title"/>
          </p:nvPr>
        </p:nvSpPr>
        <p:spPr/>
        <p:txBody>
          <a:bodyPr/>
          <a:lstStyle/>
          <a:p>
            <a:r>
              <a:rPr lang="en-GB" dirty="0"/>
              <a:t>Intersection of a line with a plane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8AB51E-8D16-46C0-B55E-31E8B16A2A10}"/>
                  </a:ext>
                </a:extLst>
              </p:cNvPr>
              <p:cNvSpPr>
                <a:spLocks noGrp="1"/>
              </p:cNvSpPr>
              <p:nvPr>
                <p:ph idx="1"/>
              </p:nvPr>
            </p:nvSpPr>
            <p:spPr>
              <a:xfrm>
                <a:off x="1522413" y="1904999"/>
                <a:ext cx="9134391" cy="4726277"/>
              </a:xfrm>
            </p:spPr>
            <p:txBody>
              <a:bodyPr>
                <a:normAutofit/>
              </a:bodyPr>
              <a:lstStyle/>
              <a:p>
                <a:r>
                  <a:rPr lang="en-GB" dirty="0"/>
                  <a:t>A line through </a:t>
                </a:r>
                <a:r>
                  <a:rPr lang="en-GB" dirty="0">
                    <a:solidFill>
                      <a:schemeClr val="tx1"/>
                    </a:solidFill>
                  </a:rPr>
                  <a:t>point </a:t>
                </a:r>
                <a14:m>
                  <m:oMath xmlns:m="http://schemas.openxmlformats.org/officeDocument/2006/math">
                    <m:sSub>
                      <m:sSubPr>
                        <m:ctrlPr>
                          <a:rPr lang="en-GB" b="1"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𝐩</m:t>
                        </m:r>
                      </m:e>
                      <m:sub>
                        <m:r>
                          <a:rPr lang="en-GB">
                            <a:solidFill>
                              <a:schemeClr val="tx1"/>
                            </a:solidFill>
                            <a:latin typeface="Cambria Math" panose="02040503050406030204" pitchFamily="18" charset="0"/>
                          </a:rPr>
                          <m:t>1</m:t>
                        </m:r>
                      </m:sub>
                    </m:sSub>
                  </m:oMath>
                </a14:m>
                <a:r>
                  <a:rPr lang="en-GB" dirty="0">
                    <a:solidFill>
                      <a:schemeClr val="tx1"/>
                    </a:solidFill>
                  </a:rPr>
                  <a:t> </a:t>
                </a:r>
                <a:r>
                  <a:rPr lang="en-GB" dirty="0"/>
                  <a:t>with direction </a:t>
                </a:r>
                <a14:m>
                  <m:oMath xmlns:m="http://schemas.openxmlformats.org/officeDocument/2006/math">
                    <m:r>
                      <a:rPr lang="en-GB" b="1" i="0" smtClean="0">
                        <a:latin typeface="Cambria Math" panose="02040503050406030204" pitchFamily="18" charset="0"/>
                      </a:rPr>
                      <m:t>𝐯</m:t>
                    </m:r>
                  </m:oMath>
                </a14:m>
                <a:r>
                  <a:rPr lang="en-GB" b="1" dirty="0"/>
                  <a:t> </a:t>
                </a:r>
                <a:r>
                  <a:rPr lang="en-GB" dirty="0"/>
                  <a:t>has equation </a:t>
                </a:r>
                <a14:m>
                  <m:oMath xmlns:m="http://schemas.openxmlformats.org/officeDocument/2006/math">
                    <m:r>
                      <a:rPr lang="en-GB" b="1" i="0" smtClean="0">
                        <a:solidFill>
                          <a:schemeClr val="tx1"/>
                        </a:solidFill>
                        <a:latin typeface="Cambria Math" panose="02040503050406030204" pitchFamily="18" charset="0"/>
                      </a:rPr>
                      <m:t>𝐩</m:t>
                    </m:r>
                    <m:r>
                      <a:rPr lang="en-GB" b="0" i="1" smtClean="0">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𝐩</m:t>
                        </m:r>
                      </m:e>
                      <m:sub>
                        <m:r>
                          <a:rPr lang="en-GB">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𝑡</m:t>
                    </m:r>
                    <m:r>
                      <a:rPr lang="en-GB" b="1" i="0" smtClean="0">
                        <a:solidFill>
                          <a:schemeClr val="tx1"/>
                        </a:solidFill>
                        <a:latin typeface="Cambria Math" panose="02040503050406030204" pitchFamily="18" charset="0"/>
                      </a:rPr>
                      <m:t>𝐯</m:t>
                    </m:r>
                  </m:oMath>
                </a14:m>
                <a:endParaRPr lang="en-GB" b="1" dirty="0"/>
              </a:p>
              <a:p>
                <a:r>
                  <a:rPr lang="en-GB" dirty="0"/>
                  <a:t>A plane with normal </a:t>
                </a:r>
                <a14:m>
                  <m:oMath xmlns:m="http://schemas.openxmlformats.org/officeDocument/2006/math">
                    <m:r>
                      <a:rPr lang="en-GB" b="1" i="0" smtClean="0">
                        <a:latin typeface="Cambria Math" panose="02040503050406030204" pitchFamily="18" charset="0"/>
                      </a:rPr>
                      <m:t>𝐧</m:t>
                    </m:r>
                  </m:oMath>
                </a14:m>
                <a:r>
                  <a:rPr lang="en-GB" dirty="0"/>
                  <a:t> passing</a:t>
                </a:r>
                <a:br>
                  <a:rPr lang="en-GB" dirty="0"/>
                </a:br>
                <a:r>
                  <a:rPr lang="en-GB" dirty="0"/>
                  <a:t>through the point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𝐩</m:t>
                        </m:r>
                      </m:e>
                      <m:sub>
                        <m:r>
                          <a:rPr lang="en-GB" b="0" i="0" smtClean="0">
                            <a:latin typeface="Cambria Math" panose="02040503050406030204" pitchFamily="18" charset="0"/>
                          </a:rPr>
                          <m:t>2</m:t>
                        </m:r>
                      </m:sub>
                    </m:sSub>
                  </m:oMath>
                </a14:m>
                <a:r>
                  <a:rPr lang="en-GB" b="1" dirty="0"/>
                  <a:t> </a:t>
                </a:r>
                <a:r>
                  <a:rPr lang="en-GB" dirty="0"/>
                  <a:t>has</a:t>
                </a:r>
                <a:br>
                  <a:rPr lang="en-GB" dirty="0"/>
                </a:br>
                <a:r>
                  <a:rPr lang="en-GB" dirty="0"/>
                  <a:t>equation </a:t>
                </a:r>
                <a14:m>
                  <m:oMath xmlns:m="http://schemas.openxmlformats.org/officeDocument/2006/math">
                    <m:d>
                      <m:dPr>
                        <m:ctrlPr>
                          <a:rPr lang="en-GB" i="1">
                            <a:latin typeface="Cambria Math" panose="02040503050406030204" pitchFamily="18" charset="0"/>
                          </a:rPr>
                        </m:ctrlPr>
                      </m:dPr>
                      <m:e>
                        <m:r>
                          <a:rPr lang="en-GB" b="1">
                            <a:latin typeface="Cambria Math" panose="02040503050406030204" pitchFamily="18" charset="0"/>
                          </a:rPr>
                          <m:t>𝐩</m:t>
                        </m:r>
                        <m:r>
                          <a:rPr lang="en-GB" i="1">
                            <a:latin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e>
                    </m:d>
                    <m:r>
                      <a:rPr lang="en-GB" i="1">
                        <a:latin typeface="Cambria Math" panose="02040503050406030204" pitchFamily="18" charset="0"/>
                        <a:ea typeface="Cambria Math" panose="02040503050406030204" pitchFamily="18" charset="0"/>
                      </a:rPr>
                      <m:t>∙</m:t>
                    </m:r>
                    <m:r>
                      <a:rPr lang="en-GB" b="1">
                        <a:latin typeface="Cambria Math" panose="02040503050406030204" pitchFamily="18" charset="0"/>
                        <a:ea typeface="Cambria Math" panose="02040503050406030204" pitchFamily="18" charset="0"/>
                      </a:rPr>
                      <m:t>𝐧</m:t>
                    </m:r>
                    <m:r>
                      <a:rPr lang="en-GB" b="1">
                        <a:latin typeface="Cambria Math" panose="02040503050406030204" pitchFamily="18" charset="0"/>
                        <a:ea typeface="Cambria Math" panose="02040503050406030204" pitchFamily="18" charset="0"/>
                      </a:rPr>
                      <m:t>=</m:t>
                    </m:r>
                    <m:r>
                      <a:rPr lang="en-GB">
                        <a:latin typeface="Cambria Math" panose="02040503050406030204" pitchFamily="18" charset="0"/>
                        <a:ea typeface="Cambria Math" panose="02040503050406030204" pitchFamily="18" charset="0"/>
                      </a:rPr>
                      <m:t>0</m:t>
                    </m:r>
                  </m:oMath>
                </a14:m>
                <a:endParaRPr lang="en-GB" b="1" dirty="0"/>
              </a:p>
              <a:p>
                <a:r>
                  <a:rPr lang="en-GB" dirty="0"/>
                  <a:t>If the line intersects the plane at </a:t>
                </a:r>
                <a14:m>
                  <m:oMath xmlns:m="http://schemas.openxmlformats.org/officeDocument/2006/math">
                    <m:r>
                      <a:rPr lang="en-GB" b="1" i="0" smtClean="0">
                        <a:latin typeface="Cambria Math" panose="02040503050406030204" pitchFamily="18" charset="0"/>
                      </a:rPr>
                      <m:t>𝐩</m:t>
                    </m:r>
                  </m:oMath>
                </a14:m>
                <a:r>
                  <a:rPr lang="en-GB" dirty="0"/>
                  <a:t>,</a:t>
                </a:r>
                <a:br>
                  <a:rPr lang="en-GB" dirty="0"/>
                </a:br>
                <a14:m>
                  <m:oMath xmlns:m="http://schemas.openxmlformats.org/officeDocument/2006/math">
                    <m:d>
                      <m:dPr>
                        <m:ctrlPr>
                          <a:rPr lang="en-GB" i="1">
                            <a:latin typeface="Cambria Math" panose="02040503050406030204" pitchFamily="18" charset="0"/>
                          </a:rPr>
                        </m:ctrlPr>
                      </m:dPr>
                      <m:e>
                        <m:d>
                          <m:dPr>
                            <m:ctrlPr>
                              <a:rPr lang="en-GB" i="1" smtClean="0">
                                <a:latin typeface="Cambria Math" panose="02040503050406030204" pitchFamily="18" charset="0"/>
                              </a:rPr>
                            </m:ctrlPr>
                          </m:dPr>
                          <m:e>
                            <m:sSub>
                              <m:sSubPr>
                                <m:ctrlPr>
                                  <a:rPr lang="en-GB" b="1" i="1">
                                    <a:latin typeface="Cambria Math" panose="02040503050406030204" pitchFamily="18" charset="0"/>
                                  </a:rPr>
                                </m:ctrlPr>
                              </m:sSubPr>
                              <m:e>
                                <m:r>
                                  <a:rPr lang="en-GB" b="1">
                                    <a:latin typeface="Cambria Math" panose="02040503050406030204" pitchFamily="18" charset="0"/>
                                  </a:rPr>
                                  <m:t>𝐩</m:t>
                                </m:r>
                              </m:e>
                              <m:sub>
                                <m:r>
                                  <a:rPr lang="en-GB">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r>
                              <a:rPr lang="en-GB" b="1">
                                <a:latin typeface="Cambria Math" panose="02040503050406030204" pitchFamily="18" charset="0"/>
                              </a:rPr>
                              <m:t>𝐯</m:t>
                            </m:r>
                            <m:r>
                              <m:rPr>
                                <m:nor/>
                              </m:rPr>
                              <a:rPr lang="en-GB" b="1" dirty="0"/>
                              <m:t> </m:t>
                            </m:r>
                          </m:e>
                        </m:d>
                        <m:r>
                          <a:rPr lang="en-GB" i="1">
                            <a:latin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2</m:t>
                            </m:r>
                          </m:sub>
                        </m:sSub>
                      </m:e>
                    </m:d>
                    <m:r>
                      <a:rPr lang="en-GB" i="1">
                        <a:latin typeface="Cambria Math" panose="02040503050406030204" pitchFamily="18" charset="0"/>
                        <a:ea typeface="Cambria Math" panose="02040503050406030204" pitchFamily="18" charset="0"/>
                      </a:rPr>
                      <m:t>∙</m:t>
                    </m:r>
                    <m:r>
                      <a:rPr lang="en-GB" b="1">
                        <a:latin typeface="Cambria Math" panose="02040503050406030204" pitchFamily="18" charset="0"/>
                        <a:ea typeface="Cambria Math" panose="02040503050406030204" pitchFamily="18" charset="0"/>
                      </a:rPr>
                      <m:t>𝐧</m:t>
                    </m:r>
                    <m:r>
                      <a:rPr lang="en-GB" b="1">
                        <a:latin typeface="Cambria Math" panose="02040503050406030204" pitchFamily="18" charset="0"/>
                        <a:ea typeface="Cambria Math" panose="02040503050406030204" pitchFamily="18" charset="0"/>
                      </a:rPr>
                      <m:t>=</m:t>
                    </m:r>
                    <m:r>
                      <a:rPr lang="en-GB">
                        <a:latin typeface="Cambria Math" panose="02040503050406030204" pitchFamily="18" charset="0"/>
                        <a:ea typeface="Cambria Math" panose="02040503050406030204" pitchFamily="18" charset="0"/>
                      </a:rPr>
                      <m:t>0</m:t>
                    </m:r>
                  </m:oMath>
                </a14:m>
                <a:endParaRPr lang="en-GB" b="1" dirty="0"/>
              </a:p>
              <a:p>
                <a:r>
                  <a:rPr lang="en-GB" dirty="0"/>
                  <a:t>Rearranging: </a:t>
                </a:r>
                <a14:m>
                  <m:oMath xmlns:m="http://schemas.openxmlformats.org/officeDocument/2006/math">
                    <m:r>
                      <a:rPr lang="en-GB" b="0" i="1" smtClean="0">
                        <a:solidFill>
                          <a:schemeClr val="accent6">
                            <a:lumMod val="60000"/>
                            <a:lumOff val="40000"/>
                          </a:schemeClr>
                        </a:solidFill>
                        <a:latin typeface="Cambria Math" panose="02040503050406030204" pitchFamily="18" charset="0"/>
                      </a:rPr>
                      <m:t>𝑡</m:t>
                    </m:r>
                    <m:r>
                      <a:rPr lang="en-GB" b="0" i="1" smtClean="0">
                        <a:solidFill>
                          <a:schemeClr val="accent6">
                            <a:lumMod val="60000"/>
                            <a:lumOff val="40000"/>
                          </a:schemeClr>
                        </a:solidFill>
                        <a:latin typeface="Cambria Math" panose="02040503050406030204" pitchFamily="18" charset="0"/>
                      </a:rPr>
                      <m:t>= </m:t>
                    </m:r>
                    <m:f>
                      <m:fPr>
                        <m:ctrlPr>
                          <a:rPr lang="en-GB" b="0" i="1" smtClean="0">
                            <a:solidFill>
                              <a:schemeClr val="accent6">
                                <a:lumMod val="60000"/>
                                <a:lumOff val="40000"/>
                              </a:schemeClr>
                            </a:solidFill>
                            <a:latin typeface="Cambria Math" panose="02040503050406030204" pitchFamily="18" charset="0"/>
                          </a:rPr>
                        </m:ctrlPr>
                      </m:fPr>
                      <m:num>
                        <m:d>
                          <m:dPr>
                            <m:ctrlPr>
                              <a:rPr lang="en-GB" i="1">
                                <a:solidFill>
                                  <a:schemeClr val="accent6">
                                    <a:lumMod val="60000"/>
                                    <a:lumOff val="40000"/>
                                  </a:schemeClr>
                                </a:solidFill>
                                <a:latin typeface="Cambria Math" panose="02040503050406030204" pitchFamily="18" charset="0"/>
                              </a:rPr>
                            </m:ctrlPr>
                          </m:dPr>
                          <m:e>
                            <m:sSub>
                              <m:sSubPr>
                                <m:ctrlPr>
                                  <a:rPr lang="en-GB" b="1" i="1">
                                    <a:solidFill>
                                      <a:schemeClr val="accent6">
                                        <a:lumMod val="60000"/>
                                        <a:lumOff val="40000"/>
                                      </a:schemeClr>
                                    </a:solidFill>
                                    <a:latin typeface="Cambria Math" panose="02040503050406030204" pitchFamily="18" charset="0"/>
                                  </a:rPr>
                                </m:ctrlPr>
                              </m:sSubPr>
                              <m:e>
                                <m:r>
                                  <a:rPr lang="en-GB" b="1">
                                    <a:solidFill>
                                      <a:schemeClr val="accent6">
                                        <a:lumMod val="60000"/>
                                        <a:lumOff val="40000"/>
                                      </a:schemeClr>
                                    </a:solidFill>
                                    <a:latin typeface="Cambria Math" panose="02040503050406030204" pitchFamily="18" charset="0"/>
                                  </a:rPr>
                                  <m:t>𝐩</m:t>
                                </m:r>
                              </m:e>
                              <m:sub>
                                <m:r>
                                  <a:rPr lang="en-GB" i="1">
                                    <a:solidFill>
                                      <a:schemeClr val="accent6">
                                        <a:lumMod val="60000"/>
                                        <a:lumOff val="40000"/>
                                      </a:schemeClr>
                                    </a:solidFill>
                                    <a:latin typeface="Cambria Math" panose="02040503050406030204" pitchFamily="18" charset="0"/>
                                  </a:rPr>
                                  <m:t>2</m:t>
                                </m:r>
                              </m:sub>
                            </m:sSub>
                            <m:r>
                              <a:rPr lang="en-GB" i="1">
                                <a:solidFill>
                                  <a:schemeClr val="accent6">
                                    <a:lumMod val="60000"/>
                                    <a:lumOff val="40000"/>
                                  </a:schemeClr>
                                </a:solidFill>
                                <a:latin typeface="Cambria Math" panose="02040503050406030204" pitchFamily="18" charset="0"/>
                              </a:rPr>
                              <m:t>−</m:t>
                            </m:r>
                            <m:sSub>
                              <m:sSubPr>
                                <m:ctrlPr>
                                  <a:rPr lang="en-GB" b="1" i="1">
                                    <a:solidFill>
                                      <a:schemeClr val="accent6">
                                        <a:lumMod val="60000"/>
                                        <a:lumOff val="40000"/>
                                      </a:schemeClr>
                                    </a:solidFill>
                                    <a:latin typeface="Cambria Math" panose="02040503050406030204" pitchFamily="18" charset="0"/>
                                  </a:rPr>
                                </m:ctrlPr>
                              </m:sSubPr>
                              <m:e>
                                <m:r>
                                  <a:rPr lang="en-GB" b="1">
                                    <a:solidFill>
                                      <a:schemeClr val="accent6">
                                        <a:lumMod val="60000"/>
                                        <a:lumOff val="40000"/>
                                      </a:schemeClr>
                                    </a:solidFill>
                                    <a:latin typeface="Cambria Math" panose="02040503050406030204" pitchFamily="18" charset="0"/>
                                  </a:rPr>
                                  <m:t>𝐩</m:t>
                                </m:r>
                              </m:e>
                              <m:sub>
                                <m:r>
                                  <a:rPr lang="en-GB" b="0" i="1" smtClean="0">
                                    <a:solidFill>
                                      <a:schemeClr val="accent6">
                                        <a:lumMod val="60000"/>
                                        <a:lumOff val="40000"/>
                                      </a:schemeClr>
                                    </a:solidFill>
                                    <a:latin typeface="Cambria Math" panose="02040503050406030204" pitchFamily="18" charset="0"/>
                                  </a:rPr>
                                  <m:t>1</m:t>
                                </m:r>
                              </m:sub>
                            </m:sSub>
                          </m:e>
                        </m:d>
                        <m:r>
                          <a:rPr lang="en-GB" i="1">
                            <a:solidFill>
                              <a:schemeClr val="accent6">
                                <a:lumMod val="60000"/>
                                <a:lumOff val="40000"/>
                              </a:schemeClr>
                            </a:solidFill>
                            <a:latin typeface="Cambria Math" panose="02040503050406030204" pitchFamily="18" charset="0"/>
                            <a:ea typeface="Cambria Math" panose="02040503050406030204" pitchFamily="18" charset="0"/>
                          </a:rPr>
                          <m:t>∙</m:t>
                        </m:r>
                        <m:r>
                          <a:rPr lang="en-GB" b="1">
                            <a:solidFill>
                              <a:schemeClr val="accent6">
                                <a:lumMod val="60000"/>
                                <a:lumOff val="40000"/>
                              </a:schemeClr>
                            </a:solidFill>
                            <a:latin typeface="Cambria Math" panose="02040503050406030204" pitchFamily="18" charset="0"/>
                            <a:ea typeface="Cambria Math" panose="02040503050406030204" pitchFamily="18" charset="0"/>
                          </a:rPr>
                          <m:t>𝐧</m:t>
                        </m:r>
                      </m:num>
                      <m:den>
                        <m:r>
                          <a:rPr lang="en-GB" b="1" i="0" smtClean="0">
                            <a:solidFill>
                              <a:schemeClr val="accent6">
                                <a:lumMod val="60000"/>
                                <a:lumOff val="40000"/>
                              </a:schemeClr>
                            </a:solidFill>
                            <a:latin typeface="Cambria Math" panose="02040503050406030204" pitchFamily="18" charset="0"/>
                          </a:rPr>
                          <m:t>𝐯</m:t>
                        </m:r>
                        <m:r>
                          <a:rPr lang="en-GB" i="1">
                            <a:solidFill>
                              <a:schemeClr val="accent6">
                                <a:lumMod val="60000"/>
                                <a:lumOff val="40000"/>
                              </a:schemeClr>
                            </a:solidFill>
                            <a:latin typeface="Cambria Math" panose="02040503050406030204" pitchFamily="18" charset="0"/>
                            <a:ea typeface="Cambria Math" panose="02040503050406030204" pitchFamily="18" charset="0"/>
                          </a:rPr>
                          <m:t>∙</m:t>
                        </m:r>
                        <m:r>
                          <a:rPr lang="en-GB" b="1">
                            <a:solidFill>
                              <a:schemeClr val="accent6">
                                <a:lumMod val="60000"/>
                                <a:lumOff val="40000"/>
                              </a:schemeClr>
                            </a:solidFill>
                            <a:latin typeface="Cambria Math" panose="02040503050406030204" pitchFamily="18" charset="0"/>
                            <a:ea typeface="Cambria Math" panose="02040503050406030204" pitchFamily="18" charset="0"/>
                          </a:rPr>
                          <m:t>𝐧</m:t>
                        </m:r>
                      </m:den>
                    </m:f>
                  </m:oMath>
                </a14:m>
                <a:endParaRPr lang="en-GB" dirty="0"/>
              </a:p>
              <a:p>
                <a:endParaRPr lang="en-GB" b="1" dirty="0"/>
              </a:p>
            </p:txBody>
          </p:sp>
        </mc:Choice>
        <mc:Fallback xmlns="">
          <p:sp>
            <p:nvSpPr>
              <p:cNvPr id="3" name="Content Placeholder 2">
                <a:extLst>
                  <a:ext uri="{FF2B5EF4-FFF2-40B4-BE49-F238E27FC236}">
                    <a16:creationId xmlns:a16="http://schemas.microsoft.com/office/drawing/2014/main" id="{AC8AB51E-8D16-46C0-B55E-31E8B16A2A10}"/>
                  </a:ext>
                </a:extLst>
              </p:cNvPr>
              <p:cNvSpPr>
                <a:spLocks noGrp="1" noRot="1" noChangeAspect="1" noMove="1" noResize="1" noEditPoints="1" noAdjustHandles="1" noChangeArrowheads="1" noChangeShapeType="1" noTextEdit="1"/>
              </p:cNvSpPr>
              <p:nvPr>
                <p:ph idx="1"/>
              </p:nvPr>
            </p:nvSpPr>
            <p:spPr>
              <a:xfrm>
                <a:off x="1522413" y="1904999"/>
                <a:ext cx="9134391" cy="4726277"/>
              </a:xfrm>
              <a:blipFill>
                <a:blip r:embed="rId5"/>
                <a:stretch>
                  <a:fillRect l="-1535" t="-2577"/>
                </a:stretch>
              </a:blipFill>
            </p:spPr>
            <p:txBody>
              <a:bodyPr/>
              <a:lstStyle/>
              <a:p>
                <a:r>
                  <a:rPr lang="en-GB">
                    <a:noFill/>
                  </a:rPr>
                  <a:t> </a:t>
                </a:r>
              </a:p>
            </p:txBody>
          </p:sp>
        </mc:Fallback>
      </mc:AlternateContent>
      <p:grpSp>
        <p:nvGrpSpPr>
          <p:cNvPr id="76" name="Group 75">
            <a:extLst>
              <a:ext uri="{FF2B5EF4-FFF2-40B4-BE49-F238E27FC236}">
                <a16:creationId xmlns:a16="http://schemas.microsoft.com/office/drawing/2014/main" id="{2617E479-2FD7-46C6-A726-9D940DFBD873}"/>
              </a:ext>
              <a:ext uri="{C183D7F6-B498-43B3-948B-1728B52AA6E4}">
                <adec:decorative xmlns:adec="http://schemas.microsoft.com/office/drawing/2017/decorative" val="1"/>
              </a:ext>
            </a:extLst>
          </p:cNvPr>
          <p:cNvGrpSpPr/>
          <p:nvPr/>
        </p:nvGrpSpPr>
        <p:grpSpPr>
          <a:xfrm>
            <a:off x="8442101" y="2384261"/>
            <a:ext cx="4568322" cy="3105324"/>
            <a:chOff x="8442101" y="2384261"/>
            <a:chExt cx="4568322" cy="3105324"/>
          </a:xfrm>
        </p:grpSpPr>
        <p:grpSp>
          <p:nvGrpSpPr>
            <p:cNvPr id="37" name="Group 36">
              <a:extLst>
                <a:ext uri="{FF2B5EF4-FFF2-40B4-BE49-F238E27FC236}">
                  <a16:creationId xmlns:a16="http://schemas.microsoft.com/office/drawing/2014/main" id="{2CB3C76D-4AE5-4E54-B88A-4767E3150EFB}"/>
                </a:ext>
              </a:extLst>
            </p:cNvPr>
            <p:cNvGrpSpPr/>
            <p:nvPr/>
          </p:nvGrpSpPr>
          <p:grpSpPr>
            <a:xfrm>
              <a:off x="8442101" y="2384261"/>
              <a:ext cx="4568322" cy="3105324"/>
              <a:chOff x="8442101" y="2384261"/>
              <a:chExt cx="4568322" cy="3105324"/>
            </a:xfrm>
          </p:grpSpPr>
          <p:sp>
            <p:nvSpPr>
              <p:cNvPr id="11" name="Parallelogram 10">
                <a:extLst>
                  <a:ext uri="{FF2B5EF4-FFF2-40B4-BE49-F238E27FC236}">
                    <a16:creationId xmlns:a16="http://schemas.microsoft.com/office/drawing/2014/main" id="{843A5280-416B-419C-9333-B176CC500B0C}"/>
                  </a:ext>
                  <a:ext uri="{C183D7F6-B498-43B3-948B-1728B52AA6E4}">
                    <adec:decorative xmlns:adec="http://schemas.microsoft.com/office/drawing/2017/decorative" val="1"/>
                  </a:ext>
                </a:extLst>
              </p:cNvPr>
              <p:cNvSpPr/>
              <p:nvPr/>
            </p:nvSpPr>
            <p:spPr>
              <a:xfrm rot="1688054">
                <a:off x="8442101" y="3064042"/>
                <a:ext cx="4568322" cy="2425543"/>
              </a:xfrm>
              <a:prstGeom prst="parallelogram">
                <a:avLst>
                  <a:gd name="adj" fmla="val 51342"/>
                </a:avLst>
              </a:prstGeom>
              <a:solidFill>
                <a:srgbClr val="4472C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grpSp>
            <p:nvGrpSpPr>
              <p:cNvPr id="36" name="Group 35">
                <a:extLst>
                  <a:ext uri="{FF2B5EF4-FFF2-40B4-BE49-F238E27FC236}">
                    <a16:creationId xmlns:a16="http://schemas.microsoft.com/office/drawing/2014/main" id="{3B859B7E-9735-4E7A-A917-DB1E2BF88980}"/>
                  </a:ext>
                </a:extLst>
              </p:cNvPr>
              <p:cNvGrpSpPr/>
              <p:nvPr/>
            </p:nvGrpSpPr>
            <p:grpSpPr>
              <a:xfrm>
                <a:off x="9276436" y="2384261"/>
                <a:ext cx="897183" cy="1816314"/>
                <a:chOff x="8182644" y="2638945"/>
                <a:chExt cx="897183" cy="1816314"/>
              </a:xfrm>
            </p:grpSpPr>
            <p:grpSp>
              <p:nvGrpSpPr>
                <p:cNvPr id="13" name="Group 12">
                  <a:extLst>
                    <a:ext uri="{FF2B5EF4-FFF2-40B4-BE49-F238E27FC236}">
                      <a16:creationId xmlns:a16="http://schemas.microsoft.com/office/drawing/2014/main" id="{15F150D8-82CB-4095-9099-4819DD22B501}"/>
                    </a:ext>
                  </a:extLst>
                </p:cNvPr>
                <p:cNvGrpSpPr/>
                <p:nvPr/>
              </p:nvGrpSpPr>
              <p:grpSpPr>
                <a:xfrm>
                  <a:off x="8182644" y="2638945"/>
                  <a:ext cx="644706" cy="1411900"/>
                  <a:chOff x="8553478" y="4166469"/>
                  <a:chExt cx="644706" cy="1411900"/>
                </a:xfrm>
              </p:grpSpPr>
              <p:cxnSp>
                <p:nvCxnSpPr>
                  <p:cNvPr id="29" name="Straight Arrow Connector 28">
                    <a:extLst>
                      <a:ext uri="{FF2B5EF4-FFF2-40B4-BE49-F238E27FC236}">
                        <a16:creationId xmlns:a16="http://schemas.microsoft.com/office/drawing/2014/main" id="{315C0A76-7350-4D0D-BC73-96DE85A0C367}"/>
                      </a:ext>
                    </a:extLst>
                  </p:cNvPr>
                  <p:cNvCxnSpPr>
                    <a:cxnSpLocks/>
                  </p:cNvCxnSpPr>
                  <p:nvPr/>
                </p:nvCxnSpPr>
                <p:spPr>
                  <a:xfrm flipH="1" flipV="1">
                    <a:off x="9046740" y="4177587"/>
                    <a:ext cx="151444" cy="140078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282BB13A-D56F-4677-9240-550BAB23CA75}"/>
                          </a:ext>
                        </a:extLst>
                      </p:cNvPr>
                      <p:cNvSpPr/>
                      <p:nvPr/>
                    </p:nvSpPr>
                    <p:spPr>
                      <a:xfrm>
                        <a:off x="8553478" y="4166469"/>
                        <a:ext cx="50526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1" smtClean="0">
                                  <a:solidFill>
                                    <a:schemeClr val="tx2"/>
                                  </a:solidFill>
                                  <a:latin typeface="Cambria Math" panose="02040503050406030204" pitchFamily="18" charset="0"/>
                                </a:rPr>
                                <m:t>𝐧</m:t>
                              </m:r>
                            </m:oMath>
                          </m:oMathPara>
                        </a14:m>
                        <a:endParaRPr lang="en-GB" sz="2800" dirty="0">
                          <a:solidFill>
                            <a:schemeClr val="tx2"/>
                          </a:solidFill>
                        </a:endParaRPr>
                      </a:p>
                    </p:txBody>
                  </p:sp>
                </mc:Choice>
                <mc:Fallback xmlns="">
                  <p:sp>
                    <p:nvSpPr>
                      <p:cNvPr id="30" name="Rectangle 29">
                        <a:extLst>
                          <a:ext uri="{FF2B5EF4-FFF2-40B4-BE49-F238E27FC236}">
                            <a16:creationId xmlns:a16="http://schemas.microsoft.com/office/drawing/2014/main" id="{282BB13A-D56F-4677-9240-550BAB23CA75}"/>
                          </a:ext>
                        </a:extLst>
                      </p:cNvPr>
                      <p:cNvSpPr>
                        <a:spLocks noRot="1" noChangeAspect="1" noMove="1" noResize="1" noEditPoints="1" noAdjustHandles="1" noChangeArrowheads="1" noChangeShapeType="1" noTextEdit="1"/>
                      </p:cNvSpPr>
                      <p:nvPr/>
                    </p:nvSpPr>
                    <p:spPr>
                      <a:xfrm>
                        <a:off x="8553478" y="4166469"/>
                        <a:ext cx="505267" cy="523220"/>
                      </a:xfrm>
                      <a:prstGeom prst="rect">
                        <a:avLst/>
                      </a:prstGeom>
                      <a:blipFill>
                        <a:blip r:embed="rId6"/>
                        <a:stretch>
                          <a:fillRect/>
                        </a:stretch>
                      </a:blipFill>
                    </p:spPr>
                    <p:txBody>
                      <a:bodyPr/>
                      <a:lstStyle/>
                      <a:p>
                        <a:r>
                          <a:rPr lang="en-GB">
                            <a:noFill/>
                          </a:rPr>
                          <a:t> </a:t>
                        </a:r>
                      </a:p>
                    </p:txBody>
                  </p:sp>
                </mc:Fallback>
              </mc:AlternateContent>
            </p:grpSp>
            <p:sp>
              <p:nvSpPr>
                <p:cNvPr id="24" name="Oval 23">
                  <a:extLst>
                    <a:ext uri="{FF2B5EF4-FFF2-40B4-BE49-F238E27FC236}">
                      <a16:creationId xmlns:a16="http://schemas.microsoft.com/office/drawing/2014/main" id="{8895F4E1-7192-4811-9365-C0C644B7CE6F}"/>
                    </a:ext>
                  </a:extLst>
                </p:cNvPr>
                <p:cNvSpPr/>
                <p:nvPr/>
              </p:nvSpPr>
              <p:spPr>
                <a:xfrm flipV="1">
                  <a:off x="8802056" y="4012819"/>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11C0E82-C73E-4A43-9C5C-EE1BE35F81ED}"/>
                        </a:ext>
                      </a:extLst>
                    </p:cNvPr>
                    <p:cNvSpPr txBox="1"/>
                    <p:nvPr/>
                  </p:nvSpPr>
                  <p:spPr>
                    <a:xfrm>
                      <a:off x="8418620" y="3932039"/>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34" name="TextBox 33">
                      <a:extLst>
                        <a:ext uri="{FF2B5EF4-FFF2-40B4-BE49-F238E27FC236}">
                          <a16:creationId xmlns:a16="http://schemas.microsoft.com/office/drawing/2014/main" id="{C11C0E82-C73E-4A43-9C5C-EE1BE35F81ED}"/>
                        </a:ext>
                      </a:extLst>
                    </p:cNvPr>
                    <p:cNvSpPr txBox="1">
                      <a:spLocks noRot="1" noChangeAspect="1" noMove="1" noResize="1" noEditPoints="1" noAdjustHandles="1" noChangeArrowheads="1" noChangeShapeType="1" noTextEdit="1"/>
                    </p:cNvSpPr>
                    <p:nvPr/>
                  </p:nvSpPr>
                  <p:spPr>
                    <a:xfrm>
                      <a:off x="8418620" y="3932039"/>
                      <a:ext cx="661207" cy="523220"/>
                    </a:xfrm>
                    <a:prstGeom prst="rect">
                      <a:avLst/>
                    </a:prstGeom>
                    <a:blipFill>
                      <a:blip r:embed="rId7"/>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A0BCFDD2-398C-42E6-99E0-98B728824868}"/>
                    </a:ext>
                  </a:extLst>
                </p:cNvPr>
                <p:cNvCxnSpPr>
                  <a:cxnSpLocks/>
                </p:cNvCxnSpPr>
                <p:nvPr/>
              </p:nvCxnSpPr>
              <p:spPr>
                <a:xfrm>
                  <a:off x="8827350" y="3890144"/>
                  <a:ext cx="1469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A917D0-9D50-4ED0-B8E1-EAD714F76489}"/>
                    </a:ext>
                  </a:extLst>
                </p:cNvPr>
                <p:cNvCxnSpPr>
                  <a:cxnSpLocks/>
                </p:cNvCxnSpPr>
                <p:nvPr/>
              </p:nvCxnSpPr>
              <p:spPr>
                <a:xfrm flipH="1" flipV="1">
                  <a:off x="8974311" y="3890144"/>
                  <a:ext cx="21397" cy="1869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cxnSp>
          <p:nvCxnSpPr>
            <p:cNvPr id="72" name="Straight Arrow Connector 71">
              <a:extLst>
                <a:ext uri="{FF2B5EF4-FFF2-40B4-BE49-F238E27FC236}">
                  <a16:creationId xmlns:a16="http://schemas.microsoft.com/office/drawing/2014/main" id="{10607862-22D9-49DF-9F64-867AC0981148}"/>
                </a:ext>
                <a:ext uri="{C183D7F6-B498-43B3-948B-1728B52AA6E4}">
                  <adec:decorative xmlns:adec="http://schemas.microsoft.com/office/drawing/2017/decorative" val="1"/>
                </a:ext>
              </a:extLst>
            </p:cNvPr>
            <p:cNvCxnSpPr>
              <a:cxnSpLocks/>
            </p:cNvCxnSpPr>
            <p:nvPr/>
          </p:nvCxnSpPr>
          <p:spPr>
            <a:xfrm flipV="1">
              <a:off x="10828485" y="2784529"/>
              <a:ext cx="882551" cy="1154436"/>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1A290B5-623A-421D-A2DA-26A63E3042AC}"/>
              </a:ext>
              <a:ext uri="{C183D7F6-B498-43B3-948B-1728B52AA6E4}">
                <adec:decorative xmlns:adec="http://schemas.microsoft.com/office/drawing/2017/decorative" val="1"/>
              </a:ext>
            </a:extLst>
          </p:cNvPr>
          <p:cNvGrpSpPr/>
          <p:nvPr/>
        </p:nvGrpSpPr>
        <p:grpSpPr>
          <a:xfrm>
            <a:off x="10627176" y="3945070"/>
            <a:ext cx="694258" cy="540549"/>
            <a:chOff x="10654933" y="3931577"/>
            <a:chExt cx="694258" cy="54054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15C050D-8E69-41F7-BC54-914529BE286D}"/>
                    </a:ext>
                  </a:extLst>
                </p:cNvPr>
                <p:cNvSpPr txBox="1"/>
                <p:nvPr/>
              </p:nvSpPr>
              <p:spPr>
                <a:xfrm>
                  <a:off x="10654933" y="3948906"/>
                  <a:ext cx="6942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rgbClr val="5DCEAF"/>
                            </a:solidFill>
                            <a:latin typeface="Cambria Math" panose="02040503050406030204" pitchFamily="18" charset="0"/>
                            <a:cs typeface="Times New Roman" panose="02020603050405020304" pitchFamily="18" charset="0"/>
                          </a:rPr>
                          <m:t>𝐩</m:t>
                        </m:r>
                      </m:oMath>
                    </m:oMathPara>
                  </a14:m>
                  <a:endParaRPr lang="en-GB" sz="2800" b="1" dirty="0">
                    <a:solidFill>
                      <a:srgbClr val="5DCEAF"/>
                    </a:solidFill>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D15C050D-8E69-41F7-BC54-914529BE286D}"/>
                    </a:ext>
                  </a:extLst>
                </p:cNvPr>
                <p:cNvSpPr txBox="1">
                  <a:spLocks noRot="1" noChangeAspect="1" noMove="1" noResize="1" noEditPoints="1" noAdjustHandles="1" noChangeArrowheads="1" noChangeShapeType="1" noTextEdit="1"/>
                </p:cNvSpPr>
                <p:nvPr/>
              </p:nvSpPr>
              <p:spPr>
                <a:xfrm>
                  <a:off x="10654933" y="3948906"/>
                  <a:ext cx="694258" cy="523220"/>
                </a:xfrm>
                <a:prstGeom prst="rect">
                  <a:avLst/>
                </a:prstGeom>
                <a:blipFill>
                  <a:blip r:embed="rId8"/>
                  <a:stretch>
                    <a:fillRect/>
                  </a:stretch>
                </a:blipFill>
              </p:spPr>
              <p:txBody>
                <a:bodyPr/>
                <a:lstStyle/>
                <a:p>
                  <a:r>
                    <a:rPr lang="en-GB">
                      <a:noFill/>
                    </a:rPr>
                    <a:t> </a:t>
                  </a:r>
                </a:p>
              </p:txBody>
            </p:sp>
          </mc:Fallback>
        </mc:AlternateContent>
        <p:sp>
          <p:nvSpPr>
            <p:cNvPr id="22" name="Oval 21">
              <a:extLst>
                <a:ext uri="{FF2B5EF4-FFF2-40B4-BE49-F238E27FC236}">
                  <a16:creationId xmlns:a16="http://schemas.microsoft.com/office/drawing/2014/main" id="{F517AA34-FDF3-4704-8721-489E7F159E0C}"/>
                </a:ext>
              </a:extLst>
            </p:cNvPr>
            <p:cNvSpPr/>
            <p:nvPr/>
          </p:nvSpPr>
          <p:spPr>
            <a:xfrm flipH="1">
              <a:off x="10753206" y="3931577"/>
              <a:ext cx="113362" cy="113362"/>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grpSp>
      <p:grpSp>
        <p:nvGrpSpPr>
          <p:cNvPr id="79" name="Group 78">
            <a:extLst>
              <a:ext uri="{FF2B5EF4-FFF2-40B4-BE49-F238E27FC236}">
                <a16:creationId xmlns:a16="http://schemas.microsoft.com/office/drawing/2014/main" id="{4863104E-00EB-4820-BAE3-EC3FBB3343FE}"/>
              </a:ext>
              <a:ext uri="{C183D7F6-B498-43B3-948B-1728B52AA6E4}">
                <adec:decorative xmlns:adec="http://schemas.microsoft.com/office/drawing/2017/decorative" val="1"/>
              </a:ext>
            </a:extLst>
          </p:cNvPr>
          <p:cNvGrpSpPr/>
          <p:nvPr/>
        </p:nvGrpSpPr>
        <p:grpSpPr>
          <a:xfrm>
            <a:off x="6538744" y="2549763"/>
            <a:ext cx="2063034" cy="2031889"/>
            <a:chOff x="6538744" y="2461071"/>
            <a:chExt cx="2063034" cy="2120581"/>
          </a:xfrm>
        </p:grpSpPr>
        <p:sp>
          <p:nvSpPr>
            <p:cNvPr id="77" name="Arrow: Curved Left 76">
              <a:extLst>
                <a:ext uri="{FF2B5EF4-FFF2-40B4-BE49-F238E27FC236}">
                  <a16:creationId xmlns:a16="http://schemas.microsoft.com/office/drawing/2014/main" id="{A6299926-055A-4B94-A277-9D18449B1BB1}"/>
                </a:ext>
              </a:extLst>
            </p:cNvPr>
            <p:cNvSpPr/>
            <p:nvPr/>
          </p:nvSpPr>
          <p:spPr>
            <a:xfrm>
              <a:off x="6538744" y="2461071"/>
              <a:ext cx="1200229" cy="2024547"/>
            </a:xfrm>
            <a:prstGeom prst="curvedLeftArrow">
              <a:avLst>
                <a:gd name="adj1" fmla="val 21523"/>
                <a:gd name="adj2" fmla="val 67054"/>
                <a:gd name="adj3" fmla="val 239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AB04C2DC-90A3-41D3-80E3-4311D77323E7}"/>
                    </a:ext>
                  </a:extLst>
                </p:cNvPr>
                <p:cNvSpPr/>
                <p:nvPr/>
              </p:nvSpPr>
              <p:spPr>
                <a:xfrm>
                  <a:off x="7013458" y="4058432"/>
                  <a:ext cx="1588320" cy="523220"/>
                </a:xfrm>
                <a:prstGeom prst="rect">
                  <a:avLst/>
                </a:prstGeom>
              </p:spPr>
              <p:txBody>
                <a:bodyPr wrap="none">
                  <a:spAutoFit/>
                </a:bodyPr>
                <a:lstStyle/>
                <a:p>
                  <a:r>
                    <a:rPr lang="en-GB" sz="2400" dirty="0">
                      <a:solidFill>
                        <a:schemeClr val="accent1">
                          <a:lumMod val="40000"/>
                          <a:lumOff val="60000"/>
                        </a:schemeClr>
                      </a:solidFill>
                    </a:rPr>
                    <a:t>Replace </a:t>
                  </a:r>
                  <a14:m>
                    <m:oMath xmlns:m="http://schemas.openxmlformats.org/officeDocument/2006/math">
                      <m:r>
                        <a:rPr lang="en-GB" sz="2800" b="1">
                          <a:solidFill>
                            <a:schemeClr val="accent1">
                              <a:lumMod val="40000"/>
                              <a:lumOff val="60000"/>
                            </a:schemeClr>
                          </a:solidFill>
                          <a:latin typeface="Cambria Math" panose="02040503050406030204" pitchFamily="18" charset="0"/>
                        </a:rPr>
                        <m:t>𝐩</m:t>
                      </m:r>
                    </m:oMath>
                  </a14:m>
                  <a:endParaRPr lang="en-GB" sz="2800" dirty="0">
                    <a:solidFill>
                      <a:schemeClr val="accent1">
                        <a:lumMod val="40000"/>
                        <a:lumOff val="60000"/>
                      </a:schemeClr>
                    </a:solidFill>
                  </a:endParaRPr>
                </a:p>
              </p:txBody>
            </p:sp>
          </mc:Choice>
          <mc:Fallback xmlns="">
            <p:sp>
              <p:nvSpPr>
                <p:cNvPr id="78" name="Rectangle 77">
                  <a:extLst>
                    <a:ext uri="{FF2B5EF4-FFF2-40B4-BE49-F238E27FC236}">
                      <a16:creationId xmlns:a16="http://schemas.microsoft.com/office/drawing/2014/main" id="{AB04C2DC-90A3-41D3-80E3-4311D77323E7}"/>
                    </a:ext>
                  </a:extLst>
                </p:cNvPr>
                <p:cNvSpPr>
                  <a:spLocks noRot="1" noChangeAspect="1" noMove="1" noResize="1" noEditPoints="1" noAdjustHandles="1" noChangeArrowheads="1" noChangeShapeType="1" noTextEdit="1"/>
                </p:cNvSpPr>
                <p:nvPr/>
              </p:nvSpPr>
              <p:spPr>
                <a:xfrm>
                  <a:off x="7013458" y="4058432"/>
                  <a:ext cx="1588320" cy="523220"/>
                </a:xfrm>
                <a:prstGeom prst="rect">
                  <a:avLst/>
                </a:prstGeom>
                <a:blipFill>
                  <a:blip r:embed="rId9"/>
                  <a:stretch>
                    <a:fillRect l="-6154" b="-27711"/>
                  </a:stretch>
                </a:blipFill>
              </p:spPr>
              <p:txBody>
                <a:bodyPr/>
                <a:lstStyle/>
                <a:p>
                  <a:r>
                    <a:rPr lang="en-GB">
                      <a:noFill/>
                    </a:rPr>
                    <a:t> </a:t>
                  </a:r>
                </a:p>
              </p:txBody>
            </p:sp>
          </mc:Fallback>
        </mc:AlternateContent>
      </p:grpSp>
      <p:grpSp>
        <p:nvGrpSpPr>
          <p:cNvPr id="85" name="Group 84">
            <a:extLst>
              <a:ext uri="{FF2B5EF4-FFF2-40B4-BE49-F238E27FC236}">
                <a16:creationId xmlns:a16="http://schemas.microsoft.com/office/drawing/2014/main" id="{F830778A-E3F0-4E40-BA01-036902FDEE3B}"/>
              </a:ext>
              <a:ext uri="{C183D7F6-B498-43B3-948B-1728B52AA6E4}">
                <adec:decorative xmlns:adec="http://schemas.microsoft.com/office/drawing/2017/decorative" val="1"/>
              </a:ext>
            </a:extLst>
          </p:cNvPr>
          <p:cNvGrpSpPr/>
          <p:nvPr/>
        </p:nvGrpSpPr>
        <p:grpSpPr>
          <a:xfrm>
            <a:off x="8838016" y="3974787"/>
            <a:ext cx="1770540" cy="2235018"/>
            <a:chOff x="8838016" y="3974787"/>
            <a:chExt cx="1770540" cy="2235018"/>
          </a:xfrm>
        </p:grpSpPr>
        <p:cxnSp>
          <p:nvCxnSpPr>
            <p:cNvPr id="81" name="Straight Arrow Connector 80">
              <a:extLst>
                <a:ext uri="{FF2B5EF4-FFF2-40B4-BE49-F238E27FC236}">
                  <a16:creationId xmlns:a16="http://schemas.microsoft.com/office/drawing/2014/main" id="{5FE147E6-B3DB-4DB9-8AFE-04EE705597B3}"/>
                </a:ext>
              </a:extLst>
            </p:cNvPr>
            <p:cNvCxnSpPr>
              <a:cxnSpLocks/>
            </p:cNvCxnSpPr>
            <p:nvPr/>
          </p:nvCxnSpPr>
          <p:spPr>
            <a:xfrm flipH="1">
              <a:off x="8838016" y="3974787"/>
              <a:ext cx="1770540" cy="2235018"/>
            </a:xfrm>
            <a:prstGeom prst="straightConnector1">
              <a:avLst/>
            </a:prstGeom>
            <a:ln w="9525">
              <a:solidFill>
                <a:schemeClr val="accent6">
                  <a:lumMod val="60000"/>
                  <a:lumOff val="4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684C9AE4-7C93-4AA7-A3A0-435A0BE0C8C8}"/>
                    </a:ext>
                  </a:extLst>
                </p:cNvPr>
                <p:cNvSpPr/>
                <p:nvPr/>
              </p:nvSpPr>
              <p:spPr>
                <a:xfrm>
                  <a:off x="9409115" y="4528553"/>
                  <a:ext cx="43390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i="1">
                            <a:solidFill>
                              <a:schemeClr val="accent6">
                                <a:lumMod val="60000"/>
                                <a:lumOff val="40000"/>
                              </a:schemeClr>
                            </a:solidFill>
                            <a:latin typeface="Cambria Math" panose="02040503050406030204" pitchFamily="18" charset="0"/>
                          </a:rPr>
                          <m:t>𝑡</m:t>
                        </m:r>
                      </m:oMath>
                    </m:oMathPara>
                  </a14:m>
                  <a:endParaRPr lang="en-GB" dirty="0"/>
                </a:p>
              </p:txBody>
            </p:sp>
          </mc:Choice>
          <mc:Fallback xmlns="">
            <p:sp>
              <p:nvSpPr>
                <p:cNvPr id="84" name="Rectangle 83">
                  <a:extLst>
                    <a:ext uri="{FF2B5EF4-FFF2-40B4-BE49-F238E27FC236}">
                      <a16:creationId xmlns:a16="http://schemas.microsoft.com/office/drawing/2014/main" id="{684C9AE4-7C93-4AA7-A3A0-435A0BE0C8C8}"/>
                    </a:ext>
                  </a:extLst>
                </p:cNvPr>
                <p:cNvSpPr>
                  <a:spLocks noRot="1" noChangeAspect="1" noMove="1" noResize="1" noEditPoints="1" noAdjustHandles="1" noChangeArrowheads="1" noChangeShapeType="1" noTextEdit="1"/>
                </p:cNvSpPr>
                <p:nvPr/>
              </p:nvSpPr>
              <p:spPr>
                <a:xfrm>
                  <a:off x="9409115" y="4528553"/>
                  <a:ext cx="433900" cy="523220"/>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49171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up)">
                                      <p:cBhvr>
                                        <p:cTn id="31" dur="500"/>
                                        <p:tgtEl>
                                          <p:spTgt spid="7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830</Words>
  <Application>Microsoft Office PowerPoint</Application>
  <PresentationFormat>Custom</PresentationFormat>
  <Paragraphs>116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Nova</vt:lpstr>
      <vt:lpstr>Arial Nova Light</vt:lpstr>
      <vt:lpstr>Cambria Math</vt:lpstr>
      <vt:lpstr>Corbel</vt:lpstr>
      <vt:lpstr>Times New Roman</vt:lpstr>
      <vt:lpstr>Wingdings</vt:lpstr>
      <vt:lpstr>Digital Blue Tunnel 16x9</vt:lpstr>
      <vt:lpstr>Week 7: 3D Geometry I Part 2: Lines and planes</vt:lpstr>
      <vt:lpstr>Objectives</vt:lpstr>
      <vt:lpstr>Recap: vector equation of a line</vt:lpstr>
      <vt:lpstr>Vector equation of a plane</vt:lpstr>
      <vt:lpstr>Implicit equation of a plane</vt:lpstr>
      <vt:lpstr>Geometric equation of a plane</vt:lpstr>
      <vt:lpstr>Distance of a plane from the origin</vt:lpstr>
      <vt:lpstr>Distance of a point from a plane</vt:lpstr>
      <vt:lpstr>Intersection of a line with a plane</vt:lpstr>
      <vt:lpstr>Intersections with other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7 Part 2</dc:title>
  <dc:creator>Bergel, Kate</dc:creator>
  <cp:lastModifiedBy>Bergel, Kate</cp:lastModifiedBy>
  <cp:revision>54</cp:revision>
  <dcterms:created xsi:type="dcterms:W3CDTF">2020-10-21T19:12:24Z</dcterms:created>
  <dcterms:modified xsi:type="dcterms:W3CDTF">2020-10-23T16:14:30Z</dcterms:modified>
</cp:coreProperties>
</file>