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66" r:id="rId4"/>
    <p:sldId id="267" r:id="rId5"/>
    <p:sldId id="268" r:id="rId6"/>
    <p:sldId id="269" r:id="rId7"/>
    <p:sldId id="272" r:id="rId8"/>
    <p:sldId id="273" r:id="rId9"/>
    <p:sldId id="290" r:id="rId10"/>
    <p:sldId id="293" r:id="rId11"/>
    <p:sldId id="292" r:id="rId12"/>
    <p:sldId id="291" r:id="rId13"/>
    <p:sldId id="294" r:id="rId14"/>
    <p:sldId id="295" r:id="rId15"/>
    <p:sldId id="296" r:id="rId16"/>
    <p:sldId id="297" r:id="rId17"/>
    <p:sldId id="298" r:id="rId18"/>
    <p:sldId id="299" r:id="rId19"/>
    <p:sldId id="300" r:id="rId20"/>
    <p:sldId id="301" r:id="rId21"/>
  </p:sldIdLst>
  <p:sldSz cx="12188825"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758"/>
    <a:srgbClr val="191D34"/>
    <a:srgbClr val="FF00FF"/>
    <a:srgbClr val="5DCEAF"/>
    <a:srgbClr val="B4DC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98" autoAdjust="0"/>
    <p:restoredTop sz="81342" autoAdjust="0"/>
  </p:normalViewPr>
  <p:slideViewPr>
    <p:cSldViewPr showGuides="1">
      <p:cViewPr varScale="1">
        <p:scale>
          <a:sx n="56" d="100"/>
          <a:sy n="56" d="100"/>
        </p:scale>
        <p:origin x="230" y="53"/>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11/1/2020</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11/1/2020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welcome to the second week of 3D computational geometry. In this part of the lecture, we’ll be looking at matrices,</a:t>
            </a:r>
          </a:p>
        </p:txBody>
      </p:sp>
      <p:sp>
        <p:nvSpPr>
          <p:cNvPr id="4" name="Slide Number Placeholder 3"/>
          <p:cNvSpPr>
            <a:spLocks noGrp="1"/>
          </p:cNvSpPr>
          <p:nvPr>
            <p:ph type="sldNum" sz="quarter" idx="5"/>
          </p:nvPr>
        </p:nvSpPr>
        <p:spPr/>
        <p:txBody>
          <a:bodyPr/>
          <a:lstStyle/>
          <a:p>
            <a:fld id="{6F178481-FA28-4FA6-B042-ACE270DC45B3}" type="slidenum">
              <a:rPr lang="en-GB" smtClean="0"/>
              <a:t>1</a:t>
            </a:fld>
            <a:endParaRPr lang="en-GB"/>
          </a:p>
        </p:txBody>
      </p:sp>
    </p:spTree>
    <p:extLst>
      <p:ext uri="{BB962C8B-B14F-4D97-AF65-F5344CB8AC3E}">
        <p14:creationId xmlns:p14="http://schemas.microsoft.com/office/powerpoint/2010/main" val="2686156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10</a:t>
            </a:fld>
            <a:endParaRPr lang="en-GB"/>
          </a:p>
        </p:txBody>
      </p:sp>
    </p:spTree>
    <p:extLst>
      <p:ext uri="{BB962C8B-B14F-4D97-AF65-F5344CB8AC3E}">
        <p14:creationId xmlns:p14="http://schemas.microsoft.com/office/powerpoint/2010/main" val="2341562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11</a:t>
            </a:fld>
            <a:endParaRPr lang="en-GB"/>
          </a:p>
        </p:txBody>
      </p:sp>
    </p:spTree>
    <p:extLst>
      <p:ext uri="{BB962C8B-B14F-4D97-AF65-F5344CB8AC3E}">
        <p14:creationId xmlns:p14="http://schemas.microsoft.com/office/powerpoint/2010/main" val="2078686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12</a:t>
            </a:fld>
            <a:endParaRPr lang="en-GB"/>
          </a:p>
        </p:txBody>
      </p:sp>
    </p:spTree>
    <p:extLst>
      <p:ext uri="{BB962C8B-B14F-4D97-AF65-F5344CB8AC3E}">
        <p14:creationId xmlns:p14="http://schemas.microsoft.com/office/powerpoint/2010/main" val="269718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13</a:t>
            </a:fld>
            <a:endParaRPr lang="en-GB"/>
          </a:p>
        </p:txBody>
      </p:sp>
    </p:spTree>
    <p:extLst>
      <p:ext uri="{BB962C8B-B14F-4D97-AF65-F5344CB8AC3E}">
        <p14:creationId xmlns:p14="http://schemas.microsoft.com/office/powerpoint/2010/main" val="622111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Even with transformation matrices, matrix multiplication is not commutative.</a:t>
            </a:r>
          </a:p>
        </p:txBody>
      </p:sp>
      <p:sp>
        <p:nvSpPr>
          <p:cNvPr id="4" name="Slide Number Placeholder 3"/>
          <p:cNvSpPr>
            <a:spLocks noGrp="1"/>
          </p:cNvSpPr>
          <p:nvPr>
            <p:ph type="sldNum" sz="quarter" idx="5"/>
          </p:nvPr>
        </p:nvSpPr>
        <p:spPr/>
        <p:txBody>
          <a:bodyPr/>
          <a:lstStyle/>
          <a:p>
            <a:fld id="{F93199CD-3E1B-4AE6-990F-76F925F5EA9F}" type="slidenum">
              <a:rPr lang="en-GB" smtClean="0"/>
              <a:t>14</a:t>
            </a:fld>
            <a:endParaRPr lang="en-GB"/>
          </a:p>
        </p:txBody>
      </p:sp>
    </p:spTree>
    <p:extLst>
      <p:ext uri="{BB962C8B-B14F-4D97-AF65-F5344CB8AC3E}">
        <p14:creationId xmlns:p14="http://schemas.microsoft.com/office/powerpoint/2010/main" val="829551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Connected with multiplication is the idea of an inverse, which we defined before as…</a:t>
            </a:r>
          </a:p>
          <a:p>
            <a:endParaRPr lang="en-GB" dirty="0"/>
          </a:p>
          <a:p>
            <a:r>
              <a:rPr lang="en-GB" dirty="0"/>
              <a:t>Things are a little more straightforward with transformation matrices, though; as we saw with 2D matrices, the inverse of a transformation is just doing the opposite thing, so if we take that idea into 3D for each of the main types of transform, </a:t>
            </a:r>
          </a:p>
        </p:txBody>
      </p:sp>
      <p:sp>
        <p:nvSpPr>
          <p:cNvPr id="4" name="Slide Number Placeholder 3"/>
          <p:cNvSpPr>
            <a:spLocks noGrp="1"/>
          </p:cNvSpPr>
          <p:nvPr>
            <p:ph type="sldNum" sz="quarter" idx="5"/>
          </p:nvPr>
        </p:nvSpPr>
        <p:spPr/>
        <p:txBody>
          <a:bodyPr/>
          <a:lstStyle/>
          <a:p>
            <a:fld id="{923716F0-385D-4F6E-BE54-A09D410D24C2}" type="slidenum">
              <a:rPr lang="en-US" smtClean="0"/>
              <a:t>15</a:t>
            </a:fld>
            <a:endParaRPr lang="en-US"/>
          </a:p>
        </p:txBody>
      </p:sp>
    </p:spTree>
    <p:extLst>
      <p:ext uri="{BB962C8B-B14F-4D97-AF65-F5344CB8AC3E}">
        <p14:creationId xmlns:p14="http://schemas.microsoft.com/office/powerpoint/2010/main" val="541252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with rotation</a:t>
            </a:r>
          </a:p>
        </p:txBody>
      </p:sp>
      <p:sp>
        <p:nvSpPr>
          <p:cNvPr id="4" name="Slide Number Placeholder 3"/>
          <p:cNvSpPr>
            <a:spLocks noGrp="1"/>
          </p:cNvSpPr>
          <p:nvPr>
            <p:ph type="sldNum" sz="quarter" idx="5"/>
          </p:nvPr>
        </p:nvSpPr>
        <p:spPr/>
        <p:txBody>
          <a:bodyPr/>
          <a:lstStyle/>
          <a:p>
            <a:fld id="{F93199CD-3E1B-4AE6-990F-76F925F5EA9F}" type="slidenum">
              <a:rPr lang="en-GB" smtClean="0"/>
              <a:t>16</a:t>
            </a:fld>
            <a:endParaRPr lang="en-GB"/>
          </a:p>
        </p:txBody>
      </p:sp>
    </p:spTree>
    <p:extLst>
      <p:ext uri="{BB962C8B-B14F-4D97-AF65-F5344CB8AC3E}">
        <p14:creationId xmlns:p14="http://schemas.microsoft.com/office/powerpoint/2010/main" val="3207358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18</a:t>
            </a:fld>
            <a:endParaRPr lang="en-GB"/>
          </a:p>
        </p:txBody>
      </p:sp>
    </p:spTree>
    <p:extLst>
      <p:ext uri="{BB962C8B-B14F-4D97-AF65-F5344CB8AC3E}">
        <p14:creationId xmlns:p14="http://schemas.microsoft.com/office/powerpoint/2010/main" val="3951745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Makes sense intuitively as if inverting is just doing each step backwards, we want to do them in the opposite order, too.</a:t>
            </a:r>
          </a:p>
        </p:txBody>
      </p:sp>
      <p:sp>
        <p:nvSpPr>
          <p:cNvPr id="4" name="Slide Number Placeholder 3"/>
          <p:cNvSpPr>
            <a:spLocks noGrp="1"/>
          </p:cNvSpPr>
          <p:nvPr>
            <p:ph type="sldNum" sz="quarter" idx="5"/>
          </p:nvPr>
        </p:nvSpPr>
        <p:spPr/>
        <p:txBody>
          <a:bodyPr/>
          <a:lstStyle/>
          <a:p>
            <a:fld id="{F93199CD-3E1B-4AE6-990F-76F925F5EA9F}" type="slidenum">
              <a:rPr lang="en-GB" smtClean="0"/>
              <a:t>19</a:t>
            </a:fld>
            <a:endParaRPr lang="en-GB"/>
          </a:p>
        </p:txBody>
      </p:sp>
    </p:spTree>
    <p:extLst>
      <p:ext uri="{BB962C8B-B14F-4D97-AF65-F5344CB8AC3E}">
        <p14:creationId xmlns:p14="http://schemas.microsoft.com/office/powerpoint/2010/main" val="3026241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general formula for inverting that kind of combined transformation, which you can implement directly in code (as you’ll see I’ve done in the third worksheet), provided you make sure that your transformations are always initially carried out in the correct order, with translation last; we’ll look more at the order of transformations in the next video, which develops the concept of coordinate spaces that we looked at last week a little further.</a:t>
            </a:r>
          </a:p>
        </p:txBody>
      </p:sp>
      <p:sp>
        <p:nvSpPr>
          <p:cNvPr id="4" name="Slide Number Placeholder 3"/>
          <p:cNvSpPr>
            <a:spLocks noGrp="1"/>
          </p:cNvSpPr>
          <p:nvPr>
            <p:ph type="sldNum" sz="quarter" idx="5"/>
          </p:nvPr>
        </p:nvSpPr>
        <p:spPr/>
        <p:txBody>
          <a:bodyPr/>
          <a:lstStyle/>
          <a:p>
            <a:fld id="{F93199CD-3E1B-4AE6-990F-76F925F5EA9F}" type="slidenum">
              <a:rPr lang="en-GB" smtClean="0"/>
              <a:t>20</a:t>
            </a:fld>
            <a:endParaRPr lang="en-GB"/>
          </a:p>
        </p:txBody>
      </p:sp>
    </p:spTree>
    <p:extLst>
      <p:ext uri="{BB962C8B-B14F-4D97-AF65-F5344CB8AC3E}">
        <p14:creationId xmlns:p14="http://schemas.microsoft.com/office/powerpoint/2010/main" val="3662416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Recapping the ideas and operations that we looked at in 2D at the start of the module, and seeing how they work in 3 dimensions, in terms of multiplication, representing transformations, including the use of homogeneous coordinates, and how to find the matrix representing the inverse transformation.</a:t>
            </a:r>
          </a:p>
        </p:txBody>
      </p:sp>
      <p:sp>
        <p:nvSpPr>
          <p:cNvPr id="4" name="Slide Number Placeholder 3"/>
          <p:cNvSpPr>
            <a:spLocks noGrp="1"/>
          </p:cNvSpPr>
          <p:nvPr>
            <p:ph type="sldNum" sz="quarter" idx="5"/>
          </p:nvPr>
        </p:nvSpPr>
        <p:spPr/>
        <p:txBody>
          <a:bodyPr/>
          <a:lstStyle/>
          <a:p>
            <a:fld id="{6F178481-FA28-4FA6-B042-ACE270DC45B3}" type="slidenum">
              <a:rPr lang="en-GB" smtClean="0"/>
              <a:t>2</a:t>
            </a:fld>
            <a:endParaRPr lang="en-GB"/>
          </a:p>
        </p:txBody>
      </p:sp>
    </p:spTree>
    <p:extLst>
      <p:ext uri="{BB962C8B-B14F-4D97-AF65-F5344CB8AC3E}">
        <p14:creationId xmlns:p14="http://schemas.microsoft.com/office/powerpoint/2010/main" val="310417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23716F0-385D-4F6E-BE54-A09D410D24C2}" type="slidenum">
              <a:rPr lang="en-US" smtClean="0"/>
              <a:t>3</a:t>
            </a:fld>
            <a:endParaRPr lang="en-US"/>
          </a:p>
        </p:txBody>
      </p:sp>
    </p:spTree>
    <p:extLst>
      <p:ext uri="{BB962C8B-B14F-4D97-AF65-F5344CB8AC3E}">
        <p14:creationId xmlns:p14="http://schemas.microsoft.com/office/powerpoint/2010/main" val="3449396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4</a:t>
            </a:fld>
            <a:endParaRPr lang="en-GB"/>
          </a:p>
        </p:txBody>
      </p:sp>
    </p:spTree>
    <p:extLst>
      <p:ext uri="{BB962C8B-B14F-4D97-AF65-F5344CB8AC3E}">
        <p14:creationId xmlns:p14="http://schemas.microsoft.com/office/powerpoint/2010/main" val="257559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5</a:t>
            </a:fld>
            <a:endParaRPr lang="en-GB"/>
          </a:p>
        </p:txBody>
      </p:sp>
    </p:spTree>
    <p:extLst>
      <p:ext uri="{BB962C8B-B14F-4D97-AF65-F5344CB8AC3E}">
        <p14:creationId xmlns:p14="http://schemas.microsoft.com/office/powerpoint/2010/main" val="1987023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6</a:t>
            </a:fld>
            <a:endParaRPr lang="en-GB"/>
          </a:p>
        </p:txBody>
      </p:sp>
    </p:spTree>
    <p:extLst>
      <p:ext uri="{BB962C8B-B14F-4D97-AF65-F5344CB8AC3E}">
        <p14:creationId xmlns:p14="http://schemas.microsoft.com/office/powerpoint/2010/main" val="2156350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7</a:t>
            </a:fld>
            <a:endParaRPr lang="en-GB"/>
          </a:p>
        </p:txBody>
      </p:sp>
    </p:spTree>
    <p:extLst>
      <p:ext uri="{BB962C8B-B14F-4D97-AF65-F5344CB8AC3E}">
        <p14:creationId xmlns:p14="http://schemas.microsoft.com/office/powerpoint/2010/main" val="1127742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8</a:t>
            </a:fld>
            <a:endParaRPr lang="en-GB"/>
          </a:p>
        </p:txBody>
      </p:sp>
    </p:spTree>
    <p:extLst>
      <p:ext uri="{BB962C8B-B14F-4D97-AF65-F5344CB8AC3E}">
        <p14:creationId xmlns:p14="http://schemas.microsoft.com/office/powerpoint/2010/main" val="3327852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93199CD-3E1B-4AE6-990F-76F925F5EA9F}" type="slidenum">
              <a:rPr lang="en-GB" smtClean="0"/>
              <a:t>9</a:t>
            </a:fld>
            <a:endParaRPr lang="en-GB"/>
          </a:p>
        </p:txBody>
      </p:sp>
    </p:spTree>
    <p:extLst>
      <p:ext uri="{BB962C8B-B14F-4D97-AF65-F5344CB8AC3E}">
        <p14:creationId xmlns:p14="http://schemas.microsoft.com/office/powerpoint/2010/main" val="4195021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11/1/2020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2"/>
                </a:solidFill>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marL="223838" indent="-223838">
              <a:buClr>
                <a:schemeClr val="tx2"/>
              </a:buClr>
              <a:buFont typeface="Wingdings" panose="05000000000000000000" pitchFamily="2" charset="2"/>
              <a:buChar char="§"/>
              <a:defRPr sz="3200"/>
            </a:lvl1pPr>
            <a:lvl2pPr>
              <a:buClr>
                <a:schemeClr val="tx2"/>
              </a:buClr>
              <a:defRPr sz="2600"/>
            </a:lvl2pPr>
            <a:lvl3pPr marL="682625" indent="-219075">
              <a:buClr>
                <a:schemeClr val="tx2"/>
              </a:buClr>
              <a:buFont typeface="Arial Nova" panose="020B0504020202020204" pitchFamily="34" charset="0"/>
              <a:buChar char="–"/>
              <a:defRPr sz="2400"/>
            </a:lvl3pPr>
            <a:lvl4pPr>
              <a:defRPr sz="2000"/>
            </a:lvl4pPr>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11/1/2020</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11/1/2020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11/1/2020</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11/1/2020</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11/1/2020</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11/1/2020</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11/1/2020</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11/1/2020</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athworld.wolfram.com/MatrixInverse.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hyperlink" Target="https://www.khanacademy.org/math/algebra-home/alg-matrices#alg-determinants-and-inverses-of-large-matrices" TargetMode="External"/><Relationship Id="rId4" Type="http://schemas.openxmlformats.org/officeDocument/2006/relationships/hyperlink" Target="http://wwwf.imperial.ac.uk/metric/metric_public/matrices/inverses/inverses2.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mathworld.wolfram.com/Transpose.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mathworld.wolfram.com/Reciprocal.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roll.stanford.edu/courses/cs248-98-fall/Final/q4.html" TargetMode="External"/><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hackernoon.com/programmers-guide-to-homogeneous-coordinates-73cbfd2bcc65" TargetMode="External"/><Relationship Id="rId5" Type="http://schemas.openxmlformats.org/officeDocument/2006/relationships/hyperlink" Target="https://www.tomdalling.com/blog/modern-opengl/explaining-homogenous-coordinates-and-projective-geometry/" TargetMode="Externa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621804" y="1964649"/>
            <a:ext cx="7726423" cy="2420833"/>
          </a:xfrm>
        </p:spPr>
        <p:txBody>
          <a:bodyPr>
            <a:noAutofit/>
          </a:bodyPr>
          <a:lstStyle/>
          <a:p>
            <a:r>
              <a:rPr lang="en-US" sz="4800" i="1" dirty="0"/>
              <a:t>Week 8: 3D Geometry II</a:t>
            </a:r>
            <a:br>
              <a:rPr lang="en-US" sz="4800" dirty="0"/>
            </a:br>
            <a:r>
              <a:rPr lang="en-US" sz="4800" b="1" dirty="0"/>
              <a:t>Part 1: Matrices in 3D</a:t>
            </a:r>
            <a:endParaRPr lang="en-US" sz="4800"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621804" y="4385482"/>
            <a:ext cx="6480720" cy="1405101"/>
          </a:xfrm>
        </p:spPr>
        <p:txBody>
          <a:bodyPr>
            <a:normAutofit/>
          </a:bodyPr>
          <a:lstStyle/>
          <a:p>
            <a:r>
              <a:rPr lang="en-US" cap="none" spc="0"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8CB0-5F57-4217-A5AA-F37DB0177FE7}"/>
              </a:ext>
            </a:extLst>
          </p:cNvPr>
          <p:cNvSpPr>
            <a:spLocks noGrp="1"/>
          </p:cNvSpPr>
          <p:nvPr>
            <p:ph type="title"/>
          </p:nvPr>
        </p:nvSpPr>
        <p:spPr/>
        <p:txBody>
          <a:bodyPr/>
          <a:lstStyle/>
          <a:p>
            <a:r>
              <a:rPr lang="en-GB" dirty="0"/>
              <a:t>3D affine transformations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B401CE-E2F5-4251-A17F-D8AF973279FD}"/>
                  </a:ext>
                </a:extLst>
              </p:cNvPr>
              <p:cNvSpPr>
                <a:spLocks noGrp="1"/>
              </p:cNvSpPr>
              <p:nvPr>
                <p:ph idx="1"/>
              </p:nvPr>
            </p:nvSpPr>
            <p:spPr>
              <a:xfrm>
                <a:off x="1522413" y="1904999"/>
                <a:ext cx="9134391" cy="4836369"/>
              </a:xfrm>
            </p:spPr>
            <p:txBody>
              <a:bodyPr>
                <a:normAutofit fontScale="62500" lnSpcReduction="20000"/>
              </a:bodyPr>
              <a:lstStyle/>
              <a:p>
                <a:r>
                  <a:rPr lang="en-GB" dirty="0"/>
                  <a:t>Translation:</a:t>
                </a:r>
                <a:br>
                  <a:rPr lang="en-GB" dirty="0"/>
                </a:br>
                <a14:m>
                  <m:oMath xmlns:m="http://schemas.openxmlformats.org/officeDocument/2006/math">
                    <m:r>
                      <a:rPr lang="en-GB" b="1">
                        <a:latin typeface="Cambria Math" panose="02040503050406030204" pitchFamily="18" charset="0"/>
                        <a:ea typeface="Cambria Math" panose="02040503050406030204" pitchFamily="18" charset="0"/>
                      </a:rPr>
                      <m:t>𝐓</m:t>
                    </m:r>
                    <m:r>
                      <a:rPr lang="en-GB">
                        <a:latin typeface="Cambria Math" panose="02040503050406030204" pitchFamily="18" charset="0"/>
                        <a:ea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2"/>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1</m:t>
                                    </m:r>
                                  </m:e>
                                  <m:e>
                                    <m:r>
                                      <a:rPr lang="en-GB" b="0" i="1" smtClean="0">
                                        <a:latin typeface="Cambria Math" panose="02040503050406030204" pitchFamily="18" charset="0"/>
                                      </a:rPr>
                                      <m:t>0</m:t>
                                    </m:r>
                                  </m:e>
                                </m:mr>
                                <m:mr>
                                  <m:e>
                                    <m:r>
                                      <a:rPr lang="en-GB" b="0" i="1" smtClean="0">
                                        <a:latin typeface="Cambria Math" panose="02040503050406030204" pitchFamily="18" charset="0"/>
                                      </a:rPr>
                                      <m:t>0</m:t>
                                    </m:r>
                                  </m:e>
                                  <m:e>
                                    <m:r>
                                      <a:rPr lang="en-GB" b="0" i="1" smtClean="0">
                                        <a:latin typeface="Cambria Math" panose="02040503050406030204" pitchFamily="18" charset="0"/>
                                      </a:rPr>
                                      <m:t>1</m:t>
                                    </m:r>
                                  </m:e>
                                </m:mr>
                              </m:m>
                            </m:e>
                            <m:e>
                              <m:m>
                                <m:mPr>
                                  <m:mcs>
                                    <m:mc>
                                      <m:mcPr>
                                        <m:count m:val="2"/>
                                        <m:mcJc m:val="center"/>
                                      </m:mcPr>
                                    </m:mc>
                                  </m:mcs>
                                  <m:ctrlPr>
                                    <a:rPr lang="en-GB" i="1" smtClean="0">
                                      <a:latin typeface="Cambria Math" panose="02040503050406030204" pitchFamily="18" charset="0"/>
                                    </a:rPr>
                                  </m:ctrlPr>
                                </m:mPr>
                                <m:mr>
                                  <m:e>
                                    <m:r>
                                      <m:rPr>
                                        <m:brk m:alnAt="7"/>
                                      </m:rPr>
                                      <a:rPr lang="en-GB" b="0" i="1" smtClean="0">
                                        <a:latin typeface="Cambria Math" panose="02040503050406030204" pitchFamily="18" charset="0"/>
                                      </a:rPr>
                                      <m:t>0</m:t>
                                    </m:r>
                                  </m:e>
                                  <m:e>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𝑥</m:t>
                                        </m:r>
                                      </m:sub>
                                    </m:sSub>
                                  </m:e>
                                </m:mr>
                                <m:mr>
                                  <m:e>
                                    <m:r>
                                      <a:rPr lang="en-GB" b="0" i="1" smtClean="0">
                                        <a:latin typeface="Cambria Math" panose="02040503050406030204" pitchFamily="18" charset="0"/>
                                      </a:rPr>
                                      <m:t>0</m:t>
                                    </m:r>
                                  </m:e>
                                  <m:e>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𝑦</m:t>
                                        </m:r>
                                      </m:sub>
                                    </m:sSub>
                                  </m:e>
                                </m:mr>
                              </m:m>
                            </m:e>
                          </m:mr>
                          <m:mr>
                            <m:e>
                              <m:m>
                                <m:mPr>
                                  <m:mcs>
                                    <m:mc>
                                      <m:mcPr>
                                        <m:count m:val="2"/>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0</m:t>
                                    </m:r>
                                  </m:e>
                                  <m:e>
                                    <m:r>
                                      <a:rPr lang="en-GB" b="0" i="1" smtClean="0">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0</m:t>
                                    </m:r>
                                  </m:e>
                                </m:mr>
                              </m:m>
                            </m:e>
                            <m:e>
                              <m:m>
                                <m:mPr>
                                  <m:mcs>
                                    <m:mc>
                                      <m:mcPr>
                                        <m:count m:val="2"/>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1</m:t>
                                    </m:r>
                                  </m:e>
                                  <m:e>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𝑧</m:t>
                                        </m:r>
                                      </m:sub>
                                    </m:sSub>
                                  </m:e>
                                </m:mr>
                                <m:mr>
                                  <m:e>
                                    <m:r>
                                      <a:rPr lang="en-GB" i="1">
                                        <a:latin typeface="Cambria Math" panose="02040503050406030204" pitchFamily="18" charset="0"/>
                                      </a:rPr>
                                      <m:t>0</m:t>
                                    </m:r>
                                  </m:e>
                                  <m:e>
                                    <m:r>
                                      <a:rPr lang="en-GB" i="1">
                                        <a:latin typeface="Cambria Math" panose="02040503050406030204" pitchFamily="18" charset="0"/>
                                      </a:rPr>
                                      <m:t>1</m:t>
                                    </m:r>
                                  </m:e>
                                </m:mr>
                              </m:m>
                            </m:e>
                          </m:mr>
                        </m:m>
                      </m:e>
                    </m:d>
                  </m:oMath>
                </a14:m>
                <a:br>
                  <a:rPr lang="en-GB" dirty="0"/>
                </a:br>
                <a:endParaRPr lang="en-GB" dirty="0"/>
              </a:p>
              <a:p>
                <a:r>
                  <a:rPr lang="en-GB" dirty="0"/>
                  <a:t>Scale:</a:t>
                </a:r>
                <a:br>
                  <a:rPr lang="en-GB" dirty="0"/>
                </a:br>
                <a:br>
                  <a:rPr lang="en-GB" dirty="0"/>
                </a:br>
                <a14:m>
                  <m:oMath xmlns:m="http://schemas.openxmlformats.org/officeDocument/2006/math">
                    <m:r>
                      <a:rPr lang="en-GB" b="1">
                        <a:latin typeface="Cambria Math" panose="02040503050406030204" pitchFamily="18" charset="0"/>
                        <a:ea typeface="Cambria Math" panose="02040503050406030204" pitchFamily="18" charset="0"/>
                      </a:rPr>
                      <m:t>𝐒</m:t>
                    </m:r>
                    <m:r>
                      <a:rPr lang="en-GB">
                        <a:latin typeface="Cambria Math" panose="02040503050406030204" pitchFamily="18" charset="0"/>
                        <a:ea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2"/>
                                        <m:mcJc m:val="center"/>
                                      </m:mcPr>
                                    </m:mc>
                                  </m:mcs>
                                  <m:ctrlPr>
                                    <a:rPr lang="en-GB" i="1">
                                      <a:latin typeface="Cambria Math" panose="02040503050406030204" pitchFamily="18" charset="0"/>
                                    </a:rPr>
                                  </m:ctrlPr>
                                </m:mPr>
                                <m:mr>
                                  <m:e>
                                    <m:sSub>
                                      <m:sSubPr>
                                        <m:ctrlPr>
                                          <a:rPr lang="en-GB"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𝑥</m:t>
                                        </m:r>
                                      </m:sub>
                                    </m:sSub>
                                  </m:e>
                                  <m:e>
                                    <m:r>
                                      <a:rPr lang="en-GB" i="1">
                                        <a:latin typeface="Cambria Math" panose="02040503050406030204" pitchFamily="18" charset="0"/>
                                      </a:rPr>
                                      <m:t>0</m:t>
                                    </m:r>
                                  </m:e>
                                </m:mr>
                                <m:mr>
                                  <m:e>
                                    <m:r>
                                      <a:rPr lang="en-GB" i="1">
                                        <a:latin typeface="Cambria Math" panose="02040503050406030204" pitchFamily="18" charset="0"/>
                                      </a:rPr>
                                      <m:t>0</m:t>
                                    </m:r>
                                  </m:e>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b="0" i="1" smtClean="0">
                                            <a:latin typeface="Cambria Math" panose="02040503050406030204" pitchFamily="18" charset="0"/>
                                          </a:rPr>
                                          <m:t>𝑦</m:t>
                                        </m:r>
                                      </m:sub>
                                    </m:sSub>
                                  </m:e>
                                </m:mr>
                              </m:m>
                            </m:e>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e>
                                    <m:r>
                                      <a:rPr lang="en-GB" b="0" i="1" smtClean="0">
                                        <a:latin typeface="Cambria Math" panose="02040503050406030204" pitchFamily="18" charset="0"/>
                                      </a:rPr>
                                      <m:t>0</m:t>
                                    </m:r>
                                  </m:e>
                                </m:mr>
                                <m:mr>
                                  <m:e>
                                    <m:r>
                                      <a:rPr lang="en-GB" i="1">
                                        <a:latin typeface="Cambria Math" panose="02040503050406030204" pitchFamily="18" charset="0"/>
                                      </a:rPr>
                                      <m:t>0</m:t>
                                    </m:r>
                                  </m:e>
                                  <m:e>
                                    <m:r>
                                      <a:rPr lang="en-GB" b="0" i="1" smtClean="0">
                                        <a:latin typeface="Cambria Math" panose="02040503050406030204" pitchFamily="18" charset="0"/>
                                      </a:rPr>
                                      <m:t>0</m:t>
                                    </m:r>
                                  </m:e>
                                </m:mr>
                              </m:m>
                            </m:e>
                          </m:mr>
                          <m:m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0</m:t>
                                    </m:r>
                                  </m:e>
                                </m:mr>
                              </m:m>
                            </m:e>
                            <m:e>
                              <m:m>
                                <m:mPr>
                                  <m:mcs>
                                    <m:mc>
                                      <m:mcPr>
                                        <m:count m:val="2"/>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b="0" i="1" smtClean="0">
                                            <a:latin typeface="Cambria Math" panose="02040503050406030204" pitchFamily="18" charset="0"/>
                                          </a:rPr>
                                          <m:t>𝑧</m:t>
                                        </m:r>
                                      </m:sub>
                                    </m:sSub>
                                  </m:e>
                                  <m:e>
                                    <m:r>
                                      <a:rPr lang="en-GB" b="0" i="1" smtClean="0">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1</m:t>
                                    </m:r>
                                  </m:e>
                                </m:mr>
                              </m:m>
                            </m:e>
                          </m:mr>
                        </m:m>
                      </m:e>
                    </m:d>
                  </m:oMath>
                </a14:m>
                <a:endParaRPr lang="en-GB" dirty="0"/>
              </a:p>
              <a:p>
                <a:r>
                  <a:rPr lang="en-GB" dirty="0"/>
                  <a:t>Shear:</a:t>
                </a:r>
                <a:br>
                  <a:rPr lang="en-GB" dirty="0"/>
                </a:br>
                <a:br>
                  <a:rPr lang="en-GB" dirty="0"/>
                </a:br>
                <a:br>
                  <a:rPr lang="en-GB" dirty="0"/>
                </a:br>
                <a14:m>
                  <m:oMath xmlns:m="http://schemas.openxmlformats.org/officeDocument/2006/math">
                    <m:sSub>
                      <m:sSubPr>
                        <m:ctrlPr>
                          <a:rPr lang="en-GB" b="1"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𝐇</m:t>
                        </m:r>
                      </m:e>
                      <m:sub>
                        <m:r>
                          <a:rPr lang="en-GB" b="0" i="1">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𝑦</m:t>
                        </m:r>
                      </m:sub>
                    </m:sSub>
                    <m:r>
                      <a:rPr lang="en-GB">
                        <a:latin typeface="Cambria Math" panose="02040503050406030204" pitchFamily="18" charset="0"/>
                        <a:ea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1</m:t>
                                    </m:r>
                                  </m:e>
                                </m:mr>
                              </m:m>
                            </m:e>
                            <m:e>
                              <m:m>
                                <m:mPr>
                                  <m:mcs>
                                    <m:mc>
                                      <m:mcPr>
                                        <m:count m:val="2"/>
                                        <m:mcJc m:val="center"/>
                                      </m:mcPr>
                                    </m:mc>
                                  </m:mcs>
                                  <m:ctrlPr>
                                    <a:rPr lang="en-GB" i="1">
                                      <a:latin typeface="Cambria Math" panose="02040503050406030204" pitchFamily="18" charset="0"/>
                                    </a:rPr>
                                  </m:ctrlPr>
                                </m:mPr>
                                <m:m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ea typeface="Cambria Math" panose="02040503050406030204" pitchFamily="18" charset="0"/>
                                          </a:rPr>
                                          <m:t>𝑥</m:t>
                                        </m:r>
                                      </m:sub>
                                    </m:sSub>
                                  </m:e>
                                  <m:e>
                                    <m:r>
                                      <a:rPr lang="en-GB" b="0" i="1" smtClean="0">
                                        <a:latin typeface="Cambria Math" panose="02040503050406030204" pitchFamily="18" charset="0"/>
                                      </a:rPr>
                                      <m:t>0</m:t>
                                    </m:r>
                                  </m:e>
                                </m:mr>
                                <m:m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ea typeface="Cambria Math" panose="02040503050406030204" pitchFamily="18" charset="0"/>
                                          </a:rPr>
                                          <m:t>𝑦</m:t>
                                        </m:r>
                                      </m:sub>
                                    </m:sSub>
                                  </m:e>
                                  <m:e>
                                    <m:r>
                                      <a:rPr lang="en-GB" b="0" i="1" smtClean="0">
                                        <a:latin typeface="Cambria Math" panose="02040503050406030204" pitchFamily="18" charset="0"/>
                                      </a:rPr>
                                      <m:t>0</m:t>
                                    </m:r>
                                  </m:e>
                                </m:mr>
                              </m:m>
                            </m:e>
                          </m:mr>
                          <m:m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0</m:t>
                                    </m:r>
                                  </m:e>
                                </m:mr>
                              </m:m>
                            </m:e>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e>
                                    <m:r>
                                      <a:rPr lang="en-GB" b="0" i="1" smtClean="0">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1</m:t>
                                    </m:r>
                                  </m:e>
                                </m:mr>
                              </m:m>
                            </m:e>
                          </m:mr>
                        </m:m>
                      </m:e>
                    </m:d>
                    <m:r>
                      <a:rPr lang="en-GB" i="1">
                        <a:latin typeface="Cambria Math" panose="02040503050406030204" pitchFamily="18" charset="0"/>
                        <a:ea typeface="Cambria Math" panose="02040503050406030204" pitchFamily="18" charset="0"/>
                      </a:rPr>
                      <m:t>,</m:t>
                    </m:r>
                  </m:oMath>
                </a14:m>
                <a:r>
                  <a:rPr lang="en-GB" b="1" dirty="0">
                    <a:ea typeface="Cambria Math" panose="02040503050406030204" pitchFamily="18" charset="0"/>
                  </a:rPr>
                  <a:t> </a:t>
                </a:r>
                <a14:m>
                  <m:oMath xmlns:m="http://schemas.openxmlformats.org/officeDocument/2006/math">
                    <m:sSub>
                      <m:sSubPr>
                        <m:ctrlPr>
                          <a:rPr lang="en-GB" b="1"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𝐇</m:t>
                        </m:r>
                      </m:e>
                      <m:sub>
                        <m:r>
                          <a:rPr lang="en-GB" b="0" i="1">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𝑧</m:t>
                        </m:r>
                      </m:sub>
                    </m:sSub>
                    <m:r>
                      <a:rPr lang="en-GB">
                        <a:latin typeface="Cambria Math" panose="02040503050406030204" pitchFamily="18" charset="0"/>
                        <a:ea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ea typeface="Cambria Math" panose="02040503050406030204" pitchFamily="18" charset="0"/>
                                          </a:rPr>
                                          <m:t>𝑥</m:t>
                                        </m:r>
                                      </m:sub>
                                    </m:sSub>
                                  </m:e>
                                </m:mr>
                                <m:mr>
                                  <m:e>
                                    <m:r>
                                      <a:rPr lang="en-GB" i="1">
                                        <a:latin typeface="Cambria Math" panose="02040503050406030204" pitchFamily="18" charset="0"/>
                                      </a:rPr>
                                      <m:t>0</m:t>
                                    </m:r>
                                  </m:e>
                                  <m:e>
                                    <m:r>
                                      <a:rPr lang="en-GB" i="1">
                                        <a:latin typeface="Cambria Math" panose="02040503050406030204" pitchFamily="18" charset="0"/>
                                      </a:rPr>
                                      <m:t>1</m:t>
                                    </m:r>
                                  </m:e>
                                </m:mr>
                              </m:m>
                            </m:e>
                            <m:e>
                              <m:m>
                                <m:mPr>
                                  <m:mcs>
                                    <m:mc>
                                      <m:mcPr>
                                        <m:count m:val="2"/>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0</m:t>
                                    </m:r>
                                  </m:e>
                                  <m:e>
                                    <m:r>
                                      <a:rPr lang="en-GB" i="1">
                                        <a:latin typeface="Cambria Math" panose="02040503050406030204" pitchFamily="18" charset="0"/>
                                      </a:rPr>
                                      <m:t>0</m:t>
                                    </m:r>
                                  </m:e>
                                </m:mr>
                                <m:mr>
                                  <m:e>
                                    <m:r>
                                      <a:rPr lang="en-GB" b="0" i="1" smtClean="0">
                                        <a:latin typeface="Cambria Math" panose="02040503050406030204" pitchFamily="18" charset="0"/>
                                      </a:rPr>
                                      <m:t>0</m:t>
                                    </m:r>
                                  </m:e>
                                  <m:e>
                                    <m:r>
                                      <a:rPr lang="en-GB" i="1">
                                        <a:latin typeface="Cambria Math" panose="02040503050406030204" pitchFamily="18" charset="0"/>
                                      </a:rPr>
                                      <m:t>0</m:t>
                                    </m:r>
                                  </m:e>
                                </m:mr>
                              </m:m>
                            </m:e>
                          </m:mr>
                          <m:m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ea typeface="Cambria Math" panose="02040503050406030204" pitchFamily="18" charset="0"/>
                                          </a:rPr>
                                          <m:t>𝑧</m:t>
                                        </m:r>
                                      </m:sub>
                                    </m:sSub>
                                  </m:e>
                                </m:mr>
                                <m:mr>
                                  <m:e>
                                    <m:r>
                                      <a:rPr lang="en-GB" i="1">
                                        <a:latin typeface="Cambria Math" panose="02040503050406030204" pitchFamily="18" charset="0"/>
                                      </a:rPr>
                                      <m:t>0</m:t>
                                    </m:r>
                                  </m:e>
                                  <m:e>
                                    <m:r>
                                      <a:rPr lang="en-GB" i="1">
                                        <a:latin typeface="Cambria Math" panose="02040503050406030204" pitchFamily="18" charset="0"/>
                                      </a:rPr>
                                      <m:t>0</m:t>
                                    </m:r>
                                  </m:e>
                                </m:mr>
                              </m:m>
                            </m:e>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1</m:t>
                                    </m:r>
                                  </m:e>
                                </m:mr>
                              </m:m>
                            </m:e>
                          </m:mr>
                        </m:m>
                      </m:e>
                    </m:d>
                  </m:oMath>
                </a14:m>
                <a:r>
                  <a:rPr lang="en-GB" dirty="0">
                    <a:ea typeface="Cambria Math" panose="02040503050406030204" pitchFamily="18" charset="0"/>
                  </a:rPr>
                  <a:t>,</a:t>
                </a:r>
                <a:r>
                  <a:rPr lang="en-GB" b="1" dirty="0">
                    <a:ea typeface="Cambria Math" panose="02040503050406030204" pitchFamily="18" charset="0"/>
                  </a:rPr>
                  <a:t> </a:t>
                </a:r>
                <a14:m>
                  <m:oMath xmlns:m="http://schemas.openxmlformats.org/officeDocument/2006/math">
                    <m:sSub>
                      <m:sSubPr>
                        <m:ctrlPr>
                          <a:rPr lang="en-GB" b="1"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𝐇</m:t>
                        </m:r>
                      </m:e>
                      <m:sub>
                        <m:r>
                          <a:rPr lang="en-GB" b="0" i="1" smtClean="0">
                            <a:latin typeface="Cambria Math" panose="02040503050406030204" pitchFamily="18" charset="0"/>
                            <a:ea typeface="Cambria Math" panose="02040503050406030204" pitchFamily="18" charset="0"/>
                          </a:rPr>
                          <m:t>𝑦𝑧</m:t>
                        </m:r>
                      </m:sub>
                    </m:sSub>
                    <m:r>
                      <a:rPr lang="en-GB">
                        <a:latin typeface="Cambria Math" panose="02040503050406030204" pitchFamily="18" charset="0"/>
                        <a:ea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e>
                                    <m:r>
                                      <a:rPr lang="en-GB" i="1">
                                        <a:latin typeface="Cambria Math" panose="02040503050406030204" pitchFamily="18" charset="0"/>
                                      </a:rPr>
                                      <m:t>0</m:t>
                                    </m:r>
                                  </m:e>
                                </m:mr>
                                <m:m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GB" i="1">
                                            <a:latin typeface="Cambria Math" panose="02040503050406030204" pitchFamily="18" charset="0"/>
                                            <a:ea typeface="Cambria Math" panose="02040503050406030204" pitchFamily="18" charset="0"/>
                                          </a:rPr>
                                          <m:t>𝑦</m:t>
                                        </m:r>
                                      </m:sub>
                                    </m:sSub>
                                  </m:e>
                                  <m:e>
                                    <m:r>
                                      <a:rPr lang="en-GB" i="1">
                                        <a:latin typeface="Cambria Math" panose="02040503050406030204" pitchFamily="18" charset="0"/>
                                      </a:rPr>
                                      <m:t>1</m:t>
                                    </m:r>
                                  </m:e>
                                </m:mr>
                              </m:m>
                            </m:e>
                            <m:e>
                              <m:m>
                                <m:mPr>
                                  <m:mcs>
                                    <m:mc>
                                      <m:mcPr>
                                        <m:count m:val="2"/>
                                        <m:mcJc m:val="center"/>
                                      </m:mcPr>
                                    </m:mc>
                                  </m:mcs>
                                  <m:ctrlPr>
                                    <a:rPr lang="en-GB" i="1">
                                      <a:latin typeface="Cambria Math" panose="02040503050406030204" pitchFamily="18" charset="0"/>
                                    </a:rPr>
                                  </m:ctrlPr>
                                </m:mPr>
                                <m:mr>
                                  <m:e>
                                    <m:r>
                                      <m:rPr>
                                        <m:brk m:alnAt="7"/>
                                      </m:rPr>
                                      <a:rPr lang="en-GB" b="0" i="1" smtClean="0">
                                        <a:latin typeface="Cambria Math" panose="02040503050406030204" pitchFamily="18" charset="0"/>
                                      </a:rPr>
                                      <m:t>0</m:t>
                                    </m:r>
                                  </m:e>
                                  <m:e>
                                    <m:r>
                                      <a:rPr lang="en-GB" i="1">
                                        <a:latin typeface="Cambria Math" panose="02040503050406030204" pitchFamily="18" charset="0"/>
                                      </a:rPr>
                                      <m:t>0</m:t>
                                    </m:r>
                                  </m:e>
                                </m:mr>
                                <m:mr>
                                  <m:e>
                                    <m:r>
                                      <a:rPr lang="en-GB" b="0" i="1" smtClean="0">
                                        <a:latin typeface="Cambria Math" panose="02040503050406030204" pitchFamily="18" charset="0"/>
                                      </a:rPr>
                                      <m:t>0</m:t>
                                    </m:r>
                                  </m:e>
                                  <m:e>
                                    <m:r>
                                      <a:rPr lang="en-GB" i="1">
                                        <a:latin typeface="Cambria Math" panose="02040503050406030204" pitchFamily="18" charset="0"/>
                                      </a:rPr>
                                      <m:t>0</m:t>
                                    </m:r>
                                  </m:e>
                                </m:mr>
                              </m:m>
                            </m:e>
                          </m:mr>
                          <m:mr>
                            <m:e>
                              <m:m>
                                <m:mPr>
                                  <m:mcs>
                                    <m:mc>
                                      <m:mcPr>
                                        <m:count m:val="2"/>
                                        <m:mcJc m:val="center"/>
                                      </m:mcPr>
                                    </m:mc>
                                  </m:mcs>
                                  <m:ctrlPr>
                                    <a:rPr lang="en-GB" i="1">
                                      <a:latin typeface="Cambria Math" panose="02040503050406030204" pitchFamily="18" charset="0"/>
                                    </a:rPr>
                                  </m:ctrlPr>
                                </m:mPr>
                                <m:mr>
                                  <m:e>
                                    <m:sSub>
                                      <m:sSubPr>
                                        <m:ctrlPr>
                                          <a:rPr lang="en-GB" i="1" smtClean="0">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GB" b="0" i="1" smtClean="0">
                                            <a:latin typeface="Cambria Math" panose="02040503050406030204" pitchFamily="18" charset="0"/>
                                            <a:ea typeface="Cambria Math" panose="02040503050406030204" pitchFamily="18" charset="0"/>
                                          </a:rPr>
                                          <m:t>𝑧</m:t>
                                        </m:r>
                                      </m:sub>
                                    </m:sSub>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0</m:t>
                                    </m:r>
                                  </m:e>
                                </m:mr>
                              </m:m>
                            </m:e>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1</m:t>
                                    </m:r>
                                  </m:e>
                                </m:mr>
                              </m:m>
                            </m:e>
                          </m:mr>
                        </m:m>
                      </m:e>
                    </m:d>
                  </m:oMath>
                </a14:m>
                <a:endParaRPr lang="en-GB" dirty="0"/>
              </a:p>
            </p:txBody>
          </p:sp>
        </mc:Choice>
        <mc:Fallback xmlns="">
          <p:sp>
            <p:nvSpPr>
              <p:cNvPr id="3" name="Content Placeholder 2">
                <a:extLst>
                  <a:ext uri="{FF2B5EF4-FFF2-40B4-BE49-F238E27FC236}">
                    <a16:creationId xmlns:a16="http://schemas.microsoft.com/office/drawing/2014/main" id="{6BB401CE-E2F5-4251-A17F-D8AF973279FD}"/>
                  </a:ext>
                </a:extLst>
              </p:cNvPr>
              <p:cNvSpPr>
                <a:spLocks noGrp="1" noRot="1" noChangeAspect="1" noMove="1" noResize="1" noEditPoints="1" noAdjustHandles="1" noChangeArrowheads="1" noChangeShapeType="1" noTextEdit="1"/>
              </p:cNvSpPr>
              <p:nvPr>
                <p:ph idx="1"/>
              </p:nvPr>
            </p:nvSpPr>
            <p:spPr>
              <a:xfrm>
                <a:off x="1522413" y="1904999"/>
                <a:ext cx="9134391" cy="4836369"/>
              </a:xfrm>
              <a:blipFill>
                <a:blip r:embed="rId3"/>
                <a:stretch>
                  <a:fillRect l="-601" t="-239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Speech Bubble: Rectangle 4">
                <a:extLst>
                  <a:ext uri="{FF2B5EF4-FFF2-40B4-BE49-F238E27FC236}">
                    <a16:creationId xmlns:a16="http://schemas.microsoft.com/office/drawing/2014/main" id="{3664F291-7F39-44C1-B92E-7EBF4CB99E96}"/>
                  </a:ext>
                  <a:ext uri="{C183D7F6-B498-43B3-948B-1728B52AA6E4}">
                    <adec:decorative xmlns:adec="http://schemas.microsoft.com/office/drawing/2017/decorative" val="1"/>
                  </a:ext>
                </a:extLst>
              </p:cNvPr>
              <p:cNvSpPr/>
              <p:nvPr/>
            </p:nvSpPr>
            <p:spPr>
              <a:xfrm>
                <a:off x="7822604" y="3429000"/>
                <a:ext cx="3816424" cy="1263496"/>
              </a:xfrm>
              <a:prstGeom prst="wedgeRectCallout">
                <a:avLst>
                  <a:gd name="adj1" fmla="val -50998"/>
                  <a:gd name="adj2" fmla="val 76200"/>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sSub>
                      <m:sSubPr>
                        <m:ctrlPr>
                          <a:rPr lang="en-GB" sz="2000" i="1">
                            <a:latin typeface="Cambria Math" panose="02040503050406030204" pitchFamily="18" charset="0"/>
                          </a:rPr>
                        </m:ctrlPr>
                      </m:sSubPr>
                      <m:e>
                        <m:r>
                          <a:rPr lang="en-GB" sz="2000">
                            <a:latin typeface="Cambria Math" panose="02040503050406030204" pitchFamily="18" charset="0"/>
                          </a:rPr>
                          <m:t>𝐇</m:t>
                        </m:r>
                      </m:e>
                      <m:sub>
                        <m:r>
                          <a:rPr lang="en-GB" sz="2000">
                            <a:latin typeface="Cambria Math" panose="02040503050406030204" pitchFamily="18" charset="0"/>
                          </a:rPr>
                          <m:t>𝑖𝑗</m:t>
                        </m:r>
                      </m:sub>
                    </m:sSub>
                  </m:oMath>
                </a14:m>
                <a:r>
                  <a:rPr lang="en-GB" sz="2000" dirty="0">
                    <a:cs typeface="Times New Roman" panose="02020603050405020304" pitchFamily="18" charset="0"/>
                  </a:rPr>
                  <a:t> ‘shifts’ the coordinates along axes </a:t>
                </a:r>
                <a14:m>
                  <m:oMath xmlns:m="http://schemas.openxmlformats.org/officeDocument/2006/math">
                    <m:r>
                      <a:rPr lang="en-GB" sz="2000">
                        <a:latin typeface="Cambria Math" panose="02040503050406030204" pitchFamily="18" charset="0"/>
                      </a:rPr>
                      <m:t>𝑖</m:t>
                    </m:r>
                  </m:oMath>
                </a14:m>
                <a:r>
                  <a:rPr lang="en-GB" sz="2000" dirty="0">
                    <a:cs typeface="Times New Roman" panose="02020603050405020304" pitchFamily="18" charset="0"/>
                  </a:rPr>
                  <a:t> and </a:t>
                </a:r>
                <a14:m>
                  <m:oMath xmlns:m="http://schemas.openxmlformats.org/officeDocument/2006/math">
                    <m:r>
                      <a:rPr lang="en-GB" sz="2000">
                        <a:latin typeface="Cambria Math" panose="02040503050406030204" pitchFamily="18" charset="0"/>
                      </a:rPr>
                      <m:t>𝑗</m:t>
                    </m:r>
                  </m:oMath>
                </a14:m>
                <a:r>
                  <a:rPr lang="en-GB" sz="2000" dirty="0">
                    <a:cs typeface="Times New Roman" panose="02020603050405020304" pitchFamily="18" charset="0"/>
                  </a:rPr>
                  <a:t> by multiples of the other coordinate</a:t>
                </a:r>
              </a:p>
            </p:txBody>
          </p:sp>
        </mc:Choice>
        <mc:Fallback>
          <p:sp>
            <p:nvSpPr>
              <p:cNvPr id="5" name="Speech Bubble: Rectangle 4">
                <a:extLst>
                  <a:ext uri="{FF2B5EF4-FFF2-40B4-BE49-F238E27FC236}">
                    <a16:creationId xmlns:a16="http://schemas.microsoft.com/office/drawing/2014/main" id="{3664F291-7F39-44C1-B92E-7EBF4CB99E96}"/>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7822604" y="3429000"/>
                <a:ext cx="3816424" cy="1263496"/>
              </a:xfrm>
              <a:prstGeom prst="wedgeRectCallout">
                <a:avLst>
                  <a:gd name="adj1" fmla="val -50998"/>
                  <a:gd name="adj2" fmla="val 76200"/>
                </a:avLst>
              </a:prstGeom>
              <a:blipFill>
                <a:blip r:embed="rId4"/>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p:spTree>
    <p:extLst>
      <p:ext uri="{BB962C8B-B14F-4D97-AF65-F5344CB8AC3E}">
        <p14:creationId xmlns:p14="http://schemas.microsoft.com/office/powerpoint/2010/main" val="3221841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9CBD-2890-4E4A-8584-95DAE7518A63}"/>
              </a:ext>
            </a:extLst>
          </p:cNvPr>
          <p:cNvSpPr>
            <a:spLocks noGrp="1"/>
          </p:cNvSpPr>
          <p:nvPr>
            <p:ph type="title"/>
          </p:nvPr>
        </p:nvSpPr>
        <p:spPr/>
        <p:txBody>
          <a:bodyPr/>
          <a:lstStyle/>
          <a:p>
            <a:r>
              <a:rPr lang="en-GB" dirty="0"/>
              <a:t>3D rotation matrices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DE7EB7-EE22-4ADC-90E5-34517CC19F65}"/>
                  </a:ext>
                </a:extLst>
              </p:cNvPr>
              <p:cNvSpPr>
                <a:spLocks noGrp="1"/>
              </p:cNvSpPr>
              <p:nvPr>
                <p:ph idx="1"/>
              </p:nvPr>
            </p:nvSpPr>
            <p:spPr>
              <a:xfrm>
                <a:off x="1522413" y="1904999"/>
                <a:ext cx="9134391" cy="4572001"/>
              </a:xfrm>
            </p:spPr>
            <p:txBody>
              <a:bodyPr>
                <a:normAutofit fontScale="70000" lnSpcReduction="20000"/>
              </a:bodyPr>
              <a:lstStyle/>
              <a:p>
                <a:pPr marL="0" indent="0">
                  <a:buNone/>
                </a:pPr>
                <a:r>
                  <a:rPr lang="en-GB" dirty="0">
                    <a:solidFill>
                      <a:schemeClr val="accent4"/>
                    </a:solidFill>
                  </a:rPr>
                  <a:t>Anticlockwise</a:t>
                </a:r>
                <a:r>
                  <a:rPr lang="en-GB" dirty="0"/>
                  <a:t> rotation in a </a:t>
                </a:r>
                <a:r>
                  <a:rPr lang="en-GB" dirty="0">
                    <a:solidFill>
                      <a:schemeClr val="accent4"/>
                    </a:solidFill>
                  </a:rPr>
                  <a:t>right-handed</a:t>
                </a:r>
                <a:r>
                  <a:rPr lang="en-GB" dirty="0"/>
                  <a:t> coordinate system about:</a:t>
                </a:r>
              </a:p>
              <a:p>
                <a:r>
                  <a:rPr lang="en-GB" dirty="0"/>
                  <a:t>The </a:t>
                </a:r>
                <a14:m>
                  <m:oMath xmlns:m="http://schemas.openxmlformats.org/officeDocument/2006/math">
                    <m:r>
                      <a:rPr lang="en-GB" i="1" dirty="0" smtClean="0">
                        <a:latin typeface="Cambria Math" panose="02040503050406030204" pitchFamily="18" charset="0"/>
                        <a:cs typeface="Times New Roman" panose="02020603050405020304" pitchFamily="18" charset="0"/>
                      </a:rPr>
                      <m:t>𝑥</m:t>
                    </m:r>
                  </m:oMath>
                </a14:m>
                <a:r>
                  <a:rPr lang="en-GB" dirty="0"/>
                  <a:t>-axis:</a:t>
                </a:r>
                <a:br>
                  <a:rPr lang="en-GB" dirty="0"/>
                </a:br>
                <a14:m>
                  <m:oMath xmlns:m="http://schemas.openxmlformats.org/officeDocument/2006/math">
                    <m:sSub>
                      <m:sSubPr>
                        <m:ctrlPr>
                          <a:rPr lang="en-GB" i="1">
                            <a:latin typeface="Cambria Math" panose="02040503050406030204" pitchFamily="18" charset="0"/>
                          </a:rPr>
                        </m:ctrlPr>
                      </m:sSubPr>
                      <m:e>
                        <m:r>
                          <a:rPr lang="en-GB" b="1" i="0">
                            <a:latin typeface="Cambria Math" panose="02040503050406030204" pitchFamily="18" charset="0"/>
                          </a:rPr>
                          <m:t>𝐑</m:t>
                        </m:r>
                      </m:e>
                      <m:sub>
                        <m:r>
                          <a:rPr lang="en-GB" i="1">
                            <a:latin typeface="Cambria Math" panose="02040503050406030204" pitchFamily="18" charset="0"/>
                          </a:rPr>
                          <m:t>𝑥</m:t>
                        </m:r>
                      </m:sub>
                    </m:sSub>
                    <m:d>
                      <m:dPr>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𝜃</m:t>
                        </m:r>
                      </m:e>
                    </m:d>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e>
                                    <m:r>
                                      <a:rPr lang="en-GB" i="1">
                                        <a:latin typeface="Cambria Math" panose="02040503050406030204" pitchFamily="18" charset="0"/>
                                      </a:rPr>
                                      <m:t>0</m:t>
                                    </m:r>
                                  </m:e>
                                </m:mr>
                                <m:mr>
                                  <m:e>
                                    <m:r>
                                      <a:rPr lang="en-GB" i="1">
                                        <a:latin typeface="Cambria Math" panose="02040503050406030204" pitchFamily="18" charset="0"/>
                                      </a:rPr>
                                      <m:t>0</m:t>
                                    </m:r>
                                  </m:e>
                                  <m:e>
                                    <m:r>
                                      <m:rPr>
                                        <m:sty m:val="p"/>
                                      </m:rPr>
                                      <a:rPr lang="en-GB" i="0">
                                        <a:latin typeface="Cambria Math" panose="02040503050406030204" pitchFamily="18" charset="0"/>
                                      </a:rPr>
                                      <m:t>cos</m:t>
                                    </m:r>
                                    <m:r>
                                      <a:rPr lang="en-GB" i="1">
                                        <a:latin typeface="Cambria Math" panose="02040503050406030204" pitchFamily="18" charset="0"/>
                                        <a:ea typeface="Cambria Math" panose="02040503050406030204" pitchFamily="18" charset="0"/>
                                      </a:rPr>
                                      <m:t>𝜃</m:t>
                                    </m:r>
                                  </m:e>
                                </m:mr>
                              </m:m>
                            </m:e>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e>
                                    <m:r>
                                      <a:rPr lang="en-GB" i="1">
                                        <a:latin typeface="Cambria Math" panose="02040503050406030204" pitchFamily="18" charset="0"/>
                                      </a:rPr>
                                      <m:t>0</m:t>
                                    </m:r>
                                  </m:e>
                                </m:mr>
                                <m:mr>
                                  <m:e>
                                    <m:r>
                                      <a:rPr lang="en-GB" i="1">
                                        <a:latin typeface="Cambria Math" panose="02040503050406030204" pitchFamily="18" charset="0"/>
                                      </a:rPr>
                                      <m:t>−</m:t>
                                    </m:r>
                                    <m:r>
                                      <m:rPr>
                                        <m:sty m:val="p"/>
                                      </m:rPr>
                                      <a:rPr lang="en-GB" i="0">
                                        <a:latin typeface="Cambria Math" panose="02040503050406030204" pitchFamily="18" charset="0"/>
                                      </a:rPr>
                                      <m:t>sin</m:t>
                                    </m:r>
                                    <m:r>
                                      <a:rPr lang="en-GB" i="1">
                                        <a:latin typeface="Cambria Math" panose="02040503050406030204" pitchFamily="18" charset="0"/>
                                        <a:ea typeface="Cambria Math" panose="02040503050406030204" pitchFamily="18" charset="0"/>
                                      </a:rPr>
                                      <m:t>𝜃</m:t>
                                    </m:r>
                                  </m:e>
                                  <m:e>
                                    <m:r>
                                      <a:rPr lang="en-GB" i="1">
                                        <a:latin typeface="Cambria Math" panose="02040503050406030204" pitchFamily="18" charset="0"/>
                                      </a:rPr>
                                      <m:t>0</m:t>
                                    </m:r>
                                  </m:e>
                                </m:mr>
                              </m:m>
                            </m:e>
                          </m:mr>
                          <m:m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e>
                                    <m:r>
                                      <m:rPr>
                                        <m:sty m:val="p"/>
                                      </m:rPr>
                                      <a:rPr lang="en-GB" i="0">
                                        <a:latin typeface="Cambria Math" panose="02040503050406030204" pitchFamily="18" charset="0"/>
                                      </a:rPr>
                                      <m:t>sin</m:t>
                                    </m:r>
                                    <m:r>
                                      <a:rPr lang="en-GB" i="1">
                                        <a:latin typeface="Cambria Math" panose="02040503050406030204" pitchFamily="18" charset="0"/>
                                        <a:ea typeface="Cambria Math" panose="02040503050406030204" pitchFamily="18" charset="0"/>
                                      </a:rPr>
                                      <m:t>𝜃</m:t>
                                    </m:r>
                                  </m:e>
                                </m:mr>
                                <m:mr>
                                  <m:e>
                                    <m:r>
                                      <a:rPr lang="en-GB" i="1">
                                        <a:latin typeface="Cambria Math" panose="02040503050406030204" pitchFamily="18" charset="0"/>
                                      </a:rPr>
                                      <m:t>0</m:t>
                                    </m:r>
                                  </m:e>
                                  <m:e>
                                    <m:r>
                                      <a:rPr lang="en-GB" i="1">
                                        <a:latin typeface="Cambria Math" panose="02040503050406030204" pitchFamily="18" charset="0"/>
                                      </a:rPr>
                                      <m:t>0</m:t>
                                    </m:r>
                                  </m:e>
                                </m:mr>
                              </m:m>
                            </m:e>
                            <m:e>
                              <m:m>
                                <m:mPr>
                                  <m:mcs>
                                    <m:mc>
                                      <m:mcPr>
                                        <m:count m:val="2"/>
                                        <m:mcJc m:val="center"/>
                                      </m:mcPr>
                                    </m:mc>
                                  </m:mcs>
                                  <m:ctrlPr>
                                    <a:rPr lang="en-GB" i="1">
                                      <a:latin typeface="Cambria Math" panose="02040503050406030204" pitchFamily="18" charset="0"/>
                                    </a:rPr>
                                  </m:ctrlPr>
                                </m:mPr>
                                <m:mr>
                                  <m:e>
                                    <m:r>
                                      <m:rPr>
                                        <m:sty m:val="p"/>
                                        <m:brk m:alnAt="7"/>
                                      </m:rPr>
                                      <a:rPr lang="en-GB" i="0">
                                        <a:latin typeface="Cambria Math" panose="02040503050406030204" pitchFamily="18" charset="0"/>
                                      </a:rPr>
                                      <m:t>c</m:t>
                                    </m:r>
                                    <m:r>
                                      <m:rPr>
                                        <m:sty m:val="p"/>
                                      </m:rPr>
                                      <a:rPr lang="en-GB" i="0">
                                        <a:latin typeface="Cambria Math" panose="02040503050406030204" pitchFamily="18" charset="0"/>
                                      </a:rPr>
                                      <m:t>os</m:t>
                                    </m:r>
                                    <m:r>
                                      <a:rPr lang="en-GB" i="1">
                                        <a:latin typeface="Cambria Math" panose="02040503050406030204" pitchFamily="18" charset="0"/>
                                        <a:ea typeface="Cambria Math" panose="02040503050406030204" pitchFamily="18" charset="0"/>
                                      </a:rPr>
                                      <m:t>𝜃</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1</m:t>
                                    </m:r>
                                  </m:e>
                                </m:mr>
                              </m:m>
                            </m:e>
                          </m:mr>
                        </m:m>
                      </m:e>
                    </m:d>
                  </m:oMath>
                </a14:m>
                <a:endParaRPr lang="en-GB" dirty="0"/>
              </a:p>
              <a:p>
                <a:r>
                  <a:rPr lang="en-GB" dirty="0"/>
                  <a:t>The </a:t>
                </a:r>
                <a14:m>
                  <m:oMath xmlns:m="http://schemas.openxmlformats.org/officeDocument/2006/math">
                    <m:r>
                      <a:rPr lang="en-GB" i="1" dirty="0" smtClean="0">
                        <a:latin typeface="Cambria Math" panose="02040503050406030204" pitchFamily="18" charset="0"/>
                        <a:cs typeface="Times New Roman" panose="02020603050405020304" pitchFamily="18" charset="0"/>
                      </a:rPr>
                      <m:t>𝑦</m:t>
                    </m:r>
                  </m:oMath>
                </a14:m>
                <a:r>
                  <a:rPr lang="en-GB" dirty="0"/>
                  <a:t>-axis:</a:t>
                </a:r>
                <a:br>
                  <a:rPr lang="en-GB" dirty="0"/>
                </a:br>
                <a14:m>
                  <m:oMath xmlns:m="http://schemas.openxmlformats.org/officeDocument/2006/math">
                    <m:sSub>
                      <m:sSubPr>
                        <m:ctrlPr>
                          <a:rPr lang="en-GB" i="1">
                            <a:latin typeface="Cambria Math" panose="02040503050406030204" pitchFamily="18" charset="0"/>
                          </a:rPr>
                        </m:ctrlPr>
                      </m:sSubPr>
                      <m:e>
                        <m:r>
                          <a:rPr lang="en-GB" b="1" i="0">
                            <a:latin typeface="Cambria Math" panose="02040503050406030204" pitchFamily="18" charset="0"/>
                          </a:rPr>
                          <m:t>𝐑</m:t>
                        </m:r>
                      </m:e>
                      <m:sub>
                        <m:r>
                          <a:rPr lang="en-GB" i="1">
                            <a:latin typeface="Cambria Math" panose="02040503050406030204" pitchFamily="18" charset="0"/>
                          </a:rPr>
                          <m:t>𝑦</m:t>
                        </m:r>
                      </m:sub>
                    </m:sSub>
                    <m:d>
                      <m:dPr>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𝜃</m:t>
                        </m:r>
                      </m:e>
                    </m:d>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2"/>
                                        <m:mcJc m:val="center"/>
                                      </m:mcPr>
                                    </m:mc>
                                  </m:mcs>
                                  <m:ctrlPr>
                                    <a:rPr lang="en-GB" i="1">
                                      <a:latin typeface="Cambria Math" panose="02040503050406030204" pitchFamily="18" charset="0"/>
                                    </a:rPr>
                                  </m:ctrlPr>
                                </m:mPr>
                                <m:mr>
                                  <m:e>
                                    <m:r>
                                      <m:rPr>
                                        <m:sty m:val="p"/>
                                        <m:brk m:alnAt="7"/>
                                      </m:rPr>
                                      <a:rPr lang="en-GB" i="0">
                                        <a:latin typeface="Cambria Math" panose="02040503050406030204" pitchFamily="18" charset="0"/>
                                      </a:rPr>
                                      <m:t>c</m:t>
                                    </m:r>
                                    <m:r>
                                      <m:rPr>
                                        <m:sty m:val="p"/>
                                      </m:rPr>
                                      <a:rPr lang="en-GB" i="0">
                                        <a:latin typeface="Cambria Math" panose="02040503050406030204" pitchFamily="18" charset="0"/>
                                      </a:rPr>
                                      <m:t>os</m:t>
                                    </m:r>
                                    <m:r>
                                      <a:rPr lang="en-GB" i="1">
                                        <a:latin typeface="Cambria Math" panose="02040503050406030204" pitchFamily="18" charset="0"/>
                                        <a:ea typeface="Cambria Math" panose="02040503050406030204" pitchFamily="18" charset="0"/>
                                      </a:rPr>
                                      <m:t>𝜃</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1</m:t>
                                    </m:r>
                                  </m:e>
                                </m:mr>
                              </m:m>
                            </m:e>
                            <m:e>
                              <m:m>
                                <m:mPr>
                                  <m:mcs>
                                    <m:mc>
                                      <m:mcPr>
                                        <m:count m:val="2"/>
                                        <m:mcJc m:val="center"/>
                                      </m:mcPr>
                                    </m:mc>
                                  </m:mcs>
                                  <m:ctrlPr>
                                    <a:rPr lang="en-GB" i="1">
                                      <a:latin typeface="Cambria Math" panose="02040503050406030204" pitchFamily="18" charset="0"/>
                                    </a:rPr>
                                  </m:ctrlPr>
                                </m:mPr>
                                <m:mr>
                                  <m:e>
                                    <m:r>
                                      <m:rPr>
                                        <m:sty m:val="p"/>
                                        <m:brk m:alnAt="7"/>
                                      </m:rPr>
                                      <a:rPr lang="en-GB" i="0">
                                        <a:latin typeface="Cambria Math" panose="02040503050406030204" pitchFamily="18" charset="0"/>
                                      </a:rPr>
                                      <m:t>s</m:t>
                                    </m:r>
                                    <m:r>
                                      <m:rPr>
                                        <m:sty m:val="p"/>
                                      </m:rPr>
                                      <a:rPr lang="en-GB" i="0">
                                        <a:latin typeface="Cambria Math" panose="02040503050406030204" pitchFamily="18" charset="0"/>
                                      </a:rPr>
                                      <m:t>in</m:t>
                                    </m:r>
                                    <m:r>
                                      <a:rPr lang="en-GB" i="1">
                                        <a:latin typeface="Cambria Math" panose="02040503050406030204" pitchFamily="18" charset="0"/>
                                        <a:ea typeface="Cambria Math" panose="02040503050406030204" pitchFamily="18" charset="0"/>
                                      </a:rPr>
                                      <m:t>𝜃</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0</m:t>
                                    </m:r>
                                  </m:e>
                                </m:mr>
                              </m:m>
                            </m:e>
                          </m:mr>
                          <m:m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m:t>
                                    </m:r>
                                    <m:r>
                                      <m:rPr>
                                        <m:sty m:val="p"/>
                                      </m:rPr>
                                      <a:rPr lang="en-GB" i="0">
                                        <a:latin typeface="Cambria Math" panose="02040503050406030204" pitchFamily="18" charset="0"/>
                                      </a:rPr>
                                      <m:t>sin</m:t>
                                    </m:r>
                                    <m:r>
                                      <a:rPr lang="en-GB" i="1">
                                        <a:latin typeface="Cambria Math" panose="02040503050406030204" pitchFamily="18" charset="0"/>
                                        <a:ea typeface="Cambria Math" panose="02040503050406030204" pitchFamily="18" charset="0"/>
                                      </a:rPr>
                                      <m:t>𝜃</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0</m:t>
                                    </m:r>
                                  </m:e>
                                </m:mr>
                              </m:m>
                            </m:e>
                            <m:e>
                              <m:m>
                                <m:mPr>
                                  <m:mcs>
                                    <m:mc>
                                      <m:mcPr>
                                        <m:count m:val="2"/>
                                        <m:mcJc m:val="center"/>
                                      </m:mcPr>
                                    </m:mc>
                                  </m:mcs>
                                  <m:ctrlPr>
                                    <a:rPr lang="en-GB" i="1">
                                      <a:latin typeface="Cambria Math" panose="02040503050406030204" pitchFamily="18" charset="0"/>
                                    </a:rPr>
                                  </m:ctrlPr>
                                </m:mPr>
                                <m:mr>
                                  <m:e>
                                    <m:r>
                                      <m:rPr>
                                        <m:sty m:val="p"/>
                                        <m:brk m:alnAt="7"/>
                                      </m:rPr>
                                      <a:rPr lang="en-GB" i="0">
                                        <a:latin typeface="Cambria Math" panose="02040503050406030204" pitchFamily="18" charset="0"/>
                                      </a:rPr>
                                      <m:t>c</m:t>
                                    </m:r>
                                    <m:r>
                                      <m:rPr>
                                        <m:sty m:val="p"/>
                                      </m:rPr>
                                      <a:rPr lang="en-GB" i="0">
                                        <a:latin typeface="Cambria Math" panose="02040503050406030204" pitchFamily="18" charset="0"/>
                                      </a:rPr>
                                      <m:t>os</m:t>
                                    </m:r>
                                    <m:r>
                                      <a:rPr lang="en-GB" i="1">
                                        <a:latin typeface="Cambria Math" panose="02040503050406030204" pitchFamily="18" charset="0"/>
                                        <a:ea typeface="Cambria Math" panose="02040503050406030204" pitchFamily="18" charset="0"/>
                                      </a:rPr>
                                      <m:t>𝜃</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1</m:t>
                                    </m:r>
                                  </m:e>
                                </m:mr>
                              </m:m>
                            </m:e>
                          </m:mr>
                        </m:m>
                      </m:e>
                    </m:d>
                  </m:oMath>
                </a14:m>
                <a:endParaRPr lang="en-GB" dirty="0"/>
              </a:p>
              <a:p>
                <a:r>
                  <a:rPr lang="en-GB" dirty="0"/>
                  <a:t>The </a:t>
                </a:r>
                <a14:m>
                  <m:oMath xmlns:m="http://schemas.openxmlformats.org/officeDocument/2006/math">
                    <m:r>
                      <a:rPr lang="en-GB" i="1" dirty="0" smtClean="0">
                        <a:latin typeface="Cambria Math" panose="02040503050406030204" pitchFamily="18" charset="0"/>
                        <a:cs typeface="Times New Roman" panose="02020603050405020304" pitchFamily="18" charset="0"/>
                      </a:rPr>
                      <m:t>𝑧</m:t>
                    </m:r>
                  </m:oMath>
                </a14:m>
                <a:r>
                  <a:rPr lang="en-GB" dirty="0"/>
                  <a:t>-axis:</a:t>
                </a:r>
                <a:br>
                  <a:rPr lang="en-GB" dirty="0"/>
                </a:br>
                <a14:m>
                  <m:oMath xmlns:m="http://schemas.openxmlformats.org/officeDocument/2006/math">
                    <m:sSub>
                      <m:sSubPr>
                        <m:ctrlPr>
                          <a:rPr lang="en-GB" i="1">
                            <a:latin typeface="Cambria Math" panose="02040503050406030204" pitchFamily="18" charset="0"/>
                          </a:rPr>
                        </m:ctrlPr>
                      </m:sSubPr>
                      <m:e>
                        <m:r>
                          <a:rPr lang="en-GB" b="1" i="0">
                            <a:latin typeface="Cambria Math" panose="02040503050406030204" pitchFamily="18" charset="0"/>
                          </a:rPr>
                          <m:t>𝐑</m:t>
                        </m:r>
                      </m:e>
                      <m:sub>
                        <m:r>
                          <a:rPr lang="en-GB" i="1">
                            <a:latin typeface="Cambria Math" panose="02040503050406030204" pitchFamily="18" charset="0"/>
                          </a:rPr>
                          <m:t>𝑧</m:t>
                        </m:r>
                      </m:sub>
                    </m:sSub>
                    <m:d>
                      <m:dPr>
                        <m:ctrlPr>
                          <a:rPr lang="en-GB" i="1">
                            <a:latin typeface="Cambria Math" panose="02040503050406030204" pitchFamily="18" charset="0"/>
                          </a:rPr>
                        </m:ctrlPr>
                      </m:dPr>
                      <m:e>
                        <m:r>
                          <a:rPr lang="en-GB" i="1">
                            <a:latin typeface="Cambria Math" panose="02040503050406030204" pitchFamily="18" charset="0"/>
                            <a:ea typeface="Cambria Math" panose="02040503050406030204" pitchFamily="18" charset="0"/>
                          </a:rPr>
                          <m:t>𝜃</m:t>
                        </m:r>
                      </m:e>
                    </m:d>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2"/>
                                        <m:mcJc m:val="center"/>
                                      </m:mcPr>
                                    </m:mc>
                                  </m:mcs>
                                  <m:ctrlPr>
                                    <a:rPr lang="en-GB" i="1">
                                      <a:latin typeface="Cambria Math" panose="02040503050406030204" pitchFamily="18" charset="0"/>
                                    </a:rPr>
                                  </m:ctrlPr>
                                </m:mPr>
                                <m:mr>
                                  <m:e>
                                    <m:r>
                                      <m:rPr>
                                        <m:sty m:val="p"/>
                                        <m:brk m:alnAt="7"/>
                                      </m:rPr>
                                      <a:rPr lang="en-GB" i="0">
                                        <a:latin typeface="Cambria Math" panose="02040503050406030204" pitchFamily="18" charset="0"/>
                                      </a:rPr>
                                      <m:t>c</m:t>
                                    </m:r>
                                    <m:r>
                                      <m:rPr>
                                        <m:sty m:val="p"/>
                                      </m:rPr>
                                      <a:rPr lang="en-GB" i="0">
                                        <a:latin typeface="Cambria Math" panose="02040503050406030204" pitchFamily="18" charset="0"/>
                                      </a:rPr>
                                      <m:t>os</m:t>
                                    </m:r>
                                    <m:r>
                                      <a:rPr lang="en-GB" i="1">
                                        <a:latin typeface="Cambria Math" panose="02040503050406030204" pitchFamily="18" charset="0"/>
                                        <a:ea typeface="Cambria Math" panose="02040503050406030204" pitchFamily="18" charset="0"/>
                                      </a:rPr>
                                      <m:t>𝜃</m:t>
                                    </m:r>
                                  </m:e>
                                  <m:e>
                                    <m:r>
                                      <a:rPr lang="en-GB" i="1">
                                        <a:latin typeface="Cambria Math" panose="02040503050406030204" pitchFamily="18" charset="0"/>
                                      </a:rPr>
                                      <m:t>−</m:t>
                                    </m:r>
                                    <m:r>
                                      <m:rPr>
                                        <m:sty m:val="p"/>
                                      </m:rPr>
                                      <a:rPr lang="en-GB" i="0">
                                        <a:latin typeface="Cambria Math" panose="02040503050406030204" pitchFamily="18" charset="0"/>
                                      </a:rPr>
                                      <m:t>sin</m:t>
                                    </m:r>
                                    <m:r>
                                      <a:rPr lang="en-GB" i="1">
                                        <a:latin typeface="Cambria Math" panose="02040503050406030204" pitchFamily="18" charset="0"/>
                                        <a:ea typeface="Cambria Math" panose="02040503050406030204" pitchFamily="18" charset="0"/>
                                      </a:rPr>
                                      <m:t>𝜃</m:t>
                                    </m:r>
                                  </m:e>
                                </m:mr>
                                <m:mr>
                                  <m:e>
                                    <m:r>
                                      <m:rPr>
                                        <m:sty m:val="p"/>
                                      </m:rPr>
                                      <a:rPr lang="en-GB" i="0">
                                        <a:latin typeface="Cambria Math" panose="02040503050406030204" pitchFamily="18" charset="0"/>
                                      </a:rPr>
                                      <m:t>sin</m:t>
                                    </m:r>
                                    <m:r>
                                      <a:rPr lang="en-GB" i="1">
                                        <a:latin typeface="Cambria Math" panose="02040503050406030204" pitchFamily="18" charset="0"/>
                                        <a:ea typeface="Cambria Math" panose="02040503050406030204" pitchFamily="18" charset="0"/>
                                      </a:rPr>
                                      <m:t>𝜃</m:t>
                                    </m:r>
                                  </m:e>
                                  <m:e>
                                    <m:r>
                                      <m:rPr>
                                        <m:sty m:val="p"/>
                                      </m:rPr>
                                      <a:rPr lang="en-GB" i="0">
                                        <a:latin typeface="Cambria Math" panose="02040503050406030204" pitchFamily="18" charset="0"/>
                                      </a:rPr>
                                      <m:t>cos</m:t>
                                    </m:r>
                                    <m:r>
                                      <a:rPr lang="en-GB" i="1">
                                        <a:latin typeface="Cambria Math" panose="02040503050406030204" pitchFamily="18" charset="0"/>
                                        <a:ea typeface="Cambria Math" panose="02040503050406030204" pitchFamily="18" charset="0"/>
                                      </a:rPr>
                                      <m:t>𝜃</m:t>
                                    </m:r>
                                  </m:e>
                                </m:mr>
                              </m:m>
                            </m:e>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0</m:t>
                                    </m:r>
                                  </m:e>
                                </m:mr>
                              </m:m>
                            </m:e>
                          </m:mr>
                          <m:m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r>
                                      <a:rPr lang="en-GB" b="0" i="1" smtClean="0">
                                        <a:latin typeface="Cambria Math" panose="02040503050406030204" pitchFamily="18" charset="0"/>
                                      </a:rPr>
                                      <m:t>    </m:t>
                                    </m:r>
                                  </m:e>
                                  <m:e>
                                    <m:r>
                                      <a:rPr lang="en-GB" b="0" i="1" smtClean="0">
                                        <a:latin typeface="Cambria Math" panose="02040503050406030204" pitchFamily="18" charset="0"/>
                                      </a:rPr>
                                      <m:t>  </m:t>
                                    </m:r>
                                    <m:r>
                                      <a:rPr lang="en-GB" i="1">
                                        <a:latin typeface="Cambria Math" panose="02040503050406030204" pitchFamily="18" charset="0"/>
                                      </a:rPr>
                                      <m:t>0</m:t>
                                    </m:r>
                                  </m:e>
                                </m:mr>
                                <m:mr>
                                  <m:e>
                                    <m:r>
                                      <a:rPr lang="en-GB" i="1">
                                        <a:latin typeface="Cambria Math" panose="02040503050406030204" pitchFamily="18" charset="0"/>
                                      </a:rPr>
                                      <m:t>0</m:t>
                                    </m:r>
                                    <m:r>
                                      <a:rPr lang="en-GB" b="0" i="1" smtClean="0">
                                        <a:latin typeface="Cambria Math" panose="02040503050406030204" pitchFamily="18" charset="0"/>
                                      </a:rPr>
                                      <m:t>    </m:t>
                                    </m:r>
                                  </m:e>
                                  <m:e>
                                    <m:r>
                                      <a:rPr lang="en-GB" b="0" i="1" smtClean="0">
                                        <a:latin typeface="Cambria Math" panose="02040503050406030204" pitchFamily="18" charset="0"/>
                                      </a:rPr>
                                      <m:t>  </m:t>
                                    </m:r>
                                    <m:r>
                                      <a:rPr lang="en-GB" i="1">
                                        <a:latin typeface="Cambria Math" panose="02040503050406030204" pitchFamily="18" charset="0"/>
                                      </a:rPr>
                                      <m:t>0</m:t>
                                    </m:r>
                                  </m:e>
                                </m:mr>
                              </m:m>
                            </m:e>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1</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1</m:t>
                                    </m:r>
                                  </m:e>
                                </m:mr>
                              </m:m>
                            </m:e>
                          </m:mr>
                        </m:m>
                      </m:e>
                    </m:d>
                  </m:oMath>
                </a14:m>
                <a:endParaRPr lang="en-GB" dirty="0"/>
              </a:p>
            </p:txBody>
          </p:sp>
        </mc:Choice>
        <mc:Fallback>
          <p:sp>
            <p:nvSpPr>
              <p:cNvPr id="3" name="Content Placeholder 2">
                <a:extLst>
                  <a:ext uri="{FF2B5EF4-FFF2-40B4-BE49-F238E27FC236}">
                    <a16:creationId xmlns:a16="http://schemas.microsoft.com/office/drawing/2014/main" id="{8FDE7EB7-EE22-4ADC-90E5-34517CC19F65}"/>
                  </a:ext>
                </a:extLst>
              </p:cNvPr>
              <p:cNvSpPr>
                <a:spLocks noGrp="1" noRot="1" noChangeAspect="1" noMove="1" noResize="1" noEditPoints="1" noAdjustHandles="1" noChangeArrowheads="1" noChangeShapeType="1" noTextEdit="1"/>
              </p:cNvSpPr>
              <p:nvPr>
                <p:ph idx="1"/>
              </p:nvPr>
            </p:nvSpPr>
            <p:spPr>
              <a:xfrm>
                <a:off x="1522413" y="1904999"/>
                <a:ext cx="9134391" cy="4572001"/>
              </a:xfrm>
              <a:blipFill>
                <a:blip r:embed="rId3"/>
                <a:stretch>
                  <a:fillRect l="-868" t="-2929"/>
                </a:stretch>
              </a:blipFill>
            </p:spPr>
            <p:txBody>
              <a:bodyPr/>
              <a:lstStyle/>
              <a:p>
                <a:r>
                  <a:rPr lang="en-GB">
                    <a:noFill/>
                  </a:rPr>
                  <a:t> </a:t>
                </a:r>
              </a:p>
            </p:txBody>
          </p:sp>
        </mc:Fallback>
      </mc:AlternateContent>
    </p:spTree>
    <p:extLst>
      <p:ext uri="{BB962C8B-B14F-4D97-AF65-F5344CB8AC3E}">
        <p14:creationId xmlns:p14="http://schemas.microsoft.com/office/powerpoint/2010/main" val="231090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FD86-9AAA-4366-829F-01EF44CB0693}"/>
              </a:ext>
            </a:extLst>
          </p:cNvPr>
          <p:cNvSpPr>
            <a:spLocks noGrp="1"/>
          </p:cNvSpPr>
          <p:nvPr>
            <p:ph type="title"/>
          </p:nvPr>
        </p:nvSpPr>
        <p:spPr/>
        <p:txBody>
          <a:bodyPr/>
          <a:lstStyle/>
          <a:p>
            <a:r>
              <a:rPr lang="en-GB" dirty="0"/>
              <a:t>Multiplying homogeneous 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C06496-F67E-49CE-8A62-306C6152FE1E}"/>
                  </a:ext>
                </a:extLst>
              </p:cNvPr>
              <p:cNvSpPr>
                <a:spLocks noGrp="1"/>
              </p:cNvSpPr>
              <p:nvPr>
                <p:ph idx="1"/>
              </p:nvPr>
            </p:nvSpPr>
            <p:spPr>
              <a:xfrm>
                <a:off x="0" y="2204864"/>
                <a:ext cx="12188826" cy="3814936"/>
              </a:xfrm>
            </p:spPr>
            <p:txBody>
              <a:bodyPr>
                <a:normAutofit fontScale="55000" lnSpcReduction="20000"/>
              </a:bodyPr>
              <a:lstStyle/>
              <a:p>
                <a:pPr marL="0" indent="0">
                  <a:buNone/>
                </a:pPr>
                <a14:m>
                  <m:oMathPara xmlns:m="http://schemas.openxmlformats.org/officeDocument/2006/math">
                    <m:oMathParaPr>
                      <m:jc m:val="centerGroup"/>
                    </m:oMathParaPr>
                    <m:oMath xmlns:m="http://schemas.openxmlformats.org/officeDocument/2006/math">
                      <m:d>
                        <m:dPr>
                          <m:ctrlPr>
                            <a:rPr lang="en-GB" i="1" smtClean="0">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2"/>
                                          <m:mcJc m:val="center"/>
                                        </m:mcPr>
                                      </m:mc>
                                    </m:mcs>
                                    <m:ctrlPr>
                                      <a:rPr lang="en-GB" i="1" smtClean="0">
                                        <a:solidFill>
                                          <a:schemeClr val="accent4"/>
                                        </a:solidFill>
                                        <a:latin typeface="Cambria Math" panose="02040503050406030204" pitchFamily="18" charset="0"/>
                                      </a:rPr>
                                    </m:ctrlPr>
                                  </m:mPr>
                                  <m:mr>
                                    <m:e>
                                      <m:sSub>
                                        <m:sSubPr>
                                          <m:ctrlPr>
                                            <a:rPr lang="en-GB" i="1">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11</m:t>
                                          </m:r>
                                        </m:sub>
                                      </m:sSub>
                                    </m:e>
                                    <m:e>
                                      <m:sSub>
                                        <m:sSubPr>
                                          <m:ctrlPr>
                                            <a:rPr lang="en-GB" i="1">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12</m:t>
                                          </m:r>
                                        </m:sub>
                                      </m:sSub>
                                    </m:e>
                                  </m:mr>
                                  <m:mr>
                                    <m:e>
                                      <m:sSub>
                                        <m:sSubPr>
                                          <m:ctrlPr>
                                            <a:rPr lang="en-GB" i="1">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21</m:t>
                                          </m:r>
                                        </m:sub>
                                      </m:sSub>
                                    </m:e>
                                    <m:e>
                                      <m:sSub>
                                        <m:sSubPr>
                                          <m:ctrlPr>
                                            <a:rPr lang="en-GB" i="1">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22</m:t>
                                          </m:r>
                                        </m:sub>
                                      </m:sSub>
                                    </m:e>
                                  </m:mr>
                                </m:m>
                              </m:e>
                              <m:e>
                                <m:m>
                                  <m:mPr>
                                    <m:mcs>
                                      <m:mc>
                                        <m:mcPr>
                                          <m:count m:val="2"/>
                                          <m:mcJc m:val="center"/>
                                        </m:mcPr>
                                      </m:mc>
                                    </m:mcs>
                                    <m:ctrlPr>
                                      <a:rPr lang="en-GB" i="1">
                                        <a:latin typeface="Cambria Math" panose="02040503050406030204" pitchFamily="18" charset="0"/>
                                      </a:rPr>
                                    </m:ctrlPr>
                                  </m:mPr>
                                  <m:mr>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13</m:t>
                                          </m:r>
                                        </m:sub>
                                      </m:sSub>
                                    </m:e>
                                    <m:e>
                                      <m:sSub>
                                        <m:sSubPr>
                                          <m:ctrlPr>
                                            <a:rPr lang="en-GB" i="1" smtClean="0">
                                              <a:solidFill>
                                                <a:schemeClr val="accent5"/>
                                              </a:solidFill>
                                              <a:latin typeface="Cambria Math" panose="02040503050406030204" pitchFamily="18" charset="0"/>
                                            </a:rPr>
                                          </m:ctrlPr>
                                        </m:sSubPr>
                                        <m:e>
                                          <m:r>
                                            <a:rPr lang="en-GB" i="1">
                                              <a:solidFill>
                                                <a:schemeClr val="accent5"/>
                                              </a:solidFill>
                                              <a:latin typeface="Cambria Math" panose="02040503050406030204" pitchFamily="18" charset="0"/>
                                            </a:rPr>
                                            <m:t>𝑡</m:t>
                                          </m:r>
                                        </m:e>
                                        <m:sub>
                                          <m:r>
                                            <a:rPr lang="en-GB" i="1">
                                              <a:solidFill>
                                                <a:schemeClr val="accent5"/>
                                              </a:solidFill>
                                              <a:latin typeface="Cambria Math" panose="02040503050406030204" pitchFamily="18" charset="0"/>
                                            </a:rPr>
                                            <m:t>𝑥</m:t>
                                          </m:r>
                                        </m:sub>
                                      </m:sSub>
                                    </m:e>
                                  </m:mr>
                                  <m:mr>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23</m:t>
                                          </m:r>
                                        </m:sub>
                                      </m:sSub>
                                    </m:e>
                                    <m:e>
                                      <m:sSub>
                                        <m:sSubPr>
                                          <m:ctrlPr>
                                            <a:rPr lang="en-GB" i="1" smtClean="0">
                                              <a:solidFill>
                                                <a:schemeClr val="accent5"/>
                                              </a:solidFill>
                                              <a:latin typeface="Cambria Math" panose="02040503050406030204" pitchFamily="18" charset="0"/>
                                            </a:rPr>
                                          </m:ctrlPr>
                                        </m:sSubPr>
                                        <m:e>
                                          <m:r>
                                            <a:rPr lang="en-GB" i="1">
                                              <a:solidFill>
                                                <a:schemeClr val="accent5"/>
                                              </a:solidFill>
                                              <a:latin typeface="Cambria Math" panose="02040503050406030204" pitchFamily="18" charset="0"/>
                                            </a:rPr>
                                            <m:t>𝑡</m:t>
                                          </m:r>
                                        </m:e>
                                        <m:sub>
                                          <m:r>
                                            <a:rPr lang="en-GB" i="1">
                                              <a:solidFill>
                                                <a:schemeClr val="accent5"/>
                                              </a:solidFill>
                                              <a:latin typeface="Cambria Math" panose="02040503050406030204" pitchFamily="18" charset="0"/>
                                            </a:rPr>
                                            <m:t>𝑦</m:t>
                                          </m:r>
                                        </m:sub>
                                      </m:sSub>
                                    </m:e>
                                  </m:mr>
                                </m:m>
                              </m:e>
                            </m:mr>
                            <m:mr>
                              <m:e>
                                <m:m>
                                  <m:mPr>
                                    <m:mcs>
                                      <m:mc>
                                        <m:mcPr>
                                          <m:count m:val="2"/>
                                          <m:mcJc m:val="center"/>
                                        </m:mcPr>
                                      </m:mc>
                                    </m:mcs>
                                    <m:ctrlPr>
                                      <a:rPr lang="en-GB" i="1">
                                        <a:latin typeface="Cambria Math" panose="02040503050406030204" pitchFamily="18" charset="0"/>
                                      </a:rPr>
                                    </m:ctrlPr>
                                  </m:mPr>
                                  <m:mr>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31</m:t>
                                          </m:r>
                                        </m:sub>
                                      </m:sSub>
                                    </m:e>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32</m:t>
                                          </m:r>
                                        </m:sub>
                                      </m:sSub>
                                    </m:e>
                                  </m:mr>
                                  <m:mr>
                                    <m:e>
                                      <m:r>
                                        <a:rPr lang="en-GB" i="1">
                                          <a:latin typeface="Cambria Math" panose="02040503050406030204" pitchFamily="18" charset="0"/>
                                        </a:rPr>
                                        <m:t>0</m:t>
                                      </m:r>
                                    </m:e>
                                    <m:e>
                                      <m:r>
                                        <a:rPr lang="en-GB" i="1">
                                          <a:latin typeface="Cambria Math" panose="02040503050406030204" pitchFamily="18" charset="0"/>
                                        </a:rPr>
                                        <m:t>0</m:t>
                                      </m:r>
                                    </m:e>
                                  </m:mr>
                                </m:m>
                              </m:e>
                              <m:e>
                                <m:m>
                                  <m:mPr>
                                    <m:mcs>
                                      <m:mc>
                                        <m:mcPr>
                                          <m:count m:val="2"/>
                                          <m:mcJc m:val="center"/>
                                        </m:mcPr>
                                      </m:mc>
                                    </m:mcs>
                                    <m:ctrlPr>
                                      <a:rPr lang="en-GB" i="1">
                                        <a:latin typeface="Cambria Math" panose="02040503050406030204" pitchFamily="18" charset="0"/>
                                      </a:rPr>
                                    </m:ctrlPr>
                                  </m:mPr>
                                  <m:mr>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33</m:t>
                                          </m:r>
                                        </m:sub>
                                      </m:sSub>
                                    </m:e>
                                    <m:e>
                                      <m:sSub>
                                        <m:sSubPr>
                                          <m:ctrlPr>
                                            <a:rPr lang="en-GB" i="1" smtClean="0">
                                              <a:solidFill>
                                                <a:schemeClr val="accent5"/>
                                              </a:solidFill>
                                              <a:latin typeface="Cambria Math" panose="02040503050406030204" pitchFamily="18" charset="0"/>
                                            </a:rPr>
                                          </m:ctrlPr>
                                        </m:sSubPr>
                                        <m:e>
                                          <m:r>
                                            <a:rPr lang="en-GB" i="1">
                                              <a:solidFill>
                                                <a:schemeClr val="accent5"/>
                                              </a:solidFill>
                                              <a:latin typeface="Cambria Math" panose="02040503050406030204" pitchFamily="18" charset="0"/>
                                            </a:rPr>
                                            <m:t>𝑡</m:t>
                                          </m:r>
                                        </m:e>
                                        <m:sub>
                                          <m:r>
                                            <a:rPr lang="en-GB" i="1">
                                              <a:solidFill>
                                                <a:schemeClr val="accent5"/>
                                              </a:solidFill>
                                              <a:latin typeface="Cambria Math" panose="02040503050406030204" pitchFamily="18" charset="0"/>
                                            </a:rPr>
                                            <m:t>𝑧</m:t>
                                          </m:r>
                                        </m:sub>
                                      </m:sSub>
                                    </m:e>
                                  </m:mr>
                                  <m:mr>
                                    <m:e>
                                      <m:r>
                                        <a:rPr lang="en-GB" i="1">
                                          <a:latin typeface="Cambria Math" panose="02040503050406030204" pitchFamily="18" charset="0"/>
                                        </a:rPr>
                                        <m:t>0</m:t>
                                      </m:r>
                                    </m:e>
                                    <m:e>
                                      <m:r>
                                        <a:rPr lang="en-GB" i="1">
                                          <a:latin typeface="Cambria Math" panose="02040503050406030204" pitchFamily="18" charset="0"/>
                                        </a:rPr>
                                        <m:t>1</m:t>
                                      </m:r>
                                    </m:e>
                                  </m:mr>
                                </m:m>
                              </m:e>
                            </m:mr>
                          </m:m>
                        </m:e>
                      </m:d>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2"/>
                                          <m:mcJc m:val="center"/>
                                        </m:mcPr>
                                      </m:mc>
                                    </m:mcs>
                                    <m:ctrlPr>
                                      <a:rPr lang="en-GB" i="1">
                                        <a:latin typeface="Cambria Math" panose="02040503050406030204" pitchFamily="18" charset="0"/>
                                      </a:rPr>
                                    </m:ctrlPr>
                                  </m:mPr>
                                  <m:mr>
                                    <m:e>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11</m:t>
                                          </m:r>
                                        </m:sub>
                                      </m:sSub>
                                    </m:e>
                                    <m:e>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12</m:t>
                                          </m:r>
                                        </m:sub>
                                      </m:sSub>
                                    </m:e>
                                  </m:mr>
                                  <m:mr>
                                    <m:e>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21</m:t>
                                          </m:r>
                                        </m:sub>
                                      </m:sSub>
                                    </m:e>
                                    <m:e>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22</m:t>
                                          </m:r>
                                        </m:sub>
                                      </m:sSub>
                                    </m:e>
                                  </m:mr>
                                </m:m>
                              </m:e>
                              <m:e>
                                <m:m>
                                  <m:mPr>
                                    <m:mcs>
                                      <m:mc>
                                        <m:mcPr>
                                          <m:count m:val="2"/>
                                          <m:mcJc m:val="center"/>
                                        </m:mcPr>
                                      </m:mc>
                                    </m:mcs>
                                    <m:ctrlPr>
                                      <a:rPr lang="en-GB" i="1">
                                        <a:latin typeface="Cambria Math" panose="02040503050406030204" pitchFamily="18" charset="0"/>
                                      </a:rPr>
                                    </m:ctrlPr>
                                  </m:mPr>
                                  <m:mr>
                                    <m:e>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13</m:t>
                                          </m:r>
                                        </m:sub>
                                      </m:sSub>
                                    </m:e>
                                    <m:e>
                                      <m:sSub>
                                        <m:sSubPr>
                                          <m:ctrlPr>
                                            <a:rPr lang="en-GB" i="1" smtClean="0">
                                              <a:solidFill>
                                                <a:srgbClr val="FFFF00"/>
                                              </a:solidFill>
                                              <a:latin typeface="Cambria Math" panose="02040503050406030204" pitchFamily="18" charset="0"/>
                                            </a:rPr>
                                          </m:ctrlPr>
                                        </m:sSubPr>
                                        <m:e>
                                          <m:r>
                                            <a:rPr lang="en-GB" i="1">
                                              <a:solidFill>
                                                <a:srgbClr val="FFFF00"/>
                                              </a:solidFill>
                                              <a:latin typeface="Cambria Math" panose="02040503050406030204" pitchFamily="18" charset="0"/>
                                            </a:rPr>
                                            <m:t>𝑢</m:t>
                                          </m:r>
                                        </m:e>
                                        <m:sub>
                                          <m:r>
                                            <a:rPr lang="en-GB" i="1">
                                              <a:solidFill>
                                                <a:srgbClr val="FFFF00"/>
                                              </a:solidFill>
                                              <a:latin typeface="Cambria Math" panose="02040503050406030204" pitchFamily="18" charset="0"/>
                                            </a:rPr>
                                            <m:t>𝑥</m:t>
                                          </m:r>
                                        </m:sub>
                                      </m:sSub>
                                    </m:e>
                                  </m:mr>
                                  <m:mr>
                                    <m:e>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23</m:t>
                                          </m:r>
                                        </m:sub>
                                      </m:sSub>
                                    </m:e>
                                    <m:e>
                                      <m:sSub>
                                        <m:sSubPr>
                                          <m:ctrlPr>
                                            <a:rPr lang="en-GB" i="1" smtClean="0">
                                              <a:solidFill>
                                                <a:srgbClr val="FFFF00"/>
                                              </a:solidFill>
                                              <a:latin typeface="Cambria Math" panose="02040503050406030204" pitchFamily="18" charset="0"/>
                                            </a:rPr>
                                          </m:ctrlPr>
                                        </m:sSubPr>
                                        <m:e>
                                          <m:r>
                                            <a:rPr lang="en-GB" i="1">
                                              <a:solidFill>
                                                <a:srgbClr val="FFFF00"/>
                                              </a:solidFill>
                                              <a:latin typeface="Cambria Math" panose="02040503050406030204" pitchFamily="18" charset="0"/>
                                            </a:rPr>
                                            <m:t>𝑢</m:t>
                                          </m:r>
                                        </m:e>
                                        <m:sub>
                                          <m:r>
                                            <a:rPr lang="en-GB" i="1">
                                              <a:solidFill>
                                                <a:srgbClr val="FFFF00"/>
                                              </a:solidFill>
                                              <a:latin typeface="Cambria Math" panose="02040503050406030204" pitchFamily="18" charset="0"/>
                                            </a:rPr>
                                            <m:t>𝑦</m:t>
                                          </m:r>
                                        </m:sub>
                                      </m:sSub>
                                    </m:e>
                                  </m:mr>
                                </m:m>
                              </m:e>
                            </m:mr>
                            <m:mr>
                              <m:e>
                                <m:m>
                                  <m:mPr>
                                    <m:mcs>
                                      <m:mc>
                                        <m:mcPr>
                                          <m:count m:val="2"/>
                                          <m:mcJc m:val="center"/>
                                        </m:mcPr>
                                      </m:mc>
                                    </m:mcs>
                                    <m:ctrlPr>
                                      <a:rPr lang="en-GB" i="1">
                                        <a:latin typeface="Cambria Math" panose="02040503050406030204" pitchFamily="18" charset="0"/>
                                      </a:rPr>
                                    </m:ctrlPr>
                                  </m:mPr>
                                  <m:mr>
                                    <m:e>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31</m:t>
                                          </m:r>
                                        </m:sub>
                                      </m:sSub>
                                    </m:e>
                                    <m:e>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32</m:t>
                                          </m:r>
                                        </m:sub>
                                      </m:sSub>
                                    </m:e>
                                  </m:mr>
                                  <m:mr>
                                    <m:e>
                                      <m:r>
                                        <a:rPr lang="en-GB" i="1">
                                          <a:latin typeface="Cambria Math" panose="02040503050406030204" pitchFamily="18" charset="0"/>
                                        </a:rPr>
                                        <m:t>0</m:t>
                                      </m:r>
                                    </m:e>
                                    <m:e>
                                      <m:r>
                                        <a:rPr lang="en-GB" i="1">
                                          <a:latin typeface="Cambria Math" panose="02040503050406030204" pitchFamily="18" charset="0"/>
                                        </a:rPr>
                                        <m:t>0</m:t>
                                      </m:r>
                                    </m:e>
                                  </m:mr>
                                </m:m>
                              </m:e>
                              <m:e>
                                <m:m>
                                  <m:mPr>
                                    <m:mcs>
                                      <m:mc>
                                        <m:mcPr>
                                          <m:count m:val="2"/>
                                          <m:mcJc m:val="center"/>
                                        </m:mcPr>
                                      </m:mc>
                                    </m:mcs>
                                    <m:ctrlPr>
                                      <a:rPr lang="en-GB" i="1">
                                        <a:latin typeface="Cambria Math" panose="02040503050406030204" pitchFamily="18" charset="0"/>
                                      </a:rPr>
                                    </m:ctrlPr>
                                  </m:mPr>
                                  <m:mr>
                                    <m:e>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33</m:t>
                                          </m:r>
                                        </m:sub>
                                      </m:sSub>
                                    </m:e>
                                    <m:e>
                                      <m:sSub>
                                        <m:sSubPr>
                                          <m:ctrlPr>
                                            <a:rPr lang="en-GB" i="1" smtClean="0">
                                              <a:solidFill>
                                                <a:srgbClr val="FFFF00"/>
                                              </a:solidFill>
                                              <a:latin typeface="Cambria Math" panose="02040503050406030204" pitchFamily="18" charset="0"/>
                                            </a:rPr>
                                          </m:ctrlPr>
                                        </m:sSubPr>
                                        <m:e>
                                          <m:r>
                                            <a:rPr lang="en-GB" i="1">
                                              <a:solidFill>
                                                <a:srgbClr val="FFFF00"/>
                                              </a:solidFill>
                                              <a:latin typeface="Cambria Math" panose="02040503050406030204" pitchFamily="18" charset="0"/>
                                            </a:rPr>
                                            <m:t>𝑢</m:t>
                                          </m:r>
                                        </m:e>
                                        <m:sub>
                                          <m:r>
                                            <a:rPr lang="en-GB" i="1">
                                              <a:solidFill>
                                                <a:srgbClr val="FFFF00"/>
                                              </a:solidFill>
                                              <a:latin typeface="Cambria Math" panose="02040503050406030204" pitchFamily="18" charset="0"/>
                                            </a:rPr>
                                            <m:t>𝑧</m:t>
                                          </m:r>
                                        </m:sub>
                                      </m:sSub>
                                    </m:e>
                                  </m:mr>
                                  <m:mr>
                                    <m:e>
                                      <m:r>
                                        <a:rPr lang="en-GB" i="1">
                                          <a:latin typeface="Cambria Math" panose="02040503050406030204" pitchFamily="18" charset="0"/>
                                        </a:rPr>
                                        <m:t>0</m:t>
                                      </m:r>
                                    </m:e>
                                    <m:e>
                                      <m:r>
                                        <a:rPr lang="en-GB" i="1">
                                          <a:latin typeface="Cambria Math" panose="02040503050406030204" pitchFamily="18" charset="0"/>
                                        </a:rPr>
                                        <m:t>1</m:t>
                                      </m:r>
                                    </m:e>
                                  </m:mr>
                                </m:m>
                              </m:e>
                            </m:mr>
                          </m:m>
                        </m:e>
                      </m:d>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2"/>
                                          <m:mcJc m:val="center"/>
                                        </m:mcPr>
                                      </m:mc>
                                    </m:mcs>
                                    <m:ctrlPr>
                                      <a:rPr lang="en-GB" i="1">
                                        <a:latin typeface="Cambria Math" panose="02040503050406030204" pitchFamily="18" charset="0"/>
                                      </a:rPr>
                                    </m:ctrlPr>
                                  </m:mPr>
                                  <m:mr>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11</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11</m:t>
                                          </m:r>
                                        </m:sub>
                                      </m:sSub>
                                      <m:sSub>
                                        <m:sSubPr>
                                          <m:ctrlPr>
                                            <a:rPr lang="en-GB" i="1" smtClean="0">
                                              <a:solidFill>
                                                <a:schemeClr val="accent4"/>
                                              </a:solidFill>
                                              <a:latin typeface="Cambria Math" panose="02040503050406030204" pitchFamily="18" charset="0"/>
                                            </a:rPr>
                                          </m:ctrlPr>
                                        </m:sSubPr>
                                        <m:e>
                                          <m:r>
                                            <a:rPr lang="en-GB" i="1" smtClean="0">
                                              <a:solidFill>
                                                <a:schemeClr val="tx1"/>
                                              </a:solidFill>
                                              <a:latin typeface="Cambria Math" panose="02040503050406030204" pitchFamily="18" charset="0"/>
                                            </a:rPr>
                                            <m:t>+</m:t>
                                          </m:r>
                                          <m:r>
                                            <a:rPr lang="en-GB" i="1">
                                              <a:solidFill>
                                                <a:schemeClr val="accent4"/>
                                              </a:solidFill>
                                              <a:latin typeface="Cambria Math" panose="02040503050406030204" pitchFamily="18" charset="0"/>
                                            </a:rPr>
                                            <m:t> </m:t>
                                          </m:r>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12</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21</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13</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31</m:t>
                                          </m:r>
                                        </m:sub>
                                      </m:sSub>
                                    </m:e>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11</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12</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12</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22</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13</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32</m:t>
                                          </m:r>
                                        </m:sub>
                                      </m:sSub>
                                    </m:e>
                                  </m:mr>
                                  <m:mr>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21</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11</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22</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21</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23</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31</m:t>
                                          </m:r>
                                        </m:sub>
                                      </m:sSub>
                                    </m:e>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21</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12</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22</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22</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23</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32</m:t>
                                          </m:r>
                                        </m:sub>
                                      </m:sSub>
                                    </m:e>
                                  </m:mr>
                                </m:m>
                              </m:e>
                              <m:e>
                                <m:m>
                                  <m:mPr>
                                    <m:mcs>
                                      <m:mc>
                                        <m:mcPr>
                                          <m:count m:val="2"/>
                                          <m:mcJc m:val="center"/>
                                        </m:mcPr>
                                      </m:mc>
                                    </m:mcs>
                                    <m:ctrlPr>
                                      <a:rPr lang="en-GB" i="1">
                                        <a:latin typeface="Cambria Math" panose="02040503050406030204" pitchFamily="18" charset="0"/>
                                      </a:rPr>
                                    </m:ctrlPr>
                                  </m:mPr>
                                  <m:mr>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11</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13</m:t>
                                          </m:r>
                                        </m:sub>
                                      </m:sSub>
                                      <m:sSub>
                                        <m:sSubPr>
                                          <m:ctrlPr>
                                            <a:rPr lang="en-GB" i="1">
                                              <a:latin typeface="Cambria Math" panose="02040503050406030204" pitchFamily="18" charset="0"/>
                                            </a:rPr>
                                          </m:ctrlPr>
                                        </m:sSubPr>
                                        <m:e>
                                          <m:sSub>
                                            <m:sSubPr>
                                              <m:ctrlPr>
                                                <a:rPr lang="en-GB" i="1">
                                                  <a:latin typeface="Cambria Math" panose="02040503050406030204" pitchFamily="18" charset="0"/>
                                                </a:rPr>
                                              </m:ctrlPr>
                                            </m:sSubPr>
                                            <m:e>
                                              <m:r>
                                                <a:rPr lang="en-GB" i="1">
                                                  <a:latin typeface="Cambria Math" panose="02040503050406030204" pitchFamily="18" charset="0"/>
                                                </a:rPr>
                                                <m:t> +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12</m:t>
                                              </m:r>
                                            </m:sub>
                                          </m:sSub>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23</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13</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33</m:t>
                                          </m:r>
                                        </m:sub>
                                      </m:sSub>
                                    </m:e>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11</m:t>
                                          </m:r>
                                        </m:sub>
                                      </m:sSub>
                                      <m:sSub>
                                        <m:sSubPr>
                                          <m:ctrlPr>
                                            <a:rPr lang="en-GB" i="1" smtClean="0">
                                              <a:solidFill>
                                                <a:srgbClr val="FFFF00"/>
                                              </a:solidFill>
                                              <a:latin typeface="Cambria Math" panose="02040503050406030204" pitchFamily="18" charset="0"/>
                                            </a:rPr>
                                          </m:ctrlPr>
                                        </m:sSubPr>
                                        <m:e>
                                          <m:r>
                                            <a:rPr lang="en-GB" i="1">
                                              <a:solidFill>
                                                <a:srgbClr val="FFFF00"/>
                                              </a:solidFill>
                                              <a:latin typeface="Cambria Math" panose="02040503050406030204" pitchFamily="18" charset="0"/>
                                            </a:rPr>
                                            <m:t>𝑢</m:t>
                                          </m:r>
                                        </m:e>
                                        <m:sub>
                                          <m:r>
                                            <a:rPr lang="en-GB" i="1">
                                              <a:solidFill>
                                                <a:srgbClr val="FFFF00"/>
                                              </a:solidFill>
                                              <a:latin typeface="Cambria Math" panose="02040503050406030204" pitchFamily="18" charset="0"/>
                                            </a:rPr>
                                            <m:t>𝑥</m:t>
                                          </m:r>
                                        </m:sub>
                                      </m:sSub>
                                      <m:r>
                                        <a:rPr lang="en-GB" i="1">
                                          <a:latin typeface="Cambria Math" panose="02040503050406030204" pitchFamily="18" charset="0"/>
                                        </a:rPr>
                                        <m:t>+</m:t>
                                      </m:r>
                                      <m:sSub>
                                        <m:sSubPr>
                                          <m:ctrlPr>
                                            <a:rPr lang="en-GB" i="1">
                                              <a:solidFill>
                                                <a:srgbClr val="C00000"/>
                                              </a:solidFill>
                                              <a:latin typeface="Cambria Math" panose="02040503050406030204" pitchFamily="18" charset="0"/>
                                            </a:rPr>
                                          </m:ctrlPr>
                                        </m:sSubPr>
                                        <m:e>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12</m:t>
                                          </m:r>
                                        </m:sub>
                                      </m:sSub>
                                      <m:sSub>
                                        <m:sSubPr>
                                          <m:ctrlPr>
                                            <a:rPr lang="en-GB" i="1" smtClean="0">
                                              <a:solidFill>
                                                <a:srgbClr val="FFFF00"/>
                                              </a:solidFill>
                                              <a:latin typeface="Cambria Math" panose="02040503050406030204" pitchFamily="18" charset="0"/>
                                            </a:rPr>
                                          </m:ctrlPr>
                                        </m:sSubPr>
                                        <m:e>
                                          <m:r>
                                            <a:rPr lang="en-GB" i="1">
                                              <a:solidFill>
                                                <a:srgbClr val="FFFF00"/>
                                              </a:solidFill>
                                              <a:latin typeface="Cambria Math" panose="02040503050406030204" pitchFamily="18" charset="0"/>
                                            </a:rPr>
                                            <m:t>𝑢</m:t>
                                          </m:r>
                                        </m:e>
                                        <m:sub>
                                          <m:r>
                                            <a:rPr lang="en-GB" i="1">
                                              <a:solidFill>
                                                <a:srgbClr val="FFFF00"/>
                                              </a:solidFill>
                                              <a:latin typeface="Cambria Math" panose="02040503050406030204" pitchFamily="18" charset="0"/>
                                            </a:rPr>
                                            <m:t>𝑦</m:t>
                                          </m:r>
                                        </m:sub>
                                      </m:sSub>
                                      <m:r>
                                        <a:rPr lang="en-GB" i="1">
                                          <a:latin typeface="Cambria Math" panose="02040503050406030204" pitchFamily="18" charset="0"/>
                                        </a:rPr>
                                        <m:t>+</m:t>
                                      </m:r>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1</m:t>
                                          </m:r>
                                          <m:r>
                                            <a:rPr lang="en-GB" i="1">
                                              <a:solidFill>
                                                <a:schemeClr val="accent4"/>
                                              </a:solidFill>
                                              <a:latin typeface="Cambria Math" panose="02040503050406030204" pitchFamily="18" charset="0"/>
                                            </a:rPr>
                                            <m:t>3</m:t>
                                          </m:r>
                                        </m:sub>
                                      </m:sSub>
                                      <m:sSub>
                                        <m:sSubPr>
                                          <m:ctrlPr>
                                            <a:rPr lang="en-GB" i="1" smtClean="0">
                                              <a:solidFill>
                                                <a:srgbClr val="FFFF00"/>
                                              </a:solidFill>
                                              <a:latin typeface="Cambria Math" panose="02040503050406030204" pitchFamily="18" charset="0"/>
                                            </a:rPr>
                                          </m:ctrlPr>
                                        </m:sSubPr>
                                        <m:e>
                                          <m:r>
                                            <a:rPr lang="en-GB" i="1">
                                              <a:solidFill>
                                                <a:srgbClr val="FFFF00"/>
                                              </a:solidFill>
                                              <a:latin typeface="Cambria Math" panose="02040503050406030204" pitchFamily="18" charset="0"/>
                                            </a:rPr>
                                            <m:t>𝑢</m:t>
                                          </m:r>
                                        </m:e>
                                        <m:sub>
                                          <m:r>
                                            <a:rPr lang="en-GB" i="1">
                                              <a:solidFill>
                                                <a:srgbClr val="FFFF00"/>
                                              </a:solidFill>
                                              <a:latin typeface="Cambria Math" panose="02040503050406030204" pitchFamily="18" charset="0"/>
                                            </a:rPr>
                                            <m:t>𝑧</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5"/>
                                              </a:solidFill>
                                              <a:latin typeface="Cambria Math" panose="02040503050406030204" pitchFamily="18" charset="0"/>
                                            </a:rPr>
                                            <m:t>𝑡</m:t>
                                          </m:r>
                                        </m:e>
                                        <m:sub>
                                          <m:r>
                                            <a:rPr lang="en-GB" i="1" smtClean="0">
                                              <a:solidFill>
                                                <a:schemeClr val="accent5"/>
                                              </a:solidFill>
                                              <a:latin typeface="Cambria Math" panose="02040503050406030204" pitchFamily="18" charset="0"/>
                                            </a:rPr>
                                            <m:t>𝑥</m:t>
                                          </m:r>
                                        </m:sub>
                                      </m:sSub>
                                    </m:e>
                                  </m:mr>
                                  <m:mr>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21</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13</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22</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23</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23</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33</m:t>
                                          </m:r>
                                        </m:sub>
                                      </m:sSub>
                                    </m:e>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21</m:t>
                                          </m:r>
                                        </m:sub>
                                      </m:sSub>
                                      <m:sSub>
                                        <m:sSubPr>
                                          <m:ctrlPr>
                                            <a:rPr lang="en-GB" i="1" smtClean="0">
                                              <a:solidFill>
                                                <a:srgbClr val="FFFF00"/>
                                              </a:solidFill>
                                              <a:latin typeface="Cambria Math" panose="02040503050406030204" pitchFamily="18" charset="0"/>
                                            </a:rPr>
                                          </m:ctrlPr>
                                        </m:sSubPr>
                                        <m:e>
                                          <m:r>
                                            <a:rPr lang="en-GB" i="1">
                                              <a:solidFill>
                                                <a:srgbClr val="FFFF00"/>
                                              </a:solidFill>
                                              <a:latin typeface="Cambria Math" panose="02040503050406030204" pitchFamily="18" charset="0"/>
                                            </a:rPr>
                                            <m:t>𝑢</m:t>
                                          </m:r>
                                        </m:e>
                                        <m:sub>
                                          <m:r>
                                            <a:rPr lang="en-GB" i="1">
                                              <a:solidFill>
                                                <a:srgbClr val="FFFF00"/>
                                              </a:solidFill>
                                              <a:latin typeface="Cambria Math" panose="02040503050406030204" pitchFamily="18" charset="0"/>
                                            </a:rPr>
                                            <m:t>𝑥</m:t>
                                          </m:r>
                                        </m:sub>
                                      </m:sSub>
                                      <m:r>
                                        <a:rPr lang="en-GB" i="1">
                                          <a:latin typeface="Cambria Math" panose="02040503050406030204" pitchFamily="18" charset="0"/>
                                        </a:rPr>
                                        <m:t>+</m:t>
                                      </m:r>
                                      <m:sSub>
                                        <m:sSubPr>
                                          <m:ctrlPr>
                                            <a:rPr lang="en-GB" i="1">
                                              <a:solidFill>
                                                <a:srgbClr val="C00000"/>
                                              </a:solidFill>
                                              <a:latin typeface="Cambria Math" panose="02040503050406030204" pitchFamily="18" charset="0"/>
                                            </a:rPr>
                                          </m:ctrlPr>
                                        </m:sSubPr>
                                        <m:e>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22</m:t>
                                          </m:r>
                                        </m:sub>
                                      </m:sSub>
                                      <m:sSub>
                                        <m:sSubPr>
                                          <m:ctrlPr>
                                            <a:rPr lang="en-GB" i="1" smtClean="0">
                                              <a:solidFill>
                                                <a:srgbClr val="FFFF00"/>
                                              </a:solidFill>
                                              <a:latin typeface="Cambria Math" panose="02040503050406030204" pitchFamily="18" charset="0"/>
                                            </a:rPr>
                                          </m:ctrlPr>
                                        </m:sSubPr>
                                        <m:e>
                                          <m:r>
                                            <a:rPr lang="en-GB" i="1">
                                              <a:solidFill>
                                                <a:srgbClr val="FFFF00"/>
                                              </a:solidFill>
                                              <a:latin typeface="Cambria Math" panose="02040503050406030204" pitchFamily="18" charset="0"/>
                                            </a:rPr>
                                            <m:t>𝑢</m:t>
                                          </m:r>
                                        </m:e>
                                        <m:sub>
                                          <m:r>
                                            <a:rPr lang="en-GB" i="1">
                                              <a:solidFill>
                                                <a:srgbClr val="FFFF00"/>
                                              </a:solidFill>
                                              <a:latin typeface="Cambria Math" panose="02040503050406030204" pitchFamily="18" charset="0"/>
                                            </a:rPr>
                                            <m:t>𝑦</m:t>
                                          </m:r>
                                        </m:sub>
                                      </m:sSub>
                                      <m:r>
                                        <a:rPr lang="en-GB" i="1">
                                          <a:latin typeface="Cambria Math" panose="02040503050406030204" pitchFamily="18" charset="0"/>
                                        </a:rPr>
                                        <m:t>+</m:t>
                                      </m:r>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23</m:t>
                                          </m:r>
                                        </m:sub>
                                      </m:sSub>
                                      <m:sSub>
                                        <m:sSubPr>
                                          <m:ctrlPr>
                                            <a:rPr lang="en-GB" i="1" smtClean="0">
                                              <a:solidFill>
                                                <a:srgbClr val="FFFF00"/>
                                              </a:solidFill>
                                              <a:latin typeface="Cambria Math" panose="02040503050406030204" pitchFamily="18" charset="0"/>
                                            </a:rPr>
                                          </m:ctrlPr>
                                        </m:sSubPr>
                                        <m:e>
                                          <m:r>
                                            <a:rPr lang="en-GB" i="1">
                                              <a:solidFill>
                                                <a:srgbClr val="FFFF00"/>
                                              </a:solidFill>
                                              <a:latin typeface="Cambria Math" panose="02040503050406030204" pitchFamily="18" charset="0"/>
                                            </a:rPr>
                                            <m:t>𝑢</m:t>
                                          </m:r>
                                        </m:e>
                                        <m:sub>
                                          <m:r>
                                            <a:rPr lang="en-GB" i="1">
                                              <a:solidFill>
                                                <a:srgbClr val="FFFF00"/>
                                              </a:solidFill>
                                              <a:latin typeface="Cambria Math" panose="02040503050406030204" pitchFamily="18" charset="0"/>
                                            </a:rPr>
                                            <m:t>𝑧</m:t>
                                          </m:r>
                                        </m:sub>
                                      </m:sSub>
                                      <m:sSub>
                                        <m:sSubPr>
                                          <m:ctrlPr>
                                            <a:rPr lang="en-GB" i="1" smtClean="0">
                                              <a:solidFill>
                                                <a:schemeClr val="accent5"/>
                                              </a:solidFill>
                                              <a:latin typeface="Cambria Math" panose="02040503050406030204" pitchFamily="18" charset="0"/>
                                            </a:rPr>
                                          </m:ctrlPr>
                                        </m:sSubPr>
                                        <m:e>
                                          <m:r>
                                            <a:rPr lang="en-GB" i="1" smtClean="0">
                                              <a:solidFill>
                                                <a:schemeClr val="tx1"/>
                                              </a:solidFill>
                                              <a:latin typeface="Cambria Math" panose="02040503050406030204" pitchFamily="18" charset="0"/>
                                            </a:rPr>
                                            <m:t>+</m:t>
                                          </m:r>
                                          <m:r>
                                            <a:rPr lang="en-GB" i="1">
                                              <a:solidFill>
                                                <a:schemeClr val="accent5"/>
                                              </a:solidFill>
                                              <a:latin typeface="Cambria Math" panose="02040503050406030204" pitchFamily="18" charset="0"/>
                                            </a:rPr>
                                            <m:t> </m:t>
                                          </m:r>
                                          <m:r>
                                            <a:rPr lang="en-GB" i="1">
                                              <a:solidFill>
                                                <a:schemeClr val="accent5"/>
                                              </a:solidFill>
                                              <a:latin typeface="Cambria Math" panose="02040503050406030204" pitchFamily="18" charset="0"/>
                                            </a:rPr>
                                            <m:t>𝑡</m:t>
                                          </m:r>
                                        </m:e>
                                        <m:sub>
                                          <m:r>
                                            <a:rPr lang="en-GB" i="1" smtClean="0">
                                              <a:solidFill>
                                                <a:schemeClr val="accent5"/>
                                              </a:solidFill>
                                              <a:latin typeface="Cambria Math" panose="02040503050406030204" pitchFamily="18" charset="0"/>
                                            </a:rPr>
                                            <m:t>𝑦</m:t>
                                          </m:r>
                                        </m:sub>
                                      </m:sSub>
                                    </m:e>
                                  </m:mr>
                                </m:m>
                              </m:e>
                            </m:mr>
                            <m:mr>
                              <m:e>
                                <m:m>
                                  <m:mPr>
                                    <m:mcs>
                                      <m:mc>
                                        <m:mcPr>
                                          <m:count m:val="2"/>
                                          <m:mcJc m:val="center"/>
                                        </m:mcPr>
                                      </m:mc>
                                    </m:mcs>
                                    <m:ctrlPr>
                                      <a:rPr lang="en-GB" i="1">
                                        <a:latin typeface="Cambria Math" panose="02040503050406030204" pitchFamily="18" charset="0"/>
                                      </a:rPr>
                                    </m:ctrlPr>
                                  </m:mPr>
                                  <m:mr>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31</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11</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32</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21</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33</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31</m:t>
                                          </m:r>
                                        </m:sub>
                                      </m:sSub>
                                    </m:e>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31</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12</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32</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22</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33</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32</m:t>
                                          </m:r>
                                        </m:sub>
                                      </m:sSub>
                                    </m:e>
                                  </m:mr>
                                  <m:mr>
                                    <m:e>
                                      <m:r>
                                        <a:rPr lang="en-GB" i="1">
                                          <a:latin typeface="Cambria Math" panose="02040503050406030204" pitchFamily="18" charset="0"/>
                                        </a:rPr>
                                        <m:t>0</m:t>
                                      </m:r>
                                    </m:e>
                                    <m:e>
                                      <m:r>
                                        <a:rPr lang="en-GB" i="1">
                                          <a:latin typeface="Cambria Math" panose="02040503050406030204" pitchFamily="18" charset="0"/>
                                        </a:rPr>
                                        <m:t>0</m:t>
                                      </m:r>
                                    </m:e>
                                  </m:mr>
                                </m:m>
                              </m:e>
                              <m:e>
                                <m:m>
                                  <m:mPr>
                                    <m:mcs>
                                      <m:mc>
                                        <m:mcPr>
                                          <m:count m:val="2"/>
                                          <m:mcJc m:val="center"/>
                                        </m:mcPr>
                                      </m:mc>
                                    </m:mcs>
                                    <m:ctrlPr>
                                      <a:rPr lang="en-GB" i="1">
                                        <a:latin typeface="Cambria Math" panose="02040503050406030204" pitchFamily="18" charset="0"/>
                                      </a:rPr>
                                    </m:ctrlPr>
                                  </m:mPr>
                                  <m:mr>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31</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13</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32</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23</m:t>
                                          </m:r>
                                        </m:sub>
                                      </m:sSub>
                                      <m:sSub>
                                        <m:sSubPr>
                                          <m:ctrlPr>
                                            <a:rPr lang="en-GB" i="1">
                                              <a:latin typeface="Cambria Math" panose="02040503050406030204" pitchFamily="18" charset="0"/>
                                            </a:rPr>
                                          </m:ctrlPr>
                                        </m:sSubPr>
                                        <m:e>
                                          <m:r>
                                            <a:rPr lang="en-GB" i="1">
                                              <a:latin typeface="Cambria Math" panose="02040503050406030204" pitchFamily="18" charset="0"/>
                                            </a:rPr>
                                            <m:t>+ </m:t>
                                          </m:r>
                                          <m:r>
                                            <a:rPr lang="en-GB" i="1" smtClean="0">
                                              <a:solidFill>
                                                <a:schemeClr val="accent4"/>
                                              </a:solidFill>
                                              <a:latin typeface="Cambria Math" panose="02040503050406030204" pitchFamily="18" charset="0"/>
                                            </a:rPr>
                                            <m:t>𝑟</m:t>
                                          </m:r>
                                        </m:e>
                                        <m:sub>
                                          <m:r>
                                            <a:rPr lang="en-GB" i="1" smtClean="0">
                                              <a:solidFill>
                                                <a:schemeClr val="accent4"/>
                                              </a:solidFill>
                                              <a:latin typeface="Cambria Math" panose="02040503050406030204" pitchFamily="18" charset="0"/>
                                            </a:rPr>
                                            <m:t>33</m:t>
                                          </m:r>
                                        </m:sub>
                                      </m:sSub>
                                      <m:sSub>
                                        <m:sSubPr>
                                          <m:ctrlPr>
                                            <a:rPr lang="en-GB" i="1">
                                              <a:solidFill>
                                                <a:srgbClr val="E20EBA"/>
                                              </a:solidFill>
                                              <a:latin typeface="Cambria Math" panose="02040503050406030204" pitchFamily="18" charset="0"/>
                                            </a:rPr>
                                          </m:ctrlPr>
                                        </m:sSubPr>
                                        <m:e>
                                          <m:r>
                                            <a:rPr lang="en-GB" i="1">
                                              <a:solidFill>
                                                <a:srgbClr val="E20EBA"/>
                                              </a:solidFill>
                                              <a:latin typeface="Cambria Math" panose="02040503050406030204" pitchFamily="18" charset="0"/>
                                            </a:rPr>
                                            <m:t>𝑠</m:t>
                                          </m:r>
                                        </m:e>
                                        <m:sub>
                                          <m:r>
                                            <a:rPr lang="en-GB" i="1">
                                              <a:solidFill>
                                                <a:srgbClr val="E20EBA"/>
                                              </a:solidFill>
                                              <a:latin typeface="Cambria Math" panose="02040503050406030204" pitchFamily="18" charset="0"/>
                                            </a:rPr>
                                            <m:t>33</m:t>
                                          </m:r>
                                        </m:sub>
                                      </m:sSub>
                                    </m:e>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31</m:t>
                                          </m:r>
                                        </m:sub>
                                      </m:sSub>
                                      <m:sSub>
                                        <m:sSubPr>
                                          <m:ctrlPr>
                                            <a:rPr lang="en-GB" i="1" smtClean="0">
                                              <a:solidFill>
                                                <a:srgbClr val="FFFF00"/>
                                              </a:solidFill>
                                              <a:latin typeface="Cambria Math" panose="02040503050406030204" pitchFamily="18" charset="0"/>
                                            </a:rPr>
                                          </m:ctrlPr>
                                        </m:sSubPr>
                                        <m:e>
                                          <m:r>
                                            <a:rPr lang="en-GB" i="1">
                                              <a:solidFill>
                                                <a:srgbClr val="FFFF00"/>
                                              </a:solidFill>
                                              <a:latin typeface="Cambria Math" panose="02040503050406030204" pitchFamily="18" charset="0"/>
                                            </a:rPr>
                                            <m:t>𝑢</m:t>
                                          </m:r>
                                        </m:e>
                                        <m:sub>
                                          <m:r>
                                            <a:rPr lang="en-GB" i="1">
                                              <a:solidFill>
                                                <a:srgbClr val="FFFF00"/>
                                              </a:solidFill>
                                              <a:latin typeface="Cambria Math" panose="02040503050406030204" pitchFamily="18" charset="0"/>
                                            </a:rPr>
                                            <m:t>𝑥</m:t>
                                          </m:r>
                                        </m:sub>
                                      </m:sSub>
                                      <m:r>
                                        <a:rPr lang="en-GB" i="1">
                                          <a:latin typeface="Cambria Math" panose="02040503050406030204" pitchFamily="18" charset="0"/>
                                        </a:rPr>
                                        <m:t>+</m:t>
                                      </m:r>
                                      <m:sSub>
                                        <m:sSubPr>
                                          <m:ctrlPr>
                                            <a:rPr lang="en-GB" i="1" smtClean="0">
                                              <a:solidFill>
                                                <a:schemeClr val="accent4"/>
                                              </a:solidFill>
                                              <a:latin typeface="Cambria Math" panose="02040503050406030204" pitchFamily="18" charset="0"/>
                                            </a:rPr>
                                          </m:ctrlPr>
                                        </m:sSubPr>
                                        <m:e>
                                          <m:r>
                                            <a:rPr lang="en-GB" i="1" smtClean="0">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32</m:t>
                                          </m:r>
                                        </m:sub>
                                      </m:sSub>
                                      <m:sSub>
                                        <m:sSubPr>
                                          <m:ctrlPr>
                                            <a:rPr lang="en-GB" i="1" smtClean="0">
                                              <a:solidFill>
                                                <a:srgbClr val="FFFF00"/>
                                              </a:solidFill>
                                              <a:latin typeface="Cambria Math" panose="02040503050406030204" pitchFamily="18" charset="0"/>
                                            </a:rPr>
                                          </m:ctrlPr>
                                        </m:sSubPr>
                                        <m:e>
                                          <m:r>
                                            <a:rPr lang="en-GB" i="1">
                                              <a:solidFill>
                                                <a:srgbClr val="FFFF00"/>
                                              </a:solidFill>
                                              <a:latin typeface="Cambria Math" panose="02040503050406030204" pitchFamily="18" charset="0"/>
                                            </a:rPr>
                                            <m:t>𝑢</m:t>
                                          </m:r>
                                        </m:e>
                                        <m:sub>
                                          <m:r>
                                            <a:rPr lang="en-GB" i="1">
                                              <a:solidFill>
                                                <a:srgbClr val="FFFF00"/>
                                              </a:solidFill>
                                              <a:latin typeface="Cambria Math" panose="02040503050406030204" pitchFamily="18" charset="0"/>
                                            </a:rPr>
                                            <m:t>𝑦</m:t>
                                          </m:r>
                                        </m:sub>
                                      </m:sSub>
                                      <m:r>
                                        <a:rPr lang="en-GB" i="1">
                                          <a:latin typeface="Cambria Math" panose="02040503050406030204" pitchFamily="18" charset="0"/>
                                        </a:rPr>
                                        <m:t>+</m:t>
                                      </m:r>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𝑟</m:t>
                                          </m:r>
                                        </m:e>
                                        <m:sub>
                                          <m:r>
                                            <a:rPr lang="en-GB" i="1">
                                              <a:solidFill>
                                                <a:schemeClr val="accent4"/>
                                              </a:solidFill>
                                              <a:latin typeface="Cambria Math" panose="02040503050406030204" pitchFamily="18" charset="0"/>
                                            </a:rPr>
                                            <m:t>33</m:t>
                                          </m:r>
                                        </m:sub>
                                      </m:sSub>
                                      <m:sSub>
                                        <m:sSubPr>
                                          <m:ctrlPr>
                                            <a:rPr lang="en-GB" i="1" smtClean="0">
                                              <a:solidFill>
                                                <a:srgbClr val="FFFF00"/>
                                              </a:solidFill>
                                              <a:latin typeface="Cambria Math" panose="02040503050406030204" pitchFamily="18" charset="0"/>
                                            </a:rPr>
                                          </m:ctrlPr>
                                        </m:sSubPr>
                                        <m:e>
                                          <m:r>
                                            <a:rPr lang="en-GB" i="1">
                                              <a:solidFill>
                                                <a:srgbClr val="FFFF00"/>
                                              </a:solidFill>
                                              <a:latin typeface="Cambria Math" panose="02040503050406030204" pitchFamily="18" charset="0"/>
                                            </a:rPr>
                                            <m:t>𝑢</m:t>
                                          </m:r>
                                        </m:e>
                                        <m:sub>
                                          <m:r>
                                            <a:rPr lang="en-GB" i="1">
                                              <a:solidFill>
                                                <a:srgbClr val="FFFF00"/>
                                              </a:solidFill>
                                              <a:latin typeface="Cambria Math" panose="02040503050406030204" pitchFamily="18" charset="0"/>
                                            </a:rPr>
                                            <m:t>𝑧</m:t>
                                          </m:r>
                                        </m:sub>
                                      </m:sSub>
                                      <m:sSub>
                                        <m:sSubPr>
                                          <m:ctrlPr>
                                            <a:rPr lang="en-GB" i="1" smtClean="0">
                                              <a:solidFill>
                                                <a:schemeClr val="accent5"/>
                                              </a:solidFill>
                                              <a:latin typeface="Cambria Math" panose="02040503050406030204" pitchFamily="18" charset="0"/>
                                            </a:rPr>
                                          </m:ctrlPr>
                                        </m:sSubPr>
                                        <m:e>
                                          <m:r>
                                            <a:rPr lang="en-GB" i="1" smtClean="0">
                                              <a:solidFill>
                                                <a:schemeClr val="tx1"/>
                                              </a:solidFill>
                                              <a:latin typeface="Cambria Math" panose="02040503050406030204" pitchFamily="18" charset="0"/>
                                            </a:rPr>
                                            <m:t>+</m:t>
                                          </m:r>
                                          <m:r>
                                            <a:rPr lang="en-GB" i="1">
                                              <a:solidFill>
                                                <a:schemeClr val="accent5"/>
                                              </a:solidFill>
                                              <a:latin typeface="Cambria Math" panose="02040503050406030204" pitchFamily="18" charset="0"/>
                                            </a:rPr>
                                            <m:t> </m:t>
                                          </m:r>
                                          <m:r>
                                            <a:rPr lang="en-GB" i="1">
                                              <a:solidFill>
                                                <a:schemeClr val="accent5"/>
                                              </a:solidFill>
                                              <a:latin typeface="Cambria Math" panose="02040503050406030204" pitchFamily="18" charset="0"/>
                                            </a:rPr>
                                            <m:t>𝑡</m:t>
                                          </m:r>
                                        </m:e>
                                        <m:sub>
                                          <m:r>
                                            <a:rPr lang="en-GB" i="1" smtClean="0">
                                              <a:solidFill>
                                                <a:schemeClr val="accent5"/>
                                              </a:solidFill>
                                              <a:latin typeface="Cambria Math" panose="02040503050406030204" pitchFamily="18" charset="0"/>
                                            </a:rPr>
                                            <m:t>𝑧</m:t>
                                          </m:r>
                                        </m:sub>
                                      </m:sSub>
                                    </m:e>
                                  </m:mr>
                                  <m:mr>
                                    <m:e>
                                      <m:r>
                                        <a:rPr lang="en-GB" i="1">
                                          <a:latin typeface="Cambria Math" panose="02040503050406030204" pitchFamily="18" charset="0"/>
                                        </a:rPr>
                                        <m:t>0</m:t>
                                      </m:r>
                                    </m:e>
                                    <m:e>
                                      <m:r>
                                        <a:rPr lang="en-GB" i="1">
                                          <a:latin typeface="Cambria Math" panose="02040503050406030204" pitchFamily="18" charset="0"/>
                                        </a:rPr>
                                        <m:t>1</m:t>
                                      </m:r>
                                    </m:e>
                                  </m:mr>
                                </m:m>
                              </m:e>
                            </m:mr>
                          </m:m>
                        </m:e>
                      </m:d>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9FC06496-F67E-49CE-8A62-306C6152FE1E}"/>
                  </a:ext>
                </a:extLst>
              </p:cNvPr>
              <p:cNvSpPr>
                <a:spLocks noGrp="1" noRot="1" noChangeAspect="1" noMove="1" noResize="1" noEditPoints="1" noAdjustHandles="1" noChangeArrowheads="1" noChangeShapeType="1" noTextEdit="1"/>
              </p:cNvSpPr>
              <p:nvPr>
                <p:ph idx="1"/>
              </p:nvPr>
            </p:nvSpPr>
            <p:spPr>
              <a:xfrm>
                <a:off x="0" y="2204864"/>
                <a:ext cx="12188826" cy="3814936"/>
              </a:xfrm>
              <a:blipFill>
                <a:blip r:embed="rId3"/>
                <a:stretch>
                  <a:fillRect t="-319"/>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CB5B0915-BB65-4538-96DE-8C1BDC8F6EC7}"/>
              </a:ext>
              <a:ext uri="{C183D7F6-B498-43B3-948B-1728B52AA6E4}">
                <adec:decorative xmlns:adec="http://schemas.microsoft.com/office/drawing/2017/decorative" val="1"/>
              </a:ext>
            </a:extLst>
          </p:cNvPr>
          <p:cNvSpPr/>
          <p:nvPr/>
        </p:nvSpPr>
        <p:spPr>
          <a:xfrm>
            <a:off x="1341884" y="1916832"/>
            <a:ext cx="2160240" cy="1263496"/>
          </a:xfrm>
          <a:prstGeom prst="wedgeRectCallout">
            <a:avLst>
              <a:gd name="adj1" fmla="val 79787"/>
              <a:gd name="adj2" fmla="val -8233"/>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400" dirty="0">
                <a:solidFill>
                  <a:schemeClr val="accent4"/>
                </a:solidFill>
              </a:rPr>
              <a:t>“Rotation (and scale) part”</a:t>
            </a:r>
          </a:p>
        </p:txBody>
      </p:sp>
      <p:sp>
        <p:nvSpPr>
          <p:cNvPr id="5" name="Speech Bubble: Rectangle 4">
            <a:extLst>
              <a:ext uri="{FF2B5EF4-FFF2-40B4-BE49-F238E27FC236}">
                <a16:creationId xmlns:a16="http://schemas.microsoft.com/office/drawing/2014/main" id="{CCE5CBFC-3447-4F38-9A9A-C9E8E50C08BC}"/>
              </a:ext>
              <a:ext uri="{C183D7F6-B498-43B3-948B-1728B52AA6E4}">
                <adec:decorative xmlns:adec="http://schemas.microsoft.com/office/drawing/2017/decorative" val="1"/>
              </a:ext>
            </a:extLst>
          </p:cNvPr>
          <p:cNvSpPr/>
          <p:nvPr/>
        </p:nvSpPr>
        <p:spPr>
          <a:xfrm>
            <a:off x="8470676" y="1916832"/>
            <a:ext cx="1908718" cy="1080120"/>
          </a:xfrm>
          <a:prstGeom prst="wedgeRectCallout">
            <a:avLst>
              <a:gd name="adj1" fmla="val -70688"/>
              <a:gd name="adj2" fmla="val -2806"/>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400" dirty="0">
                <a:solidFill>
                  <a:srgbClr val="FFFF00"/>
                </a:solidFill>
              </a:rPr>
              <a:t>“Translation part”</a:t>
            </a:r>
          </a:p>
        </p:txBody>
      </p:sp>
    </p:spTree>
    <p:extLst>
      <p:ext uri="{BB962C8B-B14F-4D97-AF65-F5344CB8AC3E}">
        <p14:creationId xmlns:p14="http://schemas.microsoft.com/office/powerpoint/2010/main" val="47719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A9BF-0517-43AE-8AD0-3EE0CC65A299}"/>
              </a:ext>
            </a:extLst>
          </p:cNvPr>
          <p:cNvSpPr>
            <a:spLocks noGrp="1"/>
          </p:cNvSpPr>
          <p:nvPr>
            <p:ph type="title"/>
          </p:nvPr>
        </p:nvSpPr>
        <p:spPr/>
        <p:txBody>
          <a:bodyPr/>
          <a:lstStyle/>
          <a:p>
            <a:r>
              <a:rPr lang="en-GB" dirty="0"/>
              <a:t>3D transformation order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76DBE2-975D-4B04-A7CE-AAFD69288F30}"/>
                  </a:ext>
                </a:extLst>
              </p:cNvPr>
              <p:cNvSpPr>
                <a:spLocks noGrp="1"/>
              </p:cNvSpPr>
              <p:nvPr>
                <p:ph idx="1"/>
              </p:nvPr>
            </p:nvSpPr>
            <p:spPr>
              <a:xfrm>
                <a:off x="1522413" y="1904999"/>
                <a:ext cx="9134391" cy="4572001"/>
              </a:xfrm>
            </p:spPr>
            <p:txBody>
              <a:bodyPr>
                <a:normAutofit/>
              </a:bodyPr>
              <a:lstStyle/>
              <a:p>
                <a:pPr marL="0" indent="0">
                  <a:buNone/>
                </a:pPr>
                <a:r>
                  <a:rPr lang="en-GB" sz="2800" dirty="0">
                    <a:solidFill>
                      <a:schemeClr val="accent4"/>
                    </a:solidFill>
                  </a:rPr>
                  <a:t>Rotation</a:t>
                </a:r>
                <a:r>
                  <a:rPr lang="en-GB" sz="2800" dirty="0"/>
                  <a:t> then </a:t>
                </a:r>
                <a:r>
                  <a:rPr lang="en-GB" sz="2800" dirty="0">
                    <a:solidFill>
                      <a:schemeClr val="accent5"/>
                    </a:solidFill>
                  </a:rPr>
                  <a:t>translation</a:t>
                </a:r>
                <a:r>
                  <a:rPr lang="en-GB" sz="2800" dirty="0"/>
                  <a:t>:</a:t>
                </a:r>
                <a:br>
                  <a:rPr lang="en-GB" sz="2800" dirty="0"/>
                </a:br>
                <a:endParaRPr lang="en-GB" sz="2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ctrlPr>
                            <a:rPr lang="en-GB" sz="2800" i="1">
                              <a:latin typeface="Cambria Math" panose="02040503050406030204" pitchFamily="18" charset="0"/>
                            </a:rPr>
                          </m:ctrlPr>
                        </m:dPr>
                        <m:e>
                          <m:m>
                            <m:mPr>
                              <m:mcs>
                                <m:mc>
                                  <m:mcPr>
                                    <m:count m:val="2"/>
                                    <m:mcJc m:val="center"/>
                                  </m:mcPr>
                                </m:mc>
                              </m:mcs>
                              <m:ctrlPr>
                                <a:rPr lang="en-GB" sz="2800" i="1">
                                  <a:latin typeface="Cambria Math" panose="02040503050406030204" pitchFamily="18" charset="0"/>
                                </a:rPr>
                              </m:ctrlPr>
                            </m:mPr>
                            <m:mr>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1</m:t>
                                      </m:r>
                                    </m:e>
                                    <m:e>
                                      <m:r>
                                        <a:rPr lang="en-GB" sz="2800" i="1">
                                          <a:latin typeface="Cambria Math" panose="02040503050406030204" pitchFamily="18" charset="0"/>
                                        </a:rPr>
                                        <m:t>0</m:t>
                                      </m:r>
                                    </m:e>
                                  </m:mr>
                                  <m:mr>
                                    <m:e>
                                      <m:r>
                                        <a:rPr lang="en-GB" sz="2800" i="1">
                                          <a:latin typeface="Cambria Math" panose="02040503050406030204" pitchFamily="18" charset="0"/>
                                        </a:rPr>
                                        <m:t>0</m:t>
                                      </m:r>
                                    </m:e>
                                    <m:e>
                                      <m:r>
                                        <a:rPr lang="en-GB" sz="2800" i="1">
                                          <a:latin typeface="Cambria Math" panose="02040503050406030204" pitchFamily="18" charset="0"/>
                                        </a:rPr>
                                        <m:t>1</m:t>
                                      </m:r>
                                    </m:e>
                                  </m:mr>
                                </m:m>
                              </m:e>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0</m:t>
                                      </m:r>
                                    </m:e>
                                    <m:e>
                                      <m:sSub>
                                        <m:sSubPr>
                                          <m:ctrlPr>
                                            <a:rPr lang="en-GB" sz="2800" i="1" smtClean="0">
                                              <a:solidFill>
                                                <a:schemeClr val="accent5"/>
                                              </a:solidFill>
                                              <a:latin typeface="Cambria Math" panose="02040503050406030204" pitchFamily="18" charset="0"/>
                                            </a:rPr>
                                          </m:ctrlPr>
                                        </m:sSubPr>
                                        <m:e>
                                          <m:r>
                                            <a:rPr lang="en-GB" sz="2800" i="1">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𝑥</m:t>
                                          </m:r>
                                        </m:sub>
                                      </m:sSub>
                                    </m:e>
                                  </m:mr>
                                  <m:mr>
                                    <m:e>
                                      <m:r>
                                        <a:rPr lang="en-GB" sz="2800" i="1">
                                          <a:latin typeface="Cambria Math" panose="02040503050406030204" pitchFamily="18" charset="0"/>
                                        </a:rPr>
                                        <m:t>0</m:t>
                                      </m:r>
                                    </m:e>
                                    <m:e>
                                      <m:sSub>
                                        <m:sSubPr>
                                          <m:ctrlPr>
                                            <a:rPr lang="en-GB" sz="2800" i="1" smtClean="0">
                                              <a:solidFill>
                                                <a:schemeClr val="accent5"/>
                                              </a:solidFill>
                                              <a:latin typeface="Cambria Math" panose="02040503050406030204" pitchFamily="18" charset="0"/>
                                            </a:rPr>
                                          </m:ctrlPr>
                                        </m:sSubPr>
                                        <m:e>
                                          <m:r>
                                            <a:rPr lang="en-GB" sz="2800" i="1">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𝑦</m:t>
                                          </m:r>
                                        </m:sub>
                                      </m:sSub>
                                    </m:e>
                                  </m:mr>
                                </m:m>
                              </m:e>
                            </m:mr>
                            <m:mr>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0</m:t>
                                      </m:r>
                                    </m:e>
                                    <m:e>
                                      <m:r>
                                        <a:rPr lang="en-GB" sz="2800" i="1">
                                          <a:latin typeface="Cambria Math" panose="02040503050406030204" pitchFamily="18" charset="0"/>
                                        </a:rPr>
                                        <m:t>0</m:t>
                                      </m:r>
                                    </m:e>
                                  </m:mr>
                                  <m:mr>
                                    <m:e>
                                      <m:r>
                                        <a:rPr lang="en-GB" sz="2800" i="1">
                                          <a:latin typeface="Cambria Math" panose="02040503050406030204" pitchFamily="18" charset="0"/>
                                        </a:rPr>
                                        <m:t>0</m:t>
                                      </m:r>
                                    </m:e>
                                    <m:e>
                                      <m:r>
                                        <a:rPr lang="en-GB" sz="2800" i="1">
                                          <a:latin typeface="Cambria Math" panose="02040503050406030204" pitchFamily="18" charset="0"/>
                                        </a:rPr>
                                        <m:t>0</m:t>
                                      </m:r>
                                    </m:e>
                                  </m:mr>
                                </m:m>
                              </m:e>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1</m:t>
                                      </m:r>
                                    </m:e>
                                    <m:e>
                                      <m:sSub>
                                        <m:sSubPr>
                                          <m:ctrlPr>
                                            <a:rPr lang="en-GB" sz="2800" i="1" smtClean="0">
                                              <a:solidFill>
                                                <a:schemeClr val="accent5"/>
                                              </a:solidFill>
                                              <a:latin typeface="Cambria Math" panose="02040503050406030204" pitchFamily="18" charset="0"/>
                                            </a:rPr>
                                          </m:ctrlPr>
                                        </m:sSubPr>
                                        <m:e>
                                          <m:r>
                                            <a:rPr lang="en-GB" sz="2800" i="1">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𝑧</m:t>
                                          </m:r>
                                        </m:sub>
                                      </m:sSub>
                                    </m:e>
                                  </m:mr>
                                  <m:mr>
                                    <m:e>
                                      <m:r>
                                        <a:rPr lang="en-GB" sz="2800" i="1">
                                          <a:latin typeface="Cambria Math" panose="02040503050406030204" pitchFamily="18" charset="0"/>
                                        </a:rPr>
                                        <m:t>0</m:t>
                                      </m:r>
                                    </m:e>
                                    <m:e>
                                      <m:r>
                                        <a:rPr lang="en-GB" sz="2800" i="1">
                                          <a:latin typeface="Cambria Math" panose="02040503050406030204" pitchFamily="18" charset="0"/>
                                        </a:rPr>
                                        <m:t>1</m:t>
                                      </m:r>
                                    </m:e>
                                  </m:mr>
                                </m:m>
                              </m:e>
                            </m:mr>
                          </m:m>
                        </m:e>
                      </m:d>
                      <m:d>
                        <m:dPr>
                          <m:ctrlPr>
                            <a:rPr lang="en-GB" sz="2800" i="1">
                              <a:latin typeface="Cambria Math" panose="02040503050406030204" pitchFamily="18" charset="0"/>
                            </a:rPr>
                          </m:ctrlPr>
                        </m:dPr>
                        <m:e>
                          <m:m>
                            <m:mPr>
                              <m:mcs>
                                <m:mc>
                                  <m:mcPr>
                                    <m:count m:val="2"/>
                                    <m:mcJc m:val="center"/>
                                  </m:mcPr>
                                </m:mc>
                              </m:mcs>
                              <m:ctrlPr>
                                <a:rPr lang="en-GB" sz="2800" i="1">
                                  <a:latin typeface="Cambria Math" panose="02040503050406030204" pitchFamily="18" charset="0"/>
                                </a:rPr>
                              </m:ctrlPr>
                            </m:mPr>
                            <m:mr>
                              <m:e>
                                <m:m>
                                  <m:mPr>
                                    <m:mcs>
                                      <m:mc>
                                        <m:mcPr>
                                          <m:count m:val="2"/>
                                          <m:mcJc m:val="center"/>
                                        </m:mcPr>
                                      </m:mc>
                                    </m:mcs>
                                    <m:ctrlPr>
                                      <a:rPr lang="en-GB" sz="2800" i="1" smtClean="0">
                                        <a:solidFill>
                                          <a:schemeClr val="accent4"/>
                                        </a:solidFill>
                                        <a:latin typeface="Cambria Math" panose="02040503050406030204" pitchFamily="18" charset="0"/>
                                      </a:rPr>
                                    </m:ctrlPr>
                                  </m:mPr>
                                  <m:mr>
                                    <m:e>
                                      <m:sSub>
                                        <m:sSubPr>
                                          <m:ctrlPr>
                                            <a:rPr lang="en-GB" sz="2800" i="1">
                                              <a:solidFill>
                                                <a:schemeClr val="accent4"/>
                                              </a:solidFill>
                                              <a:latin typeface="Cambria Math" panose="02040503050406030204" pitchFamily="18" charset="0"/>
                                            </a:rPr>
                                          </m:ctrlPr>
                                        </m:sSubPr>
                                        <m:e>
                                          <m:r>
                                            <a:rPr lang="en-GB" sz="2800" b="0" i="1" smtClean="0">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11</m:t>
                                          </m:r>
                                        </m:sub>
                                      </m:sSub>
                                    </m:e>
                                    <m:e>
                                      <m:sSub>
                                        <m:sSubPr>
                                          <m:ctrlPr>
                                            <a:rPr lang="en-GB" sz="2800" i="1">
                                              <a:solidFill>
                                                <a:schemeClr val="accent4"/>
                                              </a:solidFill>
                                              <a:latin typeface="Cambria Math" panose="02040503050406030204" pitchFamily="18" charset="0"/>
                                            </a:rPr>
                                          </m:ctrlPr>
                                        </m:sSubPr>
                                        <m:e>
                                          <m:r>
                                            <a:rPr lang="en-GB" sz="2800" b="0" i="1" smtClean="0">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12</m:t>
                                          </m:r>
                                        </m:sub>
                                      </m:sSub>
                                    </m:e>
                                  </m:mr>
                                  <m:mr>
                                    <m:e>
                                      <m:sSub>
                                        <m:sSubPr>
                                          <m:ctrlPr>
                                            <a:rPr lang="en-GB" sz="2800" i="1">
                                              <a:solidFill>
                                                <a:schemeClr val="accent4"/>
                                              </a:solidFill>
                                              <a:latin typeface="Cambria Math" panose="02040503050406030204" pitchFamily="18" charset="0"/>
                                            </a:rPr>
                                          </m:ctrlPr>
                                        </m:sSubPr>
                                        <m:e>
                                          <m:r>
                                            <a:rPr lang="en-GB" sz="2800" b="0" i="1" smtClean="0">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21</m:t>
                                          </m:r>
                                        </m:sub>
                                      </m:sSub>
                                    </m:e>
                                    <m:e>
                                      <m:sSub>
                                        <m:sSubPr>
                                          <m:ctrlPr>
                                            <a:rPr lang="en-GB" sz="2800" i="1" smtClean="0">
                                              <a:solidFill>
                                                <a:schemeClr val="accent4"/>
                                              </a:solidFill>
                                              <a:latin typeface="Cambria Math" panose="02040503050406030204" pitchFamily="18" charset="0"/>
                                            </a:rPr>
                                          </m:ctrlPr>
                                        </m:sSubPr>
                                        <m:e>
                                          <m:r>
                                            <a:rPr lang="en-GB" sz="2800" b="0" i="1" smtClean="0">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22</m:t>
                                          </m:r>
                                        </m:sub>
                                      </m:sSub>
                                    </m:e>
                                  </m:mr>
                                </m:m>
                              </m:e>
                              <m:e>
                                <m:m>
                                  <m:mPr>
                                    <m:mcs>
                                      <m:mc>
                                        <m:mcPr>
                                          <m:count m:val="2"/>
                                          <m:mcJc m:val="center"/>
                                        </m:mcPr>
                                      </m:mc>
                                    </m:mcs>
                                    <m:ctrlPr>
                                      <a:rPr lang="en-GB" sz="2800" i="1">
                                        <a:latin typeface="Cambria Math" panose="02040503050406030204" pitchFamily="18" charset="0"/>
                                      </a:rPr>
                                    </m:ctrlPr>
                                  </m:mPr>
                                  <m:mr>
                                    <m:e>
                                      <m:sSub>
                                        <m:sSubPr>
                                          <m:ctrlPr>
                                            <a:rPr lang="en-GB" sz="2800" i="1" smtClean="0">
                                              <a:solidFill>
                                                <a:schemeClr val="accent4"/>
                                              </a:solidFill>
                                              <a:latin typeface="Cambria Math" panose="02040503050406030204" pitchFamily="18" charset="0"/>
                                            </a:rPr>
                                          </m:ctrlPr>
                                        </m:sSubPr>
                                        <m:e>
                                          <m:r>
                                            <a:rPr lang="en-GB" sz="2800" b="0" i="1" smtClean="0">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13</m:t>
                                          </m:r>
                                        </m:sub>
                                      </m:sSub>
                                    </m:e>
                                    <m:e>
                                      <m:r>
                                        <a:rPr lang="en-GB" sz="2800" i="1">
                                          <a:latin typeface="Cambria Math" panose="02040503050406030204" pitchFamily="18" charset="0"/>
                                        </a:rPr>
                                        <m:t>0</m:t>
                                      </m:r>
                                    </m:e>
                                  </m:mr>
                                  <m:mr>
                                    <m:e>
                                      <m:sSub>
                                        <m:sSubPr>
                                          <m:ctrlPr>
                                            <a:rPr lang="en-GB" sz="2800" i="1" smtClean="0">
                                              <a:solidFill>
                                                <a:schemeClr val="accent4"/>
                                              </a:solidFill>
                                              <a:latin typeface="Cambria Math" panose="02040503050406030204" pitchFamily="18" charset="0"/>
                                            </a:rPr>
                                          </m:ctrlPr>
                                        </m:sSubPr>
                                        <m:e>
                                          <m:r>
                                            <a:rPr lang="en-GB" sz="2800" b="0" i="1" smtClean="0">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23</m:t>
                                          </m:r>
                                        </m:sub>
                                      </m:sSub>
                                    </m:e>
                                    <m:e>
                                      <m:r>
                                        <a:rPr lang="en-GB" sz="2800" i="1">
                                          <a:latin typeface="Cambria Math" panose="02040503050406030204" pitchFamily="18" charset="0"/>
                                        </a:rPr>
                                        <m:t>0</m:t>
                                      </m:r>
                                    </m:e>
                                  </m:mr>
                                </m:m>
                              </m:e>
                            </m:mr>
                            <m:mr>
                              <m:e>
                                <m:m>
                                  <m:mPr>
                                    <m:mcs>
                                      <m:mc>
                                        <m:mcPr>
                                          <m:count m:val="2"/>
                                          <m:mcJc m:val="center"/>
                                        </m:mcPr>
                                      </m:mc>
                                    </m:mcs>
                                    <m:ctrlPr>
                                      <a:rPr lang="en-GB" sz="2800" i="1">
                                        <a:latin typeface="Cambria Math" panose="02040503050406030204" pitchFamily="18" charset="0"/>
                                      </a:rPr>
                                    </m:ctrlPr>
                                  </m:mPr>
                                  <m:mr>
                                    <m:e>
                                      <m:sSub>
                                        <m:sSubPr>
                                          <m:ctrlPr>
                                            <a:rPr lang="en-GB" sz="2800" i="1" smtClean="0">
                                              <a:solidFill>
                                                <a:schemeClr val="accent4"/>
                                              </a:solidFill>
                                              <a:latin typeface="Cambria Math" panose="02040503050406030204" pitchFamily="18" charset="0"/>
                                            </a:rPr>
                                          </m:ctrlPr>
                                        </m:sSubPr>
                                        <m:e>
                                          <m:r>
                                            <a:rPr lang="en-GB" sz="2800" b="0" i="1" smtClean="0">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31</m:t>
                                          </m:r>
                                        </m:sub>
                                      </m:sSub>
                                    </m:e>
                                    <m:e>
                                      <m:sSub>
                                        <m:sSubPr>
                                          <m:ctrlPr>
                                            <a:rPr lang="en-GB" sz="2800" i="1" smtClean="0">
                                              <a:solidFill>
                                                <a:schemeClr val="accent4"/>
                                              </a:solidFill>
                                              <a:latin typeface="Cambria Math" panose="02040503050406030204" pitchFamily="18" charset="0"/>
                                            </a:rPr>
                                          </m:ctrlPr>
                                        </m:sSubPr>
                                        <m:e>
                                          <m:r>
                                            <a:rPr lang="en-GB" sz="2800" b="0" i="1" smtClean="0">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32</m:t>
                                          </m:r>
                                        </m:sub>
                                      </m:sSub>
                                    </m:e>
                                  </m:mr>
                                  <m:mr>
                                    <m:e>
                                      <m:r>
                                        <a:rPr lang="en-GB" sz="2800" i="1">
                                          <a:latin typeface="Cambria Math" panose="02040503050406030204" pitchFamily="18" charset="0"/>
                                        </a:rPr>
                                        <m:t>0</m:t>
                                      </m:r>
                                    </m:e>
                                    <m:e>
                                      <m:r>
                                        <a:rPr lang="en-GB" sz="2800" i="1">
                                          <a:latin typeface="Cambria Math" panose="02040503050406030204" pitchFamily="18" charset="0"/>
                                        </a:rPr>
                                        <m:t>0</m:t>
                                      </m:r>
                                    </m:e>
                                  </m:mr>
                                </m:m>
                              </m:e>
                              <m:e>
                                <m:m>
                                  <m:mPr>
                                    <m:mcs>
                                      <m:mc>
                                        <m:mcPr>
                                          <m:count m:val="2"/>
                                          <m:mcJc m:val="center"/>
                                        </m:mcPr>
                                      </m:mc>
                                    </m:mcs>
                                    <m:ctrlPr>
                                      <a:rPr lang="en-GB" sz="2800" i="1">
                                        <a:latin typeface="Cambria Math" panose="02040503050406030204" pitchFamily="18" charset="0"/>
                                      </a:rPr>
                                    </m:ctrlPr>
                                  </m:mPr>
                                  <m:mr>
                                    <m:e>
                                      <m:sSub>
                                        <m:sSubPr>
                                          <m:ctrlPr>
                                            <a:rPr lang="en-GB" sz="2800" i="1" smtClean="0">
                                              <a:solidFill>
                                                <a:schemeClr val="accent4"/>
                                              </a:solidFill>
                                              <a:latin typeface="Cambria Math" panose="02040503050406030204" pitchFamily="18" charset="0"/>
                                            </a:rPr>
                                          </m:ctrlPr>
                                        </m:sSubPr>
                                        <m:e>
                                          <m:r>
                                            <a:rPr lang="en-GB" sz="2800" b="0" i="1" smtClean="0">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33</m:t>
                                          </m:r>
                                        </m:sub>
                                      </m:sSub>
                                    </m:e>
                                    <m:e>
                                      <m:r>
                                        <a:rPr lang="en-GB" sz="2800" i="1">
                                          <a:latin typeface="Cambria Math" panose="02040503050406030204" pitchFamily="18" charset="0"/>
                                        </a:rPr>
                                        <m:t>0</m:t>
                                      </m:r>
                                    </m:e>
                                  </m:mr>
                                  <m:mr>
                                    <m:e>
                                      <m:r>
                                        <a:rPr lang="en-GB" sz="2800" i="1">
                                          <a:latin typeface="Cambria Math" panose="02040503050406030204" pitchFamily="18" charset="0"/>
                                        </a:rPr>
                                        <m:t>0</m:t>
                                      </m:r>
                                    </m:e>
                                    <m:e>
                                      <m:r>
                                        <a:rPr lang="en-GB" sz="2800" i="1">
                                          <a:latin typeface="Cambria Math" panose="02040503050406030204" pitchFamily="18" charset="0"/>
                                        </a:rPr>
                                        <m:t>1</m:t>
                                      </m:r>
                                    </m:e>
                                  </m:mr>
                                </m:m>
                              </m:e>
                            </m:mr>
                          </m:m>
                        </m:e>
                      </m:d>
                    </m:oMath>
                  </m:oMathPara>
                </a14:m>
                <a:endParaRPr lang="en-GB" sz="2800" dirty="0"/>
              </a:p>
              <a:p>
                <a:pPr marL="0" indent="0">
                  <a:buNone/>
                </a:pPr>
                <a:endParaRPr lang="en-GB" sz="2800" dirty="0"/>
              </a:p>
              <a:p>
                <a:pPr marL="0" indent="0">
                  <a:buNone/>
                </a:pPr>
                <a14:m>
                  <m:oMathPara xmlns:m="http://schemas.openxmlformats.org/officeDocument/2006/math">
                    <m:oMathParaPr>
                      <m:jc m:val="centerGroup"/>
                    </m:oMathParaPr>
                    <m:oMath xmlns:m="http://schemas.openxmlformats.org/officeDocument/2006/math">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2"/>
                                    <m:mcJc m:val="center"/>
                                  </m:mcPr>
                                </m:mc>
                              </m:mcs>
                              <m:ctrlPr>
                                <a:rPr lang="en-GB" sz="2800" i="1">
                                  <a:latin typeface="Cambria Math" panose="02040503050406030204" pitchFamily="18" charset="0"/>
                                </a:rPr>
                              </m:ctrlPr>
                            </m:mPr>
                            <m:mr>
                              <m:e>
                                <m:m>
                                  <m:mPr>
                                    <m:mcs>
                                      <m:mc>
                                        <m:mcPr>
                                          <m:count m:val="2"/>
                                          <m:mcJc m:val="center"/>
                                        </m:mcPr>
                                      </m:mc>
                                    </m:mcs>
                                    <m:ctrlPr>
                                      <a:rPr lang="en-GB" sz="2800" i="1">
                                        <a:solidFill>
                                          <a:schemeClr val="accent4"/>
                                        </a:solidFill>
                                        <a:latin typeface="Cambria Math" panose="02040503050406030204" pitchFamily="18" charset="0"/>
                                      </a:rPr>
                                    </m:ctrlPr>
                                  </m:mPr>
                                  <m:mr>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11</m:t>
                                          </m:r>
                                        </m:sub>
                                      </m:sSub>
                                    </m:e>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12</m:t>
                                          </m:r>
                                        </m:sub>
                                      </m:sSub>
                                    </m:e>
                                  </m:mr>
                                  <m:mr>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21</m:t>
                                          </m:r>
                                        </m:sub>
                                      </m:sSub>
                                    </m:e>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22</m:t>
                                          </m:r>
                                        </m:sub>
                                      </m:sSub>
                                    </m:e>
                                  </m:mr>
                                </m:m>
                              </m:e>
                              <m:e>
                                <m:m>
                                  <m:mPr>
                                    <m:mcs>
                                      <m:mc>
                                        <m:mcPr>
                                          <m:count m:val="2"/>
                                          <m:mcJc m:val="center"/>
                                        </m:mcPr>
                                      </m:mc>
                                    </m:mcs>
                                    <m:ctrlPr>
                                      <a:rPr lang="en-GB" sz="2800" i="1">
                                        <a:latin typeface="Cambria Math" panose="02040503050406030204" pitchFamily="18" charset="0"/>
                                      </a:rPr>
                                    </m:ctrlPr>
                                  </m:mPr>
                                  <m:mr>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13</m:t>
                                          </m:r>
                                        </m:sub>
                                      </m:sSub>
                                    </m:e>
                                    <m:e>
                                      <m:sSub>
                                        <m:sSubPr>
                                          <m:ctrlPr>
                                            <a:rPr lang="en-GB" sz="2800" i="1">
                                              <a:solidFill>
                                                <a:schemeClr val="accent5"/>
                                              </a:solidFill>
                                              <a:latin typeface="Cambria Math" panose="02040503050406030204" pitchFamily="18" charset="0"/>
                                            </a:rPr>
                                          </m:ctrlPr>
                                        </m:sSubPr>
                                        <m:e>
                                          <m:r>
                                            <a:rPr lang="en-GB" sz="2800" i="1">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𝑥</m:t>
                                          </m:r>
                                        </m:sub>
                                      </m:sSub>
                                    </m:e>
                                  </m:mr>
                                  <m:mr>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23</m:t>
                                          </m:r>
                                        </m:sub>
                                      </m:sSub>
                                    </m:e>
                                    <m:e>
                                      <m:sSub>
                                        <m:sSubPr>
                                          <m:ctrlPr>
                                            <a:rPr lang="en-GB" sz="2800" i="1">
                                              <a:solidFill>
                                                <a:schemeClr val="accent5"/>
                                              </a:solidFill>
                                              <a:latin typeface="Cambria Math" panose="02040503050406030204" pitchFamily="18" charset="0"/>
                                            </a:rPr>
                                          </m:ctrlPr>
                                        </m:sSubPr>
                                        <m:e>
                                          <m:r>
                                            <a:rPr lang="en-GB" sz="2800" i="1">
                                              <a:solidFill>
                                                <a:schemeClr val="accent5"/>
                                              </a:solidFill>
                                              <a:latin typeface="Cambria Math" panose="02040503050406030204" pitchFamily="18" charset="0"/>
                                            </a:rPr>
                                            <m:t>𝑡</m:t>
                                          </m:r>
                                        </m:e>
                                        <m:sub>
                                          <m:r>
                                            <a:rPr lang="en-GB" sz="2800" b="0" i="1" smtClean="0">
                                              <a:solidFill>
                                                <a:schemeClr val="accent5"/>
                                              </a:solidFill>
                                              <a:latin typeface="Cambria Math" panose="02040503050406030204" pitchFamily="18" charset="0"/>
                                            </a:rPr>
                                            <m:t>𝑦</m:t>
                                          </m:r>
                                        </m:sub>
                                      </m:sSub>
                                    </m:e>
                                  </m:mr>
                                </m:m>
                              </m:e>
                            </m:mr>
                            <m:mr>
                              <m:e>
                                <m:m>
                                  <m:mPr>
                                    <m:mcs>
                                      <m:mc>
                                        <m:mcPr>
                                          <m:count m:val="2"/>
                                          <m:mcJc m:val="center"/>
                                        </m:mcPr>
                                      </m:mc>
                                    </m:mcs>
                                    <m:ctrlPr>
                                      <a:rPr lang="en-GB" sz="2800" i="1">
                                        <a:latin typeface="Cambria Math" panose="02040503050406030204" pitchFamily="18" charset="0"/>
                                      </a:rPr>
                                    </m:ctrlPr>
                                  </m:mPr>
                                  <m:mr>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31</m:t>
                                          </m:r>
                                        </m:sub>
                                      </m:sSub>
                                    </m:e>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32</m:t>
                                          </m:r>
                                        </m:sub>
                                      </m:sSub>
                                    </m:e>
                                  </m:mr>
                                  <m:mr>
                                    <m:e>
                                      <m:r>
                                        <a:rPr lang="en-GB" sz="2800" i="1">
                                          <a:latin typeface="Cambria Math" panose="02040503050406030204" pitchFamily="18" charset="0"/>
                                        </a:rPr>
                                        <m:t>0</m:t>
                                      </m:r>
                                    </m:e>
                                    <m:e>
                                      <m:r>
                                        <a:rPr lang="en-GB" sz="2800" i="1">
                                          <a:latin typeface="Cambria Math" panose="02040503050406030204" pitchFamily="18" charset="0"/>
                                        </a:rPr>
                                        <m:t>0</m:t>
                                      </m:r>
                                    </m:e>
                                  </m:mr>
                                </m:m>
                              </m:e>
                              <m:e>
                                <m:m>
                                  <m:mPr>
                                    <m:mcs>
                                      <m:mc>
                                        <m:mcPr>
                                          <m:count m:val="2"/>
                                          <m:mcJc m:val="center"/>
                                        </m:mcPr>
                                      </m:mc>
                                    </m:mcs>
                                    <m:ctrlPr>
                                      <a:rPr lang="en-GB" sz="2800" i="1">
                                        <a:latin typeface="Cambria Math" panose="02040503050406030204" pitchFamily="18" charset="0"/>
                                      </a:rPr>
                                    </m:ctrlPr>
                                  </m:mPr>
                                  <m:mr>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33</m:t>
                                          </m:r>
                                        </m:sub>
                                      </m:sSub>
                                    </m:e>
                                    <m:e>
                                      <m:sSub>
                                        <m:sSubPr>
                                          <m:ctrlPr>
                                            <a:rPr lang="en-GB" sz="2800" i="1">
                                              <a:solidFill>
                                                <a:schemeClr val="accent5"/>
                                              </a:solidFill>
                                              <a:latin typeface="Cambria Math" panose="02040503050406030204" pitchFamily="18" charset="0"/>
                                            </a:rPr>
                                          </m:ctrlPr>
                                        </m:sSubPr>
                                        <m:e>
                                          <m:r>
                                            <a:rPr lang="en-GB" sz="2800" i="1">
                                              <a:solidFill>
                                                <a:schemeClr val="accent5"/>
                                              </a:solidFill>
                                              <a:latin typeface="Cambria Math" panose="02040503050406030204" pitchFamily="18" charset="0"/>
                                            </a:rPr>
                                            <m:t>𝑡</m:t>
                                          </m:r>
                                        </m:e>
                                        <m:sub>
                                          <m:r>
                                            <a:rPr lang="en-GB" sz="2800" b="0" i="1" smtClean="0">
                                              <a:solidFill>
                                                <a:schemeClr val="accent5"/>
                                              </a:solidFill>
                                              <a:latin typeface="Cambria Math" panose="02040503050406030204" pitchFamily="18" charset="0"/>
                                            </a:rPr>
                                            <m:t>𝑧</m:t>
                                          </m:r>
                                        </m:sub>
                                      </m:sSub>
                                    </m:e>
                                  </m:mr>
                                  <m:mr>
                                    <m:e>
                                      <m:r>
                                        <a:rPr lang="en-GB" sz="2800" i="1">
                                          <a:latin typeface="Cambria Math" panose="02040503050406030204" pitchFamily="18" charset="0"/>
                                        </a:rPr>
                                        <m:t>0</m:t>
                                      </m:r>
                                    </m:e>
                                    <m:e>
                                      <m:r>
                                        <a:rPr lang="en-GB" sz="2800" i="1">
                                          <a:latin typeface="Cambria Math" panose="02040503050406030204" pitchFamily="18" charset="0"/>
                                        </a:rPr>
                                        <m:t>1</m:t>
                                      </m:r>
                                    </m:e>
                                  </m:mr>
                                </m:m>
                              </m:e>
                            </m:mr>
                          </m:m>
                        </m:e>
                      </m:d>
                    </m:oMath>
                  </m:oMathPara>
                </a14:m>
                <a:endParaRPr lang="en-GB" sz="2800" dirty="0"/>
              </a:p>
            </p:txBody>
          </p:sp>
        </mc:Choice>
        <mc:Fallback xmlns="">
          <p:sp>
            <p:nvSpPr>
              <p:cNvPr id="3" name="Content Placeholder 2">
                <a:extLst>
                  <a:ext uri="{FF2B5EF4-FFF2-40B4-BE49-F238E27FC236}">
                    <a16:creationId xmlns:a16="http://schemas.microsoft.com/office/drawing/2014/main" id="{BD76DBE2-975D-4B04-A7CE-AAFD69288F30}"/>
                  </a:ext>
                </a:extLst>
              </p:cNvPr>
              <p:cNvSpPr>
                <a:spLocks noGrp="1" noRot="1" noChangeAspect="1" noMove="1" noResize="1" noEditPoints="1" noAdjustHandles="1" noChangeArrowheads="1" noChangeShapeType="1" noTextEdit="1"/>
              </p:cNvSpPr>
              <p:nvPr>
                <p:ph idx="1"/>
              </p:nvPr>
            </p:nvSpPr>
            <p:spPr>
              <a:xfrm>
                <a:off x="1522413" y="1904999"/>
                <a:ext cx="9134391" cy="4572001"/>
              </a:xfrm>
              <a:blipFill>
                <a:blip r:embed="rId3"/>
                <a:stretch>
                  <a:fillRect l="-1402" t="-2264"/>
                </a:stretch>
              </a:blipFill>
            </p:spPr>
            <p:txBody>
              <a:bodyPr/>
              <a:lstStyle/>
              <a:p>
                <a:r>
                  <a:rPr lang="en-GB">
                    <a:noFill/>
                  </a:rPr>
                  <a:t> </a:t>
                </a:r>
              </a:p>
            </p:txBody>
          </p:sp>
        </mc:Fallback>
      </mc:AlternateContent>
    </p:spTree>
    <p:extLst>
      <p:ext uri="{BB962C8B-B14F-4D97-AF65-F5344CB8AC3E}">
        <p14:creationId xmlns:p14="http://schemas.microsoft.com/office/powerpoint/2010/main" val="123384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41B8A-AE68-416A-8D75-1CEECB44E8ED}"/>
              </a:ext>
            </a:extLst>
          </p:cNvPr>
          <p:cNvSpPr>
            <a:spLocks noGrp="1"/>
          </p:cNvSpPr>
          <p:nvPr>
            <p:ph type="title"/>
          </p:nvPr>
        </p:nvSpPr>
        <p:spPr/>
        <p:txBody>
          <a:bodyPr/>
          <a:lstStyle/>
          <a:p>
            <a:r>
              <a:rPr lang="en-GB" dirty="0"/>
              <a:t>3D transformation order: reversed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D28B7A-5F0D-40FF-AF0C-3A90574CA1CD}"/>
                  </a:ext>
                </a:extLst>
              </p:cNvPr>
              <p:cNvSpPr>
                <a:spLocks noGrp="1"/>
              </p:cNvSpPr>
              <p:nvPr>
                <p:ph idx="1"/>
              </p:nvPr>
            </p:nvSpPr>
            <p:spPr>
              <a:xfrm>
                <a:off x="1522413" y="1904999"/>
                <a:ext cx="9134391" cy="4836369"/>
              </a:xfrm>
            </p:spPr>
            <p:txBody>
              <a:bodyPr>
                <a:normAutofit/>
              </a:bodyPr>
              <a:lstStyle/>
              <a:p>
                <a:pPr marL="0" indent="0">
                  <a:buNone/>
                </a:pPr>
                <a:r>
                  <a:rPr lang="en-GB" sz="2800" dirty="0">
                    <a:solidFill>
                      <a:schemeClr val="accent5"/>
                    </a:solidFill>
                  </a:rPr>
                  <a:t>Translation</a:t>
                </a:r>
                <a:r>
                  <a:rPr lang="en-GB" sz="2800" dirty="0"/>
                  <a:t> then </a:t>
                </a:r>
                <a:r>
                  <a:rPr lang="en-GB" sz="2800" dirty="0">
                    <a:solidFill>
                      <a:schemeClr val="accent4"/>
                    </a:solidFill>
                  </a:rPr>
                  <a:t>rotation</a:t>
                </a:r>
                <a:r>
                  <a:rPr lang="en-GB" sz="2800" dirty="0"/>
                  <a:t>:</a:t>
                </a:r>
                <a:br>
                  <a:rPr lang="en-GB" sz="2800" dirty="0"/>
                </a:br>
                <a:endParaRPr lang="en-GB" sz="2800" dirty="0"/>
              </a:p>
              <a:p>
                <a:pPr marL="0" indent="0">
                  <a:buNone/>
                </a:pPr>
                <a14:m>
                  <m:oMathPara xmlns:m="http://schemas.openxmlformats.org/officeDocument/2006/math">
                    <m:oMathParaPr>
                      <m:jc m:val="centerGroup"/>
                    </m:oMathParaPr>
                    <m:oMath xmlns:m="http://schemas.openxmlformats.org/officeDocument/2006/math">
                      <m:d>
                        <m:dPr>
                          <m:ctrlPr>
                            <a:rPr lang="en-GB" sz="2800" i="1">
                              <a:latin typeface="Cambria Math" panose="02040503050406030204" pitchFamily="18" charset="0"/>
                            </a:rPr>
                          </m:ctrlPr>
                        </m:dPr>
                        <m:e>
                          <m:m>
                            <m:mPr>
                              <m:mcs>
                                <m:mc>
                                  <m:mcPr>
                                    <m:count m:val="2"/>
                                    <m:mcJc m:val="center"/>
                                  </m:mcPr>
                                </m:mc>
                              </m:mcs>
                              <m:ctrlPr>
                                <a:rPr lang="en-GB" sz="2800" i="1">
                                  <a:latin typeface="Cambria Math" panose="02040503050406030204" pitchFamily="18" charset="0"/>
                                </a:rPr>
                              </m:ctrlPr>
                            </m:mPr>
                            <m:mr>
                              <m:e>
                                <m:m>
                                  <m:mPr>
                                    <m:mcs>
                                      <m:mc>
                                        <m:mcPr>
                                          <m:count m:val="2"/>
                                          <m:mcJc m:val="center"/>
                                        </m:mcPr>
                                      </m:mc>
                                    </m:mcs>
                                    <m:ctrlPr>
                                      <a:rPr lang="en-GB" sz="2800" i="1" smtClean="0">
                                        <a:solidFill>
                                          <a:schemeClr val="accent4"/>
                                        </a:solidFill>
                                        <a:latin typeface="Cambria Math" panose="02040503050406030204" pitchFamily="18" charset="0"/>
                                      </a:rPr>
                                    </m:ctrlPr>
                                  </m:mPr>
                                  <m:mr>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11</m:t>
                                          </m:r>
                                        </m:sub>
                                      </m:sSub>
                                    </m:e>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12</m:t>
                                          </m:r>
                                        </m:sub>
                                      </m:sSub>
                                    </m:e>
                                  </m:mr>
                                  <m:mr>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21</m:t>
                                          </m:r>
                                        </m:sub>
                                      </m:sSub>
                                    </m:e>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22</m:t>
                                          </m:r>
                                        </m:sub>
                                      </m:sSub>
                                    </m:e>
                                  </m:mr>
                                </m:m>
                              </m:e>
                              <m:e>
                                <m:m>
                                  <m:mPr>
                                    <m:mcs>
                                      <m:mc>
                                        <m:mcPr>
                                          <m:count m:val="2"/>
                                          <m:mcJc m:val="center"/>
                                        </m:mcPr>
                                      </m:mc>
                                    </m:mcs>
                                    <m:ctrlPr>
                                      <a:rPr lang="en-GB" sz="2800" i="1">
                                        <a:latin typeface="Cambria Math" panose="02040503050406030204" pitchFamily="18" charset="0"/>
                                      </a:rPr>
                                    </m:ctrlPr>
                                  </m:mPr>
                                  <m:mr>
                                    <m:e>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13</m:t>
                                          </m:r>
                                        </m:sub>
                                      </m:sSub>
                                    </m:e>
                                    <m:e>
                                      <m:r>
                                        <a:rPr lang="en-GB" sz="2800" i="1">
                                          <a:latin typeface="Cambria Math" panose="02040503050406030204" pitchFamily="18" charset="0"/>
                                        </a:rPr>
                                        <m:t>0</m:t>
                                      </m:r>
                                    </m:e>
                                  </m:mr>
                                  <m:mr>
                                    <m:e>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23</m:t>
                                          </m:r>
                                        </m:sub>
                                      </m:sSub>
                                    </m:e>
                                    <m:e>
                                      <m:r>
                                        <a:rPr lang="en-GB" sz="2800" i="1">
                                          <a:latin typeface="Cambria Math" panose="02040503050406030204" pitchFamily="18" charset="0"/>
                                        </a:rPr>
                                        <m:t>0</m:t>
                                      </m:r>
                                    </m:e>
                                  </m:mr>
                                </m:m>
                              </m:e>
                            </m:mr>
                            <m:mr>
                              <m:e>
                                <m:m>
                                  <m:mPr>
                                    <m:mcs>
                                      <m:mc>
                                        <m:mcPr>
                                          <m:count m:val="2"/>
                                          <m:mcJc m:val="center"/>
                                        </m:mcPr>
                                      </m:mc>
                                    </m:mcs>
                                    <m:ctrlPr>
                                      <a:rPr lang="en-GB" sz="2800" i="1">
                                        <a:latin typeface="Cambria Math" panose="02040503050406030204" pitchFamily="18" charset="0"/>
                                      </a:rPr>
                                    </m:ctrlPr>
                                  </m:mPr>
                                  <m:mr>
                                    <m:e>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31</m:t>
                                          </m:r>
                                        </m:sub>
                                      </m:sSub>
                                    </m:e>
                                    <m:e>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32</m:t>
                                          </m:r>
                                        </m:sub>
                                      </m:sSub>
                                    </m:e>
                                  </m:mr>
                                  <m:mr>
                                    <m:e>
                                      <m:r>
                                        <a:rPr lang="en-GB" sz="2800" i="1">
                                          <a:latin typeface="Cambria Math" panose="02040503050406030204" pitchFamily="18" charset="0"/>
                                        </a:rPr>
                                        <m:t>0</m:t>
                                      </m:r>
                                    </m:e>
                                    <m:e>
                                      <m:r>
                                        <a:rPr lang="en-GB" sz="2800" i="1">
                                          <a:latin typeface="Cambria Math" panose="02040503050406030204" pitchFamily="18" charset="0"/>
                                        </a:rPr>
                                        <m:t>0</m:t>
                                      </m:r>
                                    </m:e>
                                  </m:mr>
                                </m:m>
                              </m:e>
                              <m:e>
                                <m:m>
                                  <m:mPr>
                                    <m:mcs>
                                      <m:mc>
                                        <m:mcPr>
                                          <m:count m:val="2"/>
                                          <m:mcJc m:val="center"/>
                                        </m:mcPr>
                                      </m:mc>
                                    </m:mcs>
                                    <m:ctrlPr>
                                      <a:rPr lang="en-GB" sz="2800" i="1">
                                        <a:latin typeface="Cambria Math" panose="02040503050406030204" pitchFamily="18" charset="0"/>
                                      </a:rPr>
                                    </m:ctrlPr>
                                  </m:mPr>
                                  <m:mr>
                                    <m:e>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33</m:t>
                                          </m:r>
                                        </m:sub>
                                      </m:sSub>
                                    </m:e>
                                    <m:e>
                                      <m:r>
                                        <a:rPr lang="en-GB" sz="2800" i="1">
                                          <a:latin typeface="Cambria Math" panose="02040503050406030204" pitchFamily="18" charset="0"/>
                                        </a:rPr>
                                        <m:t>0</m:t>
                                      </m:r>
                                    </m:e>
                                  </m:mr>
                                  <m:mr>
                                    <m:e>
                                      <m:r>
                                        <a:rPr lang="en-GB" sz="2800" i="1">
                                          <a:latin typeface="Cambria Math" panose="02040503050406030204" pitchFamily="18" charset="0"/>
                                        </a:rPr>
                                        <m:t>0</m:t>
                                      </m:r>
                                    </m:e>
                                    <m:e>
                                      <m:r>
                                        <a:rPr lang="en-GB" sz="2800" i="1">
                                          <a:latin typeface="Cambria Math" panose="02040503050406030204" pitchFamily="18" charset="0"/>
                                        </a:rPr>
                                        <m:t>1</m:t>
                                      </m:r>
                                    </m:e>
                                  </m:mr>
                                </m:m>
                              </m:e>
                            </m:mr>
                          </m:m>
                        </m:e>
                      </m:d>
                      <m:d>
                        <m:dPr>
                          <m:ctrlPr>
                            <a:rPr lang="en-GB" sz="2800" i="1">
                              <a:latin typeface="Cambria Math" panose="02040503050406030204" pitchFamily="18" charset="0"/>
                            </a:rPr>
                          </m:ctrlPr>
                        </m:dPr>
                        <m:e>
                          <m:m>
                            <m:mPr>
                              <m:mcs>
                                <m:mc>
                                  <m:mcPr>
                                    <m:count m:val="2"/>
                                    <m:mcJc m:val="center"/>
                                  </m:mcPr>
                                </m:mc>
                              </m:mcs>
                              <m:ctrlPr>
                                <a:rPr lang="en-GB" sz="2800" i="1">
                                  <a:latin typeface="Cambria Math" panose="02040503050406030204" pitchFamily="18" charset="0"/>
                                </a:rPr>
                              </m:ctrlPr>
                            </m:mPr>
                            <m:mr>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1</m:t>
                                      </m:r>
                                    </m:e>
                                    <m:e>
                                      <m:r>
                                        <a:rPr lang="en-GB" sz="2800" i="1">
                                          <a:latin typeface="Cambria Math" panose="02040503050406030204" pitchFamily="18" charset="0"/>
                                        </a:rPr>
                                        <m:t>0</m:t>
                                      </m:r>
                                    </m:e>
                                  </m:mr>
                                  <m:mr>
                                    <m:e>
                                      <m:r>
                                        <a:rPr lang="en-GB" sz="2800" i="1">
                                          <a:latin typeface="Cambria Math" panose="02040503050406030204" pitchFamily="18" charset="0"/>
                                        </a:rPr>
                                        <m:t>0</m:t>
                                      </m:r>
                                    </m:e>
                                    <m:e>
                                      <m:r>
                                        <a:rPr lang="en-GB" sz="2800" i="1">
                                          <a:latin typeface="Cambria Math" panose="02040503050406030204" pitchFamily="18" charset="0"/>
                                        </a:rPr>
                                        <m:t>1</m:t>
                                      </m:r>
                                    </m:e>
                                  </m:mr>
                                </m:m>
                              </m:e>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0</m:t>
                                      </m:r>
                                    </m:e>
                                    <m:e>
                                      <m:sSub>
                                        <m:sSubPr>
                                          <m:ctrlPr>
                                            <a:rPr lang="en-GB" sz="2800" i="1" smtClean="0">
                                              <a:solidFill>
                                                <a:schemeClr val="accent5"/>
                                              </a:solidFill>
                                              <a:latin typeface="Cambria Math" panose="02040503050406030204" pitchFamily="18" charset="0"/>
                                            </a:rPr>
                                          </m:ctrlPr>
                                        </m:sSubPr>
                                        <m:e>
                                          <m:r>
                                            <a:rPr lang="en-GB" sz="2800" b="0" i="1" smtClean="0">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𝑥</m:t>
                                          </m:r>
                                        </m:sub>
                                      </m:sSub>
                                    </m:e>
                                  </m:mr>
                                  <m:mr>
                                    <m:e>
                                      <m:r>
                                        <a:rPr lang="en-GB" sz="2800" i="1">
                                          <a:latin typeface="Cambria Math" panose="02040503050406030204" pitchFamily="18" charset="0"/>
                                        </a:rPr>
                                        <m:t>0</m:t>
                                      </m:r>
                                    </m:e>
                                    <m:e>
                                      <m:sSub>
                                        <m:sSubPr>
                                          <m:ctrlPr>
                                            <a:rPr lang="en-GB" sz="2800" i="1" smtClean="0">
                                              <a:solidFill>
                                                <a:schemeClr val="accent5"/>
                                              </a:solidFill>
                                              <a:latin typeface="Cambria Math" panose="02040503050406030204" pitchFamily="18" charset="0"/>
                                            </a:rPr>
                                          </m:ctrlPr>
                                        </m:sSubPr>
                                        <m:e>
                                          <m:r>
                                            <a:rPr lang="en-GB" sz="2800" b="0" i="1" smtClean="0">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𝑦</m:t>
                                          </m:r>
                                        </m:sub>
                                      </m:sSub>
                                    </m:e>
                                  </m:mr>
                                </m:m>
                              </m:e>
                            </m:mr>
                            <m:mr>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0</m:t>
                                      </m:r>
                                    </m:e>
                                    <m:e>
                                      <m:r>
                                        <a:rPr lang="en-GB" sz="2800" i="1">
                                          <a:latin typeface="Cambria Math" panose="02040503050406030204" pitchFamily="18" charset="0"/>
                                        </a:rPr>
                                        <m:t>0</m:t>
                                      </m:r>
                                    </m:e>
                                  </m:mr>
                                  <m:mr>
                                    <m:e>
                                      <m:r>
                                        <a:rPr lang="en-GB" sz="2800" i="1">
                                          <a:latin typeface="Cambria Math" panose="02040503050406030204" pitchFamily="18" charset="0"/>
                                        </a:rPr>
                                        <m:t>0</m:t>
                                      </m:r>
                                    </m:e>
                                    <m:e>
                                      <m:r>
                                        <a:rPr lang="en-GB" sz="2800" i="1">
                                          <a:latin typeface="Cambria Math" panose="02040503050406030204" pitchFamily="18" charset="0"/>
                                        </a:rPr>
                                        <m:t>0</m:t>
                                      </m:r>
                                    </m:e>
                                  </m:mr>
                                </m:m>
                              </m:e>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1</m:t>
                                      </m:r>
                                    </m:e>
                                    <m:e>
                                      <m:sSub>
                                        <m:sSubPr>
                                          <m:ctrlPr>
                                            <a:rPr lang="en-GB" sz="2800" i="1" smtClean="0">
                                              <a:solidFill>
                                                <a:schemeClr val="accent5"/>
                                              </a:solidFill>
                                              <a:latin typeface="Cambria Math" panose="02040503050406030204" pitchFamily="18" charset="0"/>
                                            </a:rPr>
                                          </m:ctrlPr>
                                        </m:sSubPr>
                                        <m:e>
                                          <m:r>
                                            <a:rPr lang="en-GB" sz="2800" b="0" i="1" smtClean="0">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𝑧</m:t>
                                          </m:r>
                                        </m:sub>
                                      </m:sSub>
                                    </m:e>
                                  </m:mr>
                                  <m:mr>
                                    <m:e>
                                      <m:r>
                                        <a:rPr lang="en-GB" sz="2800" i="1">
                                          <a:latin typeface="Cambria Math" panose="02040503050406030204" pitchFamily="18" charset="0"/>
                                        </a:rPr>
                                        <m:t>0</m:t>
                                      </m:r>
                                    </m:e>
                                    <m:e>
                                      <m:r>
                                        <a:rPr lang="en-GB" sz="2800" i="1">
                                          <a:latin typeface="Cambria Math" panose="02040503050406030204" pitchFamily="18" charset="0"/>
                                        </a:rPr>
                                        <m:t>1</m:t>
                                      </m:r>
                                    </m:e>
                                  </m:mr>
                                </m:m>
                              </m:e>
                            </m:mr>
                          </m:m>
                        </m:e>
                      </m:d>
                    </m:oMath>
                  </m:oMathPara>
                </a14:m>
                <a:endParaRPr lang="en-GB" sz="2800" dirty="0"/>
              </a:p>
              <a:p>
                <a:pPr marL="0" indent="0">
                  <a:buNone/>
                </a:pPr>
                <a:endParaRPr lang="en-GB" sz="2800" dirty="0"/>
              </a:p>
              <a:p>
                <a:pPr marL="0" indent="0">
                  <a:buNone/>
                </a:pPr>
                <a14:m>
                  <m:oMathPara xmlns:m="http://schemas.openxmlformats.org/officeDocument/2006/math">
                    <m:oMathParaPr>
                      <m:jc m:val="centerGroup"/>
                    </m:oMathParaPr>
                    <m:oMath xmlns:m="http://schemas.openxmlformats.org/officeDocument/2006/math">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2"/>
                                    <m:mcJc m:val="center"/>
                                  </m:mcPr>
                                </m:mc>
                              </m:mcs>
                              <m:ctrlPr>
                                <a:rPr lang="en-GB" sz="2800" i="1">
                                  <a:latin typeface="Cambria Math" panose="02040503050406030204" pitchFamily="18" charset="0"/>
                                </a:rPr>
                              </m:ctrlPr>
                            </m:mPr>
                            <m:mr>
                              <m:e>
                                <m:m>
                                  <m:mPr>
                                    <m:mcs>
                                      <m:mc>
                                        <m:mcPr>
                                          <m:count m:val="2"/>
                                          <m:mcJc m:val="center"/>
                                        </m:mcPr>
                                      </m:mc>
                                    </m:mcs>
                                    <m:ctrlPr>
                                      <a:rPr lang="en-GB" sz="2800" i="1" smtClean="0">
                                        <a:solidFill>
                                          <a:schemeClr val="accent4"/>
                                        </a:solidFill>
                                        <a:latin typeface="Cambria Math" panose="02040503050406030204" pitchFamily="18" charset="0"/>
                                      </a:rPr>
                                    </m:ctrlPr>
                                  </m:mPr>
                                  <m:mr>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11</m:t>
                                          </m:r>
                                        </m:sub>
                                      </m:sSub>
                                    </m:e>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12</m:t>
                                          </m:r>
                                        </m:sub>
                                      </m:sSub>
                                    </m:e>
                                  </m:mr>
                                  <m:mr>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21</m:t>
                                          </m:r>
                                        </m:sub>
                                      </m:sSub>
                                    </m:e>
                                    <m:e>
                                      <m:sSub>
                                        <m:sSubPr>
                                          <m:ctrlPr>
                                            <a:rPr lang="en-GB" sz="2800" i="1">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22</m:t>
                                          </m:r>
                                        </m:sub>
                                      </m:sSub>
                                    </m:e>
                                  </m:mr>
                                </m:m>
                              </m:e>
                              <m:e>
                                <m:m>
                                  <m:mPr>
                                    <m:mcs>
                                      <m:mc>
                                        <m:mcPr>
                                          <m:count m:val="2"/>
                                          <m:mcJc m:val="center"/>
                                        </m:mcPr>
                                      </m:mc>
                                    </m:mcs>
                                    <m:ctrlPr>
                                      <a:rPr lang="en-GB" sz="2800" i="1">
                                        <a:latin typeface="Cambria Math" panose="02040503050406030204" pitchFamily="18" charset="0"/>
                                      </a:rPr>
                                    </m:ctrlPr>
                                  </m:mPr>
                                  <m:mr>
                                    <m:e>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13</m:t>
                                          </m:r>
                                        </m:sub>
                                      </m:sSub>
                                    </m:e>
                                    <m:e>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11</m:t>
                                          </m:r>
                                        </m:sub>
                                      </m:sSub>
                                      <m:sSub>
                                        <m:sSubPr>
                                          <m:ctrlPr>
                                            <a:rPr lang="en-GB" sz="2800" i="1" smtClean="0">
                                              <a:solidFill>
                                                <a:schemeClr val="accent5"/>
                                              </a:solidFill>
                                              <a:latin typeface="Cambria Math" panose="02040503050406030204" pitchFamily="18" charset="0"/>
                                            </a:rPr>
                                          </m:ctrlPr>
                                        </m:sSubPr>
                                        <m:e>
                                          <m:r>
                                            <a:rPr lang="en-GB" sz="2800" b="0" i="1" smtClean="0">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𝑥</m:t>
                                          </m:r>
                                        </m:sub>
                                      </m:sSub>
                                      <m:r>
                                        <a:rPr lang="en-GB" sz="2800" i="1">
                                          <a:latin typeface="Cambria Math" panose="02040503050406030204" pitchFamily="18" charset="0"/>
                                        </a:rPr>
                                        <m:t>+</m:t>
                                      </m:r>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12</m:t>
                                          </m:r>
                                        </m:sub>
                                      </m:sSub>
                                      <m:sSub>
                                        <m:sSubPr>
                                          <m:ctrlPr>
                                            <a:rPr lang="en-GB" sz="2800" i="1" smtClean="0">
                                              <a:solidFill>
                                                <a:schemeClr val="accent5"/>
                                              </a:solidFill>
                                              <a:latin typeface="Cambria Math" panose="02040503050406030204" pitchFamily="18" charset="0"/>
                                            </a:rPr>
                                          </m:ctrlPr>
                                        </m:sSubPr>
                                        <m:e>
                                          <m:r>
                                            <a:rPr lang="en-GB" sz="2800" b="0" i="1" smtClean="0">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𝑦</m:t>
                                          </m:r>
                                        </m:sub>
                                      </m:sSub>
                                      <m:r>
                                        <a:rPr lang="en-GB" sz="2800" i="1">
                                          <a:latin typeface="Cambria Math" panose="02040503050406030204" pitchFamily="18" charset="0"/>
                                        </a:rPr>
                                        <m:t>+</m:t>
                                      </m:r>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13</m:t>
                                          </m:r>
                                        </m:sub>
                                      </m:sSub>
                                      <m:sSub>
                                        <m:sSubPr>
                                          <m:ctrlPr>
                                            <a:rPr lang="en-GB" sz="2800" i="1" smtClean="0">
                                              <a:solidFill>
                                                <a:schemeClr val="accent5"/>
                                              </a:solidFill>
                                              <a:latin typeface="Cambria Math" panose="02040503050406030204" pitchFamily="18" charset="0"/>
                                            </a:rPr>
                                          </m:ctrlPr>
                                        </m:sSubPr>
                                        <m:e>
                                          <m:r>
                                            <a:rPr lang="en-GB" sz="2800" b="0" i="1" smtClean="0">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𝑧</m:t>
                                          </m:r>
                                        </m:sub>
                                      </m:sSub>
                                    </m:e>
                                  </m:mr>
                                  <m:mr>
                                    <m:e>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23</m:t>
                                          </m:r>
                                        </m:sub>
                                      </m:sSub>
                                    </m:e>
                                    <m:e>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21</m:t>
                                          </m:r>
                                        </m:sub>
                                      </m:sSub>
                                      <m:sSub>
                                        <m:sSubPr>
                                          <m:ctrlPr>
                                            <a:rPr lang="en-GB" sz="2800" i="1" smtClean="0">
                                              <a:solidFill>
                                                <a:schemeClr val="accent5"/>
                                              </a:solidFill>
                                              <a:latin typeface="Cambria Math" panose="02040503050406030204" pitchFamily="18" charset="0"/>
                                            </a:rPr>
                                          </m:ctrlPr>
                                        </m:sSubPr>
                                        <m:e>
                                          <m:r>
                                            <a:rPr lang="en-GB" sz="2800" b="0" i="1" smtClean="0">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𝑥</m:t>
                                          </m:r>
                                        </m:sub>
                                      </m:sSub>
                                      <m:r>
                                        <a:rPr lang="en-GB" sz="2800" i="1">
                                          <a:latin typeface="Cambria Math" panose="02040503050406030204" pitchFamily="18" charset="0"/>
                                        </a:rPr>
                                        <m:t>+</m:t>
                                      </m:r>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22</m:t>
                                          </m:r>
                                        </m:sub>
                                      </m:sSub>
                                      <m:sSub>
                                        <m:sSubPr>
                                          <m:ctrlPr>
                                            <a:rPr lang="en-GB" sz="2800" i="1" smtClean="0">
                                              <a:solidFill>
                                                <a:schemeClr val="accent5"/>
                                              </a:solidFill>
                                              <a:latin typeface="Cambria Math" panose="02040503050406030204" pitchFamily="18" charset="0"/>
                                            </a:rPr>
                                          </m:ctrlPr>
                                        </m:sSubPr>
                                        <m:e>
                                          <m:r>
                                            <a:rPr lang="en-GB" sz="2800" b="0" i="1" smtClean="0">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𝑦</m:t>
                                          </m:r>
                                        </m:sub>
                                      </m:sSub>
                                      <m:r>
                                        <a:rPr lang="en-GB" sz="2800" i="1">
                                          <a:latin typeface="Cambria Math" panose="02040503050406030204" pitchFamily="18" charset="0"/>
                                        </a:rPr>
                                        <m:t>+</m:t>
                                      </m:r>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23</m:t>
                                          </m:r>
                                        </m:sub>
                                      </m:sSub>
                                      <m:sSub>
                                        <m:sSubPr>
                                          <m:ctrlPr>
                                            <a:rPr lang="en-GB" sz="2800" i="1" smtClean="0">
                                              <a:solidFill>
                                                <a:schemeClr val="accent5"/>
                                              </a:solidFill>
                                              <a:latin typeface="Cambria Math" panose="02040503050406030204" pitchFamily="18" charset="0"/>
                                            </a:rPr>
                                          </m:ctrlPr>
                                        </m:sSubPr>
                                        <m:e>
                                          <m:r>
                                            <a:rPr lang="en-GB" sz="2800" b="0" i="1" smtClean="0">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𝑧</m:t>
                                          </m:r>
                                        </m:sub>
                                      </m:sSub>
                                    </m:e>
                                  </m:mr>
                                </m:m>
                              </m:e>
                            </m:mr>
                            <m:mr>
                              <m:e>
                                <m:m>
                                  <m:mPr>
                                    <m:mcs>
                                      <m:mc>
                                        <m:mcPr>
                                          <m:count m:val="2"/>
                                          <m:mcJc m:val="center"/>
                                        </m:mcPr>
                                      </m:mc>
                                    </m:mcs>
                                    <m:ctrlPr>
                                      <a:rPr lang="en-GB" sz="2800" i="1">
                                        <a:latin typeface="Cambria Math" panose="02040503050406030204" pitchFamily="18" charset="0"/>
                                      </a:rPr>
                                    </m:ctrlPr>
                                  </m:mPr>
                                  <m:mr>
                                    <m:e>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31</m:t>
                                          </m:r>
                                        </m:sub>
                                      </m:sSub>
                                    </m:e>
                                    <m:e>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32</m:t>
                                          </m:r>
                                        </m:sub>
                                      </m:sSub>
                                    </m:e>
                                  </m:mr>
                                  <m:mr>
                                    <m:e>
                                      <m:r>
                                        <a:rPr lang="en-GB" sz="2800" i="1">
                                          <a:latin typeface="Cambria Math" panose="02040503050406030204" pitchFamily="18" charset="0"/>
                                        </a:rPr>
                                        <m:t>0</m:t>
                                      </m:r>
                                    </m:e>
                                    <m:e>
                                      <m:r>
                                        <a:rPr lang="en-GB" sz="2800" i="1">
                                          <a:latin typeface="Cambria Math" panose="02040503050406030204" pitchFamily="18" charset="0"/>
                                        </a:rPr>
                                        <m:t>0</m:t>
                                      </m:r>
                                    </m:e>
                                  </m:mr>
                                </m:m>
                              </m:e>
                              <m:e>
                                <m:m>
                                  <m:mPr>
                                    <m:mcs>
                                      <m:mc>
                                        <m:mcPr>
                                          <m:count m:val="2"/>
                                          <m:mcJc m:val="center"/>
                                        </m:mcPr>
                                      </m:mc>
                                    </m:mcs>
                                    <m:ctrlPr>
                                      <a:rPr lang="en-GB" sz="2800" i="1">
                                        <a:latin typeface="Cambria Math" panose="02040503050406030204" pitchFamily="18" charset="0"/>
                                      </a:rPr>
                                    </m:ctrlPr>
                                  </m:mPr>
                                  <m:mr>
                                    <m:e>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33</m:t>
                                          </m:r>
                                        </m:sub>
                                      </m:sSub>
                                    </m:e>
                                    <m:e>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31</m:t>
                                          </m:r>
                                        </m:sub>
                                      </m:sSub>
                                      <m:sSub>
                                        <m:sSubPr>
                                          <m:ctrlPr>
                                            <a:rPr lang="en-GB" sz="2800" i="1" smtClean="0">
                                              <a:solidFill>
                                                <a:schemeClr val="accent5"/>
                                              </a:solidFill>
                                              <a:latin typeface="Cambria Math" panose="02040503050406030204" pitchFamily="18" charset="0"/>
                                            </a:rPr>
                                          </m:ctrlPr>
                                        </m:sSubPr>
                                        <m:e>
                                          <m:r>
                                            <a:rPr lang="en-GB" sz="2800" b="0" i="1" smtClean="0">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𝑥</m:t>
                                          </m:r>
                                        </m:sub>
                                      </m:sSub>
                                      <m:r>
                                        <a:rPr lang="en-GB" sz="2800" i="1">
                                          <a:latin typeface="Cambria Math" panose="02040503050406030204" pitchFamily="18" charset="0"/>
                                        </a:rPr>
                                        <m:t>+</m:t>
                                      </m:r>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32</m:t>
                                          </m:r>
                                        </m:sub>
                                      </m:sSub>
                                      <m:sSub>
                                        <m:sSubPr>
                                          <m:ctrlPr>
                                            <a:rPr lang="en-GB" sz="2800" i="1" smtClean="0">
                                              <a:solidFill>
                                                <a:schemeClr val="accent5"/>
                                              </a:solidFill>
                                              <a:latin typeface="Cambria Math" panose="02040503050406030204" pitchFamily="18" charset="0"/>
                                            </a:rPr>
                                          </m:ctrlPr>
                                        </m:sSubPr>
                                        <m:e>
                                          <m:r>
                                            <a:rPr lang="en-GB" sz="2800" b="0" i="1" smtClean="0">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𝑦</m:t>
                                          </m:r>
                                        </m:sub>
                                      </m:sSub>
                                      <m:r>
                                        <a:rPr lang="en-GB" sz="2800" i="1">
                                          <a:latin typeface="Cambria Math" panose="02040503050406030204" pitchFamily="18" charset="0"/>
                                        </a:rPr>
                                        <m:t>+</m:t>
                                      </m:r>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𝑟</m:t>
                                          </m:r>
                                        </m:e>
                                        <m:sub>
                                          <m:r>
                                            <a:rPr lang="en-GB" sz="2800" i="1">
                                              <a:solidFill>
                                                <a:schemeClr val="accent4"/>
                                              </a:solidFill>
                                              <a:latin typeface="Cambria Math" panose="02040503050406030204" pitchFamily="18" charset="0"/>
                                            </a:rPr>
                                            <m:t>33</m:t>
                                          </m:r>
                                        </m:sub>
                                      </m:sSub>
                                      <m:sSub>
                                        <m:sSubPr>
                                          <m:ctrlPr>
                                            <a:rPr lang="en-GB" sz="2800" i="1" smtClean="0">
                                              <a:solidFill>
                                                <a:schemeClr val="accent5"/>
                                              </a:solidFill>
                                              <a:latin typeface="Cambria Math" panose="02040503050406030204" pitchFamily="18" charset="0"/>
                                            </a:rPr>
                                          </m:ctrlPr>
                                        </m:sSubPr>
                                        <m:e>
                                          <m:r>
                                            <a:rPr lang="en-GB" sz="2800" b="0" i="1" smtClean="0">
                                              <a:solidFill>
                                                <a:schemeClr val="accent5"/>
                                              </a:solidFill>
                                              <a:latin typeface="Cambria Math" panose="02040503050406030204" pitchFamily="18" charset="0"/>
                                            </a:rPr>
                                            <m:t>𝑡</m:t>
                                          </m:r>
                                        </m:e>
                                        <m:sub>
                                          <m:r>
                                            <a:rPr lang="en-GB" sz="2800" i="1">
                                              <a:solidFill>
                                                <a:schemeClr val="accent5"/>
                                              </a:solidFill>
                                              <a:latin typeface="Cambria Math" panose="02040503050406030204" pitchFamily="18" charset="0"/>
                                            </a:rPr>
                                            <m:t>𝑧</m:t>
                                          </m:r>
                                        </m:sub>
                                      </m:sSub>
                                    </m:e>
                                  </m:mr>
                                  <m:mr>
                                    <m:e>
                                      <m:r>
                                        <a:rPr lang="en-GB" sz="2800" i="1">
                                          <a:latin typeface="Cambria Math" panose="02040503050406030204" pitchFamily="18" charset="0"/>
                                        </a:rPr>
                                        <m:t>0</m:t>
                                      </m:r>
                                    </m:e>
                                    <m:e>
                                      <m:r>
                                        <a:rPr lang="en-GB" sz="2800" i="1">
                                          <a:latin typeface="Cambria Math" panose="02040503050406030204" pitchFamily="18" charset="0"/>
                                        </a:rPr>
                                        <m:t>1</m:t>
                                      </m:r>
                                    </m:e>
                                  </m:mr>
                                </m:m>
                              </m:e>
                            </m:mr>
                          </m:m>
                        </m:e>
                      </m:d>
                    </m:oMath>
                  </m:oMathPara>
                </a14:m>
                <a:endParaRPr lang="en-GB" sz="280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B0D28B7A-5F0D-40FF-AF0C-3A90574CA1CD}"/>
                  </a:ext>
                </a:extLst>
              </p:cNvPr>
              <p:cNvSpPr>
                <a:spLocks noGrp="1" noRot="1" noChangeAspect="1" noMove="1" noResize="1" noEditPoints="1" noAdjustHandles="1" noChangeArrowheads="1" noChangeShapeType="1" noTextEdit="1"/>
              </p:cNvSpPr>
              <p:nvPr>
                <p:ph idx="1"/>
              </p:nvPr>
            </p:nvSpPr>
            <p:spPr>
              <a:xfrm>
                <a:off x="1522413" y="1904999"/>
                <a:ext cx="9134391" cy="4836369"/>
              </a:xfrm>
              <a:blipFill>
                <a:blip r:embed="rId3"/>
                <a:stretch>
                  <a:fillRect l="-1402" t="-2141"/>
                </a:stretch>
              </a:blipFill>
            </p:spPr>
            <p:txBody>
              <a:bodyPr/>
              <a:lstStyle/>
              <a:p>
                <a:r>
                  <a:rPr lang="en-GB">
                    <a:noFill/>
                  </a:rPr>
                  <a:t> </a:t>
                </a:r>
              </a:p>
            </p:txBody>
          </p:sp>
        </mc:Fallback>
      </mc:AlternateContent>
    </p:spTree>
    <p:extLst>
      <p:ext uri="{BB962C8B-B14F-4D97-AF65-F5344CB8AC3E}">
        <p14:creationId xmlns:p14="http://schemas.microsoft.com/office/powerpoint/2010/main" val="3644903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32C1-0744-4AE6-9018-7E706674F579}"/>
              </a:ext>
            </a:extLst>
          </p:cNvPr>
          <p:cNvSpPr>
            <a:spLocks noGrp="1"/>
          </p:cNvSpPr>
          <p:nvPr>
            <p:ph type="title"/>
          </p:nvPr>
        </p:nvSpPr>
        <p:spPr/>
        <p:txBody>
          <a:bodyPr/>
          <a:lstStyle/>
          <a:p>
            <a:r>
              <a:rPr lang="en-GB" dirty="0"/>
              <a:t>Recap: m</a:t>
            </a:r>
            <a:r>
              <a:rPr lang="en-GB" b="1" dirty="0"/>
              <a:t>atrix inverse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1C7413-26F5-4BFF-BD81-5711E1CAEDBD}"/>
                  </a:ext>
                </a:extLst>
              </p:cNvPr>
              <p:cNvSpPr>
                <a:spLocks noGrp="1"/>
              </p:cNvSpPr>
              <p:nvPr>
                <p:ph idx="1"/>
              </p:nvPr>
            </p:nvSpPr>
            <p:spPr>
              <a:xfrm>
                <a:off x="1522413" y="1904999"/>
                <a:ext cx="9134391" cy="4332313"/>
              </a:xfrm>
            </p:spPr>
            <p:txBody>
              <a:bodyPr>
                <a:normAutofit fontScale="92500" lnSpcReduction="20000"/>
              </a:bodyPr>
              <a:lstStyle/>
              <a:p>
                <a:r>
                  <a:rPr lang="en-GB" b="1" dirty="0"/>
                  <a:t>Definition</a:t>
                </a:r>
                <a:r>
                  <a:rPr lang="en-GB" dirty="0"/>
                  <a:t>: for a square matrix </a:t>
                </a:r>
                <a14:m>
                  <m:oMath xmlns:m="http://schemas.openxmlformats.org/officeDocument/2006/math">
                    <m:r>
                      <a:rPr lang="en-GB" b="1" i="0" dirty="0" smtClean="0">
                        <a:latin typeface="Cambria Math" panose="02040503050406030204" pitchFamily="18" charset="0"/>
                      </a:rPr>
                      <m:t>𝐀</m:t>
                    </m:r>
                  </m:oMath>
                </a14:m>
                <a:r>
                  <a:rPr lang="en-GB" dirty="0"/>
                  <a:t>, the </a:t>
                </a:r>
                <a:r>
                  <a:rPr lang="en-GB" b="1" dirty="0">
                    <a:solidFill>
                      <a:schemeClr val="accent4"/>
                    </a:solidFill>
                    <a:hlinkClick r:id="rId3"/>
                  </a:rPr>
                  <a:t>inverse</a:t>
                </a:r>
                <a:r>
                  <a:rPr lang="en-GB" dirty="0"/>
                  <a:t> of </a:t>
                </a:r>
                <a14:m>
                  <m:oMath xmlns:m="http://schemas.openxmlformats.org/officeDocument/2006/math">
                    <m:r>
                      <a:rPr lang="en-GB" b="1" i="0" dirty="0">
                        <a:latin typeface="Cambria Math" panose="02040503050406030204" pitchFamily="18" charset="0"/>
                      </a:rPr>
                      <m:t>𝐀</m:t>
                    </m:r>
                  </m:oMath>
                </a14:m>
                <a:r>
                  <a:rPr lang="en-GB" dirty="0"/>
                  <a:t> is a matrix </a:t>
                </a:r>
                <a14:m>
                  <m:oMath xmlns:m="http://schemas.openxmlformats.org/officeDocument/2006/math">
                    <m:sSup>
                      <m:sSupPr>
                        <m:ctrlPr>
                          <a:rPr lang="en-GB" i="1" dirty="0">
                            <a:latin typeface="Cambria Math" panose="02040503050406030204" pitchFamily="18" charset="0"/>
                          </a:rPr>
                        </m:ctrlPr>
                      </m:sSupPr>
                      <m:e>
                        <m:r>
                          <a:rPr lang="en-GB" b="1" i="0" dirty="0">
                            <a:latin typeface="Cambria Math" panose="02040503050406030204" pitchFamily="18" charset="0"/>
                          </a:rPr>
                          <m:t>𝐀</m:t>
                        </m:r>
                      </m:e>
                      <m:sup>
                        <m:r>
                          <a:rPr lang="en-GB" i="1" dirty="0">
                            <a:latin typeface="Cambria Math" panose="02040503050406030204" pitchFamily="18" charset="0"/>
                          </a:rPr>
                          <m:t>−1</m:t>
                        </m:r>
                      </m:sup>
                    </m:sSup>
                  </m:oMath>
                </a14:m>
                <a:r>
                  <a:rPr lang="en-GB" dirty="0"/>
                  <a:t> such that</a:t>
                </a:r>
                <a:br>
                  <a:rPr lang="en-GB" dirty="0"/>
                </a:br>
                <a14:m>
                  <m:oMath xmlns:m="http://schemas.openxmlformats.org/officeDocument/2006/math">
                    <m:r>
                      <a:rPr lang="en-GB" b="1" i="0" smtClean="0">
                        <a:solidFill>
                          <a:schemeClr val="accent4"/>
                        </a:solidFill>
                        <a:latin typeface="Cambria Math" panose="02040503050406030204" pitchFamily="18" charset="0"/>
                      </a:rPr>
                      <m:t>𝐀</m:t>
                    </m:r>
                    <m:sSup>
                      <m:sSupPr>
                        <m:ctrlPr>
                          <a:rPr lang="en-GB" i="1">
                            <a:solidFill>
                              <a:schemeClr val="accent4"/>
                            </a:solidFill>
                            <a:latin typeface="Cambria Math" panose="02040503050406030204" pitchFamily="18" charset="0"/>
                          </a:rPr>
                        </m:ctrlPr>
                      </m:sSupPr>
                      <m:e>
                        <m:r>
                          <a:rPr lang="en-GB" b="1" i="0">
                            <a:solidFill>
                              <a:schemeClr val="accent4"/>
                            </a:solidFill>
                            <a:latin typeface="Cambria Math" panose="02040503050406030204" pitchFamily="18" charset="0"/>
                          </a:rPr>
                          <m:t>𝐀</m:t>
                        </m:r>
                      </m:e>
                      <m:sup>
                        <m:r>
                          <a:rPr lang="en-GB" i="1">
                            <a:solidFill>
                              <a:schemeClr val="accent4"/>
                            </a:solidFill>
                            <a:latin typeface="Cambria Math" panose="02040503050406030204" pitchFamily="18" charset="0"/>
                          </a:rPr>
                          <m:t>−1</m:t>
                        </m:r>
                      </m:sup>
                    </m:sSup>
                    <m:r>
                      <a:rPr lang="en-GB" i="1">
                        <a:solidFill>
                          <a:schemeClr val="accent4"/>
                        </a:solidFill>
                        <a:latin typeface="Cambria Math" panose="02040503050406030204" pitchFamily="18" charset="0"/>
                      </a:rPr>
                      <m:t>=</m:t>
                    </m:r>
                    <m:r>
                      <a:rPr lang="en-GB" b="1" i="0">
                        <a:solidFill>
                          <a:schemeClr val="accent4"/>
                        </a:solidFill>
                        <a:latin typeface="Cambria Math" panose="02040503050406030204" pitchFamily="18" charset="0"/>
                      </a:rPr>
                      <m:t>𝐈</m:t>
                    </m:r>
                    <m:r>
                      <a:rPr lang="en-GB" i="1">
                        <a:solidFill>
                          <a:schemeClr val="accent4"/>
                        </a:solidFill>
                        <a:latin typeface="Cambria Math" panose="02040503050406030204" pitchFamily="18" charset="0"/>
                      </a:rPr>
                      <m:t>=</m:t>
                    </m:r>
                    <m:sSup>
                      <m:sSupPr>
                        <m:ctrlPr>
                          <a:rPr lang="en-GB" i="1">
                            <a:solidFill>
                              <a:schemeClr val="accent4"/>
                            </a:solidFill>
                            <a:latin typeface="Cambria Math" panose="02040503050406030204" pitchFamily="18" charset="0"/>
                          </a:rPr>
                        </m:ctrlPr>
                      </m:sSupPr>
                      <m:e>
                        <m:r>
                          <a:rPr lang="en-GB" b="1" i="0">
                            <a:solidFill>
                              <a:schemeClr val="accent4"/>
                            </a:solidFill>
                            <a:latin typeface="Cambria Math" panose="02040503050406030204" pitchFamily="18" charset="0"/>
                          </a:rPr>
                          <m:t>𝐀</m:t>
                        </m:r>
                      </m:e>
                      <m:sup>
                        <m:r>
                          <a:rPr lang="en-GB" i="1">
                            <a:solidFill>
                              <a:schemeClr val="accent4"/>
                            </a:solidFill>
                            <a:latin typeface="Cambria Math" panose="02040503050406030204" pitchFamily="18" charset="0"/>
                          </a:rPr>
                          <m:t>−1</m:t>
                        </m:r>
                      </m:sup>
                    </m:sSup>
                    <m:r>
                      <a:rPr lang="en-GB" b="1" i="0">
                        <a:solidFill>
                          <a:schemeClr val="accent4"/>
                        </a:solidFill>
                        <a:latin typeface="Cambria Math" panose="02040503050406030204" pitchFamily="18" charset="0"/>
                      </a:rPr>
                      <m:t>𝐀</m:t>
                    </m:r>
                  </m:oMath>
                </a14:m>
                <a:endParaRPr lang="en-GB" b="1" dirty="0">
                  <a:solidFill>
                    <a:schemeClr val="accent4"/>
                  </a:solidFill>
                </a:endParaRPr>
              </a:p>
              <a:p>
                <a:r>
                  <a:rPr lang="en-GB" dirty="0"/>
                  <a:t>For 2×2 matrices, the inverse is given by</a:t>
                </a:r>
                <a:br>
                  <a:rPr lang="en-GB" dirty="0"/>
                </a:br>
                <a:br>
                  <a:rPr lang="en-GB" dirty="0"/>
                </a:br>
                <a14:m>
                  <m:oMath xmlns:m="http://schemas.openxmlformats.org/officeDocument/2006/math">
                    <m:sSup>
                      <m:sSupPr>
                        <m:ctrlPr>
                          <a:rPr lang="en-GB" i="1">
                            <a:latin typeface="Cambria Math" panose="02040503050406030204" pitchFamily="18" charset="0"/>
                          </a:rPr>
                        </m:ctrlPr>
                      </m:sSupPr>
                      <m:e>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𝑎</m:t>
                                  </m:r>
                                </m:e>
                                <m:e>
                                  <m:r>
                                    <a:rPr lang="en-GB" i="1">
                                      <a:latin typeface="Cambria Math" panose="02040503050406030204" pitchFamily="18" charset="0"/>
                                    </a:rPr>
                                    <m:t>𝑏</m:t>
                                  </m:r>
                                </m:e>
                              </m:mr>
                              <m:mr>
                                <m:e>
                                  <m:r>
                                    <a:rPr lang="en-GB" i="1">
                                      <a:latin typeface="Cambria Math" panose="02040503050406030204" pitchFamily="18" charset="0"/>
                                    </a:rPr>
                                    <m:t>𝑐</m:t>
                                  </m:r>
                                </m:e>
                                <m:e>
                                  <m:r>
                                    <a:rPr lang="en-GB" i="1">
                                      <a:latin typeface="Cambria Math" panose="02040503050406030204" pitchFamily="18" charset="0"/>
                                    </a:rPr>
                                    <m:t>𝑑</m:t>
                                  </m:r>
                                </m:e>
                              </m:mr>
                            </m:m>
                          </m:e>
                        </m:d>
                      </m:e>
                      <m:sup>
                        <m:r>
                          <a:rPr lang="en-GB" i="1">
                            <a:latin typeface="Cambria Math" panose="02040503050406030204" pitchFamily="18" charset="0"/>
                          </a:rPr>
                          <m:t>−1</m:t>
                        </m:r>
                      </m:sup>
                    </m:sSup>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𝑎𝑑</m:t>
                        </m:r>
                        <m:r>
                          <a:rPr lang="en-GB" i="1">
                            <a:latin typeface="Cambria Math" panose="02040503050406030204" pitchFamily="18" charset="0"/>
                          </a:rPr>
                          <m:t>−</m:t>
                        </m:r>
                        <m:r>
                          <a:rPr lang="en-GB" i="1">
                            <a:latin typeface="Cambria Math" panose="02040503050406030204" pitchFamily="18" charset="0"/>
                          </a:rPr>
                          <m:t>𝑏𝑐</m:t>
                        </m:r>
                      </m:den>
                    </m:f>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𝑑</m:t>
                              </m:r>
                            </m:e>
                            <m:e>
                              <m:r>
                                <a:rPr lang="en-GB" i="1">
                                  <a:latin typeface="Cambria Math" panose="02040503050406030204" pitchFamily="18" charset="0"/>
                                </a:rPr>
                                <m:t>−</m:t>
                              </m:r>
                              <m:r>
                                <a:rPr lang="en-GB" i="1">
                                  <a:latin typeface="Cambria Math" panose="02040503050406030204" pitchFamily="18" charset="0"/>
                                </a:rPr>
                                <m:t>𝑏</m:t>
                              </m:r>
                            </m:e>
                          </m:mr>
                          <m:mr>
                            <m:e>
                              <m:r>
                                <a:rPr lang="en-GB" i="1">
                                  <a:latin typeface="Cambria Math" panose="02040503050406030204" pitchFamily="18" charset="0"/>
                                </a:rPr>
                                <m:t>−</m:t>
                              </m:r>
                              <m:r>
                                <a:rPr lang="en-GB" i="1">
                                  <a:latin typeface="Cambria Math" panose="02040503050406030204" pitchFamily="18" charset="0"/>
                                </a:rPr>
                                <m:t>𝑐</m:t>
                              </m:r>
                            </m:e>
                            <m:e>
                              <m:r>
                                <a:rPr lang="en-GB" i="1">
                                  <a:latin typeface="Cambria Math" panose="02040503050406030204" pitchFamily="18" charset="0"/>
                                </a:rPr>
                                <m:t>𝑎</m:t>
                              </m:r>
                            </m:e>
                          </m:mr>
                        </m:m>
                      </m:e>
                    </m:d>
                  </m:oMath>
                </a14:m>
                <a:endParaRPr lang="en-GB" dirty="0"/>
              </a:p>
              <a:p>
                <a:r>
                  <a:rPr lang="en-GB" dirty="0"/>
                  <a:t>For larger matrices…</a:t>
                </a:r>
              </a:p>
              <a:p>
                <a:pPr lvl="1"/>
                <a:r>
                  <a:rPr lang="en-GB" sz="1900" dirty="0">
                    <a:hlinkClick r:id="rId4"/>
                  </a:rPr>
                  <a:t>http://wwwf.imperial.ac.uk/metric/metric_public/matrices/inverses/inverses2.html</a:t>
                </a:r>
                <a:endParaRPr lang="en-GB" sz="1900" dirty="0"/>
              </a:p>
              <a:p>
                <a:pPr lvl="1"/>
                <a:r>
                  <a:rPr lang="en-GB" sz="1900" dirty="0">
                    <a:hlinkClick r:id="rId5"/>
                  </a:rPr>
                  <a:t>https://www.khanacademy.org/math/algebra-home/alg-matrices#alg-determinants-and-inverses-of-large-matrices</a:t>
                </a:r>
                <a:endParaRPr lang="en-GB" sz="1900" dirty="0"/>
              </a:p>
              <a:p>
                <a:pPr lvl="1"/>
                <a:r>
                  <a:rPr lang="en-GB" sz="1900" i="1" dirty="0"/>
                  <a:t>3D Math Primer for Graphics and Game Development</a:t>
                </a:r>
                <a:r>
                  <a:rPr lang="en-GB" sz="1900" dirty="0"/>
                  <a:t>, Chapter 6</a:t>
                </a:r>
              </a:p>
            </p:txBody>
          </p:sp>
        </mc:Choice>
        <mc:Fallback xmlns="">
          <p:sp>
            <p:nvSpPr>
              <p:cNvPr id="3" name="Content Placeholder 2">
                <a:extLst>
                  <a:ext uri="{FF2B5EF4-FFF2-40B4-BE49-F238E27FC236}">
                    <a16:creationId xmlns:a16="http://schemas.microsoft.com/office/drawing/2014/main" id="{501C7413-26F5-4BFF-BD81-5711E1CAEDBD}"/>
                  </a:ext>
                </a:extLst>
              </p:cNvPr>
              <p:cNvSpPr>
                <a:spLocks noGrp="1" noRot="1" noChangeAspect="1" noMove="1" noResize="1" noEditPoints="1" noAdjustHandles="1" noChangeArrowheads="1" noChangeShapeType="1" noTextEdit="1"/>
              </p:cNvSpPr>
              <p:nvPr>
                <p:ph idx="1"/>
              </p:nvPr>
            </p:nvSpPr>
            <p:spPr>
              <a:xfrm>
                <a:off x="1522413" y="1904999"/>
                <a:ext cx="9134391" cy="4332313"/>
              </a:xfrm>
              <a:blipFill>
                <a:blip r:embed="rId6"/>
                <a:stretch>
                  <a:fillRect l="-1402" t="-4782" b="-1688"/>
                </a:stretch>
              </a:blipFill>
            </p:spPr>
            <p:txBody>
              <a:bodyPr/>
              <a:lstStyle/>
              <a:p>
                <a:r>
                  <a:rPr lang="en-GB">
                    <a:noFill/>
                  </a:rPr>
                  <a:t> </a:t>
                </a:r>
              </a:p>
            </p:txBody>
          </p:sp>
        </mc:Fallback>
      </mc:AlternateContent>
    </p:spTree>
    <p:extLst>
      <p:ext uri="{BB962C8B-B14F-4D97-AF65-F5344CB8AC3E}">
        <p14:creationId xmlns:p14="http://schemas.microsoft.com/office/powerpoint/2010/main" val="331107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9CEA-96AE-4A08-B80B-750EA6F9D73B}"/>
              </a:ext>
            </a:extLst>
          </p:cNvPr>
          <p:cNvSpPr>
            <a:spLocks noGrp="1"/>
          </p:cNvSpPr>
          <p:nvPr>
            <p:ph type="title"/>
          </p:nvPr>
        </p:nvSpPr>
        <p:spPr/>
        <p:txBody>
          <a:bodyPr/>
          <a:lstStyle/>
          <a:p>
            <a:r>
              <a:rPr lang="en-GB" dirty="0"/>
              <a:t>Transformation matrix inverse: rotation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7F17C91-72BC-4B01-8555-9A617420065F}"/>
                  </a:ext>
                </a:extLst>
              </p:cNvPr>
              <p:cNvSpPr>
                <a:spLocks noGrp="1"/>
              </p:cNvSpPr>
              <p:nvPr>
                <p:ph idx="1"/>
              </p:nvPr>
            </p:nvSpPr>
            <p:spPr>
              <a:xfrm>
                <a:off x="1522413" y="1904999"/>
                <a:ext cx="9134391" cy="4836369"/>
              </a:xfrm>
            </p:spPr>
            <p:txBody>
              <a:bodyPr>
                <a:normAutofit fontScale="85000" lnSpcReduction="10000"/>
              </a:bodyPr>
              <a:lstStyle/>
              <a:p>
                <a:r>
                  <a:rPr lang="en-GB" sz="3100" dirty="0"/>
                  <a:t>The inverse of a </a:t>
                </a:r>
                <a:r>
                  <a:rPr lang="en-GB" sz="3100" dirty="0">
                    <a:solidFill>
                      <a:schemeClr val="accent4"/>
                    </a:solidFill>
                  </a:rPr>
                  <a:t>rotation</a:t>
                </a:r>
                <a:r>
                  <a:rPr lang="en-GB" sz="3100" dirty="0"/>
                  <a:t> matrix is its </a:t>
                </a:r>
                <a:r>
                  <a:rPr lang="en-GB" sz="3100" dirty="0">
                    <a:solidFill>
                      <a:schemeClr val="accent4"/>
                    </a:solidFill>
                    <a:hlinkClick r:id="rId3"/>
                  </a:rPr>
                  <a:t>transpose</a:t>
                </a:r>
                <a:endParaRPr lang="en-GB" sz="3100" dirty="0">
                  <a:solidFill>
                    <a:schemeClr val="accent4"/>
                  </a:solidFill>
                </a:endParaRPr>
              </a:p>
              <a:p>
                <a:pPr lvl="1"/>
                <a:r>
                  <a:rPr lang="en-GB" dirty="0"/>
                  <a:t>Because: the opposite of rotating by </a:t>
                </a:r>
                <a14:m>
                  <m:oMath xmlns:m="http://schemas.openxmlformats.org/officeDocument/2006/math">
                    <m:r>
                      <a:rPr lang="el-GR" i="1" dirty="0" smtClean="0">
                        <a:latin typeface="Cambria Math" panose="02040503050406030204" pitchFamily="18" charset="0"/>
                        <a:cs typeface="Times New Roman" panose="02020603050405020304" pitchFamily="18" charset="0"/>
                      </a:rPr>
                      <m:t>𝜃</m:t>
                    </m:r>
                  </m:oMath>
                </a14:m>
                <a:r>
                  <a:rPr lang="en-GB" dirty="0"/>
                  <a:t> is rotating by </a:t>
                </a:r>
                <a14:m>
                  <m:oMath xmlns:m="http://schemas.openxmlformats.org/officeDocument/2006/math">
                    <m:r>
                      <a:rPr lang="en-GB" i="1" dirty="0" smtClean="0">
                        <a:latin typeface="Cambria Math" panose="02040503050406030204" pitchFamily="18" charset="0"/>
                        <a:cs typeface="Times New Roman" panose="02020603050405020304" pitchFamily="18" charset="0"/>
                      </a:rPr>
                      <m:t>–</m:t>
                    </m:r>
                    <m:r>
                      <a:rPr lang="el-GR" i="1" dirty="0">
                        <a:latin typeface="Cambria Math" panose="02040503050406030204" pitchFamily="18" charset="0"/>
                        <a:cs typeface="Times New Roman" panose="02020603050405020304" pitchFamily="18" charset="0"/>
                      </a:rPr>
                      <m:t>𝜃</m:t>
                    </m:r>
                  </m:oMath>
                </a14:m>
                <a:r>
                  <a:rPr lang="en-GB" dirty="0"/>
                  <a:t>, e.g.</a:t>
                </a:r>
                <a:br>
                  <a:rPr lang="en-GB" dirty="0"/>
                </a:br>
                <a:endParaRPr lang="en-GB"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GB" sz="2200" i="1">
                              <a:latin typeface="Cambria Math" panose="02040503050406030204" pitchFamily="18" charset="0"/>
                            </a:rPr>
                          </m:ctrlPr>
                        </m:sSubPr>
                        <m:e>
                          <m:r>
                            <a:rPr lang="en-GB" sz="2200" b="1" i="0">
                              <a:latin typeface="Cambria Math" panose="02040503050406030204" pitchFamily="18" charset="0"/>
                            </a:rPr>
                            <m:t>𝐑</m:t>
                          </m:r>
                        </m:e>
                        <m:sub>
                          <m:r>
                            <a:rPr lang="en-GB" sz="2200" i="1">
                              <a:latin typeface="Cambria Math" panose="02040503050406030204" pitchFamily="18" charset="0"/>
                            </a:rPr>
                            <m:t>𝑥</m:t>
                          </m:r>
                        </m:sub>
                      </m:sSub>
                      <m:d>
                        <m:dPr>
                          <m:ctrlPr>
                            <a:rPr lang="en-GB" sz="2200" i="1">
                              <a:latin typeface="Cambria Math" panose="02040503050406030204" pitchFamily="18" charset="0"/>
                            </a:rPr>
                          </m:ctrlPr>
                        </m:dPr>
                        <m:e>
                          <m:r>
                            <a:rPr lang="en-GB" sz="2200" i="1">
                              <a:latin typeface="Cambria Math" panose="02040503050406030204" pitchFamily="18" charset="0"/>
                              <a:ea typeface="Cambria Math" panose="02040503050406030204" pitchFamily="18" charset="0"/>
                            </a:rPr>
                            <m:t>𝜃</m:t>
                          </m:r>
                        </m:e>
                      </m:d>
                      <m:r>
                        <a:rPr lang="en-GB" sz="2200" i="1">
                          <a:latin typeface="Cambria Math" panose="02040503050406030204" pitchFamily="18" charset="0"/>
                          <a:ea typeface="Cambria Math" panose="02040503050406030204" pitchFamily="18" charset="0"/>
                        </a:rPr>
                        <m:t>=</m:t>
                      </m:r>
                      <m:d>
                        <m:dPr>
                          <m:ctrlPr>
                            <a:rPr lang="en-GB" sz="2200" i="1">
                              <a:latin typeface="Cambria Math" panose="02040503050406030204" pitchFamily="18" charset="0"/>
                            </a:rPr>
                          </m:ctrlPr>
                        </m:dPr>
                        <m:e>
                          <m:m>
                            <m:mPr>
                              <m:mcs>
                                <m:mc>
                                  <m:mcPr>
                                    <m:count m:val="2"/>
                                    <m:mcJc m:val="center"/>
                                  </m:mcPr>
                                </m:mc>
                              </m:mcs>
                              <m:ctrlPr>
                                <a:rPr lang="en-GB" sz="2200" i="1">
                                  <a:latin typeface="Cambria Math" panose="02040503050406030204" pitchFamily="18" charset="0"/>
                                </a:rPr>
                              </m:ctrlPr>
                            </m:mPr>
                            <m:mr>
                              <m:e>
                                <m:m>
                                  <m:mPr>
                                    <m:mcs>
                                      <m:mc>
                                        <m:mcPr>
                                          <m:count m:val="2"/>
                                          <m:mcJc m:val="center"/>
                                        </m:mcPr>
                                      </m:mc>
                                    </m:mcs>
                                    <m:ctrlPr>
                                      <a:rPr lang="en-GB" sz="2200" i="1">
                                        <a:latin typeface="Cambria Math" panose="02040503050406030204" pitchFamily="18" charset="0"/>
                                      </a:rPr>
                                    </m:ctrlPr>
                                  </m:mPr>
                                  <m:mr>
                                    <m:e>
                                      <m:r>
                                        <m:rPr>
                                          <m:brk m:alnAt="7"/>
                                        </m:rPr>
                                        <a:rPr lang="en-GB" sz="2200" i="1">
                                          <a:latin typeface="Cambria Math" panose="02040503050406030204" pitchFamily="18" charset="0"/>
                                        </a:rPr>
                                        <m:t>1</m:t>
                                      </m:r>
                                    </m:e>
                                    <m:e>
                                      <m:r>
                                        <a:rPr lang="en-GB" sz="2200" i="1">
                                          <a:latin typeface="Cambria Math" panose="02040503050406030204" pitchFamily="18" charset="0"/>
                                        </a:rPr>
                                        <m:t>0</m:t>
                                      </m:r>
                                    </m:e>
                                  </m:mr>
                                  <m:mr>
                                    <m:e>
                                      <m:r>
                                        <a:rPr lang="en-GB" sz="2200" i="1">
                                          <a:latin typeface="Cambria Math" panose="02040503050406030204" pitchFamily="18" charset="0"/>
                                        </a:rPr>
                                        <m:t>0</m:t>
                                      </m:r>
                                    </m:e>
                                    <m:e>
                                      <m:r>
                                        <m:rPr>
                                          <m:sty m:val="p"/>
                                        </m:rPr>
                                        <a:rPr lang="en-GB" sz="2200" i="0">
                                          <a:latin typeface="Cambria Math" panose="02040503050406030204" pitchFamily="18" charset="0"/>
                                        </a:rPr>
                                        <m:t>cos</m:t>
                                      </m:r>
                                      <m:r>
                                        <a:rPr lang="en-GB" sz="2200" i="1">
                                          <a:latin typeface="Cambria Math" panose="02040503050406030204" pitchFamily="18" charset="0"/>
                                          <a:ea typeface="Cambria Math" panose="02040503050406030204" pitchFamily="18" charset="0"/>
                                        </a:rPr>
                                        <m:t>𝜃</m:t>
                                      </m:r>
                                    </m:e>
                                  </m:mr>
                                </m:m>
                              </m:e>
                              <m:e>
                                <m:m>
                                  <m:mPr>
                                    <m:mcs>
                                      <m:mc>
                                        <m:mcPr>
                                          <m:count m:val="2"/>
                                          <m:mcJc m:val="center"/>
                                        </m:mcPr>
                                      </m:mc>
                                    </m:mcs>
                                    <m:ctrlPr>
                                      <a:rPr lang="en-GB" sz="2200" i="1">
                                        <a:latin typeface="Cambria Math" panose="02040503050406030204" pitchFamily="18" charset="0"/>
                                      </a:rPr>
                                    </m:ctrlPr>
                                  </m:mPr>
                                  <m:mr>
                                    <m:e>
                                      <m:r>
                                        <m:rPr>
                                          <m:brk m:alnAt="7"/>
                                        </m:rPr>
                                        <a:rPr lang="en-GB" sz="2200" i="1">
                                          <a:latin typeface="Cambria Math" panose="02040503050406030204" pitchFamily="18" charset="0"/>
                                        </a:rPr>
                                        <m:t>0</m:t>
                                      </m:r>
                                    </m:e>
                                    <m:e>
                                      <m:r>
                                        <a:rPr lang="en-GB" sz="2200" i="1">
                                          <a:latin typeface="Cambria Math" panose="02040503050406030204" pitchFamily="18" charset="0"/>
                                        </a:rPr>
                                        <m:t>0</m:t>
                                      </m:r>
                                    </m:e>
                                  </m:mr>
                                  <m:mr>
                                    <m:e>
                                      <m:r>
                                        <a:rPr lang="en-GB" sz="2200" i="1">
                                          <a:latin typeface="Cambria Math" panose="02040503050406030204" pitchFamily="18" charset="0"/>
                                        </a:rPr>
                                        <m:t>−</m:t>
                                      </m:r>
                                      <m:r>
                                        <m:rPr>
                                          <m:sty m:val="p"/>
                                        </m:rPr>
                                        <a:rPr lang="en-GB" sz="2200" i="0">
                                          <a:latin typeface="Cambria Math" panose="02040503050406030204" pitchFamily="18" charset="0"/>
                                        </a:rPr>
                                        <m:t>sin</m:t>
                                      </m:r>
                                      <m:r>
                                        <a:rPr lang="en-GB" sz="2200" i="1">
                                          <a:latin typeface="Cambria Math" panose="02040503050406030204" pitchFamily="18" charset="0"/>
                                          <a:ea typeface="Cambria Math" panose="02040503050406030204" pitchFamily="18" charset="0"/>
                                        </a:rPr>
                                        <m:t>𝜃</m:t>
                                      </m:r>
                                    </m:e>
                                    <m:e>
                                      <m:r>
                                        <a:rPr lang="en-GB" sz="2200" i="1">
                                          <a:latin typeface="Cambria Math" panose="02040503050406030204" pitchFamily="18" charset="0"/>
                                        </a:rPr>
                                        <m:t>0</m:t>
                                      </m:r>
                                    </m:e>
                                  </m:mr>
                                </m:m>
                              </m:e>
                            </m:mr>
                            <m:mr>
                              <m:e>
                                <m:m>
                                  <m:mPr>
                                    <m:mcs>
                                      <m:mc>
                                        <m:mcPr>
                                          <m:count m:val="2"/>
                                          <m:mcJc m:val="center"/>
                                        </m:mcPr>
                                      </m:mc>
                                    </m:mcs>
                                    <m:ctrlPr>
                                      <a:rPr lang="en-GB" sz="2200" i="1">
                                        <a:latin typeface="Cambria Math" panose="02040503050406030204" pitchFamily="18" charset="0"/>
                                      </a:rPr>
                                    </m:ctrlPr>
                                  </m:mPr>
                                  <m:mr>
                                    <m:e>
                                      <m:r>
                                        <m:rPr>
                                          <m:brk m:alnAt="7"/>
                                        </m:rPr>
                                        <a:rPr lang="en-GB" sz="2200" i="1">
                                          <a:latin typeface="Cambria Math" panose="02040503050406030204" pitchFamily="18" charset="0"/>
                                        </a:rPr>
                                        <m:t>0</m:t>
                                      </m:r>
                                    </m:e>
                                    <m:e>
                                      <m:r>
                                        <m:rPr>
                                          <m:sty m:val="p"/>
                                        </m:rPr>
                                        <a:rPr lang="en-GB" sz="2200" i="0">
                                          <a:latin typeface="Cambria Math" panose="02040503050406030204" pitchFamily="18" charset="0"/>
                                        </a:rPr>
                                        <m:t>sin</m:t>
                                      </m:r>
                                      <m:r>
                                        <a:rPr lang="en-GB" sz="2200" i="1">
                                          <a:latin typeface="Cambria Math" panose="02040503050406030204" pitchFamily="18" charset="0"/>
                                          <a:ea typeface="Cambria Math" panose="02040503050406030204" pitchFamily="18" charset="0"/>
                                        </a:rPr>
                                        <m:t>𝜃</m:t>
                                      </m:r>
                                    </m:e>
                                  </m:mr>
                                  <m:mr>
                                    <m:e>
                                      <m:r>
                                        <a:rPr lang="en-GB" sz="2200" i="1">
                                          <a:latin typeface="Cambria Math" panose="02040503050406030204" pitchFamily="18" charset="0"/>
                                        </a:rPr>
                                        <m:t>0</m:t>
                                      </m:r>
                                    </m:e>
                                    <m:e>
                                      <m:r>
                                        <a:rPr lang="en-GB" sz="2200" i="1">
                                          <a:latin typeface="Cambria Math" panose="02040503050406030204" pitchFamily="18" charset="0"/>
                                        </a:rPr>
                                        <m:t>0</m:t>
                                      </m:r>
                                    </m:e>
                                  </m:mr>
                                </m:m>
                              </m:e>
                              <m:e>
                                <m:m>
                                  <m:mPr>
                                    <m:mcs>
                                      <m:mc>
                                        <m:mcPr>
                                          <m:count m:val="2"/>
                                          <m:mcJc m:val="center"/>
                                        </m:mcPr>
                                      </m:mc>
                                    </m:mcs>
                                    <m:ctrlPr>
                                      <a:rPr lang="en-GB" sz="2200" i="1">
                                        <a:latin typeface="Cambria Math" panose="02040503050406030204" pitchFamily="18" charset="0"/>
                                      </a:rPr>
                                    </m:ctrlPr>
                                  </m:mPr>
                                  <m:mr>
                                    <m:e>
                                      <m:r>
                                        <m:rPr>
                                          <m:brk m:alnAt="7"/>
                                        </m:rPr>
                                        <a:rPr lang="en-GB" sz="2200" i="1">
                                          <a:latin typeface="Cambria Math" panose="02040503050406030204" pitchFamily="18" charset="0"/>
                                        </a:rPr>
                                        <m:t>𝑐</m:t>
                                      </m:r>
                                      <m:r>
                                        <a:rPr lang="en-GB" sz="2200" i="1">
                                          <a:latin typeface="Cambria Math" panose="02040503050406030204" pitchFamily="18" charset="0"/>
                                        </a:rPr>
                                        <m:t>𝑜𝑠</m:t>
                                      </m:r>
                                      <m:r>
                                        <a:rPr lang="en-GB" sz="2200" i="1">
                                          <a:latin typeface="Cambria Math" panose="02040503050406030204" pitchFamily="18" charset="0"/>
                                          <a:ea typeface="Cambria Math" panose="02040503050406030204" pitchFamily="18" charset="0"/>
                                        </a:rPr>
                                        <m:t>𝜃</m:t>
                                      </m:r>
                                    </m:e>
                                    <m:e>
                                      <m:r>
                                        <a:rPr lang="en-GB" sz="2200" i="1">
                                          <a:latin typeface="Cambria Math" panose="02040503050406030204" pitchFamily="18" charset="0"/>
                                        </a:rPr>
                                        <m:t>0</m:t>
                                      </m:r>
                                    </m:e>
                                  </m:mr>
                                  <m:mr>
                                    <m:e>
                                      <m:r>
                                        <a:rPr lang="en-GB" sz="2200" i="1">
                                          <a:latin typeface="Cambria Math" panose="02040503050406030204" pitchFamily="18" charset="0"/>
                                        </a:rPr>
                                        <m:t>0</m:t>
                                      </m:r>
                                    </m:e>
                                    <m:e>
                                      <m:r>
                                        <a:rPr lang="en-GB" sz="2200" i="1">
                                          <a:latin typeface="Cambria Math" panose="02040503050406030204" pitchFamily="18" charset="0"/>
                                        </a:rPr>
                                        <m:t>1</m:t>
                                      </m:r>
                                    </m:e>
                                  </m:mr>
                                </m:m>
                              </m:e>
                            </m:mr>
                          </m:m>
                        </m:e>
                      </m:d>
                    </m:oMath>
                  </m:oMathPara>
                </a14:m>
                <a:br>
                  <a:rPr lang="en-GB" sz="2200" i="1" dirty="0">
                    <a:latin typeface="Cambria Math" panose="02040503050406030204" pitchFamily="18" charset="0"/>
                  </a:rPr>
                </a:br>
                <a:br>
                  <a:rPr lang="en-GB" sz="2200" i="1" dirty="0">
                    <a:latin typeface="Cambria Math" panose="02040503050406030204" pitchFamily="18" charset="0"/>
                  </a:rPr>
                </a:br>
                <a:endParaRPr lang="en-GB" sz="22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p>
                        <m:sSupPr>
                          <m:ctrlPr>
                            <a:rPr lang="en-GB" sz="2200" i="1">
                              <a:latin typeface="Cambria Math" panose="02040503050406030204" pitchFamily="18" charset="0"/>
                            </a:rPr>
                          </m:ctrlPr>
                        </m:sSupPr>
                        <m:e>
                          <m:sSub>
                            <m:sSubPr>
                              <m:ctrlPr>
                                <a:rPr lang="en-GB" sz="2200" i="1">
                                  <a:latin typeface="Cambria Math" panose="02040503050406030204" pitchFamily="18" charset="0"/>
                                </a:rPr>
                              </m:ctrlPr>
                            </m:sSubPr>
                            <m:e>
                              <m:r>
                                <a:rPr lang="en-GB" sz="2200" b="1" i="0">
                                  <a:latin typeface="Cambria Math" panose="02040503050406030204" pitchFamily="18" charset="0"/>
                                </a:rPr>
                                <m:t>𝐑</m:t>
                              </m:r>
                            </m:e>
                            <m:sub>
                              <m:r>
                                <a:rPr lang="en-GB" sz="2200" i="1">
                                  <a:latin typeface="Cambria Math" panose="02040503050406030204" pitchFamily="18" charset="0"/>
                                </a:rPr>
                                <m:t>𝑥</m:t>
                              </m:r>
                            </m:sub>
                          </m:sSub>
                        </m:e>
                        <m:sup>
                          <m:r>
                            <a:rPr lang="en-GB" sz="2200" i="1">
                              <a:latin typeface="Cambria Math" panose="02040503050406030204" pitchFamily="18" charset="0"/>
                            </a:rPr>
                            <m:t>−1</m:t>
                          </m:r>
                        </m:sup>
                      </m:sSup>
                      <m:d>
                        <m:dPr>
                          <m:ctrlPr>
                            <a:rPr lang="en-GB" sz="2200" i="1">
                              <a:latin typeface="Cambria Math" panose="02040503050406030204" pitchFamily="18" charset="0"/>
                            </a:rPr>
                          </m:ctrlPr>
                        </m:dPr>
                        <m:e>
                          <m:r>
                            <a:rPr lang="en-GB" sz="2200" i="1">
                              <a:latin typeface="Cambria Math" panose="02040503050406030204" pitchFamily="18" charset="0"/>
                              <a:ea typeface="Cambria Math" panose="02040503050406030204" pitchFamily="18" charset="0"/>
                            </a:rPr>
                            <m:t>𝜃</m:t>
                          </m:r>
                        </m:e>
                      </m:d>
                      <m:r>
                        <a:rPr lang="en-GB" sz="2200" i="1">
                          <a:latin typeface="Cambria Math" panose="02040503050406030204" pitchFamily="18" charset="0"/>
                          <a:ea typeface="Cambria Math" panose="02040503050406030204" pitchFamily="18" charset="0"/>
                        </a:rPr>
                        <m:t>= </m:t>
                      </m:r>
                      <m:sSub>
                        <m:sSubPr>
                          <m:ctrlPr>
                            <a:rPr lang="en-GB" sz="2200" i="1">
                              <a:latin typeface="Cambria Math" panose="02040503050406030204" pitchFamily="18" charset="0"/>
                            </a:rPr>
                          </m:ctrlPr>
                        </m:sSubPr>
                        <m:e>
                          <m:r>
                            <a:rPr lang="en-GB" sz="2200" b="1" i="0">
                              <a:latin typeface="Cambria Math" panose="02040503050406030204" pitchFamily="18" charset="0"/>
                            </a:rPr>
                            <m:t>𝐑</m:t>
                          </m:r>
                        </m:e>
                        <m:sub>
                          <m:r>
                            <a:rPr lang="en-GB" sz="2200" i="1">
                              <a:latin typeface="Cambria Math" panose="02040503050406030204" pitchFamily="18" charset="0"/>
                            </a:rPr>
                            <m:t>𝑥</m:t>
                          </m:r>
                        </m:sub>
                      </m:sSub>
                      <m:d>
                        <m:dPr>
                          <m:ctrlPr>
                            <a:rPr lang="en-GB" sz="2200" i="1">
                              <a:latin typeface="Cambria Math" panose="02040503050406030204" pitchFamily="18" charset="0"/>
                            </a:rPr>
                          </m:ctrlPr>
                        </m:dPr>
                        <m:e>
                          <m:r>
                            <a:rPr lang="en-GB" sz="2200" i="1">
                              <a:latin typeface="Cambria Math" panose="02040503050406030204" pitchFamily="18" charset="0"/>
                            </a:rPr>
                            <m:t>−</m:t>
                          </m:r>
                          <m:r>
                            <a:rPr lang="en-GB" sz="2200" i="1">
                              <a:latin typeface="Cambria Math" panose="02040503050406030204" pitchFamily="18" charset="0"/>
                              <a:ea typeface="Cambria Math" panose="02040503050406030204" pitchFamily="18" charset="0"/>
                            </a:rPr>
                            <m:t>𝜃</m:t>
                          </m:r>
                        </m:e>
                      </m:d>
                      <m:r>
                        <a:rPr lang="en-GB" sz="2200" i="1">
                          <a:latin typeface="Cambria Math" panose="02040503050406030204" pitchFamily="18" charset="0"/>
                          <a:ea typeface="Cambria Math" panose="02040503050406030204" pitchFamily="18" charset="0"/>
                        </a:rPr>
                        <m:t>=</m:t>
                      </m:r>
                      <m:d>
                        <m:dPr>
                          <m:ctrlPr>
                            <a:rPr lang="en-GB" sz="2200" i="1">
                              <a:latin typeface="Cambria Math" panose="02040503050406030204" pitchFamily="18" charset="0"/>
                            </a:rPr>
                          </m:ctrlPr>
                        </m:dPr>
                        <m:e>
                          <m:m>
                            <m:mPr>
                              <m:mcs>
                                <m:mc>
                                  <m:mcPr>
                                    <m:count m:val="2"/>
                                    <m:mcJc m:val="center"/>
                                  </m:mcPr>
                                </m:mc>
                              </m:mcs>
                              <m:ctrlPr>
                                <a:rPr lang="en-GB" sz="2200" i="1">
                                  <a:latin typeface="Cambria Math" panose="02040503050406030204" pitchFamily="18" charset="0"/>
                                </a:rPr>
                              </m:ctrlPr>
                            </m:mPr>
                            <m:mr>
                              <m:e>
                                <m:m>
                                  <m:mPr>
                                    <m:mcs>
                                      <m:mc>
                                        <m:mcPr>
                                          <m:count m:val="2"/>
                                          <m:mcJc m:val="center"/>
                                        </m:mcPr>
                                      </m:mc>
                                    </m:mcs>
                                    <m:ctrlPr>
                                      <a:rPr lang="en-GB" sz="2200" i="1">
                                        <a:latin typeface="Cambria Math" panose="02040503050406030204" pitchFamily="18" charset="0"/>
                                      </a:rPr>
                                    </m:ctrlPr>
                                  </m:mPr>
                                  <m:mr>
                                    <m:e>
                                      <m:r>
                                        <m:rPr>
                                          <m:brk m:alnAt="7"/>
                                        </m:rPr>
                                        <a:rPr lang="en-GB" sz="2200" i="1">
                                          <a:latin typeface="Cambria Math" panose="02040503050406030204" pitchFamily="18" charset="0"/>
                                        </a:rPr>
                                        <m:t>1</m:t>
                                      </m:r>
                                    </m:e>
                                    <m:e>
                                      <m:r>
                                        <a:rPr lang="en-GB" sz="2200" i="1">
                                          <a:latin typeface="Cambria Math" panose="02040503050406030204" pitchFamily="18" charset="0"/>
                                        </a:rPr>
                                        <m:t>0</m:t>
                                      </m:r>
                                    </m:e>
                                  </m:mr>
                                  <m:mr>
                                    <m:e>
                                      <m:r>
                                        <a:rPr lang="en-GB" sz="2200" i="1">
                                          <a:latin typeface="Cambria Math" panose="02040503050406030204" pitchFamily="18" charset="0"/>
                                        </a:rPr>
                                        <m:t>0</m:t>
                                      </m:r>
                                    </m:e>
                                    <m:e>
                                      <m:r>
                                        <m:rPr>
                                          <m:sty m:val="p"/>
                                        </m:rPr>
                                        <a:rPr lang="en-GB" sz="2200">
                                          <a:latin typeface="Cambria Math" panose="02040503050406030204" pitchFamily="18" charset="0"/>
                                        </a:rPr>
                                        <m:t>cos</m:t>
                                      </m:r>
                                      <m:r>
                                        <a:rPr lang="en-GB" sz="2200" i="1">
                                          <a:latin typeface="Cambria Math" panose="02040503050406030204" pitchFamily="18" charset="0"/>
                                        </a:rPr>
                                        <m:t>⁡(−</m:t>
                                      </m:r>
                                      <m:r>
                                        <a:rPr lang="en-GB" sz="2200" i="1">
                                          <a:latin typeface="Cambria Math" panose="02040503050406030204" pitchFamily="18" charset="0"/>
                                          <a:ea typeface="Cambria Math" panose="02040503050406030204" pitchFamily="18" charset="0"/>
                                        </a:rPr>
                                        <m:t>𝜃</m:t>
                                      </m:r>
                                      <m:r>
                                        <a:rPr lang="en-GB" sz="2200" i="1">
                                          <a:latin typeface="Cambria Math" panose="02040503050406030204" pitchFamily="18" charset="0"/>
                                          <a:ea typeface="Cambria Math" panose="02040503050406030204" pitchFamily="18" charset="0"/>
                                        </a:rPr>
                                        <m:t>)</m:t>
                                      </m:r>
                                    </m:e>
                                  </m:mr>
                                </m:m>
                              </m:e>
                              <m:e>
                                <m:m>
                                  <m:mPr>
                                    <m:mcs>
                                      <m:mc>
                                        <m:mcPr>
                                          <m:count m:val="2"/>
                                          <m:mcJc m:val="center"/>
                                        </m:mcPr>
                                      </m:mc>
                                    </m:mcs>
                                    <m:ctrlPr>
                                      <a:rPr lang="en-GB" sz="2200" i="1">
                                        <a:latin typeface="Cambria Math" panose="02040503050406030204" pitchFamily="18" charset="0"/>
                                      </a:rPr>
                                    </m:ctrlPr>
                                  </m:mPr>
                                  <m:mr>
                                    <m:e>
                                      <m:r>
                                        <m:rPr>
                                          <m:brk m:alnAt="7"/>
                                        </m:rPr>
                                        <a:rPr lang="en-GB" sz="2200" i="1">
                                          <a:latin typeface="Cambria Math" panose="02040503050406030204" pitchFamily="18" charset="0"/>
                                        </a:rPr>
                                        <m:t>0</m:t>
                                      </m:r>
                                    </m:e>
                                    <m:e>
                                      <m:r>
                                        <a:rPr lang="en-GB" sz="2200" i="1">
                                          <a:latin typeface="Cambria Math" panose="02040503050406030204" pitchFamily="18" charset="0"/>
                                        </a:rPr>
                                        <m:t>0</m:t>
                                      </m:r>
                                    </m:e>
                                  </m:mr>
                                  <m:mr>
                                    <m:e>
                                      <m:r>
                                        <a:rPr lang="en-GB" sz="2200" i="1">
                                          <a:latin typeface="Cambria Math" panose="02040503050406030204" pitchFamily="18" charset="0"/>
                                        </a:rPr>
                                        <m:t>−</m:t>
                                      </m:r>
                                      <m:r>
                                        <m:rPr>
                                          <m:sty m:val="p"/>
                                        </m:rPr>
                                        <a:rPr lang="en-GB" sz="2200">
                                          <a:latin typeface="Cambria Math" panose="02040503050406030204" pitchFamily="18" charset="0"/>
                                        </a:rPr>
                                        <m:t>sin</m:t>
                                      </m:r>
                                      <m:r>
                                        <a:rPr lang="en-GB" sz="2200" i="1">
                                          <a:latin typeface="Cambria Math" panose="02040503050406030204" pitchFamily="18" charset="0"/>
                                        </a:rPr>
                                        <m:t>⁡(−</m:t>
                                      </m:r>
                                      <m:r>
                                        <a:rPr lang="en-GB" sz="2200" i="1">
                                          <a:latin typeface="Cambria Math" panose="02040503050406030204" pitchFamily="18" charset="0"/>
                                          <a:ea typeface="Cambria Math" panose="02040503050406030204" pitchFamily="18" charset="0"/>
                                        </a:rPr>
                                        <m:t>𝜃</m:t>
                                      </m:r>
                                      <m:r>
                                        <a:rPr lang="en-GB" sz="2200" i="1">
                                          <a:latin typeface="Cambria Math" panose="02040503050406030204" pitchFamily="18" charset="0"/>
                                          <a:ea typeface="Cambria Math" panose="02040503050406030204" pitchFamily="18" charset="0"/>
                                        </a:rPr>
                                        <m:t>)</m:t>
                                      </m:r>
                                    </m:e>
                                    <m:e>
                                      <m:r>
                                        <a:rPr lang="en-GB" sz="2200" i="1">
                                          <a:latin typeface="Cambria Math" panose="02040503050406030204" pitchFamily="18" charset="0"/>
                                        </a:rPr>
                                        <m:t>0</m:t>
                                      </m:r>
                                    </m:e>
                                  </m:mr>
                                </m:m>
                              </m:e>
                            </m:mr>
                            <m:mr>
                              <m:e>
                                <m:m>
                                  <m:mPr>
                                    <m:mcs>
                                      <m:mc>
                                        <m:mcPr>
                                          <m:count m:val="2"/>
                                          <m:mcJc m:val="center"/>
                                        </m:mcPr>
                                      </m:mc>
                                    </m:mcs>
                                    <m:ctrlPr>
                                      <a:rPr lang="en-GB" sz="2200" i="1">
                                        <a:latin typeface="Cambria Math" panose="02040503050406030204" pitchFamily="18" charset="0"/>
                                      </a:rPr>
                                    </m:ctrlPr>
                                  </m:mPr>
                                  <m:mr>
                                    <m:e>
                                      <m:r>
                                        <m:rPr>
                                          <m:brk m:alnAt="7"/>
                                        </m:rPr>
                                        <a:rPr lang="en-GB" sz="2200" i="1">
                                          <a:latin typeface="Cambria Math" panose="02040503050406030204" pitchFamily="18" charset="0"/>
                                        </a:rPr>
                                        <m:t>0</m:t>
                                      </m:r>
                                    </m:e>
                                    <m:e>
                                      <m:r>
                                        <m:rPr>
                                          <m:sty m:val="p"/>
                                        </m:rPr>
                                        <a:rPr lang="en-GB" sz="2200">
                                          <a:latin typeface="Cambria Math" panose="02040503050406030204" pitchFamily="18" charset="0"/>
                                        </a:rPr>
                                        <m:t>sin</m:t>
                                      </m:r>
                                      <m:r>
                                        <a:rPr lang="en-GB" sz="2200" i="1">
                                          <a:latin typeface="Cambria Math" panose="02040503050406030204" pitchFamily="18" charset="0"/>
                                        </a:rPr>
                                        <m:t>⁡(−</m:t>
                                      </m:r>
                                      <m:r>
                                        <a:rPr lang="en-GB" sz="2200" i="1">
                                          <a:latin typeface="Cambria Math" panose="02040503050406030204" pitchFamily="18" charset="0"/>
                                          <a:ea typeface="Cambria Math" panose="02040503050406030204" pitchFamily="18" charset="0"/>
                                        </a:rPr>
                                        <m:t>𝜃</m:t>
                                      </m:r>
                                      <m:r>
                                        <a:rPr lang="en-GB" sz="2200" i="1">
                                          <a:latin typeface="Cambria Math" panose="02040503050406030204" pitchFamily="18" charset="0"/>
                                          <a:ea typeface="Cambria Math" panose="02040503050406030204" pitchFamily="18" charset="0"/>
                                        </a:rPr>
                                        <m:t>)</m:t>
                                      </m:r>
                                    </m:e>
                                  </m:mr>
                                  <m:mr>
                                    <m:e>
                                      <m:r>
                                        <a:rPr lang="en-GB" sz="2200" i="1">
                                          <a:latin typeface="Cambria Math" panose="02040503050406030204" pitchFamily="18" charset="0"/>
                                        </a:rPr>
                                        <m:t>0</m:t>
                                      </m:r>
                                    </m:e>
                                    <m:e>
                                      <m:r>
                                        <a:rPr lang="en-GB" sz="2200" i="1">
                                          <a:latin typeface="Cambria Math" panose="02040503050406030204" pitchFamily="18" charset="0"/>
                                        </a:rPr>
                                        <m:t>0</m:t>
                                      </m:r>
                                    </m:e>
                                  </m:mr>
                                </m:m>
                              </m:e>
                              <m:e>
                                <m:m>
                                  <m:mPr>
                                    <m:mcs>
                                      <m:mc>
                                        <m:mcPr>
                                          <m:count m:val="2"/>
                                          <m:mcJc m:val="center"/>
                                        </m:mcPr>
                                      </m:mc>
                                    </m:mcs>
                                    <m:ctrlPr>
                                      <a:rPr lang="en-GB" sz="2200" i="1">
                                        <a:latin typeface="Cambria Math" panose="02040503050406030204" pitchFamily="18" charset="0"/>
                                      </a:rPr>
                                    </m:ctrlPr>
                                  </m:mPr>
                                  <m:mr>
                                    <m:e>
                                      <m:r>
                                        <m:rPr>
                                          <m:sty m:val="p"/>
                                          <m:brk m:alnAt="7"/>
                                        </m:rPr>
                                        <a:rPr lang="en-GB" sz="2200">
                                          <a:latin typeface="Cambria Math" panose="02040503050406030204" pitchFamily="18" charset="0"/>
                                        </a:rPr>
                                        <m:t>c</m:t>
                                      </m:r>
                                      <m:r>
                                        <m:rPr>
                                          <m:sty m:val="p"/>
                                        </m:rPr>
                                        <a:rPr lang="en-GB" sz="2200">
                                          <a:latin typeface="Cambria Math" panose="02040503050406030204" pitchFamily="18" charset="0"/>
                                        </a:rPr>
                                        <m:t>os</m:t>
                                      </m:r>
                                      <m:r>
                                        <a:rPr lang="en-GB" sz="2200" i="1">
                                          <a:latin typeface="Cambria Math" panose="02040503050406030204" pitchFamily="18" charset="0"/>
                                        </a:rPr>
                                        <m:t>⁡(−</m:t>
                                      </m:r>
                                      <m:r>
                                        <a:rPr lang="en-GB" sz="2200" i="1">
                                          <a:latin typeface="Cambria Math" panose="02040503050406030204" pitchFamily="18" charset="0"/>
                                          <a:ea typeface="Cambria Math" panose="02040503050406030204" pitchFamily="18" charset="0"/>
                                        </a:rPr>
                                        <m:t>𝜃</m:t>
                                      </m:r>
                                      <m:r>
                                        <a:rPr lang="en-GB" sz="2200" i="1">
                                          <a:latin typeface="Cambria Math" panose="02040503050406030204" pitchFamily="18" charset="0"/>
                                          <a:ea typeface="Cambria Math" panose="02040503050406030204" pitchFamily="18" charset="0"/>
                                        </a:rPr>
                                        <m:t>)</m:t>
                                      </m:r>
                                    </m:e>
                                    <m:e>
                                      <m:r>
                                        <a:rPr lang="en-GB" sz="2200" i="1">
                                          <a:latin typeface="Cambria Math" panose="02040503050406030204" pitchFamily="18" charset="0"/>
                                        </a:rPr>
                                        <m:t>0</m:t>
                                      </m:r>
                                    </m:e>
                                  </m:mr>
                                  <m:mr>
                                    <m:e>
                                      <m:r>
                                        <a:rPr lang="en-GB" sz="2200" i="1">
                                          <a:latin typeface="Cambria Math" panose="02040503050406030204" pitchFamily="18" charset="0"/>
                                        </a:rPr>
                                        <m:t>0</m:t>
                                      </m:r>
                                    </m:e>
                                    <m:e>
                                      <m:r>
                                        <a:rPr lang="en-GB" sz="2200" i="1">
                                          <a:latin typeface="Cambria Math" panose="02040503050406030204" pitchFamily="18" charset="0"/>
                                        </a:rPr>
                                        <m:t>1</m:t>
                                      </m:r>
                                    </m:e>
                                  </m:mr>
                                </m:m>
                              </m:e>
                            </m:mr>
                          </m:m>
                        </m:e>
                      </m:d>
                      <m:r>
                        <a:rPr lang="en-GB" sz="2200" i="1">
                          <a:latin typeface="Cambria Math" panose="02040503050406030204" pitchFamily="18" charset="0"/>
                        </a:rPr>
                        <m:t>=</m:t>
                      </m:r>
                      <m:d>
                        <m:dPr>
                          <m:ctrlPr>
                            <a:rPr lang="en-GB" sz="2200" i="1">
                              <a:latin typeface="Cambria Math" panose="02040503050406030204" pitchFamily="18" charset="0"/>
                            </a:rPr>
                          </m:ctrlPr>
                        </m:dPr>
                        <m:e>
                          <m:m>
                            <m:mPr>
                              <m:mcs>
                                <m:mc>
                                  <m:mcPr>
                                    <m:count m:val="2"/>
                                    <m:mcJc m:val="center"/>
                                  </m:mcPr>
                                </m:mc>
                              </m:mcs>
                              <m:ctrlPr>
                                <a:rPr lang="en-GB" sz="2200" i="1">
                                  <a:latin typeface="Cambria Math" panose="02040503050406030204" pitchFamily="18" charset="0"/>
                                </a:rPr>
                              </m:ctrlPr>
                            </m:mPr>
                            <m:mr>
                              <m:e>
                                <m:m>
                                  <m:mPr>
                                    <m:mcs>
                                      <m:mc>
                                        <m:mcPr>
                                          <m:count m:val="2"/>
                                          <m:mcJc m:val="center"/>
                                        </m:mcPr>
                                      </m:mc>
                                    </m:mcs>
                                    <m:ctrlPr>
                                      <a:rPr lang="en-GB" sz="2200" i="1">
                                        <a:latin typeface="Cambria Math" panose="02040503050406030204" pitchFamily="18" charset="0"/>
                                      </a:rPr>
                                    </m:ctrlPr>
                                  </m:mPr>
                                  <m:mr>
                                    <m:e>
                                      <m:r>
                                        <m:rPr>
                                          <m:brk m:alnAt="7"/>
                                        </m:rPr>
                                        <a:rPr lang="en-GB" sz="2200" i="1">
                                          <a:latin typeface="Cambria Math" panose="02040503050406030204" pitchFamily="18" charset="0"/>
                                        </a:rPr>
                                        <m:t>1</m:t>
                                      </m:r>
                                    </m:e>
                                    <m:e>
                                      <m:r>
                                        <a:rPr lang="en-GB" sz="2200" i="1">
                                          <a:latin typeface="Cambria Math" panose="02040503050406030204" pitchFamily="18" charset="0"/>
                                        </a:rPr>
                                        <m:t>0</m:t>
                                      </m:r>
                                    </m:e>
                                  </m:mr>
                                  <m:mr>
                                    <m:e>
                                      <m:r>
                                        <a:rPr lang="en-GB" sz="2200" i="1">
                                          <a:latin typeface="Cambria Math" panose="02040503050406030204" pitchFamily="18" charset="0"/>
                                        </a:rPr>
                                        <m:t>0</m:t>
                                      </m:r>
                                    </m:e>
                                    <m:e>
                                      <m:r>
                                        <m:rPr>
                                          <m:sty m:val="p"/>
                                        </m:rPr>
                                        <a:rPr lang="en-GB" sz="2200" i="0">
                                          <a:latin typeface="Cambria Math" panose="02040503050406030204" pitchFamily="18" charset="0"/>
                                        </a:rPr>
                                        <m:t>cos</m:t>
                                      </m:r>
                                      <m:r>
                                        <a:rPr lang="en-GB" sz="2200" i="1">
                                          <a:latin typeface="Cambria Math" panose="02040503050406030204" pitchFamily="18" charset="0"/>
                                          <a:ea typeface="Cambria Math" panose="02040503050406030204" pitchFamily="18" charset="0"/>
                                        </a:rPr>
                                        <m:t>𝜃</m:t>
                                      </m:r>
                                    </m:e>
                                  </m:mr>
                                </m:m>
                              </m:e>
                              <m:e>
                                <m:m>
                                  <m:mPr>
                                    <m:mcs>
                                      <m:mc>
                                        <m:mcPr>
                                          <m:count m:val="2"/>
                                          <m:mcJc m:val="center"/>
                                        </m:mcPr>
                                      </m:mc>
                                    </m:mcs>
                                    <m:ctrlPr>
                                      <a:rPr lang="en-GB" sz="2200" i="1">
                                        <a:latin typeface="Cambria Math" panose="02040503050406030204" pitchFamily="18" charset="0"/>
                                      </a:rPr>
                                    </m:ctrlPr>
                                  </m:mPr>
                                  <m:mr>
                                    <m:e>
                                      <m:r>
                                        <m:rPr>
                                          <m:brk m:alnAt="7"/>
                                        </m:rPr>
                                        <a:rPr lang="en-GB" sz="2200" i="1">
                                          <a:latin typeface="Cambria Math" panose="02040503050406030204" pitchFamily="18" charset="0"/>
                                        </a:rPr>
                                        <m:t>0</m:t>
                                      </m:r>
                                    </m:e>
                                    <m:e>
                                      <m:r>
                                        <a:rPr lang="en-GB" sz="2200" i="1">
                                          <a:latin typeface="Cambria Math" panose="02040503050406030204" pitchFamily="18" charset="0"/>
                                        </a:rPr>
                                        <m:t>0</m:t>
                                      </m:r>
                                    </m:e>
                                  </m:mr>
                                  <m:mr>
                                    <m:e>
                                      <m:r>
                                        <m:rPr>
                                          <m:sty m:val="p"/>
                                        </m:rPr>
                                        <a:rPr lang="en-GB" sz="2200" i="0">
                                          <a:latin typeface="Cambria Math" panose="02040503050406030204" pitchFamily="18" charset="0"/>
                                        </a:rPr>
                                        <m:t>sin</m:t>
                                      </m:r>
                                      <m:r>
                                        <a:rPr lang="en-GB" sz="2200" i="1">
                                          <a:latin typeface="Cambria Math" panose="02040503050406030204" pitchFamily="18" charset="0"/>
                                          <a:ea typeface="Cambria Math" panose="02040503050406030204" pitchFamily="18" charset="0"/>
                                        </a:rPr>
                                        <m:t>𝜃</m:t>
                                      </m:r>
                                    </m:e>
                                    <m:e>
                                      <m:r>
                                        <a:rPr lang="en-GB" sz="2200" i="1">
                                          <a:latin typeface="Cambria Math" panose="02040503050406030204" pitchFamily="18" charset="0"/>
                                        </a:rPr>
                                        <m:t>0</m:t>
                                      </m:r>
                                    </m:e>
                                  </m:mr>
                                </m:m>
                              </m:e>
                            </m:mr>
                            <m:mr>
                              <m:e>
                                <m:m>
                                  <m:mPr>
                                    <m:mcs>
                                      <m:mc>
                                        <m:mcPr>
                                          <m:count m:val="2"/>
                                          <m:mcJc m:val="center"/>
                                        </m:mcPr>
                                      </m:mc>
                                    </m:mcs>
                                    <m:ctrlPr>
                                      <a:rPr lang="en-GB" sz="2200" i="1">
                                        <a:latin typeface="Cambria Math" panose="02040503050406030204" pitchFamily="18" charset="0"/>
                                      </a:rPr>
                                    </m:ctrlPr>
                                  </m:mPr>
                                  <m:mr>
                                    <m:e>
                                      <m:r>
                                        <m:rPr>
                                          <m:brk m:alnAt="7"/>
                                        </m:rPr>
                                        <a:rPr lang="en-GB" sz="2200" i="1">
                                          <a:latin typeface="Cambria Math" panose="02040503050406030204" pitchFamily="18" charset="0"/>
                                        </a:rPr>
                                        <m:t>0</m:t>
                                      </m:r>
                                    </m:e>
                                    <m:e>
                                      <m:r>
                                        <a:rPr lang="en-GB" sz="2200" i="1">
                                          <a:latin typeface="Cambria Math" panose="02040503050406030204" pitchFamily="18" charset="0"/>
                                        </a:rPr>
                                        <m:t>−</m:t>
                                      </m:r>
                                      <m:r>
                                        <m:rPr>
                                          <m:sty m:val="p"/>
                                        </m:rPr>
                                        <a:rPr lang="en-GB" sz="2200" i="0">
                                          <a:latin typeface="Cambria Math" panose="02040503050406030204" pitchFamily="18" charset="0"/>
                                        </a:rPr>
                                        <m:t>sin</m:t>
                                      </m:r>
                                      <m:r>
                                        <a:rPr lang="en-GB" sz="2200" i="1">
                                          <a:latin typeface="Cambria Math" panose="02040503050406030204" pitchFamily="18" charset="0"/>
                                          <a:ea typeface="Cambria Math" panose="02040503050406030204" pitchFamily="18" charset="0"/>
                                        </a:rPr>
                                        <m:t>𝜃</m:t>
                                      </m:r>
                                    </m:e>
                                  </m:mr>
                                  <m:mr>
                                    <m:e>
                                      <m:r>
                                        <a:rPr lang="en-GB" sz="2200" i="1">
                                          <a:latin typeface="Cambria Math" panose="02040503050406030204" pitchFamily="18" charset="0"/>
                                        </a:rPr>
                                        <m:t>0</m:t>
                                      </m:r>
                                    </m:e>
                                    <m:e>
                                      <m:r>
                                        <a:rPr lang="en-GB" sz="2200" i="1">
                                          <a:latin typeface="Cambria Math" panose="02040503050406030204" pitchFamily="18" charset="0"/>
                                        </a:rPr>
                                        <m:t>0</m:t>
                                      </m:r>
                                    </m:e>
                                  </m:mr>
                                </m:m>
                              </m:e>
                              <m:e>
                                <m:m>
                                  <m:mPr>
                                    <m:mcs>
                                      <m:mc>
                                        <m:mcPr>
                                          <m:count m:val="2"/>
                                          <m:mcJc m:val="center"/>
                                        </m:mcPr>
                                      </m:mc>
                                    </m:mcs>
                                    <m:ctrlPr>
                                      <a:rPr lang="en-GB" sz="2200" i="1">
                                        <a:latin typeface="Cambria Math" panose="02040503050406030204" pitchFamily="18" charset="0"/>
                                      </a:rPr>
                                    </m:ctrlPr>
                                  </m:mPr>
                                  <m:mr>
                                    <m:e>
                                      <m:r>
                                        <m:rPr>
                                          <m:sty m:val="p"/>
                                          <m:brk m:alnAt="7"/>
                                        </m:rPr>
                                        <a:rPr lang="en-GB" sz="2200" i="0">
                                          <a:latin typeface="Cambria Math" panose="02040503050406030204" pitchFamily="18" charset="0"/>
                                        </a:rPr>
                                        <m:t>c</m:t>
                                      </m:r>
                                      <m:r>
                                        <m:rPr>
                                          <m:sty m:val="p"/>
                                        </m:rPr>
                                        <a:rPr lang="en-GB" sz="2200" i="0">
                                          <a:latin typeface="Cambria Math" panose="02040503050406030204" pitchFamily="18" charset="0"/>
                                        </a:rPr>
                                        <m:t>os</m:t>
                                      </m:r>
                                      <m:r>
                                        <a:rPr lang="en-GB" sz="2200" i="1">
                                          <a:latin typeface="Cambria Math" panose="02040503050406030204" pitchFamily="18" charset="0"/>
                                          <a:ea typeface="Cambria Math" panose="02040503050406030204" pitchFamily="18" charset="0"/>
                                        </a:rPr>
                                        <m:t>𝜃</m:t>
                                      </m:r>
                                    </m:e>
                                    <m:e>
                                      <m:r>
                                        <a:rPr lang="en-GB" sz="2200" i="1">
                                          <a:latin typeface="Cambria Math" panose="02040503050406030204" pitchFamily="18" charset="0"/>
                                        </a:rPr>
                                        <m:t>0</m:t>
                                      </m:r>
                                    </m:e>
                                  </m:mr>
                                  <m:mr>
                                    <m:e>
                                      <m:r>
                                        <a:rPr lang="en-GB" sz="2200" i="1">
                                          <a:latin typeface="Cambria Math" panose="02040503050406030204" pitchFamily="18" charset="0"/>
                                        </a:rPr>
                                        <m:t>0</m:t>
                                      </m:r>
                                    </m:e>
                                    <m:e>
                                      <m:r>
                                        <a:rPr lang="en-GB" sz="2200" i="1">
                                          <a:latin typeface="Cambria Math" panose="02040503050406030204" pitchFamily="18" charset="0"/>
                                        </a:rPr>
                                        <m:t>1</m:t>
                                      </m:r>
                                    </m:e>
                                  </m:mr>
                                </m:m>
                              </m:e>
                            </m:mr>
                          </m:m>
                        </m:e>
                      </m:d>
                      <m:r>
                        <a:rPr lang="en-GB" sz="2200" i="1">
                          <a:latin typeface="Cambria Math" panose="02040503050406030204" pitchFamily="18" charset="0"/>
                        </a:rPr>
                        <m:t>=</m:t>
                      </m:r>
                      <m:sSup>
                        <m:sSupPr>
                          <m:ctrlPr>
                            <a:rPr lang="en-GB" sz="2200" i="1">
                              <a:latin typeface="Cambria Math" panose="02040503050406030204" pitchFamily="18" charset="0"/>
                            </a:rPr>
                          </m:ctrlPr>
                        </m:sSupPr>
                        <m:e>
                          <m:sSub>
                            <m:sSubPr>
                              <m:ctrlPr>
                                <a:rPr lang="en-GB" sz="2200" i="1">
                                  <a:latin typeface="Cambria Math" panose="02040503050406030204" pitchFamily="18" charset="0"/>
                                </a:rPr>
                              </m:ctrlPr>
                            </m:sSubPr>
                            <m:e>
                              <m:r>
                                <a:rPr lang="en-GB" sz="2200" b="1" i="0">
                                  <a:latin typeface="Cambria Math" panose="02040503050406030204" pitchFamily="18" charset="0"/>
                                </a:rPr>
                                <m:t>𝐑</m:t>
                              </m:r>
                            </m:e>
                            <m:sub>
                              <m:r>
                                <a:rPr lang="en-GB" sz="2200" i="1">
                                  <a:latin typeface="Cambria Math" panose="02040503050406030204" pitchFamily="18" charset="0"/>
                                </a:rPr>
                                <m:t>𝑥</m:t>
                              </m:r>
                            </m:sub>
                          </m:sSub>
                        </m:e>
                        <m:sup>
                          <m:r>
                            <a:rPr lang="en-GB" sz="2200" i="1">
                              <a:latin typeface="Cambria Math" panose="02040503050406030204" pitchFamily="18" charset="0"/>
                            </a:rPr>
                            <m:t>𝑇</m:t>
                          </m:r>
                        </m:sup>
                      </m:sSup>
                      <m:r>
                        <a:rPr lang="en-GB" sz="2200" i="1">
                          <a:latin typeface="Cambria Math" panose="02040503050406030204" pitchFamily="18" charset="0"/>
                        </a:rPr>
                        <m:t>(</m:t>
                      </m:r>
                      <m:r>
                        <a:rPr lang="en-GB" sz="2200" i="1">
                          <a:latin typeface="Cambria Math" panose="02040503050406030204" pitchFamily="18" charset="0"/>
                          <a:ea typeface="Cambria Math" panose="02040503050406030204" pitchFamily="18" charset="0"/>
                        </a:rPr>
                        <m:t>𝜃</m:t>
                      </m:r>
                      <m:r>
                        <a:rPr lang="en-GB" sz="2200" i="1">
                          <a:latin typeface="Cambria Math" panose="02040503050406030204" pitchFamily="18" charset="0"/>
                          <a:ea typeface="Cambria Math" panose="02040503050406030204" pitchFamily="18" charset="0"/>
                        </a:rPr>
                        <m:t>)</m:t>
                      </m:r>
                    </m:oMath>
                  </m:oMathPara>
                </a14:m>
                <a:endParaRPr lang="en-GB" sz="2200" dirty="0"/>
              </a:p>
              <a:p>
                <a:endParaRPr lang="en-GB" dirty="0"/>
              </a:p>
            </p:txBody>
          </p:sp>
        </mc:Choice>
        <mc:Fallback>
          <p:sp>
            <p:nvSpPr>
              <p:cNvPr id="3" name="Content Placeholder 2">
                <a:extLst>
                  <a:ext uri="{FF2B5EF4-FFF2-40B4-BE49-F238E27FC236}">
                    <a16:creationId xmlns:a16="http://schemas.microsoft.com/office/drawing/2014/main" id="{37F17C91-72BC-4B01-8555-9A617420065F}"/>
                  </a:ext>
                </a:extLst>
              </p:cNvPr>
              <p:cNvSpPr>
                <a:spLocks noGrp="1" noRot="1" noChangeAspect="1" noMove="1" noResize="1" noEditPoints="1" noAdjustHandles="1" noChangeArrowheads="1" noChangeShapeType="1" noTextEdit="1"/>
              </p:cNvSpPr>
              <p:nvPr>
                <p:ph idx="1"/>
              </p:nvPr>
            </p:nvSpPr>
            <p:spPr>
              <a:xfrm>
                <a:off x="1522413" y="1904999"/>
                <a:ext cx="9134391" cy="4836369"/>
              </a:xfrm>
              <a:blipFill>
                <a:blip r:embed="rId4"/>
                <a:stretch>
                  <a:fillRect l="-1068" t="-2771"/>
                </a:stretch>
              </a:blipFill>
            </p:spPr>
            <p:txBody>
              <a:bodyPr/>
              <a:lstStyle/>
              <a:p>
                <a:r>
                  <a:rPr lang="en-GB">
                    <a:noFill/>
                  </a:rPr>
                  <a:t> </a:t>
                </a:r>
              </a:p>
            </p:txBody>
          </p:sp>
        </mc:Fallback>
      </mc:AlternateContent>
      <p:sp>
        <p:nvSpPr>
          <p:cNvPr id="4" name="Speech Bubble: Rectangle 3">
            <a:extLst>
              <a:ext uri="{FF2B5EF4-FFF2-40B4-BE49-F238E27FC236}">
                <a16:creationId xmlns:a16="http://schemas.microsoft.com/office/drawing/2014/main" id="{3D00728F-D276-42C6-966D-AA5489A9AB1F}"/>
              </a:ext>
              <a:ext uri="{C183D7F6-B498-43B3-948B-1728B52AA6E4}">
                <adec:decorative xmlns:adec="http://schemas.microsoft.com/office/drawing/2017/decorative" val="1"/>
              </a:ext>
            </a:extLst>
          </p:cNvPr>
          <p:cNvSpPr/>
          <p:nvPr/>
        </p:nvSpPr>
        <p:spPr>
          <a:xfrm>
            <a:off x="9478280" y="1752600"/>
            <a:ext cx="2376264" cy="1028328"/>
          </a:xfrm>
          <a:prstGeom prst="wedgeRectCallout">
            <a:avLst>
              <a:gd name="adj1" fmla="val -80106"/>
              <a:gd name="adj2" fmla="val -9440"/>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000" dirty="0"/>
              <a:t>‘Flipped’ along the diagonal (convert columns to rows)</a:t>
            </a:r>
          </a:p>
        </p:txBody>
      </p:sp>
    </p:spTree>
    <p:extLst>
      <p:ext uri="{BB962C8B-B14F-4D97-AF65-F5344CB8AC3E}">
        <p14:creationId xmlns:p14="http://schemas.microsoft.com/office/powerpoint/2010/main" val="384910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94E6-C631-4A3C-BF0B-4C1F0DF3FD85}"/>
              </a:ext>
            </a:extLst>
          </p:cNvPr>
          <p:cNvSpPr>
            <a:spLocks noGrp="1"/>
          </p:cNvSpPr>
          <p:nvPr>
            <p:ph type="title"/>
          </p:nvPr>
        </p:nvSpPr>
        <p:spPr/>
        <p:txBody>
          <a:bodyPr/>
          <a:lstStyle/>
          <a:p>
            <a:r>
              <a:rPr lang="en-GB" dirty="0"/>
              <a:t>Transformation matrix inverse: translation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FB6550-6BE6-4ED3-9836-BD75345CB8D8}"/>
                  </a:ext>
                </a:extLst>
              </p:cNvPr>
              <p:cNvSpPr>
                <a:spLocks noGrp="1"/>
              </p:cNvSpPr>
              <p:nvPr>
                <p:ph idx="1"/>
              </p:nvPr>
            </p:nvSpPr>
            <p:spPr/>
            <p:txBody>
              <a:bodyPr/>
              <a:lstStyle/>
              <a:p>
                <a:r>
                  <a:rPr lang="en-GB" sz="2600" dirty="0"/>
                  <a:t>The inverse of a </a:t>
                </a:r>
                <a:r>
                  <a:rPr lang="en-GB" sz="2600" dirty="0">
                    <a:solidFill>
                      <a:schemeClr val="accent4"/>
                    </a:solidFill>
                  </a:rPr>
                  <a:t>translation</a:t>
                </a:r>
                <a:r>
                  <a:rPr lang="en-GB" sz="2600" dirty="0"/>
                  <a:t> matrix is the same matrix with the </a:t>
                </a:r>
                <a:r>
                  <a:rPr lang="en-GB" sz="2600" dirty="0">
                    <a:solidFill>
                      <a:schemeClr val="accent4"/>
                    </a:solidFill>
                  </a:rPr>
                  <a:t>signs</a:t>
                </a:r>
                <a:r>
                  <a:rPr lang="en-GB" sz="2600" dirty="0"/>
                  <a:t> on the translation components </a:t>
                </a:r>
                <a:r>
                  <a:rPr lang="en-GB" sz="2600" dirty="0">
                    <a:solidFill>
                      <a:schemeClr val="accent4"/>
                    </a:solidFill>
                  </a:rPr>
                  <a:t>reversed</a:t>
                </a:r>
              </a:p>
              <a:p>
                <a:pPr lvl="1"/>
                <a:r>
                  <a:rPr lang="en-GB" sz="2200" dirty="0"/>
                  <a:t>Because: the opposite of travelling </a:t>
                </a:r>
                <a14:m>
                  <m:oMath xmlns:m="http://schemas.openxmlformats.org/officeDocument/2006/math">
                    <m:r>
                      <a:rPr lang="en-GB" sz="2200" i="1" dirty="0" smtClean="0">
                        <a:latin typeface="Cambria Math" panose="02040503050406030204" pitchFamily="18" charset="0"/>
                        <a:cs typeface="Times New Roman" panose="02020603050405020304" pitchFamily="18" charset="0"/>
                      </a:rPr>
                      <m:t>𝑡</m:t>
                    </m:r>
                  </m:oMath>
                </a14:m>
                <a:r>
                  <a:rPr lang="en-GB" sz="2200" dirty="0"/>
                  <a:t> units in one direction is travelling </a:t>
                </a:r>
                <a14:m>
                  <m:oMath xmlns:m="http://schemas.openxmlformats.org/officeDocument/2006/math">
                    <m:r>
                      <a:rPr lang="en-GB" sz="2200" i="1" dirty="0" smtClean="0">
                        <a:latin typeface="Cambria Math" panose="02040503050406030204" pitchFamily="18" charset="0"/>
                        <a:cs typeface="Times New Roman" panose="02020603050405020304" pitchFamily="18" charset="0"/>
                      </a:rPr>
                      <m:t>𝑡</m:t>
                    </m:r>
                  </m:oMath>
                </a14:m>
                <a:r>
                  <a:rPr lang="en-GB" sz="2200" dirty="0"/>
                  <a:t> units in the opposite direction</a:t>
                </a:r>
              </a:p>
              <a:p>
                <a:pPr marL="457200" lvl="1" indent="0">
                  <a:buNone/>
                </a:pPr>
                <a:endParaRPr lang="en-GB" sz="2800" dirty="0"/>
              </a:p>
              <a:p>
                <a:pPr marL="457200" lvl="1" indent="0">
                  <a:buNone/>
                </a:pPr>
                <a14:m>
                  <m:oMathPara xmlns:m="http://schemas.openxmlformats.org/officeDocument/2006/math">
                    <m:oMathParaPr>
                      <m:jc m:val="centerGroup"/>
                    </m:oMathParaPr>
                    <m:oMath xmlns:m="http://schemas.openxmlformats.org/officeDocument/2006/math">
                      <m:sSup>
                        <m:sSupPr>
                          <m:ctrlPr>
                            <a:rPr lang="en-GB" sz="2800" i="1">
                              <a:latin typeface="Cambria Math" panose="02040503050406030204" pitchFamily="18" charset="0"/>
                            </a:rPr>
                          </m:ctrlPr>
                        </m:sSupPr>
                        <m:e>
                          <m:d>
                            <m:dPr>
                              <m:ctrlPr>
                                <a:rPr lang="en-GB" sz="2800" i="1">
                                  <a:latin typeface="Cambria Math" panose="02040503050406030204" pitchFamily="18" charset="0"/>
                                </a:rPr>
                              </m:ctrlPr>
                            </m:dPr>
                            <m:e>
                              <m:m>
                                <m:mPr>
                                  <m:mcs>
                                    <m:mc>
                                      <m:mcPr>
                                        <m:count m:val="2"/>
                                        <m:mcJc m:val="center"/>
                                      </m:mcPr>
                                    </m:mc>
                                  </m:mcs>
                                  <m:ctrlPr>
                                    <a:rPr lang="en-GB" sz="2800" i="1">
                                      <a:latin typeface="Cambria Math" panose="02040503050406030204" pitchFamily="18" charset="0"/>
                                    </a:rPr>
                                  </m:ctrlPr>
                                </m:mPr>
                                <m:mr>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1</m:t>
                                          </m:r>
                                        </m:e>
                                        <m:e>
                                          <m:r>
                                            <a:rPr lang="en-GB" sz="2800" i="1">
                                              <a:latin typeface="Cambria Math" panose="02040503050406030204" pitchFamily="18" charset="0"/>
                                            </a:rPr>
                                            <m:t>0</m:t>
                                          </m:r>
                                        </m:e>
                                      </m:mr>
                                      <m:mr>
                                        <m:e>
                                          <m:r>
                                            <a:rPr lang="en-GB" sz="2800" i="1">
                                              <a:latin typeface="Cambria Math" panose="02040503050406030204" pitchFamily="18" charset="0"/>
                                            </a:rPr>
                                            <m:t>0</m:t>
                                          </m:r>
                                        </m:e>
                                        <m:e>
                                          <m:r>
                                            <a:rPr lang="en-GB" sz="2800" i="1">
                                              <a:latin typeface="Cambria Math" panose="02040503050406030204" pitchFamily="18" charset="0"/>
                                            </a:rPr>
                                            <m:t>1</m:t>
                                          </m:r>
                                        </m:e>
                                      </m:mr>
                                    </m:m>
                                  </m:e>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0</m:t>
                                          </m:r>
                                        </m:e>
                                        <m:e>
                                          <m:sSub>
                                            <m:sSubPr>
                                              <m:ctrlPr>
                                                <a:rPr lang="en-GB" sz="2800" i="1">
                                                  <a:latin typeface="Cambria Math" panose="02040503050406030204" pitchFamily="18" charset="0"/>
                                                </a:rPr>
                                              </m:ctrlPr>
                                            </m:sSubPr>
                                            <m:e>
                                              <m:r>
                                                <a:rPr lang="en-GB" sz="2800" i="1">
                                                  <a:latin typeface="Cambria Math" panose="02040503050406030204" pitchFamily="18" charset="0"/>
                                                </a:rPr>
                                                <m:t>𝑡</m:t>
                                              </m:r>
                                            </m:e>
                                            <m:sub>
                                              <m:r>
                                                <a:rPr lang="en-GB" sz="2800" i="1">
                                                  <a:latin typeface="Cambria Math" panose="02040503050406030204" pitchFamily="18" charset="0"/>
                                                </a:rPr>
                                                <m:t>𝑥</m:t>
                                              </m:r>
                                            </m:sub>
                                          </m:sSub>
                                        </m:e>
                                      </m:mr>
                                      <m:mr>
                                        <m:e>
                                          <m:r>
                                            <a:rPr lang="en-GB" sz="2800" i="1">
                                              <a:latin typeface="Cambria Math" panose="02040503050406030204" pitchFamily="18" charset="0"/>
                                            </a:rPr>
                                            <m:t>0</m:t>
                                          </m:r>
                                        </m:e>
                                        <m:e>
                                          <m:sSub>
                                            <m:sSubPr>
                                              <m:ctrlPr>
                                                <a:rPr lang="en-GB" sz="2800" i="1">
                                                  <a:latin typeface="Cambria Math" panose="02040503050406030204" pitchFamily="18" charset="0"/>
                                                </a:rPr>
                                              </m:ctrlPr>
                                            </m:sSubPr>
                                            <m:e>
                                              <m:r>
                                                <a:rPr lang="en-GB" sz="2800" i="1">
                                                  <a:latin typeface="Cambria Math" panose="02040503050406030204" pitchFamily="18" charset="0"/>
                                                </a:rPr>
                                                <m:t>𝑡</m:t>
                                              </m:r>
                                            </m:e>
                                            <m:sub>
                                              <m:r>
                                                <a:rPr lang="en-GB" sz="2800" i="1">
                                                  <a:latin typeface="Cambria Math" panose="02040503050406030204" pitchFamily="18" charset="0"/>
                                                </a:rPr>
                                                <m:t>𝑦</m:t>
                                              </m:r>
                                            </m:sub>
                                          </m:sSub>
                                        </m:e>
                                      </m:mr>
                                    </m:m>
                                  </m:e>
                                </m:mr>
                                <m:mr>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0</m:t>
                                          </m:r>
                                        </m:e>
                                        <m:e>
                                          <m:r>
                                            <a:rPr lang="en-GB" sz="2800" i="1">
                                              <a:latin typeface="Cambria Math" panose="02040503050406030204" pitchFamily="18" charset="0"/>
                                            </a:rPr>
                                            <m:t>0</m:t>
                                          </m:r>
                                        </m:e>
                                      </m:mr>
                                      <m:mr>
                                        <m:e>
                                          <m:r>
                                            <a:rPr lang="en-GB" sz="2800" i="1">
                                              <a:latin typeface="Cambria Math" panose="02040503050406030204" pitchFamily="18" charset="0"/>
                                            </a:rPr>
                                            <m:t>0</m:t>
                                          </m:r>
                                        </m:e>
                                        <m:e>
                                          <m:r>
                                            <a:rPr lang="en-GB" sz="2800" i="1">
                                              <a:latin typeface="Cambria Math" panose="02040503050406030204" pitchFamily="18" charset="0"/>
                                            </a:rPr>
                                            <m:t>0</m:t>
                                          </m:r>
                                        </m:e>
                                      </m:mr>
                                    </m:m>
                                  </m:e>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1</m:t>
                                          </m:r>
                                        </m:e>
                                        <m:e>
                                          <m:sSub>
                                            <m:sSubPr>
                                              <m:ctrlPr>
                                                <a:rPr lang="en-GB" sz="2800" i="1">
                                                  <a:latin typeface="Cambria Math" panose="02040503050406030204" pitchFamily="18" charset="0"/>
                                                </a:rPr>
                                              </m:ctrlPr>
                                            </m:sSubPr>
                                            <m:e>
                                              <m:r>
                                                <a:rPr lang="en-GB" sz="2800" i="1">
                                                  <a:latin typeface="Cambria Math" panose="02040503050406030204" pitchFamily="18" charset="0"/>
                                                </a:rPr>
                                                <m:t>𝑡</m:t>
                                              </m:r>
                                            </m:e>
                                            <m:sub>
                                              <m:r>
                                                <a:rPr lang="en-GB" sz="2800" i="1">
                                                  <a:latin typeface="Cambria Math" panose="02040503050406030204" pitchFamily="18" charset="0"/>
                                                </a:rPr>
                                                <m:t>𝑧</m:t>
                                              </m:r>
                                            </m:sub>
                                          </m:sSub>
                                        </m:e>
                                      </m:mr>
                                      <m:mr>
                                        <m:e>
                                          <m:r>
                                            <a:rPr lang="en-GB" sz="2800" i="1">
                                              <a:latin typeface="Cambria Math" panose="02040503050406030204" pitchFamily="18" charset="0"/>
                                            </a:rPr>
                                            <m:t>0</m:t>
                                          </m:r>
                                        </m:e>
                                        <m:e>
                                          <m:r>
                                            <a:rPr lang="en-GB" sz="2800" i="1">
                                              <a:latin typeface="Cambria Math" panose="02040503050406030204" pitchFamily="18" charset="0"/>
                                            </a:rPr>
                                            <m:t>1</m:t>
                                          </m:r>
                                        </m:e>
                                      </m:mr>
                                    </m:m>
                                  </m:e>
                                </m:mr>
                              </m:m>
                            </m:e>
                          </m:d>
                        </m:e>
                        <m:sup>
                          <m:r>
                            <a:rPr lang="en-GB" sz="2800" i="1">
                              <a:latin typeface="Cambria Math" panose="02040503050406030204" pitchFamily="18" charset="0"/>
                            </a:rPr>
                            <m:t>−1</m:t>
                          </m:r>
                        </m:sup>
                      </m:sSup>
                      <m:r>
                        <a:rPr lang="en-GB" sz="2800" i="1">
                          <a:latin typeface="Cambria Math" panose="02040503050406030204" pitchFamily="18" charset="0"/>
                        </a:rPr>
                        <m:t>= </m:t>
                      </m:r>
                      <m:d>
                        <m:dPr>
                          <m:ctrlPr>
                            <a:rPr lang="en-GB" sz="2800" i="1">
                              <a:latin typeface="Cambria Math" panose="02040503050406030204" pitchFamily="18" charset="0"/>
                            </a:rPr>
                          </m:ctrlPr>
                        </m:dPr>
                        <m:e>
                          <m:m>
                            <m:mPr>
                              <m:mcs>
                                <m:mc>
                                  <m:mcPr>
                                    <m:count m:val="2"/>
                                    <m:mcJc m:val="center"/>
                                  </m:mcPr>
                                </m:mc>
                              </m:mcs>
                              <m:ctrlPr>
                                <a:rPr lang="en-GB" sz="2800" i="1">
                                  <a:latin typeface="Cambria Math" panose="02040503050406030204" pitchFamily="18" charset="0"/>
                                </a:rPr>
                              </m:ctrlPr>
                            </m:mPr>
                            <m:mr>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1</m:t>
                                      </m:r>
                                    </m:e>
                                    <m:e>
                                      <m:r>
                                        <a:rPr lang="en-GB" sz="2800" i="1">
                                          <a:latin typeface="Cambria Math" panose="02040503050406030204" pitchFamily="18" charset="0"/>
                                        </a:rPr>
                                        <m:t>0</m:t>
                                      </m:r>
                                    </m:e>
                                  </m:mr>
                                  <m:mr>
                                    <m:e>
                                      <m:r>
                                        <a:rPr lang="en-GB" sz="2800" i="1">
                                          <a:latin typeface="Cambria Math" panose="02040503050406030204" pitchFamily="18" charset="0"/>
                                        </a:rPr>
                                        <m:t>0</m:t>
                                      </m:r>
                                    </m:e>
                                    <m:e>
                                      <m:r>
                                        <a:rPr lang="en-GB" sz="2800" i="1">
                                          <a:latin typeface="Cambria Math" panose="02040503050406030204" pitchFamily="18" charset="0"/>
                                        </a:rPr>
                                        <m:t>1</m:t>
                                      </m:r>
                                    </m:e>
                                  </m:mr>
                                </m:m>
                              </m:e>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0</m:t>
                                      </m:r>
                                    </m:e>
                                    <m:e>
                                      <m:sSub>
                                        <m:sSubPr>
                                          <m:ctrlPr>
                                            <a:rPr lang="en-GB" sz="2800" i="1">
                                              <a:latin typeface="Cambria Math" panose="02040503050406030204" pitchFamily="18" charset="0"/>
                                            </a:rPr>
                                          </m:ctrlPr>
                                        </m:sSubPr>
                                        <m:e>
                                          <m:r>
                                            <a:rPr lang="en-GB" sz="2800" i="1">
                                              <a:latin typeface="Cambria Math" panose="02040503050406030204" pitchFamily="18" charset="0"/>
                                            </a:rPr>
                                            <m:t>−</m:t>
                                          </m:r>
                                          <m:r>
                                            <a:rPr lang="en-GB" sz="2800" i="1">
                                              <a:latin typeface="Cambria Math" panose="02040503050406030204" pitchFamily="18" charset="0"/>
                                            </a:rPr>
                                            <m:t>𝑡</m:t>
                                          </m:r>
                                        </m:e>
                                        <m:sub>
                                          <m:r>
                                            <a:rPr lang="en-GB" sz="2800" i="1">
                                              <a:latin typeface="Cambria Math" panose="02040503050406030204" pitchFamily="18" charset="0"/>
                                            </a:rPr>
                                            <m:t>𝑥</m:t>
                                          </m:r>
                                        </m:sub>
                                      </m:sSub>
                                    </m:e>
                                  </m:mr>
                                  <m:mr>
                                    <m:e>
                                      <m:r>
                                        <a:rPr lang="en-GB" sz="2800" i="1">
                                          <a:latin typeface="Cambria Math" panose="02040503050406030204" pitchFamily="18" charset="0"/>
                                        </a:rPr>
                                        <m:t>0</m:t>
                                      </m:r>
                                    </m:e>
                                    <m:e>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𝑡</m:t>
                                          </m:r>
                                        </m:e>
                                        <m:sub>
                                          <m:r>
                                            <a:rPr lang="en-GB" sz="2800" i="1">
                                              <a:latin typeface="Cambria Math" panose="02040503050406030204" pitchFamily="18" charset="0"/>
                                            </a:rPr>
                                            <m:t>𝑦</m:t>
                                          </m:r>
                                        </m:sub>
                                      </m:sSub>
                                    </m:e>
                                  </m:mr>
                                </m:m>
                              </m:e>
                            </m:mr>
                            <m:mr>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0</m:t>
                                      </m:r>
                                    </m:e>
                                    <m:e>
                                      <m:r>
                                        <a:rPr lang="en-GB" sz="2800" i="1">
                                          <a:latin typeface="Cambria Math" panose="02040503050406030204" pitchFamily="18" charset="0"/>
                                        </a:rPr>
                                        <m:t>0</m:t>
                                      </m:r>
                                    </m:e>
                                  </m:mr>
                                  <m:mr>
                                    <m:e>
                                      <m:r>
                                        <a:rPr lang="en-GB" sz="2800" i="1">
                                          <a:latin typeface="Cambria Math" panose="02040503050406030204" pitchFamily="18" charset="0"/>
                                        </a:rPr>
                                        <m:t>0</m:t>
                                      </m:r>
                                    </m:e>
                                    <m:e>
                                      <m:r>
                                        <a:rPr lang="en-GB" sz="2800" i="1">
                                          <a:latin typeface="Cambria Math" panose="02040503050406030204" pitchFamily="18" charset="0"/>
                                        </a:rPr>
                                        <m:t>0</m:t>
                                      </m:r>
                                    </m:e>
                                  </m:mr>
                                </m:m>
                              </m:e>
                              <m:e>
                                <m:m>
                                  <m:mPr>
                                    <m:mcs>
                                      <m:mc>
                                        <m:mcPr>
                                          <m:count m:val="2"/>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1</m:t>
                                      </m:r>
                                    </m:e>
                                    <m:e>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𝑡</m:t>
                                          </m:r>
                                        </m:e>
                                        <m:sub>
                                          <m:r>
                                            <a:rPr lang="en-GB" sz="2800" i="1">
                                              <a:latin typeface="Cambria Math" panose="02040503050406030204" pitchFamily="18" charset="0"/>
                                            </a:rPr>
                                            <m:t>𝑧</m:t>
                                          </m:r>
                                        </m:sub>
                                      </m:sSub>
                                    </m:e>
                                  </m:mr>
                                  <m:mr>
                                    <m:e>
                                      <m:r>
                                        <a:rPr lang="en-GB" sz="2800" i="1">
                                          <a:latin typeface="Cambria Math" panose="02040503050406030204" pitchFamily="18" charset="0"/>
                                        </a:rPr>
                                        <m:t>0</m:t>
                                      </m:r>
                                    </m:e>
                                    <m:e>
                                      <m:r>
                                        <a:rPr lang="en-GB" sz="2800" i="1">
                                          <a:latin typeface="Cambria Math" panose="02040503050406030204" pitchFamily="18" charset="0"/>
                                        </a:rPr>
                                        <m:t>1</m:t>
                                      </m:r>
                                    </m:e>
                                  </m:mr>
                                </m:m>
                              </m:e>
                            </m:mr>
                          </m:m>
                        </m:e>
                      </m:d>
                    </m:oMath>
                  </m:oMathPara>
                </a14:m>
                <a:endParaRPr lang="en-GB" sz="2800" dirty="0"/>
              </a:p>
              <a:p>
                <a:endParaRPr lang="en-GB" dirty="0"/>
              </a:p>
            </p:txBody>
          </p:sp>
        </mc:Choice>
        <mc:Fallback xmlns="">
          <p:sp>
            <p:nvSpPr>
              <p:cNvPr id="3" name="Content Placeholder 2">
                <a:extLst>
                  <a:ext uri="{FF2B5EF4-FFF2-40B4-BE49-F238E27FC236}">
                    <a16:creationId xmlns:a16="http://schemas.microsoft.com/office/drawing/2014/main" id="{93FB6550-6BE6-4ED3-9836-BD75345CB8D8}"/>
                  </a:ext>
                </a:extLst>
              </p:cNvPr>
              <p:cNvSpPr>
                <a:spLocks noGrp="1" noRot="1" noChangeAspect="1" noMove="1" noResize="1" noEditPoints="1" noAdjustHandles="1" noChangeArrowheads="1" noChangeShapeType="1" noTextEdit="1"/>
              </p:cNvSpPr>
              <p:nvPr>
                <p:ph idx="1"/>
              </p:nvPr>
            </p:nvSpPr>
            <p:spPr>
              <a:blipFill>
                <a:blip r:embed="rId2"/>
                <a:stretch>
                  <a:fillRect l="-1068" t="-2367"/>
                </a:stretch>
              </a:blipFill>
            </p:spPr>
            <p:txBody>
              <a:bodyPr/>
              <a:lstStyle/>
              <a:p>
                <a:r>
                  <a:rPr lang="en-GB">
                    <a:noFill/>
                  </a:rPr>
                  <a:t> </a:t>
                </a:r>
              </a:p>
            </p:txBody>
          </p:sp>
        </mc:Fallback>
      </mc:AlternateContent>
    </p:spTree>
    <p:extLst>
      <p:ext uri="{BB962C8B-B14F-4D97-AF65-F5344CB8AC3E}">
        <p14:creationId xmlns:p14="http://schemas.microsoft.com/office/powerpoint/2010/main" val="31872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0422-527C-4A01-8185-99D61C0072B2}"/>
              </a:ext>
            </a:extLst>
          </p:cNvPr>
          <p:cNvSpPr>
            <a:spLocks noGrp="1"/>
          </p:cNvSpPr>
          <p:nvPr>
            <p:ph type="title"/>
          </p:nvPr>
        </p:nvSpPr>
        <p:spPr/>
        <p:txBody>
          <a:bodyPr/>
          <a:lstStyle/>
          <a:p>
            <a:r>
              <a:rPr lang="en-GB" dirty="0"/>
              <a:t>Transformation matrix inverse: scale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BBAC5B-1BA7-498B-9646-400A7FD65371}"/>
                  </a:ext>
                </a:extLst>
              </p:cNvPr>
              <p:cNvSpPr>
                <a:spLocks noGrp="1"/>
              </p:cNvSpPr>
              <p:nvPr>
                <p:ph idx="1"/>
              </p:nvPr>
            </p:nvSpPr>
            <p:spPr/>
            <p:txBody>
              <a:bodyPr/>
              <a:lstStyle/>
              <a:p>
                <a:r>
                  <a:rPr lang="en-GB" sz="2600" dirty="0"/>
                  <a:t>The inverse of a </a:t>
                </a:r>
                <a:r>
                  <a:rPr lang="en-GB" sz="2600" dirty="0">
                    <a:solidFill>
                      <a:schemeClr val="accent4"/>
                    </a:solidFill>
                  </a:rPr>
                  <a:t>scale</a:t>
                </a:r>
                <a:r>
                  <a:rPr lang="en-GB" sz="2600" dirty="0"/>
                  <a:t> matrix is a scale matrix with the </a:t>
                </a:r>
                <a:r>
                  <a:rPr lang="en-GB" sz="2600" dirty="0">
                    <a:solidFill>
                      <a:schemeClr val="accent4"/>
                    </a:solidFill>
                  </a:rPr>
                  <a:t>reciprocal scale factors </a:t>
                </a:r>
              </a:p>
              <a:p>
                <a:pPr lvl="1"/>
                <a:r>
                  <a:rPr lang="en-GB" sz="2200" dirty="0"/>
                  <a:t>Because: the opposite of making something </a:t>
                </a:r>
                <a:r>
                  <a:rPr lang="en-GB" sz="2200" i="1" dirty="0">
                    <a:latin typeface="Times New Roman" panose="02020603050405020304" pitchFamily="18" charset="0"/>
                    <a:cs typeface="Times New Roman" panose="02020603050405020304" pitchFamily="18" charset="0"/>
                  </a:rPr>
                  <a:t>s</a:t>
                </a:r>
                <a:r>
                  <a:rPr lang="en-GB" sz="2200" dirty="0"/>
                  <a:t> times bigger is making is </a:t>
                </a:r>
                <a:r>
                  <a:rPr lang="en-GB" sz="2200" i="1" dirty="0">
                    <a:latin typeface="Times New Roman" panose="02020603050405020304" pitchFamily="18" charset="0"/>
                    <a:cs typeface="Times New Roman" panose="02020603050405020304" pitchFamily="18" charset="0"/>
                  </a:rPr>
                  <a:t>s</a:t>
                </a:r>
                <a:r>
                  <a:rPr lang="en-GB" sz="2200" dirty="0"/>
                  <a:t> times smaller</a:t>
                </a:r>
              </a:p>
              <a:p>
                <a:pPr marL="457200" lvl="1" indent="0">
                  <a:buNone/>
                </a:pPr>
                <a:endParaRPr lang="en-GB" sz="1600" dirty="0"/>
              </a:p>
              <a:p>
                <a:pPr marL="457200" lvl="1" indent="0">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2"/>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𝑥</m:t>
                                              </m:r>
                                            </m:sub>
                                          </m:sSub>
                                        </m:e>
                                        <m:e>
                                          <m:r>
                                            <a:rPr lang="en-GB" i="1">
                                              <a:latin typeface="Cambria Math" panose="02040503050406030204" pitchFamily="18" charset="0"/>
                                            </a:rPr>
                                            <m:t>0</m:t>
                                          </m:r>
                                        </m:e>
                                      </m:mr>
                                      <m:mr>
                                        <m:e>
                                          <m:r>
                                            <a:rPr lang="en-GB" i="1">
                                              <a:latin typeface="Cambria Math" panose="02040503050406030204" pitchFamily="18" charset="0"/>
                                            </a:rPr>
                                            <m:t>0</m:t>
                                          </m:r>
                                        </m:e>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𝑦</m:t>
                                              </m:r>
                                            </m:sub>
                                          </m:sSub>
                                        </m:e>
                                      </m:mr>
                                    </m:m>
                                  </m:e>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0</m:t>
                                          </m:r>
                                        </m:e>
                                      </m:mr>
                                    </m:m>
                                  </m:e>
                                </m:mr>
                                <m:m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0</m:t>
                                          </m:r>
                                        </m:e>
                                      </m:mr>
                                    </m:m>
                                  </m:e>
                                  <m:e>
                                    <m:m>
                                      <m:mPr>
                                        <m:mcs>
                                          <m:mc>
                                            <m:mcPr>
                                              <m:count m:val="2"/>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𝑧</m:t>
                                              </m:r>
                                            </m:sub>
                                          </m:sSub>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1</m:t>
                                          </m:r>
                                        </m:e>
                                      </m:mr>
                                    </m:m>
                                  </m:e>
                                </m:mr>
                              </m:m>
                            </m:e>
                          </m:d>
                        </m:e>
                        <m:sup>
                          <m:r>
                            <a:rPr lang="en-GB" i="1">
                              <a:latin typeface="Cambria Math" panose="02040503050406030204" pitchFamily="18" charset="0"/>
                            </a:rPr>
                            <m:t>−1</m:t>
                          </m:r>
                        </m:sup>
                      </m:sSup>
                      <m:r>
                        <a:rPr lang="en-GB" i="1">
                          <a:latin typeface="Cambria Math" panose="02040503050406030204" pitchFamily="18" charset="0"/>
                        </a:rPr>
                        <m:t>= </m:t>
                      </m:r>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2"/>
                                          <m:mcJc m:val="center"/>
                                        </m:mcPr>
                                      </m:mc>
                                    </m:mcs>
                                    <m:ctrlPr>
                                      <a:rPr lang="en-GB" i="1">
                                        <a:latin typeface="Cambria Math" panose="02040503050406030204" pitchFamily="18" charset="0"/>
                                      </a:rPr>
                                    </m:ctrlPr>
                                  </m:mPr>
                                  <m:mr>
                                    <m:e>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𝑥</m:t>
                                                  </m:r>
                                                </m:sub>
                                              </m:sSub>
                                            </m:den>
                                          </m:f>
                                        </m:e>
                                      </m:box>
                                    </m:e>
                                    <m:e>
                                      <m:r>
                                        <a:rPr lang="en-GB" i="1">
                                          <a:latin typeface="Cambria Math" panose="02040503050406030204" pitchFamily="18" charset="0"/>
                                        </a:rPr>
                                        <m:t>0</m:t>
                                      </m:r>
                                    </m:e>
                                  </m:mr>
                                  <m:mr>
                                    <m:e>
                                      <m:r>
                                        <a:rPr lang="en-GB" i="1">
                                          <a:latin typeface="Cambria Math" panose="02040503050406030204" pitchFamily="18" charset="0"/>
                                        </a:rPr>
                                        <m:t>0</m:t>
                                      </m:r>
                                    </m:e>
                                    <m:e>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𝑦</m:t>
                                                  </m:r>
                                                </m:sub>
                                              </m:sSub>
                                            </m:den>
                                          </m:f>
                                        </m:e>
                                      </m:box>
                                    </m:e>
                                  </m:mr>
                                </m:m>
                              </m:e>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0</m:t>
                                      </m:r>
                                    </m:e>
                                  </m:mr>
                                </m:m>
                              </m:e>
                            </m:mr>
                            <m:mr>
                              <m:e>
                                <m:m>
                                  <m:mPr>
                                    <m:mcs>
                                      <m:mc>
                                        <m:mcPr>
                                          <m:count m:val="2"/>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0</m:t>
                                      </m:r>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0</m:t>
                                      </m:r>
                                    </m:e>
                                  </m:mr>
                                </m:m>
                              </m:e>
                              <m:e>
                                <m:m>
                                  <m:mPr>
                                    <m:mcs>
                                      <m:mc>
                                        <m:mcPr>
                                          <m:count m:val="2"/>
                                          <m:mcJc m:val="center"/>
                                        </m:mcPr>
                                      </m:mc>
                                    </m:mcs>
                                    <m:ctrlPr>
                                      <a:rPr lang="en-GB" i="1">
                                        <a:latin typeface="Cambria Math" panose="02040503050406030204" pitchFamily="18" charset="0"/>
                                      </a:rPr>
                                    </m:ctrlPr>
                                  </m:mPr>
                                  <m:mr>
                                    <m:e>
                                      <m:box>
                                        <m:boxPr>
                                          <m:ctrlPr>
                                            <a:rPr lang="en-GB" i="1">
                                              <a:latin typeface="Cambria Math" panose="02040503050406030204" pitchFamily="18" charset="0"/>
                                            </a:rPr>
                                          </m:ctrlPr>
                                        </m:boxPr>
                                        <m:e>
                                          <m:argPr>
                                            <m:argSz m:val="-1"/>
                                          </m:argPr>
                                          <m:f>
                                            <m:fPr>
                                              <m:ctrlPr>
                                                <a:rPr lang="en-GB" i="1">
                                                  <a:latin typeface="Cambria Math" panose="02040503050406030204" pitchFamily="18" charset="0"/>
                                                </a:rPr>
                                              </m:ctrlPr>
                                            </m:fPr>
                                            <m:num>
                                              <m:r>
                                                <a:rPr lang="en-GB" i="1">
                                                  <a:latin typeface="Cambria Math" panose="02040503050406030204" pitchFamily="18" charset="0"/>
                                                </a:rPr>
                                                <m:t>1</m:t>
                                              </m:r>
                                            </m:num>
                                            <m:den>
                                              <m:sSub>
                                                <m:sSubPr>
                                                  <m:ctrlPr>
                                                    <a:rPr lang="en-GB" i="1">
                                                      <a:latin typeface="Cambria Math" panose="02040503050406030204" pitchFamily="18" charset="0"/>
                                                    </a:rPr>
                                                  </m:ctrlPr>
                                                </m:sSubPr>
                                                <m:e>
                                                  <m:r>
                                                    <a:rPr lang="en-GB" i="1">
                                                      <a:latin typeface="Cambria Math" panose="02040503050406030204" pitchFamily="18" charset="0"/>
                                                    </a:rPr>
                                                    <m:t>𝑠</m:t>
                                                  </m:r>
                                                </m:e>
                                                <m:sub>
                                                  <m:r>
                                                    <a:rPr lang="en-GB" i="1">
                                                      <a:latin typeface="Cambria Math" panose="02040503050406030204" pitchFamily="18" charset="0"/>
                                                    </a:rPr>
                                                    <m:t>𝑧</m:t>
                                                  </m:r>
                                                </m:sub>
                                              </m:sSub>
                                            </m:den>
                                          </m:f>
                                        </m:e>
                                      </m:box>
                                    </m:e>
                                    <m:e>
                                      <m:r>
                                        <a:rPr lang="en-GB" i="1">
                                          <a:latin typeface="Cambria Math" panose="02040503050406030204" pitchFamily="18" charset="0"/>
                                        </a:rPr>
                                        <m:t>0</m:t>
                                      </m:r>
                                    </m:e>
                                  </m:mr>
                                  <m:mr>
                                    <m:e>
                                      <m:r>
                                        <a:rPr lang="en-GB" i="1">
                                          <a:latin typeface="Cambria Math" panose="02040503050406030204" pitchFamily="18" charset="0"/>
                                        </a:rPr>
                                        <m:t>0</m:t>
                                      </m:r>
                                    </m:e>
                                    <m:e>
                                      <m:r>
                                        <a:rPr lang="en-GB" i="1">
                                          <a:latin typeface="Cambria Math" panose="02040503050406030204" pitchFamily="18" charset="0"/>
                                        </a:rPr>
                                        <m:t>1</m:t>
                                      </m:r>
                                    </m:e>
                                  </m:mr>
                                </m:m>
                              </m:e>
                            </m:mr>
                          </m:m>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E8BBAC5B-1BA7-498B-9646-400A7FD65371}"/>
                  </a:ext>
                </a:extLst>
              </p:cNvPr>
              <p:cNvSpPr>
                <a:spLocks noGrp="1" noRot="1" noChangeAspect="1" noMove="1" noResize="1" noEditPoints="1" noAdjustHandles="1" noChangeArrowheads="1" noChangeShapeType="1" noTextEdit="1"/>
              </p:cNvSpPr>
              <p:nvPr>
                <p:ph idx="1"/>
              </p:nvPr>
            </p:nvSpPr>
            <p:spPr>
              <a:blipFill>
                <a:blip r:embed="rId3"/>
                <a:stretch>
                  <a:fillRect l="-1068" t="-2367" r="-86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Speech Bubble: Rectangle 3">
                <a:extLst>
                  <a:ext uri="{FF2B5EF4-FFF2-40B4-BE49-F238E27FC236}">
                    <a16:creationId xmlns:a16="http://schemas.microsoft.com/office/drawing/2014/main" id="{B4DD03F7-0E5C-4DFB-BD85-1E4DF2BD4C24}"/>
                  </a:ext>
                  <a:ext uri="{C183D7F6-B498-43B3-948B-1728B52AA6E4}">
                    <adec:decorative xmlns:adec="http://schemas.microsoft.com/office/drawing/2017/decorative" val="1"/>
                  </a:ext>
                </a:extLst>
              </p:cNvPr>
              <p:cNvSpPr/>
              <p:nvPr/>
            </p:nvSpPr>
            <p:spPr>
              <a:xfrm>
                <a:off x="91861" y="2276872"/>
                <a:ext cx="1440160" cy="969602"/>
              </a:xfrm>
              <a:prstGeom prst="wedgeRectCallout">
                <a:avLst>
                  <a:gd name="adj1" fmla="val 63777"/>
                  <a:gd name="adj2" fmla="val -25461"/>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000" dirty="0">
                    <a:hlinkClick r:id="rId4"/>
                  </a:rPr>
                  <a:t>Reciprocal</a:t>
                </a:r>
                <a:r>
                  <a:rPr lang="en-GB" sz="2000" dirty="0"/>
                  <a:t> of </a:t>
                </a:r>
                <a14:m>
                  <m:oMath xmlns:m="http://schemas.openxmlformats.org/officeDocument/2006/math">
                    <m:r>
                      <a:rPr lang="en-GB" sz="2000">
                        <a:latin typeface="Cambria Math" panose="02040503050406030204" pitchFamily="18" charset="0"/>
                      </a:rPr>
                      <m:t>𝑥</m:t>
                    </m:r>
                  </m:oMath>
                </a14:m>
                <a:r>
                  <a:rPr lang="en-GB" sz="2000" dirty="0"/>
                  <a:t> is </a:t>
                </a:r>
                <a14:m>
                  <m:oMath xmlns:m="http://schemas.openxmlformats.org/officeDocument/2006/math">
                    <m:f>
                      <m:fPr>
                        <m:ctrlPr>
                          <a:rPr lang="en-GB" sz="2000" i="1">
                            <a:latin typeface="Cambria Math" panose="02040503050406030204" pitchFamily="18" charset="0"/>
                          </a:rPr>
                        </m:ctrlPr>
                      </m:fPr>
                      <m:num>
                        <m:r>
                          <a:rPr lang="en-GB" sz="2000">
                            <a:latin typeface="Cambria Math" panose="02040503050406030204" pitchFamily="18" charset="0"/>
                          </a:rPr>
                          <m:t>1</m:t>
                        </m:r>
                      </m:num>
                      <m:den>
                        <m:r>
                          <a:rPr lang="en-GB" sz="2000">
                            <a:latin typeface="Cambria Math" panose="02040503050406030204" pitchFamily="18" charset="0"/>
                          </a:rPr>
                          <m:t>𝑥</m:t>
                        </m:r>
                      </m:den>
                    </m:f>
                  </m:oMath>
                </a14:m>
                <a:endParaRPr lang="en-GB" sz="2000" dirty="0"/>
              </a:p>
            </p:txBody>
          </p:sp>
        </mc:Choice>
        <mc:Fallback>
          <p:sp>
            <p:nvSpPr>
              <p:cNvPr id="4" name="Speech Bubble: Rectangle 3">
                <a:extLst>
                  <a:ext uri="{FF2B5EF4-FFF2-40B4-BE49-F238E27FC236}">
                    <a16:creationId xmlns:a16="http://schemas.microsoft.com/office/drawing/2014/main" id="{B4DD03F7-0E5C-4DFB-BD85-1E4DF2BD4C24}"/>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91861" y="2276872"/>
                <a:ext cx="1440160" cy="969602"/>
              </a:xfrm>
              <a:prstGeom prst="wedgeRectCallout">
                <a:avLst>
                  <a:gd name="adj1" fmla="val 63777"/>
                  <a:gd name="adj2" fmla="val -25461"/>
                </a:avLst>
              </a:prstGeom>
              <a:blipFill>
                <a:blip r:embed="rId5"/>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p:spTree>
    <p:extLst>
      <p:ext uri="{BB962C8B-B14F-4D97-AF65-F5344CB8AC3E}">
        <p14:creationId xmlns:p14="http://schemas.microsoft.com/office/powerpoint/2010/main" val="172235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1ADC-A99D-4C39-8379-C9629B4C39B5}"/>
              </a:ext>
            </a:extLst>
          </p:cNvPr>
          <p:cNvSpPr>
            <a:spLocks noGrp="1"/>
          </p:cNvSpPr>
          <p:nvPr>
            <p:ph type="title"/>
          </p:nvPr>
        </p:nvSpPr>
        <p:spPr/>
        <p:txBody>
          <a:bodyPr/>
          <a:lstStyle/>
          <a:p>
            <a:r>
              <a:rPr lang="en-GB" dirty="0"/>
              <a:t>Transformation matrix inverse: combined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0DAA76-4C56-49DE-A107-DF86F17C993E}"/>
                  </a:ext>
                </a:extLst>
              </p:cNvPr>
              <p:cNvSpPr>
                <a:spLocks noGrp="1"/>
              </p:cNvSpPr>
              <p:nvPr>
                <p:ph idx="1"/>
              </p:nvPr>
            </p:nvSpPr>
            <p:spPr/>
            <p:txBody>
              <a:bodyPr>
                <a:normAutofit fontScale="70000" lnSpcReduction="20000"/>
              </a:bodyPr>
              <a:lstStyle/>
              <a:p>
                <a:pPr>
                  <a:lnSpc>
                    <a:spcPct val="120000"/>
                  </a:lnSpc>
                </a:pPr>
                <a:r>
                  <a:rPr lang="en-GB" sz="3400" dirty="0"/>
                  <a:t>The inverse of a </a:t>
                </a:r>
                <a:r>
                  <a:rPr lang="en-GB" sz="3400" dirty="0">
                    <a:solidFill>
                      <a:schemeClr val="accent4"/>
                    </a:solidFill>
                  </a:rPr>
                  <a:t>matrix product </a:t>
                </a:r>
                <a:r>
                  <a:rPr lang="en-GB" sz="3400" dirty="0"/>
                  <a:t>is the product of the inverse matrices, </a:t>
                </a:r>
                <a:r>
                  <a:rPr lang="en-GB" sz="3400" dirty="0">
                    <a:solidFill>
                      <a:schemeClr val="accent4"/>
                    </a:solidFill>
                  </a:rPr>
                  <a:t>ordered in reverse</a:t>
                </a:r>
              </a:p>
              <a:p>
                <a:pPr marL="0" indent="0">
                  <a:lnSpc>
                    <a:spcPct val="170000"/>
                  </a:lnSpc>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b="1" i="0">
                                  <a:latin typeface="Cambria Math" panose="02040503050406030204" pitchFamily="18" charset="0"/>
                                </a:rPr>
                                <m:t>𝐀𝐁</m:t>
                              </m:r>
                            </m:e>
                          </m:d>
                        </m:e>
                        <m:sup>
                          <m:r>
                            <a:rPr lang="en-GB" i="0">
                              <a:latin typeface="Cambria Math" panose="02040503050406030204" pitchFamily="18" charset="0"/>
                            </a:rPr>
                            <m:t>−1</m:t>
                          </m:r>
                        </m:sup>
                      </m:sSup>
                      <m:r>
                        <a:rPr lang="en-GB" b="1" i="0">
                          <a:latin typeface="Cambria Math" panose="02040503050406030204" pitchFamily="18" charset="0"/>
                        </a:rPr>
                        <m:t>𝐀𝐁</m:t>
                      </m:r>
                      <m:r>
                        <a:rPr lang="en-GB" i="0">
                          <a:latin typeface="Cambria Math" panose="02040503050406030204" pitchFamily="18" charset="0"/>
                        </a:rPr>
                        <m:t>=</m:t>
                      </m:r>
                      <m:r>
                        <a:rPr lang="en-GB" b="1" i="0">
                          <a:latin typeface="Cambria Math" panose="02040503050406030204" pitchFamily="18" charset="0"/>
                        </a:rPr>
                        <m:t>𝐈</m:t>
                      </m:r>
                    </m:oMath>
                  </m:oMathPara>
                </a14:m>
                <a:endParaRPr lang="en-GB" b="1" dirty="0"/>
              </a:p>
              <a:p>
                <a:pPr marL="0" indent="0">
                  <a:lnSpc>
                    <a:spcPct val="170000"/>
                  </a:lnSpc>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b="1" i="0">
                                  <a:latin typeface="Cambria Math" panose="02040503050406030204" pitchFamily="18" charset="0"/>
                                </a:rPr>
                                <m:t>𝐀𝐁</m:t>
                              </m:r>
                            </m:e>
                          </m:d>
                        </m:e>
                        <m:sup>
                          <m:r>
                            <a:rPr lang="en-GB" i="0">
                              <a:latin typeface="Cambria Math" panose="02040503050406030204" pitchFamily="18" charset="0"/>
                            </a:rPr>
                            <m:t>−1</m:t>
                          </m:r>
                        </m:sup>
                      </m:sSup>
                      <m:r>
                        <a:rPr lang="en-GB" b="1" i="0">
                          <a:latin typeface="Cambria Math" panose="02040503050406030204" pitchFamily="18" charset="0"/>
                        </a:rPr>
                        <m:t>𝐀𝐁</m:t>
                      </m:r>
                      <m:sSup>
                        <m:sSupPr>
                          <m:ctrlPr>
                            <a:rPr lang="en-GB" b="1" i="1" smtClean="0">
                              <a:solidFill>
                                <a:schemeClr val="accent5"/>
                              </a:solidFill>
                              <a:latin typeface="Cambria Math" panose="02040503050406030204" pitchFamily="18" charset="0"/>
                            </a:rPr>
                          </m:ctrlPr>
                        </m:sSupPr>
                        <m:e>
                          <m:r>
                            <a:rPr lang="en-GB" b="1" i="0">
                              <a:solidFill>
                                <a:schemeClr val="accent5"/>
                              </a:solidFill>
                              <a:latin typeface="Cambria Math" panose="02040503050406030204" pitchFamily="18" charset="0"/>
                            </a:rPr>
                            <m:t>𝐁</m:t>
                          </m:r>
                        </m:e>
                        <m:sup>
                          <m:r>
                            <a:rPr lang="en-GB" b="1" i="0">
                              <a:solidFill>
                                <a:schemeClr val="accent5"/>
                              </a:solidFill>
                              <a:latin typeface="Cambria Math" panose="02040503050406030204" pitchFamily="18" charset="0"/>
                            </a:rPr>
                            <m:t>−</m:t>
                          </m:r>
                          <m:r>
                            <a:rPr lang="en-GB" i="0">
                              <a:solidFill>
                                <a:schemeClr val="accent5"/>
                              </a:solidFill>
                              <a:latin typeface="Cambria Math" panose="02040503050406030204" pitchFamily="18" charset="0"/>
                            </a:rPr>
                            <m:t>1</m:t>
                          </m:r>
                        </m:sup>
                      </m:sSup>
                      <m:r>
                        <a:rPr lang="en-GB" i="0">
                          <a:latin typeface="Cambria Math" panose="02040503050406030204" pitchFamily="18" charset="0"/>
                        </a:rPr>
                        <m:t>=</m:t>
                      </m:r>
                      <m:r>
                        <a:rPr lang="en-GB" b="1" i="0">
                          <a:latin typeface="Cambria Math" panose="02040503050406030204" pitchFamily="18" charset="0"/>
                        </a:rPr>
                        <m:t>𝐈</m:t>
                      </m:r>
                      <m:sSup>
                        <m:sSupPr>
                          <m:ctrlPr>
                            <a:rPr lang="en-GB" b="1" i="1" smtClean="0">
                              <a:solidFill>
                                <a:schemeClr val="accent5"/>
                              </a:solidFill>
                              <a:latin typeface="Cambria Math" panose="02040503050406030204" pitchFamily="18" charset="0"/>
                            </a:rPr>
                          </m:ctrlPr>
                        </m:sSupPr>
                        <m:e>
                          <m:r>
                            <a:rPr lang="en-GB" b="1" i="0">
                              <a:solidFill>
                                <a:schemeClr val="accent5"/>
                              </a:solidFill>
                              <a:latin typeface="Cambria Math" panose="02040503050406030204" pitchFamily="18" charset="0"/>
                            </a:rPr>
                            <m:t>𝐁</m:t>
                          </m:r>
                        </m:e>
                        <m:sup>
                          <m:r>
                            <a:rPr lang="en-GB" i="0">
                              <a:solidFill>
                                <a:schemeClr val="accent5"/>
                              </a:solidFill>
                              <a:latin typeface="Cambria Math" panose="02040503050406030204" pitchFamily="18" charset="0"/>
                            </a:rPr>
                            <m:t>−1</m:t>
                          </m:r>
                        </m:sup>
                      </m:sSup>
                    </m:oMath>
                  </m:oMathPara>
                </a14:m>
                <a:endParaRPr lang="en-GB" b="1" dirty="0"/>
              </a:p>
              <a:p>
                <a:pPr marL="0" indent="0">
                  <a:lnSpc>
                    <a:spcPct val="170000"/>
                  </a:lnSpc>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b="1" i="0">
                                  <a:latin typeface="Cambria Math" panose="02040503050406030204" pitchFamily="18" charset="0"/>
                                </a:rPr>
                                <m:t>𝐀𝐁</m:t>
                              </m:r>
                            </m:e>
                          </m:d>
                        </m:e>
                        <m:sup>
                          <m:r>
                            <a:rPr lang="en-GB" i="0">
                              <a:latin typeface="Cambria Math" panose="02040503050406030204" pitchFamily="18" charset="0"/>
                            </a:rPr>
                            <m:t>−1</m:t>
                          </m:r>
                        </m:sup>
                      </m:sSup>
                      <m:r>
                        <a:rPr lang="en-GB" b="1" i="0">
                          <a:latin typeface="Cambria Math" panose="02040503050406030204" pitchFamily="18" charset="0"/>
                        </a:rPr>
                        <m:t>𝐀</m:t>
                      </m:r>
                      <m:r>
                        <a:rPr lang="en-GB" i="0">
                          <a:latin typeface="Cambria Math" panose="02040503050406030204" pitchFamily="18" charset="0"/>
                        </a:rPr>
                        <m:t>=</m:t>
                      </m:r>
                      <m:sSup>
                        <m:sSupPr>
                          <m:ctrlPr>
                            <a:rPr lang="en-GB" b="1" i="1">
                              <a:latin typeface="Cambria Math" panose="02040503050406030204" pitchFamily="18" charset="0"/>
                            </a:rPr>
                          </m:ctrlPr>
                        </m:sSupPr>
                        <m:e>
                          <m:r>
                            <a:rPr lang="en-GB" b="1" i="0">
                              <a:latin typeface="Cambria Math" panose="02040503050406030204" pitchFamily="18" charset="0"/>
                            </a:rPr>
                            <m:t>𝐁</m:t>
                          </m:r>
                        </m:e>
                        <m:sup>
                          <m:r>
                            <a:rPr lang="en-GB" i="0">
                              <a:latin typeface="Cambria Math" panose="02040503050406030204" pitchFamily="18" charset="0"/>
                            </a:rPr>
                            <m:t>−1</m:t>
                          </m:r>
                        </m:sup>
                      </m:sSup>
                    </m:oMath>
                  </m:oMathPara>
                </a14:m>
                <a:endParaRPr lang="en-GB" b="1" dirty="0"/>
              </a:p>
              <a:p>
                <a:pPr marL="0" indent="0">
                  <a:lnSpc>
                    <a:spcPct val="170000"/>
                  </a:lnSpc>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b="1" i="0">
                                  <a:latin typeface="Cambria Math" panose="02040503050406030204" pitchFamily="18" charset="0"/>
                                </a:rPr>
                                <m:t>𝐀𝐁</m:t>
                              </m:r>
                            </m:e>
                          </m:d>
                        </m:e>
                        <m:sup>
                          <m:r>
                            <a:rPr lang="en-GB" i="0">
                              <a:latin typeface="Cambria Math" panose="02040503050406030204" pitchFamily="18" charset="0"/>
                            </a:rPr>
                            <m:t>−1</m:t>
                          </m:r>
                        </m:sup>
                      </m:sSup>
                      <m:r>
                        <a:rPr lang="en-GB" b="1" i="0">
                          <a:latin typeface="Cambria Math" panose="02040503050406030204" pitchFamily="18" charset="0"/>
                        </a:rPr>
                        <m:t>𝐀</m:t>
                      </m:r>
                      <m:sSup>
                        <m:sSupPr>
                          <m:ctrlPr>
                            <a:rPr lang="en-GB" b="1" i="1" smtClean="0">
                              <a:solidFill>
                                <a:schemeClr val="accent5"/>
                              </a:solidFill>
                              <a:latin typeface="Cambria Math" panose="02040503050406030204" pitchFamily="18" charset="0"/>
                            </a:rPr>
                          </m:ctrlPr>
                        </m:sSupPr>
                        <m:e>
                          <m:r>
                            <a:rPr lang="en-GB" b="1" i="0">
                              <a:solidFill>
                                <a:schemeClr val="accent5"/>
                              </a:solidFill>
                              <a:latin typeface="Cambria Math" panose="02040503050406030204" pitchFamily="18" charset="0"/>
                            </a:rPr>
                            <m:t>𝐀</m:t>
                          </m:r>
                        </m:e>
                        <m:sup>
                          <m:r>
                            <a:rPr lang="en-GB" i="0">
                              <a:solidFill>
                                <a:schemeClr val="accent5"/>
                              </a:solidFill>
                              <a:latin typeface="Cambria Math" panose="02040503050406030204" pitchFamily="18" charset="0"/>
                            </a:rPr>
                            <m:t>−1</m:t>
                          </m:r>
                        </m:sup>
                      </m:sSup>
                      <m:r>
                        <a:rPr lang="en-GB" i="0">
                          <a:latin typeface="Cambria Math" panose="02040503050406030204" pitchFamily="18" charset="0"/>
                        </a:rPr>
                        <m:t>=</m:t>
                      </m:r>
                      <m:sSup>
                        <m:sSupPr>
                          <m:ctrlPr>
                            <a:rPr lang="en-GB" b="1" i="1">
                              <a:latin typeface="Cambria Math" panose="02040503050406030204" pitchFamily="18" charset="0"/>
                            </a:rPr>
                          </m:ctrlPr>
                        </m:sSupPr>
                        <m:e>
                          <m:r>
                            <a:rPr lang="en-GB" b="1" i="0">
                              <a:latin typeface="Cambria Math" panose="02040503050406030204" pitchFamily="18" charset="0"/>
                            </a:rPr>
                            <m:t>𝐁</m:t>
                          </m:r>
                        </m:e>
                        <m:sup>
                          <m:r>
                            <a:rPr lang="en-GB" i="0">
                              <a:latin typeface="Cambria Math" panose="02040503050406030204" pitchFamily="18" charset="0"/>
                            </a:rPr>
                            <m:t>−1</m:t>
                          </m:r>
                        </m:sup>
                      </m:sSup>
                      <m:sSup>
                        <m:sSupPr>
                          <m:ctrlPr>
                            <a:rPr lang="en-GB" b="1" i="1" smtClean="0">
                              <a:solidFill>
                                <a:schemeClr val="accent5"/>
                              </a:solidFill>
                              <a:latin typeface="Cambria Math" panose="02040503050406030204" pitchFamily="18" charset="0"/>
                            </a:rPr>
                          </m:ctrlPr>
                        </m:sSupPr>
                        <m:e>
                          <m:r>
                            <a:rPr lang="en-GB" b="1" i="0">
                              <a:solidFill>
                                <a:schemeClr val="accent5"/>
                              </a:solidFill>
                              <a:latin typeface="Cambria Math" panose="02040503050406030204" pitchFamily="18" charset="0"/>
                            </a:rPr>
                            <m:t>𝐀</m:t>
                          </m:r>
                        </m:e>
                        <m:sup>
                          <m:r>
                            <a:rPr lang="en-GB" i="0">
                              <a:solidFill>
                                <a:schemeClr val="accent5"/>
                              </a:solidFill>
                              <a:latin typeface="Cambria Math" panose="02040503050406030204" pitchFamily="18" charset="0"/>
                            </a:rPr>
                            <m:t>−1</m:t>
                          </m:r>
                        </m:sup>
                      </m:sSup>
                    </m:oMath>
                  </m:oMathPara>
                </a14:m>
                <a:endParaRPr lang="en-GB" b="1" dirty="0"/>
              </a:p>
              <a:p>
                <a:pPr marL="0" indent="0">
                  <a:lnSpc>
                    <a:spcPct val="170000"/>
                  </a:lnSpc>
                  <a:buNone/>
                </a:pPr>
                <a14:m>
                  <m:oMathPara xmlns:m="http://schemas.openxmlformats.org/officeDocument/2006/math">
                    <m:oMathParaPr>
                      <m:jc m:val="centerGroup"/>
                    </m:oMathParaPr>
                    <m:oMath xmlns:m="http://schemas.openxmlformats.org/officeDocument/2006/math">
                      <m:sSup>
                        <m:sSupPr>
                          <m:ctrlPr>
                            <a:rPr lang="en-GB" i="1" smtClean="0">
                              <a:solidFill>
                                <a:schemeClr val="accent4"/>
                              </a:solidFill>
                              <a:latin typeface="Cambria Math" panose="02040503050406030204" pitchFamily="18" charset="0"/>
                            </a:rPr>
                          </m:ctrlPr>
                        </m:sSupPr>
                        <m:e>
                          <m:d>
                            <m:dPr>
                              <m:ctrlPr>
                                <a:rPr lang="en-GB" i="1">
                                  <a:solidFill>
                                    <a:schemeClr val="accent4"/>
                                  </a:solidFill>
                                  <a:latin typeface="Cambria Math" panose="02040503050406030204" pitchFamily="18" charset="0"/>
                                </a:rPr>
                              </m:ctrlPr>
                            </m:dPr>
                            <m:e>
                              <m:r>
                                <a:rPr lang="en-GB" b="1" i="0">
                                  <a:solidFill>
                                    <a:schemeClr val="accent4"/>
                                  </a:solidFill>
                                  <a:latin typeface="Cambria Math" panose="02040503050406030204" pitchFamily="18" charset="0"/>
                                </a:rPr>
                                <m:t>𝐀𝐁</m:t>
                              </m:r>
                            </m:e>
                          </m:d>
                        </m:e>
                        <m:sup>
                          <m:r>
                            <a:rPr lang="en-GB" i="0">
                              <a:solidFill>
                                <a:schemeClr val="accent4"/>
                              </a:solidFill>
                              <a:latin typeface="Cambria Math" panose="02040503050406030204" pitchFamily="18" charset="0"/>
                            </a:rPr>
                            <m:t>−1</m:t>
                          </m:r>
                        </m:sup>
                      </m:sSup>
                      <m:r>
                        <a:rPr lang="en-GB" i="0">
                          <a:solidFill>
                            <a:schemeClr val="accent4"/>
                          </a:solidFill>
                          <a:latin typeface="Cambria Math" panose="02040503050406030204" pitchFamily="18" charset="0"/>
                        </a:rPr>
                        <m:t>=</m:t>
                      </m:r>
                      <m:sSup>
                        <m:sSupPr>
                          <m:ctrlPr>
                            <a:rPr lang="en-GB" b="1" i="1">
                              <a:solidFill>
                                <a:schemeClr val="accent4"/>
                              </a:solidFill>
                              <a:latin typeface="Cambria Math" panose="02040503050406030204" pitchFamily="18" charset="0"/>
                            </a:rPr>
                          </m:ctrlPr>
                        </m:sSupPr>
                        <m:e>
                          <m:r>
                            <a:rPr lang="en-GB" b="1" i="0">
                              <a:solidFill>
                                <a:schemeClr val="accent4"/>
                              </a:solidFill>
                              <a:latin typeface="Cambria Math" panose="02040503050406030204" pitchFamily="18" charset="0"/>
                            </a:rPr>
                            <m:t>𝐁</m:t>
                          </m:r>
                        </m:e>
                        <m:sup>
                          <m:r>
                            <a:rPr lang="en-GB" i="0">
                              <a:solidFill>
                                <a:schemeClr val="accent4"/>
                              </a:solidFill>
                              <a:latin typeface="Cambria Math" panose="02040503050406030204" pitchFamily="18" charset="0"/>
                            </a:rPr>
                            <m:t>−1</m:t>
                          </m:r>
                        </m:sup>
                      </m:sSup>
                      <m:sSup>
                        <m:sSupPr>
                          <m:ctrlPr>
                            <a:rPr lang="en-GB" b="1" i="1">
                              <a:solidFill>
                                <a:schemeClr val="accent4"/>
                              </a:solidFill>
                              <a:latin typeface="Cambria Math" panose="02040503050406030204" pitchFamily="18" charset="0"/>
                            </a:rPr>
                          </m:ctrlPr>
                        </m:sSupPr>
                        <m:e>
                          <m:r>
                            <a:rPr lang="en-GB" b="1" i="0">
                              <a:solidFill>
                                <a:schemeClr val="accent4"/>
                              </a:solidFill>
                              <a:latin typeface="Cambria Math" panose="02040503050406030204" pitchFamily="18" charset="0"/>
                            </a:rPr>
                            <m:t>𝐀</m:t>
                          </m:r>
                        </m:e>
                        <m:sup>
                          <m:r>
                            <a:rPr lang="en-GB" i="0">
                              <a:solidFill>
                                <a:schemeClr val="accent4"/>
                              </a:solidFill>
                              <a:latin typeface="Cambria Math" panose="02040503050406030204" pitchFamily="18" charset="0"/>
                            </a:rPr>
                            <m:t>−1</m:t>
                          </m:r>
                        </m:sup>
                      </m:sSup>
                    </m:oMath>
                  </m:oMathPara>
                </a14:m>
                <a:endParaRPr lang="en-GB" dirty="0">
                  <a:solidFill>
                    <a:schemeClr val="accent4"/>
                  </a:solidFill>
                </a:endParaRPr>
              </a:p>
            </p:txBody>
          </p:sp>
        </mc:Choice>
        <mc:Fallback xmlns="">
          <p:sp>
            <p:nvSpPr>
              <p:cNvPr id="3" name="Content Placeholder 2">
                <a:extLst>
                  <a:ext uri="{FF2B5EF4-FFF2-40B4-BE49-F238E27FC236}">
                    <a16:creationId xmlns:a16="http://schemas.microsoft.com/office/drawing/2014/main" id="{1D0DAA76-4C56-49DE-A107-DF86F17C993E}"/>
                  </a:ext>
                </a:extLst>
              </p:cNvPr>
              <p:cNvSpPr>
                <a:spLocks noGrp="1" noRot="1" noChangeAspect="1" noMove="1" noResize="1" noEditPoints="1" noAdjustHandles="1" noChangeArrowheads="1" noChangeShapeType="1" noTextEdit="1"/>
              </p:cNvSpPr>
              <p:nvPr>
                <p:ph idx="1"/>
              </p:nvPr>
            </p:nvSpPr>
            <p:spPr>
              <a:blipFill>
                <a:blip r:embed="rId3"/>
                <a:stretch>
                  <a:fillRect l="-935" t="-1036"/>
                </a:stretch>
              </a:blipFill>
            </p:spPr>
            <p:txBody>
              <a:bodyPr/>
              <a:lstStyle/>
              <a:p>
                <a:r>
                  <a:rPr lang="en-GB">
                    <a:noFill/>
                  </a:rPr>
                  <a:t> </a:t>
                </a:r>
              </a:p>
            </p:txBody>
          </p:sp>
        </mc:Fallback>
      </mc:AlternateContent>
      <p:grpSp>
        <p:nvGrpSpPr>
          <p:cNvPr id="4" name="Group 3">
            <a:extLst>
              <a:ext uri="{FF2B5EF4-FFF2-40B4-BE49-F238E27FC236}">
                <a16:creationId xmlns:a16="http://schemas.microsoft.com/office/drawing/2014/main" id="{D6067141-DA7E-49E2-8D11-ADA86A9F1700}"/>
              </a:ext>
              <a:ext uri="{C183D7F6-B498-43B3-948B-1728B52AA6E4}">
                <adec:decorative xmlns:adec="http://schemas.microsoft.com/office/drawing/2017/decorative" val="1"/>
              </a:ext>
            </a:extLst>
          </p:cNvPr>
          <p:cNvGrpSpPr/>
          <p:nvPr/>
        </p:nvGrpSpPr>
        <p:grpSpPr>
          <a:xfrm>
            <a:off x="5791853" y="3429000"/>
            <a:ext cx="605117" cy="336178"/>
            <a:chOff x="5849471" y="4195481"/>
            <a:chExt cx="605117" cy="336178"/>
          </a:xfrm>
        </p:grpSpPr>
        <p:cxnSp>
          <p:nvCxnSpPr>
            <p:cNvPr id="5" name="Straight Connector 4">
              <a:extLst>
                <a:ext uri="{FF2B5EF4-FFF2-40B4-BE49-F238E27FC236}">
                  <a16:creationId xmlns:a16="http://schemas.microsoft.com/office/drawing/2014/main" id="{E8D38CEF-156E-44FA-8F65-7A1F62BB36F8}"/>
                </a:ext>
              </a:extLst>
            </p:cNvPr>
            <p:cNvCxnSpPr>
              <a:cxnSpLocks/>
            </p:cNvCxnSpPr>
            <p:nvPr/>
          </p:nvCxnSpPr>
          <p:spPr>
            <a:xfrm>
              <a:off x="5849471" y="4195482"/>
              <a:ext cx="605117" cy="33617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904DA09-CC4F-4918-8028-807AC56569B8}"/>
                </a:ext>
              </a:extLst>
            </p:cNvPr>
            <p:cNvCxnSpPr>
              <a:cxnSpLocks/>
            </p:cNvCxnSpPr>
            <p:nvPr/>
          </p:nvCxnSpPr>
          <p:spPr>
            <a:xfrm flipH="1">
              <a:off x="5849471" y="4195481"/>
              <a:ext cx="605117" cy="33617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0AC47C24-9C56-48AA-A1BE-A03FA822ABA9}"/>
              </a:ext>
              <a:ext uri="{C183D7F6-B498-43B3-948B-1728B52AA6E4}">
                <adec:decorative xmlns:adec="http://schemas.microsoft.com/office/drawing/2017/decorative" val="1"/>
              </a:ext>
            </a:extLst>
          </p:cNvPr>
          <p:cNvGrpSpPr/>
          <p:nvPr/>
        </p:nvGrpSpPr>
        <p:grpSpPr>
          <a:xfrm>
            <a:off x="5561303" y="4556310"/>
            <a:ext cx="605117" cy="336178"/>
            <a:chOff x="5849471" y="4195481"/>
            <a:chExt cx="605117" cy="336178"/>
          </a:xfrm>
        </p:grpSpPr>
        <p:cxnSp>
          <p:nvCxnSpPr>
            <p:cNvPr id="8" name="Straight Connector 7">
              <a:extLst>
                <a:ext uri="{FF2B5EF4-FFF2-40B4-BE49-F238E27FC236}">
                  <a16:creationId xmlns:a16="http://schemas.microsoft.com/office/drawing/2014/main" id="{225C88AA-8467-4179-8A67-EF9B1EFBCA0D}"/>
                </a:ext>
              </a:extLst>
            </p:cNvPr>
            <p:cNvCxnSpPr>
              <a:cxnSpLocks/>
            </p:cNvCxnSpPr>
            <p:nvPr/>
          </p:nvCxnSpPr>
          <p:spPr>
            <a:xfrm>
              <a:off x="5849471" y="4195482"/>
              <a:ext cx="605117" cy="33617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1274FE0-A182-4732-8CFC-65A6C284B5B5}"/>
                </a:ext>
              </a:extLst>
            </p:cNvPr>
            <p:cNvCxnSpPr>
              <a:cxnSpLocks/>
            </p:cNvCxnSpPr>
            <p:nvPr/>
          </p:nvCxnSpPr>
          <p:spPr>
            <a:xfrm flipH="1">
              <a:off x="5849471" y="4195481"/>
              <a:ext cx="605117" cy="33617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91812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799" b="1" dirty="0">
                <a:solidFill>
                  <a:schemeClr val="accent4"/>
                </a:solidFill>
              </a:rPr>
              <a:t>Extend </a:t>
            </a:r>
            <a:r>
              <a:rPr lang="en-US" sz="2799" dirty="0"/>
              <a:t>2D matrix operations into three dimensions, including:</a:t>
            </a:r>
          </a:p>
          <a:p>
            <a:pPr lvl="1"/>
            <a:r>
              <a:rPr lang="en-US" sz="2199" dirty="0"/>
              <a:t>Multiplication</a:t>
            </a:r>
          </a:p>
          <a:p>
            <a:pPr lvl="1"/>
            <a:r>
              <a:rPr lang="en-US" sz="2199" dirty="0"/>
              <a:t>Transformations</a:t>
            </a:r>
          </a:p>
          <a:p>
            <a:pPr lvl="1"/>
            <a:r>
              <a:rPr lang="en-US" sz="2199" dirty="0"/>
              <a:t>Homogeneous coordinates</a:t>
            </a:r>
          </a:p>
          <a:p>
            <a:pPr lvl="1"/>
            <a:r>
              <a:rPr lang="en-US" sz="2199" dirty="0"/>
              <a:t>Inverse</a:t>
            </a:r>
          </a:p>
          <a:p>
            <a:pPr lvl="0"/>
            <a:endParaRPr lang="en-US" sz="2799" dirty="0"/>
          </a:p>
          <a:p>
            <a:pPr lvl="0"/>
            <a:endParaRPr lang="en-GB" dirty="0"/>
          </a:p>
        </p:txBody>
      </p:sp>
    </p:spTree>
    <p:extLst>
      <p:ext uri="{BB962C8B-B14F-4D97-AF65-F5344CB8AC3E}">
        <p14:creationId xmlns:p14="http://schemas.microsoft.com/office/powerpoint/2010/main" val="221200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5B8C-C9DF-42A2-B6AC-D2C976E518D9}"/>
              </a:ext>
            </a:extLst>
          </p:cNvPr>
          <p:cNvSpPr>
            <a:spLocks noGrp="1"/>
          </p:cNvSpPr>
          <p:nvPr>
            <p:ph type="title"/>
          </p:nvPr>
        </p:nvSpPr>
        <p:spPr/>
        <p:txBody>
          <a:bodyPr/>
          <a:lstStyle/>
          <a:p>
            <a:r>
              <a:rPr lang="en-GB" dirty="0"/>
              <a:t>Transformation matrix inverse: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8C03B6-5EB7-494C-A5FB-099E292891FA}"/>
                  </a:ext>
                </a:extLst>
              </p:cNvPr>
              <p:cNvSpPr>
                <a:spLocks noGrp="1"/>
              </p:cNvSpPr>
              <p:nvPr>
                <p:ph idx="1"/>
              </p:nvPr>
            </p:nvSpPr>
            <p:spPr>
              <a:xfrm>
                <a:off x="1522413" y="1904999"/>
                <a:ext cx="6372199" cy="2532113"/>
              </a:xfrm>
            </p:spPr>
            <p:txBody>
              <a:bodyPr/>
              <a:lstStyle/>
              <a:p>
                <a:pPr marL="0" indent="0">
                  <a:buNone/>
                </a:pPr>
                <a:r>
                  <a:rPr lang="en-GB" sz="2600" dirty="0">
                    <a:hlinkClick r:id="rId3"/>
                  </a:rPr>
                  <a:t>Invert</a:t>
                </a:r>
                <a:r>
                  <a:rPr lang="en-GB" sz="2600" dirty="0"/>
                  <a:t> a combined </a:t>
                </a:r>
                <a:r>
                  <a:rPr lang="en-GB" sz="2600" dirty="0">
                    <a:solidFill>
                      <a:schemeClr val="accent4"/>
                    </a:solidFill>
                  </a:rPr>
                  <a:t>rotation</a:t>
                </a:r>
                <a:r>
                  <a:rPr lang="en-GB" sz="2600" dirty="0"/>
                  <a:t> and </a:t>
                </a:r>
                <a:r>
                  <a:rPr lang="en-GB" sz="2600" dirty="0">
                    <a:solidFill>
                      <a:schemeClr val="accent5"/>
                    </a:solidFill>
                  </a:rPr>
                  <a:t>translation</a:t>
                </a:r>
                <a:r>
                  <a:rPr lang="en-GB" sz="2600" dirty="0"/>
                  <a:t>:</a:t>
                </a:r>
                <a:br>
                  <a:rPr lang="en-GB" sz="2600" dirty="0"/>
                </a:br>
                <a:endParaRPr lang="en-GB" sz="2600" dirty="0"/>
              </a:p>
              <a:p>
                <a:pPr marL="0" indent="0">
                  <a:buNone/>
                </a:pPr>
                <a14:m>
                  <m:oMath xmlns:m="http://schemas.openxmlformats.org/officeDocument/2006/math">
                    <m:sSup>
                      <m:sSupPr>
                        <m:ctrlPr>
                          <a:rPr lang="en-GB" sz="2000" i="1" smtClean="0">
                            <a:latin typeface="Cambria Math" panose="02040503050406030204" pitchFamily="18" charset="0"/>
                          </a:rPr>
                        </m:ctrlPr>
                      </m:sSupPr>
                      <m:e>
                        <m:d>
                          <m:dPr>
                            <m:ctrlPr>
                              <a:rPr lang="en-GB" sz="2000" i="1" smtClean="0">
                                <a:latin typeface="Cambria Math" panose="02040503050406030204" pitchFamily="18" charset="0"/>
                              </a:rPr>
                            </m:ctrlPr>
                          </m:dPr>
                          <m:e>
                            <m:d>
                              <m:dPr>
                                <m:ctrlPr>
                                  <a:rPr lang="en-GB" sz="2000" i="1">
                                    <a:latin typeface="Cambria Math" panose="02040503050406030204" pitchFamily="18" charset="0"/>
                                  </a:rPr>
                                </m:ctrlPr>
                              </m:dPr>
                              <m:e>
                                <m:m>
                                  <m:mPr>
                                    <m:mcs>
                                      <m:mc>
                                        <m:mcPr>
                                          <m:count m:val="2"/>
                                          <m:mcJc m:val="center"/>
                                        </m:mcPr>
                                      </m:mc>
                                    </m:mcs>
                                    <m:ctrlPr>
                                      <a:rPr lang="en-GB" sz="2000" i="1">
                                        <a:latin typeface="Cambria Math" panose="02040503050406030204" pitchFamily="18" charset="0"/>
                                      </a:rPr>
                                    </m:ctrlPr>
                                  </m:mPr>
                                  <m:mr>
                                    <m:e>
                                      <m:m>
                                        <m:mPr>
                                          <m:mcs>
                                            <m:mc>
                                              <m:mcPr>
                                                <m:count m:val="2"/>
                                                <m:mcJc m:val="center"/>
                                              </m:mcPr>
                                            </m:mc>
                                          </m:mcs>
                                          <m:ctrlPr>
                                            <a:rPr lang="en-GB" sz="2000" i="1">
                                              <a:latin typeface="Cambria Math" panose="02040503050406030204" pitchFamily="18" charset="0"/>
                                            </a:rPr>
                                          </m:ctrlPr>
                                        </m:mPr>
                                        <m:mr>
                                          <m:e>
                                            <m:r>
                                              <m:rPr>
                                                <m:brk m:alnAt="7"/>
                                              </m:rPr>
                                              <a:rPr lang="en-GB" sz="2000" i="1">
                                                <a:latin typeface="Cambria Math" panose="02040503050406030204" pitchFamily="18" charset="0"/>
                                              </a:rPr>
                                              <m:t>1</m:t>
                                            </m:r>
                                          </m:e>
                                          <m:e>
                                            <m:r>
                                              <a:rPr lang="en-GB" sz="2000" i="1">
                                                <a:latin typeface="Cambria Math" panose="02040503050406030204" pitchFamily="18" charset="0"/>
                                              </a:rPr>
                                              <m:t>0</m:t>
                                            </m:r>
                                          </m:e>
                                        </m:mr>
                                        <m:mr>
                                          <m:e>
                                            <m:r>
                                              <a:rPr lang="en-GB" sz="2000" i="1">
                                                <a:latin typeface="Cambria Math" panose="02040503050406030204" pitchFamily="18" charset="0"/>
                                              </a:rPr>
                                              <m:t>0</m:t>
                                            </m:r>
                                          </m:e>
                                          <m:e>
                                            <m:r>
                                              <a:rPr lang="en-GB" sz="2000" i="1">
                                                <a:latin typeface="Cambria Math" panose="02040503050406030204" pitchFamily="18" charset="0"/>
                                              </a:rPr>
                                              <m:t>1</m:t>
                                            </m:r>
                                          </m:e>
                                        </m:mr>
                                      </m:m>
                                    </m:e>
                                    <m:e>
                                      <m:m>
                                        <m:mPr>
                                          <m:mcs>
                                            <m:mc>
                                              <m:mcPr>
                                                <m:count m:val="2"/>
                                                <m:mcJc m:val="center"/>
                                              </m:mcPr>
                                            </m:mc>
                                          </m:mcs>
                                          <m:ctrlPr>
                                            <a:rPr lang="en-GB" sz="2000" i="1">
                                              <a:latin typeface="Cambria Math" panose="02040503050406030204" pitchFamily="18" charset="0"/>
                                            </a:rPr>
                                          </m:ctrlPr>
                                        </m:mPr>
                                        <m:mr>
                                          <m:e>
                                            <m:r>
                                              <m:rPr>
                                                <m:brk m:alnAt="7"/>
                                              </m:rPr>
                                              <a:rPr lang="en-GB" sz="2000" i="1">
                                                <a:latin typeface="Cambria Math" panose="02040503050406030204" pitchFamily="18" charset="0"/>
                                              </a:rPr>
                                              <m:t>0</m:t>
                                            </m:r>
                                          </m:e>
                                          <m:e>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𝑥</m:t>
                                                </m:r>
                                              </m:sub>
                                            </m:sSub>
                                          </m:e>
                                        </m:mr>
                                        <m:mr>
                                          <m:e>
                                            <m:r>
                                              <a:rPr lang="en-GB" sz="2000" i="1">
                                                <a:latin typeface="Cambria Math" panose="02040503050406030204" pitchFamily="18" charset="0"/>
                                              </a:rPr>
                                              <m:t>0</m:t>
                                            </m:r>
                                          </m:e>
                                          <m:e>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𝑦</m:t>
                                                </m:r>
                                              </m:sub>
                                            </m:sSub>
                                          </m:e>
                                        </m:mr>
                                      </m:m>
                                    </m:e>
                                  </m:mr>
                                  <m:mr>
                                    <m:e>
                                      <m:m>
                                        <m:mPr>
                                          <m:mcs>
                                            <m:mc>
                                              <m:mcPr>
                                                <m:count m:val="2"/>
                                                <m:mcJc m:val="center"/>
                                              </m:mcPr>
                                            </m:mc>
                                          </m:mcs>
                                          <m:ctrlPr>
                                            <a:rPr lang="en-GB" sz="2000" i="1">
                                              <a:latin typeface="Cambria Math" panose="02040503050406030204" pitchFamily="18" charset="0"/>
                                            </a:rPr>
                                          </m:ctrlPr>
                                        </m:mPr>
                                        <m:mr>
                                          <m:e>
                                            <m:r>
                                              <m:rPr>
                                                <m:brk m:alnAt="7"/>
                                              </m:rPr>
                                              <a:rPr lang="en-GB" sz="2000" i="1">
                                                <a:latin typeface="Cambria Math" panose="02040503050406030204" pitchFamily="18" charset="0"/>
                                              </a:rPr>
                                              <m:t>0</m:t>
                                            </m:r>
                                          </m:e>
                                          <m:e>
                                            <m:r>
                                              <a:rPr lang="en-GB" sz="2000" i="1">
                                                <a:latin typeface="Cambria Math" panose="02040503050406030204" pitchFamily="18" charset="0"/>
                                              </a:rPr>
                                              <m:t>0</m:t>
                                            </m:r>
                                          </m:e>
                                        </m:mr>
                                        <m:mr>
                                          <m:e>
                                            <m:r>
                                              <a:rPr lang="en-GB" sz="2000" i="1">
                                                <a:latin typeface="Cambria Math" panose="02040503050406030204" pitchFamily="18" charset="0"/>
                                              </a:rPr>
                                              <m:t>0</m:t>
                                            </m:r>
                                          </m:e>
                                          <m:e>
                                            <m:r>
                                              <a:rPr lang="en-GB" sz="2000" i="1">
                                                <a:latin typeface="Cambria Math" panose="02040503050406030204" pitchFamily="18" charset="0"/>
                                              </a:rPr>
                                              <m:t>0</m:t>
                                            </m:r>
                                          </m:e>
                                        </m:mr>
                                      </m:m>
                                    </m:e>
                                    <m:e>
                                      <m:m>
                                        <m:mPr>
                                          <m:mcs>
                                            <m:mc>
                                              <m:mcPr>
                                                <m:count m:val="2"/>
                                                <m:mcJc m:val="center"/>
                                              </m:mcPr>
                                            </m:mc>
                                          </m:mcs>
                                          <m:ctrlPr>
                                            <a:rPr lang="en-GB" sz="2000" i="1">
                                              <a:latin typeface="Cambria Math" panose="02040503050406030204" pitchFamily="18" charset="0"/>
                                            </a:rPr>
                                          </m:ctrlPr>
                                        </m:mPr>
                                        <m:mr>
                                          <m:e>
                                            <m:r>
                                              <m:rPr>
                                                <m:brk m:alnAt="7"/>
                                              </m:rPr>
                                              <a:rPr lang="en-GB" sz="2000" i="1">
                                                <a:latin typeface="Cambria Math" panose="02040503050406030204" pitchFamily="18" charset="0"/>
                                              </a:rPr>
                                              <m:t>1</m:t>
                                            </m:r>
                                          </m:e>
                                          <m:e>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𝑧</m:t>
                                                </m:r>
                                              </m:sub>
                                            </m:sSub>
                                          </m:e>
                                        </m:mr>
                                        <m:mr>
                                          <m:e>
                                            <m:r>
                                              <a:rPr lang="en-GB" sz="2000" i="1">
                                                <a:latin typeface="Cambria Math" panose="02040503050406030204" pitchFamily="18" charset="0"/>
                                              </a:rPr>
                                              <m:t>0</m:t>
                                            </m:r>
                                          </m:e>
                                          <m:e>
                                            <m:r>
                                              <a:rPr lang="en-GB" sz="2000" i="1">
                                                <a:latin typeface="Cambria Math" panose="02040503050406030204" pitchFamily="18" charset="0"/>
                                              </a:rPr>
                                              <m:t>1</m:t>
                                            </m:r>
                                          </m:e>
                                        </m:mr>
                                      </m:m>
                                    </m:e>
                                  </m:mr>
                                </m:m>
                              </m:e>
                            </m:d>
                            <m:d>
                              <m:dPr>
                                <m:ctrlPr>
                                  <a:rPr lang="en-GB" sz="2000" i="1">
                                    <a:latin typeface="Cambria Math" panose="02040503050406030204" pitchFamily="18" charset="0"/>
                                  </a:rPr>
                                </m:ctrlPr>
                              </m:dPr>
                              <m:e>
                                <m:m>
                                  <m:mPr>
                                    <m:mcs>
                                      <m:mc>
                                        <m:mcPr>
                                          <m:count m:val="2"/>
                                          <m:mcJc m:val="center"/>
                                        </m:mcPr>
                                      </m:mc>
                                    </m:mcs>
                                    <m:ctrlPr>
                                      <a:rPr lang="en-GB" sz="2000" i="1">
                                        <a:latin typeface="Cambria Math" panose="02040503050406030204" pitchFamily="18" charset="0"/>
                                      </a:rPr>
                                    </m:ctrlPr>
                                  </m:mPr>
                                  <m:mr>
                                    <m:e>
                                      <m:m>
                                        <m:mPr>
                                          <m:mcs>
                                            <m:mc>
                                              <m:mcPr>
                                                <m:count m:val="2"/>
                                                <m:mcJc m:val="center"/>
                                              </m:mcPr>
                                            </m:mc>
                                          </m:mcs>
                                          <m:ctrlPr>
                                            <a:rPr lang="en-GB" sz="2000" i="1">
                                              <a:solidFill>
                                                <a:schemeClr val="accent4"/>
                                              </a:solidFill>
                                              <a:latin typeface="Cambria Math" panose="02040503050406030204" pitchFamily="18" charset="0"/>
                                            </a:rPr>
                                          </m:ctrlPr>
                                        </m:mPr>
                                        <m:mr>
                                          <m:e>
                                            <m:sSub>
                                              <m:sSubPr>
                                                <m:ctrlPr>
                                                  <a:rPr lang="en-GB" sz="2000" i="1">
                                                    <a:solidFill>
                                                      <a:schemeClr val="accent4"/>
                                                    </a:solidFill>
                                                    <a:latin typeface="Cambria Math" panose="02040503050406030204" pitchFamily="18" charset="0"/>
                                                  </a:rPr>
                                                </m:ctrlPr>
                                              </m:sSubPr>
                                              <m:e>
                                                <m:r>
                                                  <a:rPr lang="en-GB" sz="2000" i="1">
                                                    <a:solidFill>
                                                      <a:schemeClr val="accent4"/>
                                                    </a:solidFill>
                                                    <a:latin typeface="Cambria Math" panose="02040503050406030204" pitchFamily="18" charset="0"/>
                                                  </a:rPr>
                                                  <m:t>𝑟</m:t>
                                                </m:r>
                                              </m:e>
                                              <m:sub>
                                                <m:r>
                                                  <a:rPr lang="en-GB" sz="2000" i="1">
                                                    <a:solidFill>
                                                      <a:schemeClr val="accent4"/>
                                                    </a:solidFill>
                                                    <a:latin typeface="Cambria Math" panose="02040503050406030204" pitchFamily="18" charset="0"/>
                                                  </a:rPr>
                                                  <m:t>11</m:t>
                                                </m:r>
                                              </m:sub>
                                            </m:sSub>
                                          </m:e>
                                          <m:e>
                                            <m:sSub>
                                              <m:sSubPr>
                                                <m:ctrlPr>
                                                  <a:rPr lang="en-GB" sz="2000" i="1" smtClean="0">
                                                    <a:solidFill>
                                                      <a:schemeClr val="tx2"/>
                                                    </a:solidFill>
                                                    <a:latin typeface="Cambria Math" panose="02040503050406030204" pitchFamily="18" charset="0"/>
                                                  </a:rPr>
                                                </m:ctrlPr>
                                              </m:sSubPr>
                                              <m:e>
                                                <m:r>
                                                  <a:rPr lang="en-GB" sz="2000" i="1">
                                                    <a:solidFill>
                                                      <a:schemeClr val="tx2"/>
                                                    </a:solidFill>
                                                    <a:latin typeface="Cambria Math" panose="02040503050406030204" pitchFamily="18" charset="0"/>
                                                  </a:rPr>
                                                  <m:t>𝑟</m:t>
                                                </m:r>
                                              </m:e>
                                              <m:sub>
                                                <m:r>
                                                  <a:rPr lang="en-GB" sz="2000" i="1">
                                                    <a:solidFill>
                                                      <a:schemeClr val="tx2"/>
                                                    </a:solidFill>
                                                    <a:latin typeface="Cambria Math" panose="02040503050406030204" pitchFamily="18" charset="0"/>
                                                  </a:rPr>
                                                  <m:t>12</m:t>
                                                </m:r>
                                              </m:sub>
                                            </m:sSub>
                                          </m:e>
                                        </m:mr>
                                        <m:mr>
                                          <m:e>
                                            <m:sSub>
                                              <m:sSubPr>
                                                <m:ctrlPr>
                                                  <a:rPr lang="en-GB" sz="2000" i="1" smtClean="0">
                                                    <a:solidFill>
                                                      <a:schemeClr val="accent3">
                                                        <a:lumMod val="60000"/>
                                                        <a:lumOff val="40000"/>
                                                      </a:schemeClr>
                                                    </a:solidFill>
                                                    <a:latin typeface="Cambria Math" panose="02040503050406030204" pitchFamily="18" charset="0"/>
                                                  </a:rPr>
                                                </m:ctrlPr>
                                              </m:sSubPr>
                                              <m:e>
                                                <m:r>
                                                  <a:rPr lang="en-GB" sz="2000" i="1">
                                                    <a:solidFill>
                                                      <a:schemeClr val="accent3">
                                                        <a:lumMod val="60000"/>
                                                        <a:lumOff val="40000"/>
                                                      </a:schemeClr>
                                                    </a:solidFill>
                                                    <a:latin typeface="Cambria Math" panose="02040503050406030204" pitchFamily="18" charset="0"/>
                                                  </a:rPr>
                                                  <m:t>𝑟</m:t>
                                                </m:r>
                                              </m:e>
                                              <m:sub>
                                                <m:r>
                                                  <a:rPr lang="en-GB" sz="2000" i="1">
                                                    <a:solidFill>
                                                      <a:schemeClr val="accent3">
                                                        <a:lumMod val="60000"/>
                                                        <a:lumOff val="40000"/>
                                                      </a:schemeClr>
                                                    </a:solidFill>
                                                    <a:latin typeface="Cambria Math" panose="02040503050406030204" pitchFamily="18" charset="0"/>
                                                  </a:rPr>
                                                  <m:t>21</m:t>
                                                </m:r>
                                              </m:sub>
                                            </m:sSub>
                                          </m:e>
                                          <m:e>
                                            <m:sSub>
                                              <m:sSubPr>
                                                <m:ctrlPr>
                                                  <a:rPr lang="en-GB" sz="2000" i="1">
                                                    <a:solidFill>
                                                      <a:schemeClr val="accent4"/>
                                                    </a:solidFill>
                                                    <a:latin typeface="Cambria Math" panose="02040503050406030204" pitchFamily="18" charset="0"/>
                                                  </a:rPr>
                                                </m:ctrlPr>
                                              </m:sSubPr>
                                              <m:e>
                                                <m:r>
                                                  <a:rPr lang="en-GB" sz="2000" i="1">
                                                    <a:solidFill>
                                                      <a:schemeClr val="accent4"/>
                                                    </a:solidFill>
                                                    <a:latin typeface="Cambria Math" panose="02040503050406030204" pitchFamily="18" charset="0"/>
                                                  </a:rPr>
                                                  <m:t>𝑟</m:t>
                                                </m:r>
                                              </m:e>
                                              <m:sub>
                                                <m:r>
                                                  <a:rPr lang="en-GB" sz="2000" i="1">
                                                    <a:solidFill>
                                                      <a:schemeClr val="accent4"/>
                                                    </a:solidFill>
                                                    <a:latin typeface="Cambria Math" panose="02040503050406030204" pitchFamily="18" charset="0"/>
                                                  </a:rPr>
                                                  <m:t>22</m:t>
                                                </m:r>
                                              </m:sub>
                                            </m:sSub>
                                          </m:e>
                                        </m:mr>
                                      </m:m>
                                    </m:e>
                                    <m:e>
                                      <m:m>
                                        <m:mPr>
                                          <m:mcs>
                                            <m:mc>
                                              <m:mcPr>
                                                <m:count m:val="2"/>
                                                <m:mcJc m:val="center"/>
                                              </m:mcPr>
                                            </m:mc>
                                          </m:mcs>
                                          <m:ctrlPr>
                                            <a:rPr lang="en-GB" sz="2000" i="1">
                                              <a:latin typeface="Cambria Math" panose="02040503050406030204" pitchFamily="18" charset="0"/>
                                            </a:rPr>
                                          </m:ctrlPr>
                                        </m:mPr>
                                        <m:mr>
                                          <m:e>
                                            <m:sSub>
                                              <m:sSubPr>
                                                <m:ctrlPr>
                                                  <a:rPr lang="en-GB" sz="2000" i="1" smtClean="0">
                                                    <a:solidFill>
                                                      <a:schemeClr val="tx2"/>
                                                    </a:solidFill>
                                                    <a:latin typeface="Cambria Math" panose="02040503050406030204" pitchFamily="18" charset="0"/>
                                                  </a:rPr>
                                                </m:ctrlPr>
                                              </m:sSubPr>
                                              <m:e>
                                                <m:r>
                                                  <a:rPr lang="en-GB" sz="2000" i="1">
                                                    <a:solidFill>
                                                      <a:schemeClr val="tx2"/>
                                                    </a:solidFill>
                                                    <a:latin typeface="Cambria Math" panose="02040503050406030204" pitchFamily="18" charset="0"/>
                                                  </a:rPr>
                                                  <m:t>𝑟</m:t>
                                                </m:r>
                                              </m:e>
                                              <m:sub>
                                                <m:r>
                                                  <a:rPr lang="en-GB" sz="2000" i="1">
                                                    <a:solidFill>
                                                      <a:schemeClr val="tx2"/>
                                                    </a:solidFill>
                                                    <a:latin typeface="Cambria Math" panose="02040503050406030204" pitchFamily="18" charset="0"/>
                                                  </a:rPr>
                                                  <m:t>13</m:t>
                                                </m:r>
                                              </m:sub>
                                            </m:sSub>
                                          </m:e>
                                          <m:e>
                                            <m:r>
                                              <a:rPr lang="en-GB" sz="2000" i="1">
                                                <a:latin typeface="Cambria Math" panose="02040503050406030204" pitchFamily="18" charset="0"/>
                                              </a:rPr>
                                              <m:t>0</m:t>
                                            </m:r>
                                          </m:e>
                                        </m:mr>
                                        <m:mr>
                                          <m:e>
                                            <m:sSub>
                                              <m:sSubPr>
                                                <m:ctrlPr>
                                                  <a:rPr lang="en-GB" sz="2000" i="1" smtClean="0">
                                                    <a:solidFill>
                                                      <a:schemeClr val="tx2"/>
                                                    </a:solidFill>
                                                    <a:latin typeface="Cambria Math" panose="02040503050406030204" pitchFamily="18" charset="0"/>
                                                  </a:rPr>
                                                </m:ctrlPr>
                                              </m:sSubPr>
                                              <m:e>
                                                <m:r>
                                                  <a:rPr lang="en-GB" sz="2000" i="1">
                                                    <a:solidFill>
                                                      <a:schemeClr val="tx2"/>
                                                    </a:solidFill>
                                                    <a:latin typeface="Cambria Math" panose="02040503050406030204" pitchFamily="18" charset="0"/>
                                                  </a:rPr>
                                                  <m:t>𝑟</m:t>
                                                </m:r>
                                              </m:e>
                                              <m:sub>
                                                <m:r>
                                                  <a:rPr lang="en-GB" sz="2000" i="1">
                                                    <a:solidFill>
                                                      <a:schemeClr val="tx2"/>
                                                    </a:solidFill>
                                                    <a:latin typeface="Cambria Math" panose="02040503050406030204" pitchFamily="18" charset="0"/>
                                                  </a:rPr>
                                                  <m:t>23</m:t>
                                                </m:r>
                                              </m:sub>
                                            </m:sSub>
                                          </m:e>
                                          <m:e>
                                            <m:r>
                                              <a:rPr lang="en-GB" sz="2000" i="1">
                                                <a:latin typeface="Cambria Math" panose="02040503050406030204" pitchFamily="18" charset="0"/>
                                              </a:rPr>
                                              <m:t>0</m:t>
                                            </m:r>
                                          </m:e>
                                        </m:mr>
                                      </m:m>
                                    </m:e>
                                  </m:mr>
                                  <m:mr>
                                    <m:e>
                                      <m:m>
                                        <m:mPr>
                                          <m:mcs>
                                            <m:mc>
                                              <m:mcPr>
                                                <m:count m:val="2"/>
                                                <m:mcJc m:val="center"/>
                                              </m:mcPr>
                                            </m:mc>
                                          </m:mcs>
                                          <m:ctrlPr>
                                            <a:rPr lang="en-GB" sz="2000" i="1">
                                              <a:latin typeface="Cambria Math" panose="02040503050406030204" pitchFamily="18" charset="0"/>
                                            </a:rPr>
                                          </m:ctrlPr>
                                        </m:mPr>
                                        <m:mr>
                                          <m:e>
                                            <m:sSub>
                                              <m:sSubPr>
                                                <m:ctrlPr>
                                                  <a:rPr lang="en-GB" sz="2000" i="1" smtClean="0">
                                                    <a:solidFill>
                                                      <a:schemeClr val="accent3">
                                                        <a:lumMod val="60000"/>
                                                        <a:lumOff val="40000"/>
                                                      </a:schemeClr>
                                                    </a:solidFill>
                                                    <a:latin typeface="Cambria Math" panose="02040503050406030204" pitchFamily="18" charset="0"/>
                                                  </a:rPr>
                                                </m:ctrlPr>
                                              </m:sSubPr>
                                              <m:e>
                                                <m:r>
                                                  <a:rPr lang="en-GB" sz="2000" i="1">
                                                    <a:solidFill>
                                                      <a:schemeClr val="accent3">
                                                        <a:lumMod val="60000"/>
                                                        <a:lumOff val="40000"/>
                                                      </a:schemeClr>
                                                    </a:solidFill>
                                                    <a:latin typeface="Cambria Math" panose="02040503050406030204" pitchFamily="18" charset="0"/>
                                                  </a:rPr>
                                                  <m:t>𝑟</m:t>
                                                </m:r>
                                              </m:e>
                                              <m:sub>
                                                <m:r>
                                                  <a:rPr lang="en-GB" sz="2000" i="1">
                                                    <a:solidFill>
                                                      <a:schemeClr val="accent3">
                                                        <a:lumMod val="60000"/>
                                                        <a:lumOff val="40000"/>
                                                      </a:schemeClr>
                                                    </a:solidFill>
                                                    <a:latin typeface="Cambria Math" panose="02040503050406030204" pitchFamily="18" charset="0"/>
                                                  </a:rPr>
                                                  <m:t>31</m:t>
                                                </m:r>
                                              </m:sub>
                                            </m:sSub>
                                          </m:e>
                                          <m:e>
                                            <m:sSub>
                                              <m:sSubPr>
                                                <m:ctrlPr>
                                                  <a:rPr lang="en-GB" sz="2000" i="1" smtClean="0">
                                                    <a:solidFill>
                                                      <a:schemeClr val="accent3">
                                                        <a:lumMod val="60000"/>
                                                        <a:lumOff val="40000"/>
                                                      </a:schemeClr>
                                                    </a:solidFill>
                                                    <a:latin typeface="Cambria Math" panose="02040503050406030204" pitchFamily="18" charset="0"/>
                                                  </a:rPr>
                                                </m:ctrlPr>
                                              </m:sSubPr>
                                              <m:e>
                                                <m:r>
                                                  <a:rPr lang="en-GB" sz="2000" i="1">
                                                    <a:solidFill>
                                                      <a:schemeClr val="accent3">
                                                        <a:lumMod val="60000"/>
                                                        <a:lumOff val="40000"/>
                                                      </a:schemeClr>
                                                    </a:solidFill>
                                                    <a:latin typeface="Cambria Math" panose="02040503050406030204" pitchFamily="18" charset="0"/>
                                                  </a:rPr>
                                                  <m:t>𝑟</m:t>
                                                </m:r>
                                              </m:e>
                                              <m:sub>
                                                <m:r>
                                                  <a:rPr lang="en-GB" sz="2000" i="1">
                                                    <a:solidFill>
                                                      <a:schemeClr val="accent3">
                                                        <a:lumMod val="60000"/>
                                                        <a:lumOff val="40000"/>
                                                      </a:schemeClr>
                                                    </a:solidFill>
                                                    <a:latin typeface="Cambria Math" panose="02040503050406030204" pitchFamily="18" charset="0"/>
                                                  </a:rPr>
                                                  <m:t>32</m:t>
                                                </m:r>
                                              </m:sub>
                                            </m:sSub>
                                          </m:e>
                                        </m:mr>
                                        <m:mr>
                                          <m:e>
                                            <m:r>
                                              <a:rPr lang="en-GB" sz="2000" i="1">
                                                <a:latin typeface="Cambria Math" panose="02040503050406030204" pitchFamily="18" charset="0"/>
                                              </a:rPr>
                                              <m:t>0</m:t>
                                            </m:r>
                                          </m:e>
                                          <m:e>
                                            <m:r>
                                              <a:rPr lang="en-GB" sz="2000" i="1">
                                                <a:latin typeface="Cambria Math" panose="02040503050406030204" pitchFamily="18" charset="0"/>
                                              </a:rPr>
                                              <m:t>0</m:t>
                                            </m:r>
                                          </m:e>
                                        </m:mr>
                                      </m:m>
                                    </m:e>
                                    <m:e>
                                      <m:m>
                                        <m:mPr>
                                          <m:mcs>
                                            <m:mc>
                                              <m:mcPr>
                                                <m:count m:val="2"/>
                                                <m:mcJc m:val="center"/>
                                              </m:mcPr>
                                            </m:mc>
                                          </m:mcs>
                                          <m:ctrlPr>
                                            <a:rPr lang="en-GB" sz="2000" i="1">
                                              <a:latin typeface="Cambria Math" panose="02040503050406030204" pitchFamily="18" charset="0"/>
                                            </a:rPr>
                                          </m:ctrlPr>
                                        </m:mPr>
                                        <m:mr>
                                          <m:e>
                                            <m:sSub>
                                              <m:sSubPr>
                                                <m:ctrlPr>
                                                  <a:rPr lang="en-GB" sz="2000" i="1">
                                                    <a:solidFill>
                                                      <a:schemeClr val="accent4"/>
                                                    </a:solidFill>
                                                    <a:latin typeface="Cambria Math" panose="02040503050406030204" pitchFamily="18" charset="0"/>
                                                  </a:rPr>
                                                </m:ctrlPr>
                                              </m:sSubPr>
                                              <m:e>
                                                <m:r>
                                                  <a:rPr lang="en-GB" sz="2000" i="1">
                                                    <a:solidFill>
                                                      <a:schemeClr val="accent4"/>
                                                    </a:solidFill>
                                                    <a:latin typeface="Cambria Math" panose="02040503050406030204" pitchFamily="18" charset="0"/>
                                                  </a:rPr>
                                                  <m:t>𝑟</m:t>
                                                </m:r>
                                              </m:e>
                                              <m:sub>
                                                <m:r>
                                                  <a:rPr lang="en-GB" sz="2000" i="1">
                                                    <a:solidFill>
                                                      <a:schemeClr val="accent4"/>
                                                    </a:solidFill>
                                                    <a:latin typeface="Cambria Math" panose="02040503050406030204" pitchFamily="18" charset="0"/>
                                                  </a:rPr>
                                                  <m:t>33</m:t>
                                                </m:r>
                                              </m:sub>
                                            </m:sSub>
                                          </m:e>
                                          <m:e>
                                            <m:r>
                                              <a:rPr lang="en-GB" sz="2000" i="1">
                                                <a:latin typeface="Cambria Math" panose="02040503050406030204" pitchFamily="18" charset="0"/>
                                              </a:rPr>
                                              <m:t>0</m:t>
                                            </m:r>
                                          </m:e>
                                        </m:mr>
                                        <m:mr>
                                          <m:e>
                                            <m:r>
                                              <a:rPr lang="en-GB" sz="2000" i="1">
                                                <a:latin typeface="Cambria Math" panose="02040503050406030204" pitchFamily="18" charset="0"/>
                                              </a:rPr>
                                              <m:t>0</m:t>
                                            </m:r>
                                          </m:e>
                                          <m:e>
                                            <m:r>
                                              <a:rPr lang="en-GB" sz="2000" i="1">
                                                <a:latin typeface="Cambria Math" panose="02040503050406030204" pitchFamily="18" charset="0"/>
                                              </a:rPr>
                                              <m:t>1</m:t>
                                            </m:r>
                                          </m:e>
                                        </m:mr>
                                      </m:m>
                                    </m:e>
                                  </m:mr>
                                </m:m>
                              </m:e>
                            </m:d>
                          </m:e>
                        </m:d>
                      </m:e>
                      <m:sup>
                        <m:r>
                          <a:rPr lang="en-GB" sz="2000" b="0" i="1" smtClean="0">
                            <a:latin typeface="Cambria Math" panose="02040503050406030204" pitchFamily="18" charset="0"/>
                          </a:rPr>
                          <m:t>−1</m:t>
                        </m:r>
                      </m:sup>
                    </m:sSup>
                  </m:oMath>
                </a14:m>
                <a:r>
                  <a:rPr lang="en-GB" dirty="0"/>
                  <a:t> </a:t>
                </a:r>
              </a:p>
            </p:txBody>
          </p:sp>
        </mc:Choice>
        <mc:Fallback>
          <p:sp>
            <p:nvSpPr>
              <p:cNvPr id="3" name="Content Placeholder 2">
                <a:extLst>
                  <a:ext uri="{FF2B5EF4-FFF2-40B4-BE49-F238E27FC236}">
                    <a16:creationId xmlns:a16="http://schemas.microsoft.com/office/drawing/2014/main" id="{0C8C03B6-5EB7-494C-A5FB-099E292891FA}"/>
                  </a:ext>
                </a:extLst>
              </p:cNvPr>
              <p:cNvSpPr>
                <a:spLocks noGrp="1" noRot="1" noChangeAspect="1" noMove="1" noResize="1" noEditPoints="1" noAdjustHandles="1" noChangeArrowheads="1" noChangeShapeType="1" noTextEdit="1"/>
              </p:cNvSpPr>
              <p:nvPr>
                <p:ph idx="1"/>
              </p:nvPr>
            </p:nvSpPr>
            <p:spPr>
              <a:xfrm>
                <a:off x="1522413" y="1904999"/>
                <a:ext cx="6372199" cy="2532113"/>
              </a:xfrm>
              <a:blipFill>
                <a:blip r:embed="rId4"/>
                <a:stretch>
                  <a:fillRect l="-1722" t="-3846" r="-11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FEDDDCA-D081-4610-B927-AAB0CF5E2A51}"/>
                  </a:ext>
                </a:extLst>
              </p:cNvPr>
              <p:cNvSpPr/>
              <p:nvPr/>
            </p:nvSpPr>
            <p:spPr>
              <a:xfrm>
                <a:off x="6094412" y="2852936"/>
                <a:ext cx="5133457" cy="13236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d>
                            <m:dPr>
                              <m:ctrlPr>
                                <a:rPr lang="en-GB" sz="2000" i="1">
                                  <a:latin typeface="Cambria Math" panose="02040503050406030204" pitchFamily="18" charset="0"/>
                                </a:rPr>
                              </m:ctrlPr>
                            </m:dPr>
                            <m:e>
                              <m:m>
                                <m:mPr>
                                  <m:mcs>
                                    <m:mc>
                                      <m:mcPr>
                                        <m:count m:val="2"/>
                                        <m:mcJc m:val="center"/>
                                      </m:mcPr>
                                    </m:mc>
                                  </m:mcs>
                                  <m:ctrlPr>
                                    <a:rPr lang="en-GB" sz="2000" i="1">
                                      <a:latin typeface="Cambria Math" panose="02040503050406030204" pitchFamily="18" charset="0"/>
                                    </a:rPr>
                                  </m:ctrlPr>
                                </m:mPr>
                                <m:mr>
                                  <m:e>
                                    <m:m>
                                      <m:mPr>
                                        <m:mcs>
                                          <m:mc>
                                            <m:mcPr>
                                              <m:count m:val="2"/>
                                              <m:mcJc m:val="center"/>
                                            </m:mcPr>
                                          </m:mc>
                                        </m:mcs>
                                        <m:ctrlPr>
                                          <a:rPr lang="en-GB" sz="2000" i="1">
                                            <a:solidFill>
                                              <a:schemeClr val="accent4"/>
                                            </a:solidFill>
                                            <a:latin typeface="Cambria Math" panose="02040503050406030204" pitchFamily="18" charset="0"/>
                                          </a:rPr>
                                        </m:ctrlPr>
                                      </m:mPr>
                                      <m:mr>
                                        <m:e>
                                          <m:sSub>
                                            <m:sSubPr>
                                              <m:ctrlPr>
                                                <a:rPr lang="en-GB" sz="2000" i="1">
                                                  <a:solidFill>
                                                    <a:schemeClr val="accent4"/>
                                                  </a:solidFill>
                                                  <a:latin typeface="Cambria Math" panose="02040503050406030204" pitchFamily="18" charset="0"/>
                                                </a:rPr>
                                              </m:ctrlPr>
                                            </m:sSubPr>
                                            <m:e>
                                              <m:r>
                                                <a:rPr lang="en-GB" sz="2000" i="1">
                                                  <a:solidFill>
                                                    <a:schemeClr val="accent4"/>
                                                  </a:solidFill>
                                                  <a:latin typeface="Cambria Math" panose="02040503050406030204" pitchFamily="18" charset="0"/>
                                                </a:rPr>
                                                <m:t>𝑟</m:t>
                                              </m:r>
                                            </m:e>
                                            <m:sub>
                                              <m:r>
                                                <a:rPr lang="en-GB" sz="2000" i="1">
                                                  <a:solidFill>
                                                    <a:schemeClr val="accent4"/>
                                                  </a:solidFill>
                                                  <a:latin typeface="Cambria Math" panose="02040503050406030204" pitchFamily="18" charset="0"/>
                                                </a:rPr>
                                                <m:t>11</m:t>
                                              </m:r>
                                            </m:sub>
                                          </m:sSub>
                                        </m:e>
                                        <m:e>
                                          <m:sSub>
                                            <m:sSubPr>
                                              <m:ctrlPr>
                                                <a:rPr lang="en-GB" sz="2000" i="1" smtClean="0">
                                                  <a:solidFill>
                                                    <a:schemeClr val="tx2"/>
                                                  </a:solidFill>
                                                  <a:latin typeface="Cambria Math" panose="02040503050406030204" pitchFamily="18" charset="0"/>
                                                </a:rPr>
                                              </m:ctrlPr>
                                            </m:sSubPr>
                                            <m:e>
                                              <m:r>
                                                <a:rPr lang="en-GB" sz="2000" i="1">
                                                  <a:solidFill>
                                                    <a:schemeClr val="tx2"/>
                                                  </a:solidFill>
                                                  <a:latin typeface="Cambria Math" panose="02040503050406030204" pitchFamily="18" charset="0"/>
                                                </a:rPr>
                                                <m:t>𝑟</m:t>
                                              </m:r>
                                            </m:e>
                                            <m:sub>
                                              <m:r>
                                                <a:rPr lang="en-GB" sz="2000" i="1">
                                                  <a:solidFill>
                                                    <a:schemeClr val="tx2"/>
                                                  </a:solidFill>
                                                  <a:latin typeface="Cambria Math" panose="02040503050406030204" pitchFamily="18" charset="0"/>
                                                </a:rPr>
                                                <m:t>12</m:t>
                                              </m:r>
                                            </m:sub>
                                          </m:sSub>
                                        </m:e>
                                      </m:mr>
                                      <m:mr>
                                        <m:e>
                                          <m:sSub>
                                            <m:sSubPr>
                                              <m:ctrlPr>
                                                <a:rPr lang="en-GB" sz="2000" i="1" smtClean="0">
                                                  <a:solidFill>
                                                    <a:schemeClr val="accent3">
                                                      <a:lumMod val="60000"/>
                                                      <a:lumOff val="40000"/>
                                                    </a:schemeClr>
                                                  </a:solidFill>
                                                  <a:latin typeface="Cambria Math" panose="02040503050406030204" pitchFamily="18" charset="0"/>
                                                </a:rPr>
                                              </m:ctrlPr>
                                            </m:sSubPr>
                                            <m:e>
                                              <m:r>
                                                <a:rPr lang="en-GB" sz="2000" i="1">
                                                  <a:solidFill>
                                                    <a:schemeClr val="accent3">
                                                      <a:lumMod val="60000"/>
                                                      <a:lumOff val="40000"/>
                                                    </a:schemeClr>
                                                  </a:solidFill>
                                                  <a:latin typeface="Cambria Math" panose="02040503050406030204" pitchFamily="18" charset="0"/>
                                                </a:rPr>
                                                <m:t>𝑟</m:t>
                                              </m:r>
                                            </m:e>
                                            <m:sub>
                                              <m:r>
                                                <a:rPr lang="en-GB" sz="2000" i="1">
                                                  <a:solidFill>
                                                    <a:schemeClr val="accent3">
                                                      <a:lumMod val="60000"/>
                                                      <a:lumOff val="40000"/>
                                                    </a:schemeClr>
                                                  </a:solidFill>
                                                  <a:latin typeface="Cambria Math" panose="02040503050406030204" pitchFamily="18" charset="0"/>
                                                </a:rPr>
                                                <m:t>21</m:t>
                                              </m:r>
                                            </m:sub>
                                          </m:sSub>
                                        </m:e>
                                        <m:e>
                                          <m:sSub>
                                            <m:sSubPr>
                                              <m:ctrlPr>
                                                <a:rPr lang="en-GB" sz="2000" i="1">
                                                  <a:solidFill>
                                                    <a:schemeClr val="accent4"/>
                                                  </a:solidFill>
                                                  <a:latin typeface="Cambria Math" panose="02040503050406030204" pitchFamily="18" charset="0"/>
                                                </a:rPr>
                                              </m:ctrlPr>
                                            </m:sSubPr>
                                            <m:e>
                                              <m:r>
                                                <a:rPr lang="en-GB" sz="2000" i="1">
                                                  <a:solidFill>
                                                    <a:schemeClr val="accent4"/>
                                                  </a:solidFill>
                                                  <a:latin typeface="Cambria Math" panose="02040503050406030204" pitchFamily="18" charset="0"/>
                                                </a:rPr>
                                                <m:t>𝑟</m:t>
                                              </m:r>
                                            </m:e>
                                            <m:sub>
                                              <m:r>
                                                <a:rPr lang="en-GB" sz="2000" i="1">
                                                  <a:solidFill>
                                                    <a:schemeClr val="accent4"/>
                                                  </a:solidFill>
                                                  <a:latin typeface="Cambria Math" panose="02040503050406030204" pitchFamily="18" charset="0"/>
                                                </a:rPr>
                                                <m:t>22</m:t>
                                              </m:r>
                                            </m:sub>
                                          </m:sSub>
                                        </m:e>
                                      </m:mr>
                                    </m:m>
                                  </m:e>
                                  <m:e>
                                    <m:m>
                                      <m:mPr>
                                        <m:mcs>
                                          <m:mc>
                                            <m:mcPr>
                                              <m:count m:val="2"/>
                                              <m:mcJc m:val="center"/>
                                            </m:mcPr>
                                          </m:mc>
                                        </m:mcs>
                                        <m:ctrlPr>
                                          <a:rPr lang="en-GB" sz="2000" i="1">
                                            <a:latin typeface="Cambria Math" panose="02040503050406030204" pitchFamily="18" charset="0"/>
                                          </a:rPr>
                                        </m:ctrlPr>
                                      </m:mPr>
                                      <m:mr>
                                        <m:e>
                                          <m:sSub>
                                            <m:sSubPr>
                                              <m:ctrlPr>
                                                <a:rPr lang="en-GB" sz="2000" i="1" smtClean="0">
                                                  <a:solidFill>
                                                    <a:schemeClr val="tx2"/>
                                                  </a:solidFill>
                                                  <a:latin typeface="Cambria Math" panose="02040503050406030204" pitchFamily="18" charset="0"/>
                                                </a:rPr>
                                              </m:ctrlPr>
                                            </m:sSubPr>
                                            <m:e>
                                              <m:r>
                                                <a:rPr lang="en-GB" sz="2000" i="1">
                                                  <a:solidFill>
                                                    <a:schemeClr val="tx2"/>
                                                  </a:solidFill>
                                                  <a:latin typeface="Cambria Math" panose="02040503050406030204" pitchFamily="18" charset="0"/>
                                                </a:rPr>
                                                <m:t>𝑟</m:t>
                                              </m:r>
                                            </m:e>
                                            <m:sub>
                                              <m:r>
                                                <a:rPr lang="en-GB" sz="2000" i="1">
                                                  <a:solidFill>
                                                    <a:schemeClr val="tx2"/>
                                                  </a:solidFill>
                                                  <a:latin typeface="Cambria Math" panose="02040503050406030204" pitchFamily="18" charset="0"/>
                                                </a:rPr>
                                                <m:t>13</m:t>
                                              </m:r>
                                            </m:sub>
                                          </m:sSub>
                                        </m:e>
                                        <m:e>
                                          <m:r>
                                            <a:rPr lang="en-GB" sz="2000" i="1">
                                              <a:latin typeface="Cambria Math" panose="02040503050406030204" pitchFamily="18" charset="0"/>
                                            </a:rPr>
                                            <m:t>0</m:t>
                                          </m:r>
                                        </m:e>
                                      </m:mr>
                                      <m:mr>
                                        <m:e>
                                          <m:sSub>
                                            <m:sSubPr>
                                              <m:ctrlPr>
                                                <a:rPr lang="en-GB" sz="2000" i="1" smtClean="0">
                                                  <a:solidFill>
                                                    <a:schemeClr val="tx2"/>
                                                  </a:solidFill>
                                                  <a:latin typeface="Cambria Math" panose="02040503050406030204" pitchFamily="18" charset="0"/>
                                                </a:rPr>
                                              </m:ctrlPr>
                                            </m:sSubPr>
                                            <m:e>
                                              <m:r>
                                                <a:rPr lang="en-GB" sz="2000" i="1">
                                                  <a:solidFill>
                                                    <a:schemeClr val="tx2"/>
                                                  </a:solidFill>
                                                  <a:latin typeface="Cambria Math" panose="02040503050406030204" pitchFamily="18" charset="0"/>
                                                </a:rPr>
                                                <m:t>𝑟</m:t>
                                              </m:r>
                                            </m:e>
                                            <m:sub>
                                              <m:r>
                                                <a:rPr lang="en-GB" sz="2000" i="1">
                                                  <a:solidFill>
                                                    <a:schemeClr val="tx2"/>
                                                  </a:solidFill>
                                                  <a:latin typeface="Cambria Math" panose="02040503050406030204" pitchFamily="18" charset="0"/>
                                                </a:rPr>
                                                <m:t>23</m:t>
                                              </m:r>
                                            </m:sub>
                                          </m:sSub>
                                        </m:e>
                                        <m:e>
                                          <m:r>
                                            <a:rPr lang="en-GB" sz="2000" i="1">
                                              <a:latin typeface="Cambria Math" panose="02040503050406030204" pitchFamily="18" charset="0"/>
                                            </a:rPr>
                                            <m:t>0</m:t>
                                          </m:r>
                                        </m:e>
                                      </m:mr>
                                    </m:m>
                                  </m:e>
                                </m:mr>
                                <m:mr>
                                  <m:e>
                                    <m:m>
                                      <m:mPr>
                                        <m:mcs>
                                          <m:mc>
                                            <m:mcPr>
                                              <m:count m:val="2"/>
                                              <m:mcJc m:val="center"/>
                                            </m:mcPr>
                                          </m:mc>
                                        </m:mcs>
                                        <m:ctrlPr>
                                          <a:rPr lang="en-GB" sz="2000" i="1">
                                            <a:latin typeface="Cambria Math" panose="02040503050406030204" pitchFamily="18" charset="0"/>
                                          </a:rPr>
                                        </m:ctrlPr>
                                      </m:mPr>
                                      <m:mr>
                                        <m:e>
                                          <m:sSub>
                                            <m:sSubPr>
                                              <m:ctrlPr>
                                                <a:rPr lang="en-GB" sz="2000" i="1" smtClean="0">
                                                  <a:solidFill>
                                                    <a:schemeClr val="accent3">
                                                      <a:lumMod val="60000"/>
                                                      <a:lumOff val="40000"/>
                                                    </a:schemeClr>
                                                  </a:solidFill>
                                                  <a:latin typeface="Cambria Math" panose="02040503050406030204" pitchFamily="18" charset="0"/>
                                                </a:rPr>
                                              </m:ctrlPr>
                                            </m:sSubPr>
                                            <m:e>
                                              <m:r>
                                                <a:rPr lang="en-GB" sz="2000" i="1">
                                                  <a:solidFill>
                                                    <a:schemeClr val="accent3">
                                                      <a:lumMod val="60000"/>
                                                      <a:lumOff val="40000"/>
                                                    </a:schemeClr>
                                                  </a:solidFill>
                                                  <a:latin typeface="Cambria Math" panose="02040503050406030204" pitchFamily="18" charset="0"/>
                                                </a:rPr>
                                                <m:t>𝑟</m:t>
                                              </m:r>
                                            </m:e>
                                            <m:sub>
                                              <m:r>
                                                <a:rPr lang="en-GB" sz="2000" i="1">
                                                  <a:solidFill>
                                                    <a:schemeClr val="accent3">
                                                      <a:lumMod val="60000"/>
                                                      <a:lumOff val="40000"/>
                                                    </a:schemeClr>
                                                  </a:solidFill>
                                                  <a:latin typeface="Cambria Math" panose="02040503050406030204" pitchFamily="18" charset="0"/>
                                                </a:rPr>
                                                <m:t>31</m:t>
                                              </m:r>
                                            </m:sub>
                                          </m:sSub>
                                        </m:e>
                                        <m:e>
                                          <m:sSub>
                                            <m:sSubPr>
                                              <m:ctrlPr>
                                                <a:rPr lang="en-GB" sz="2000" i="1" smtClean="0">
                                                  <a:solidFill>
                                                    <a:schemeClr val="accent3">
                                                      <a:lumMod val="60000"/>
                                                      <a:lumOff val="40000"/>
                                                    </a:schemeClr>
                                                  </a:solidFill>
                                                  <a:latin typeface="Cambria Math" panose="02040503050406030204" pitchFamily="18" charset="0"/>
                                                </a:rPr>
                                              </m:ctrlPr>
                                            </m:sSubPr>
                                            <m:e>
                                              <m:r>
                                                <a:rPr lang="en-GB" sz="2000" i="1">
                                                  <a:solidFill>
                                                    <a:schemeClr val="accent3">
                                                      <a:lumMod val="60000"/>
                                                      <a:lumOff val="40000"/>
                                                    </a:schemeClr>
                                                  </a:solidFill>
                                                  <a:latin typeface="Cambria Math" panose="02040503050406030204" pitchFamily="18" charset="0"/>
                                                </a:rPr>
                                                <m:t>𝑟</m:t>
                                              </m:r>
                                            </m:e>
                                            <m:sub>
                                              <m:r>
                                                <a:rPr lang="en-GB" sz="2000" i="1">
                                                  <a:solidFill>
                                                    <a:schemeClr val="accent3">
                                                      <a:lumMod val="60000"/>
                                                      <a:lumOff val="40000"/>
                                                    </a:schemeClr>
                                                  </a:solidFill>
                                                  <a:latin typeface="Cambria Math" panose="02040503050406030204" pitchFamily="18" charset="0"/>
                                                </a:rPr>
                                                <m:t>32</m:t>
                                              </m:r>
                                            </m:sub>
                                          </m:sSub>
                                        </m:e>
                                      </m:mr>
                                      <m:mr>
                                        <m:e>
                                          <m:r>
                                            <a:rPr lang="en-GB" sz="2000" i="1">
                                              <a:latin typeface="Cambria Math" panose="02040503050406030204" pitchFamily="18" charset="0"/>
                                            </a:rPr>
                                            <m:t>0</m:t>
                                          </m:r>
                                        </m:e>
                                        <m:e>
                                          <m:r>
                                            <a:rPr lang="en-GB" sz="2000" i="1">
                                              <a:latin typeface="Cambria Math" panose="02040503050406030204" pitchFamily="18" charset="0"/>
                                            </a:rPr>
                                            <m:t>0</m:t>
                                          </m:r>
                                        </m:e>
                                      </m:mr>
                                    </m:m>
                                  </m:e>
                                  <m:e>
                                    <m:m>
                                      <m:mPr>
                                        <m:mcs>
                                          <m:mc>
                                            <m:mcPr>
                                              <m:count m:val="2"/>
                                              <m:mcJc m:val="center"/>
                                            </m:mcPr>
                                          </m:mc>
                                        </m:mcs>
                                        <m:ctrlPr>
                                          <a:rPr lang="en-GB" sz="2000" i="1">
                                            <a:latin typeface="Cambria Math" panose="02040503050406030204" pitchFamily="18" charset="0"/>
                                          </a:rPr>
                                        </m:ctrlPr>
                                      </m:mPr>
                                      <m:mr>
                                        <m:e>
                                          <m:sSub>
                                            <m:sSubPr>
                                              <m:ctrlPr>
                                                <a:rPr lang="en-GB" sz="2000" i="1">
                                                  <a:solidFill>
                                                    <a:schemeClr val="accent4"/>
                                                  </a:solidFill>
                                                  <a:latin typeface="Cambria Math" panose="02040503050406030204" pitchFamily="18" charset="0"/>
                                                </a:rPr>
                                              </m:ctrlPr>
                                            </m:sSubPr>
                                            <m:e>
                                              <m:r>
                                                <a:rPr lang="en-GB" sz="2000" i="1">
                                                  <a:solidFill>
                                                    <a:schemeClr val="accent4"/>
                                                  </a:solidFill>
                                                  <a:latin typeface="Cambria Math" panose="02040503050406030204" pitchFamily="18" charset="0"/>
                                                </a:rPr>
                                                <m:t>𝑟</m:t>
                                              </m:r>
                                            </m:e>
                                            <m:sub>
                                              <m:r>
                                                <a:rPr lang="en-GB" sz="2000" i="1">
                                                  <a:solidFill>
                                                    <a:schemeClr val="accent4"/>
                                                  </a:solidFill>
                                                  <a:latin typeface="Cambria Math" panose="02040503050406030204" pitchFamily="18" charset="0"/>
                                                </a:rPr>
                                                <m:t>33</m:t>
                                              </m:r>
                                            </m:sub>
                                          </m:sSub>
                                        </m:e>
                                        <m:e>
                                          <m:r>
                                            <a:rPr lang="en-GB" sz="2000" i="1">
                                              <a:latin typeface="Cambria Math" panose="02040503050406030204" pitchFamily="18" charset="0"/>
                                            </a:rPr>
                                            <m:t>0</m:t>
                                          </m:r>
                                        </m:e>
                                      </m:mr>
                                      <m:mr>
                                        <m:e>
                                          <m:r>
                                            <a:rPr lang="en-GB" sz="2000" i="1">
                                              <a:latin typeface="Cambria Math" panose="02040503050406030204" pitchFamily="18" charset="0"/>
                                            </a:rPr>
                                            <m:t>0</m:t>
                                          </m:r>
                                        </m:e>
                                        <m:e>
                                          <m:r>
                                            <a:rPr lang="en-GB" sz="2000" i="1">
                                              <a:latin typeface="Cambria Math" panose="02040503050406030204" pitchFamily="18" charset="0"/>
                                            </a:rPr>
                                            <m:t>1</m:t>
                                          </m:r>
                                        </m:e>
                                      </m:mr>
                                    </m:m>
                                  </m:e>
                                </m:mr>
                              </m:m>
                            </m:e>
                          </m:d>
                        </m:e>
                        <m:sup>
                          <m:r>
                            <a:rPr lang="en-GB" sz="2000" b="0" i="1" smtClean="0">
                              <a:latin typeface="Cambria Math" panose="02040503050406030204" pitchFamily="18" charset="0"/>
                            </a:rPr>
                            <m:t>−1</m:t>
                          </m:r>
                        </m:sup>
                      </m:sSup>
                      <m:sSup>
                        <m:sSupPr>
                          <m:ctrlPr>
                            <a:rPr lang="en-GB" sz="2000" b="0" i="1" smtClean="0">
                              <a:latin typeface="Cambria Math" panose="02040503050406030204" pitchFamily="18" charset="0"/>
                            </a:rPr>
                          </m:ctrlPr>
                        </m:sSupPr>
                        <m:e>
                          <m:d>
                            <m:dPr>
                              <m:ctrlPr>
                                <a:rPr lang="en-GB" sz="2000" i="1">
                                  <a:latin typeface="Cambria Math" panose="02040503050406030204" pitchFamily="18" charset="0"/>
                                </a:rPr>
                              </m:ctrlPr>
                            </m:dPr>
                            <m:e>
                              <m:m>
                                <m:mPr>
                                  <m:mcs>
                                    <m:mc>
                                      <m:mcPr>
                                        <m:count m:val="2"/>
                                        <m:mcJc m:val="center"/>
                                      </m:mcPr>
                                    </m:mc>
                                  </m:mcs>
                                  <m:ctrlPr>
                                    <a:rPr lang="en-GB" sz="2000" i="1">
                                      <a:latin typeface="Cambria Math" panose="02040503050406030204" pitchFamily="18" charset="0"/>
                                    </a:rPr>
                                  </m:ctrlPr>
                                </m:mPr>
                                <m:mr>
                                  <m:e>
                                    <m:m>
                                      <m:mPr>
                                        <m:mcs>
                                          <m:mc>
                                            <m:mcPr>
                                              <m:count m:val="2"/>
                                              <m:mcJc m:val="center"/>
                                            </m:mcPr>
                                          </m:mc>
                                        </m:mcs>
                                        <m:ctrlPr>
                                          <a:rPr lang="en-GB" sz="2000" i="1">
                                            <a:latin typeface="Cambria Math" panose="02040503050406030204" pitchFamily="18" charset="0"/>
                                          </a:rPr>
                                        </m:ctrlPr>
                                      </m:mPr>
                                      <m:mr>
                                        <m:e>
                                          <m:r>
                                            <m:rPr>
                                              <m:brk m:alnAt="7"/>
                                            </m:rPr>
                                            <a:rPr lang="en-GB" sz="2000" i="1">
                                              <a:latin typeface="Cambria Math" panose="02040503050406030204" pitchFamily="18" charset="0"/>
                                            </a:rPr>
                                            <m:t>1</m:t>
                                          </m:r>
                                        </m:e>
                                        <m:e>
                                          <m:r>
                                            <a:rPr lang="en-GB" sz="2000" i="1">
                                              <a:latin typeface="Cambria Math" panose="02040503050406030204" pitchFamily="18" charset="0"/>
                                            </a:rPr>
                                            <m:t>0</m:t>
                                          </m:r>
                                        </m:e>
                                      </m:mr>
                                      <m:mr>
                                        <m:e>
                                          <m:r>
                                            <a:rPr lang="en-GB" sz="2000" i="1">
                                              <a:latin typeface="Cambria Math" panose="02040503050406030204" pitchFamily="18" charset="0"/>
                                            </a:rPr>
                                            <m:t>0</m:t>
                                          </m:r>
                                        </m:e>
                                        <m:e>
                                          <m:r>
                                            <a:rPr lang="en-GB" sz="2000" i="1">
                                              <a:latin typeface="Cambria Math" panose="02040503050406030204" pitchFamily="18" charset="0"/>
                                            </a:rPr>
                                            <m:t>1</m:t>
                                          </m:r>
                                        </m:e>
                                      </m:mr>
                                    </m:m>
                                  </m:e>
                                  <m:e>
                                    <m:m>
                                      <m:mPr>
                                        <m:mcs>
                                          <m:mc>
                                            <m:mcPr>
                                              <m:count m:val="2"/>
                                              <m:mcJc m:val="center"/>
                                            </m:mcPr>
                                          </m:mc>
                                        </m:mcs>
                                        <m:ctrlPr>
                                          <a:rPr lang="en-GB" sz="2000" i="1">
                                            <a:latin typeface="Cambria Math" panose="02040503050406030204" pitchFamily="18" charset="0"/>
                                          </a:rPr>
                                        </m:ctrlPr>
                                      </m:mPr>
                                      <m:mr>
                                        <m:e>
                                          <m:r>
                                            <m:rPr>
                                              <m:brk m:alnAt="7"/>
                                            </m:rPr>
                                            <a:rPr lang="en-GB" sz="2000" i="1">
                                              <a:latin typeface="Cambria Math" panose="02040503050406030204" pitchFamily="18" charset="0"/>
                                            </a:rPr>
                                            <m:t>0</m:t>
                                          </m:r>
                                        </m:e>
                                        <m:e>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𝑥</m:t>
                                              </m:r>
                                            </m:sub>
                                          </m:sSub>
                                        </m:e>
                                      </m:mr>
                                      <m:mr>
                                        <m:e>
                                          <m:r>
                                            <a:rPr lang="en-GB" sz="2000" i="1">
                                              <a:latin typeface="Cambria Math" panose="02040503050406030204" pitchFamily="18" charset="0"/>
                                            </a:rPr>
                                            <m:t>0</m:t>
                                          </m:r>
                                        </m:e>
                                        <m:e>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𝑦</m:t>
                                              </m:r>
                                            </m:sub>
                                          </m:sSub>
                                        </m:e>
                                      </m:mr>
                                    </m:m>
                                  </m:e>
                                </m:mr>
                                <m:mr>
                                  <m:e>
                                    <m:m>
                                      <m:mPr>
                                        <m:mcs>
                                          <m:mc>
                                            <m:mcPr>
                                              <m:count m:val="2"/>
                                              <m:mcJc m:val="center"/>
                                            </m:mcPr>
                                          </m:mc>
                                        </m:mcs>
                                        <m:ctrlPr>
                                          <a:rPr lang="en-GB" sz="2000" i="1">
                                            <a:latin typeface="Cambria Math" panose="02040503050406030204" pitchFamily="18" charset="0"/>
                                          </a:rPr>
                                        </m:ctrlPr>
                                      </m:mPr>
                                      <m:mr>
                                        <m:e>
                                          <m:r>
                                            <m:rPr>
                                              <m:brk m:alnAt="7"/>
                                            </m:rPr>
                                            <a:rPr lang="en-GB" sz="2000" i="1">
                                              <a:latin typeface="Cambria Math" panose="02040503050406030204" pitchFamily="18" charset="0"/>
                                            </a:rPr>
                                            <m:t>0</m:t>
                                          </m:r>
                                        </m:e>
                                        <m:e>
                                          <m:r>
                                            <a:rPr lang="en-GB" sz="2000" i="1">
                                              <a:latin typeface="Cambria Math" panose="02040503050406030204" pitchFamily="18" charset="0"/>
                                            </a:rPr>
                                            <m:t>0</m:t>
                                          </m:r>
                                        </m:e>
                                      </m:mr>
                                      <m:mr>
                                        <m:e>
                                          <m:r>
                                            <a:rPr lang="en-GB" sz="2000" i="1">
                                              <a:latin typeface="Cambria Math" panose="02040503050406030204" pitchFamily="18" charset="0"/>
                                            </a:rPr>
                                            <m:t>0</m:t>
                                          </m:r>
                                        </m:e>
                                        <m:e>
                                          <m:r>
                                            <a:rPr lang="en-GB" sz="2000" i="1">
                                              <a:latin typeface="Cambria Math" panose="02040503050406030204" pitchFamily="18" charset="0"/>
                                            </a:rPr>
                                            <m:t>0</m:t>
                                          </m:r>
                                        </m:e>
                                      </m:mr>
                                    </m:m>
                                  </m:e>
                                  <m:e>
                                    <m:m>
                                      <m:mPr>
                                        <m:mcs>
                                          <m:mc>
                                            <m:mcPr>
                                              <m:count m:val="2"/>
                                              <m:mcJc m:val="center"/>
                                            </m:mcPr>
                                          </m:mc>
                                        </m:mcs>
                                        <m:ctrlPr>
                                          <a:rPr lang="en-GB" sz="2000" i="1">
                                            <a:latin typeface="Cambria Math" panose="02040503050406030204" pitchFamily="18" charset="0"/>
                                          </a:rPr>
                                        </m:ctrlPr>
                                      </m:mPr>
                                      <m:mr>
                                        <m:e>
                                          <m:r>
                                            <m:rPr>
                                              <m:brk m:alnAt="7"/>
                                            </m:rPr>
                                            <a:rPr lang="en-GB" sz="2000" i="1">
                                              <a:latin typeface="Cambria Math" panose="02040503050406030204" pitchFamily="18" charset="0"/>
                                            </a:rPr>
                                            <m:t>1</m:t>
                                          </m:r>
                                        </m:e>
                                        <m:e>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𝑧</m:t>
                                              </m:r>
                                            </m:sub>
                                          </m:sSub>
                                        </m:e>
                                      </m:mr>
                                      <m:mr>
                                        <m:e>
                                          <m:r>
                                            <a:rPr lang="en-GB" sz="2000" i="1">
                                              <a:latin typeface="Cambria Math" panose="02040503050406030204" pitchFamily="18" charset="0"/>
                                            </a:rPr>
                                            <m:t>0</m:t>
                                          </m:r>
                                        </m:e>
                                        <m:e>
                                          <m:r>
                                            <a:rPr lang="en-GB" sz="2000" i="1">
                                              <a:latin typeface="Cambria Math" panose="02040503050406030204" pitchFamily="18" charset="0"/>
                                            </a:rPr>
                                            <m:t>1</m:t>
                                          </m:r>
                                        </m:e>
                                      </m:mr>
                                    </m:m>
                                  </m:e>
                                </m:mr>
                              </m:m>
                            </m:e>
                          </m:d>
                        </m:e>
                        <m:sup>
                          <m:r>
                            <a:rPr lang="en-GB" sz="2000" b="0" i="1" smtClean="0">
                              <a:latin typeface="Cambria Math" panose="02040503050406030204" pitchFamily="18" charset="0"/>
                            </a:rPr>
                            <m:t>−1</m:t>
                          </m:r>
                        </m:sup>
                      </m:sSup>
                    </m:oMath>
                  </m:oMathPara>
                </a14:m>
                <a:endParaRPr lang="en-GB" sz="2000" dirty="0"/>
              </a:p>
            </p:txBody>
          </p:sp>
        </mc:Choice>
        <mc:Fallback xmlns="">
          <p:sp>
            <p:nvSpPr>
              <p:cNvPr id="4" name="Rectangle 3">
                <a:extLst>
                  <a:ext uri="{FF2B5EF4-FFF2-40B4-BE49-F238E27FC236}">
                    <a16:creationId xmlns:a16="http://schemas.microsoft.com/office/drawing/2014/main" id="{CFEDDDCA-D081-4610-B927-AAB0CF5E2A51}"/>
                  </a:ext>
                </a:extLst>
              </p:cNvPr>
              <p:cNvSpPr>
                <a:spLocks noRot="1" noChangeAspect="1" noMove="1" noResize="1" noEditPoints="1" noAdjustHandles="1" noChangeArrowheads="1" noChangeShapeType="1" noTextEdit="1"/>
              </p:cNvSpPr>
              <p:nvPr/>
            </p:nvSpPr>
            <p:spPr>
              <a:xfrm>
                <a:off x="6094412" y="2852936"/>
                <a:ext cx="5133457" cy="13236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146E751-4F5A-49C1-A52C-623076CF2ACC}"/>
                  </a:ext>
                </a:extLst>
              </p:cNvPr>
              <p:cNvSpPr/>
              <p:nvPr/>
            </p:nvSpPr>
            <p:spPr>
              <a:xfrm>
                <a:off x="1413892" y="4437112"/>
                <a:ext cx="4441609" cy="12634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d>
                        <m:dPr>
                          <m:ctrlPr>
                            <a:rPr lang="en-GB" sz="2000" i="1" smtClean="0">
                              <a:latin typeface="Cambria Math" panose="02040503050406030204" pitchFamily="18" charset="0"/>
                            </a:rPr>
                          </m:ctrlPr>
                        </m:dPr>
                        <m:e>
                          <m:m>
                            <m:mPr>
                              <m:mcs>
                                <m:mc>
                                  <m:mcPr>
                                    <m:count m:val="2"/>
                                    <m:mcJc m:val="center"/>
                                  </m:mcPr>
                                </m:mc>
                              </m:mcs>
                              <m:ctrlPr>
                                <a:rPr lang="en-GB" sz="2000" i="1">
                                  <a:latin typeface="Cambria Math" panose="02040503050406030204" pitchFamily="18" charset="0"/>
                                </a:rPr>
                              </m:ctrlPr>
                            </m:mPr>
                            <m:mr>
                              <m:e>
                                <m:m>
                                  <m:mPr>
                                    <m:mcs>
                                      <m:mc>
                                        <m:mcPr>
                                          <m:count m:val="2"/>
                                          <m:mcJc m:val="center"/>
                                        </m:mcPr>
                                      </m:mc>
                                    </m:mcs>
                                    <m:ctrlPr>
                                      <a:rPr lang="en-GB" sz="2000" i="1">
                                        <a:solidFill>
                                          <a:schemeClr val="accent4"/>
                                        </a:solidFill>
                                        <a:latin typeface="Cambria Math" panose="02040503050406030204" pitchFamily="18" charset="0"/>
                                      </a:rPr>
                                    </m:ctrlPr>
                                  </m:mPr>
                                  <m:mr>
                                    <m:e>
                                      <m:sSub>
                                        <m:sSubPr>
                                          <m:ctrlPr>
                                            <a:rPr lang="en-GB" sz="2000" i="1">
                                              <a:solidFill>
                                                <a:schemeClr val="accent4"/>
                                              </a:solidFill>
                                              <a:latin typeface="Cambria Math" panose="02040503050406030204" pitchFamily="18" charset="0"/>
                                            </a:rPr>
                                          </m:ctrlPr>
                                        </m:sSubPr>
                                        <m:e>
                                          <m:r>
                                            <a:rPr lang="en-GB" sz="2000" i="1">
                                              <a:solidFill>
                                                <a:schemeClr val="accent4"/>
                                              </a:solidFill>
                                              <a:latin typeface="Cambria Math" panose="02040503050406030204" pitchFamily="18" charset="0"/>
                                            </a:rPr>
                                            <m:t>𝑟</m:t>
                                          </m:r>
                                        </m:e>
                                        <m:sub>
                                          <m:r>
                                            <a:rPr lang="en-GB" sz="2000" i="1">
                                              <a:solidFill>
                                                <a:schemeClr val="accent4"/>
                                              </a:solidFill>
                                              <a:latin typeface="Cambria Math" panose="02040503050406030204" pitchFamily="18" charset="0"/>
                                            </a:rPr>
                                            <m:t>11</m:t>
                                          </m:r>
                                        </m:sub>
                                      </m:sSub>
                                    </m:e>
                                    <m:e>
                                      <m:sSub>
                                        <m:sSubPr>
                                          <m:ctrlPr>
                                            <a:rPr lang="en-GB" sz="2000" i="1" smtClean="0">
                                              <a:solidFill>
                                                <a:schemeClr val="accent3">
                                                  <a:lumMod val="60000"/>
                                                  <a:lumOff val="40000"/>
                                                </a:schemeClr>
                                              </a:solidFill>
                                              <a:latin typeface="Cambria Math" panose="02040503050406030204" pitchFamily="18" charset="0"/>
                                            </a:rPr>
                                          </m:ctrlPr>
                                        </m:sSubPr>
                                        <m:e>
                                          <m:r>
                                            <a:rPr lang="en-GB" sz="2000" i="1">
                                              <a:solidFill>
                                                <a:schemeClr val="accent3">
                                                  <a:lumMod val="60000"/>
                                                  <a:lumOff val="40000"/>
                                                </a:schemeClr>
                                              </a:solidFill>
                                              <a:latin typeface="Cambria Math" panose="02040503050406030204" pitchFamily="18" charset="0"/>
                                            </a:rPr>
                                            <m:t>𝑟</m:t>
                                          </m:r>
                                        </m:e>
                                        <m:sub>
                                          <m:r>
                                            <a:rPr lang="en-GB" sz="2000" b="0" i="1" smtClean="0">
                                              <a:solidFill>
                                                <a:schemeClr val="accent3">
                                                  <a:lumMod val="60000"/>
                                                  <a:lumOff val="40000"/>
                                                </a:schemeClr>
                                              </a:solidFill>
                                              <a:latin typeface="Cambria Math" panose="02040503050406030204" pitchFamily="18" charset="0"/>
                                            </a:rPr>
                                            <m:t>21</m:t>
                                          </m:r>
                                        </m:sub>
                                      </m:sSub>
                                    </m:e>
                                  </m:mr>
                                  <m:mr>
                                    <m:e>
                                      <m:sSub>
                                        <m:sSubPr>
                                          <m:ctrlPr>
                                            <a:rPr lang="en-GB" sz="2000" i="1" smtClean="0">
                                              <a:solidFill>
                                                <a:schemeClr val="tx2"/>
                                              </a:solidFill>
                                              <a:latin typeface="Cambria Math" panose="02040503050406030204" pitchFamily="18" charset="0"/>
                                            </a:rPr>
                                          </m:ctrlPr>
                                        </m:sSubPr>
                                        <m:e>
                                          <m:r>
                                            <a:rPr lang="en-GB" sz="2000" i="1">
                                              <a:solidFill>
                                                <a:schemeClr val="tx2"/>
                                              </a:solidFill>
                                              <a:latin typeface="Cambria Math" panose="02040503050406030204" pitchFamily="18" charset="0"/>
                                            </a:rPr>
                                            <m:t>𝑟</m:t>
                                          </m:r>
                                        </m:e>
                                        <m:sub>
                                          <m:r>
                                            <a:rPr lang="en-GB" sz="2000" b="0" i="1" smtClean="0">
                                              <a:solidFill>
                                                <a:schemeClr val="tx2"/>
                                              </a:solidFill>
                                              <a:latin typeface="Cambria Math" panose="02040503050406030204" pitchFamily="18" charset="0"/>
                                            </a:rPr>
                                            <m:t>12</m:t>
                                          </m:r>
                                        </m:sub>
                                      </m:sSub>
                                    </m:e>
                                    <m:e>
                                      <m:sSub>
                                        <m:sSubPr>
                                          <m:ctrlPr>
                                            <a:rPr lang="en-GB" sz="2000" i="1">
                                              <a:solidFill>
                                                <a:schemeClr val="accent4"/>
                                              </a:solidFill>
                                              <a:latin typeface="Cambria Math" panose="02040503050406030204" pitchFamily="18" charset="0"/>
                                            </a:rPr>
                                          </m:ctrlPr>
                                        </m:sSubPr>
                                        <m:e>
                                          <m:r>
                                            <a:rPr lang="en-GB" sz="2000" i="1">
                                              <a:solidFill>
                                                <a:schemeClr val="accent4"/>
                                              </a:solidFill>
                                              <a:latin typeface="Cambria Math" panose="02040503050406030204" pitchFamily="18" charset="0"/>
                                            </a:rPr>
                                            <m:t>𝑟</m:t>
                                          </m:r>
                                        </m:e>
                                        <m:sub>
                                          <m:r>
                                            <a:rPr lang="en-GB" sz="2000" i="1">
                                              <a:solidFill>
                                                <a:schemeClr val="accent4"/>
                                              </a:solidFill>
                                              <a:latin typeface="Cambria Math" panose="02040503050406030204" pitchFamily="18" charset="0"/>
                                            </a:rPr>
                                            <m:t>22</m:t>
                                          </m:r>
                                        </m:sub>
                                      </m:sSub>
                                    </m:e>
                                  </m:mr>
                                </m:m>
                              </m:e>
                              <m:e>
                                <m:m>
                                  <m:mPr>
                                    <m:mcs>
                                      <m:mc>
                                        <m:mcPr>
                                          <m:count m:val="2"/>
                                          <m:mcJc m:val="center"/>
                                        </m:mcPr>
                                      </m:mc>
                                    </m:mcs>
                                    <m:ctrlPr>
                                      <a:rPr lang="en-GB" sz="2000" i="1">
                                        <a:latin typeface="Cambria Math" panose="02040503050406030204" pitchFamily="18" charset="0"/>
                                      </a:rPr>
                                    </m:ctrlPr>
                                  </m:mPr>
                                  <m:mr>
                                    <m:e>
                                      <m:sSub>
                                        <m:sSubPr>
                                          <m:ctrlPr>
                                            <a:rPr lang="en-GB" sz="2000" i="1" smtClean="0">
                                              <a:solidFill>
                                                <a:schemeClr val="accent3">
                                                  <a:lumMod val="60000"/>
                                                  <a:lumOff val="40000"/>
                                                </a:schemeClr>
                                              </a:solidFill>
                                              <a:latin typeface="Cambria Math" panose="02040503050406030204" pitchFamily="18" charset="0"/>
                                            </a:rPr>
                                          </m:ctrlPr>
                                        </m:sSubPr>
                                        <m:e>
                                          <m:r>
                                            <a:rPr lang="en-GB" sz="2000" i="1">
                                              <a:solidFill>
                                                <a:schemeClr val="accent3">
                                                  <a:lumMod val="60000"/>
                                                  <a:lumOff val="40000"/>
                                                </a:schemeClr>
                                              </a:solidFill>
                                              <a:latin typeface="Cambria Math" panose="02040503050406030204" pitchFamily="18" charset="0"/>
                                            </a:rPr>
                                            <m:t>𝑟</m:t>
                                          </m:r>
                                        </m:e>
                                        <m:sub>
                                          <m:r>
                                            <a:rPr lang="en-GB" sz="2000" b="0" i="1" smtClean="0">
                                              <a:solidFill>
                                                <a:schemeClr val="accent3">
                                                  <a:lumMod val="60000"/>
                                                  <a:lumOff val="40000"/>
                                                </a:schemeClr>
                                              </a:solidFill>
                                              <a:latin typeface="Cambria Math" panose="02040503050406030204" pitchFamily="18" charset="0"/>
                                            </a:rPr>
                                            <m:t>31</m:t>
                                          </m:r>
                                        </m:sub>
                                      </m:sSub>
                                    </m:e>
                                    <m:e>
                                      <m:r>
                                        <a:rPr lang="en-GB" sz="2000" i="1">
                                          <a:latin typeface="Cambria Math" panose="02040503050406030204" pitchFamily="18" charset="0"/>
                                        </a:rPr>
                                        <m:t>0</m:t>
                                      </m:r>
                                    </m:e>
                                  </m:mr>
                                  <m:mr>
                                    <m:e>
                                      <m:sSub>
                                        <m:sSubPr>
                                          <m:ctrlPr>
                                            <a:rPr lang="en-GB" sz="2000" i="1" smtClean="0">
                                              <a:solidFill>
                                                <a:schemeClr val="accent3">
                                                  <a:lumMod val="60000"/>
                                                  <a:lumOff val="40000"/>
                                                </a:schemeClr>
                                              </a:solidFill>
                                              <a:latin typeface="Cambria Math" panose="02040503050406030204" pitchFamily="18" charset="0"/>
                                            </a:rPr>
                                          </m:ctrlPr>
                                        </m:sSubPr>
                                        <m:e>
                                          <m:r>
                                            <a:rPr lang="en-GB" sz="2000" i="1">
                                              <a:solidFill>
                                                <a:schemeClr val="accent3">
                                                  <a:lumMod val="60000"/>
                                                  <a:lumOff val="40000"/>
                                                </a:schemeClr>
                                              </a:solidFill>
                                              <a:latin typeface="Cambria Math" panose="02040503050406030204" pitchFamily="18" charset="0"/>
                                            </a:rPr>
                                            <m:t>𝑟</m:t>
                                          </m:r>
                                        </m:e>
                                        <m:sub>
                                          <m:r>
                                            <a:rPr lang="en-GB" sz="2000" b="0" i="1" smtClean="0">
                                              <a:solidFill>
                                                <a:schemeClr val="accent3">
                                                  <a:lumMod val="60000"/>
                                                  <a:lumOff val="40000"/>
                                                </a:schemeClr>
                                              </a:solidFill>
                                              <a:latin typeface="Cambria Math" panose="02040503050406030204" pitchFamily="18" charset="0"/>
                                            </a:rPr>
                                            <m:t>32</m:t>
                                          </m:r>
                                        </m:sub>
                                      </m:sSub>
                                    </m:e>
                                    <m:e>
                                      <m:r>
                                        <a:rPr lang="en-GB" sz="2000" i="1">
                                          <a:latin typeface="Cambria Math" panose="02040503050406030204" pitchFamily="18" charset="0"/>
                                        </a:rPr>
                                        <m:t>0</m:t>
                                      </m:r>
                                    </m:e>
                                  </m:mr>
                                </m:m>
                              </m:e>
                            </m:mr>
                            <m:mr>
                              <m:e>
                                <m:m>
                                  <m:mPr>
                                    <m:mcs>
                                      <m:mc>
                                        <m:mcPr>
                                          <m:count m:val="2"/>
                                          <m:mcJc m:val="center"/>
                                        </m:mcPr>
                                      </m:mc>
                                    </m:mcs>
                                    <m:ctrlPr>
                                      <a:rPr lang="en-GB" sz="2000" i="1">
                                        <a:latin typeface="Cambria Math" panose="02040503050406030204" pitchFamily="18" charset="0"/>
                                      </a:rPr>
                                    </m:ctrlPr>
                                  </m:mPr>
                                  <m:mr>
                                    <m:e>
                                      <m:sSub>
                                        <m:sSubPr>
                                          <m:ctrlPr>
                                            <a:rPr lang="en-GB" sz="2000" i="1" smtClean="0">
                                              <a:solidFill>
                                                <a:schemeClr val="tx2"/>
                                              </a:solidFill>
                                              <a:latin typeface="Cambria Math" panose="02040503050406030204" pitchFamily="18" charset="0"/>
                                            </a:rPr>
                                          </m:ctrlPr>
                                        </m:sSubPr>
                                        <m:e>
                                          <m:r>
                                            <a:rPr lang="en-GB" sz="2000" i="1">
                                              <a:solidFill>
                                                <a:schemeClr val="tx2"/>
                                              </a:solidFill>
                                              <a:latin typeface="Cambria Math" panose="02040503050406030204" pitchFamily="18" charset="0"/>
                                            </a:rPr>
                                            <m:t>𝑟</m:t>
                                          </m:r>
                                        </m:e>
                                        <m:sub>
                                          <m:r>
                                            <a:rPr lang="en-GB" sz="2000" b="0" i="1" smtClean="0">
                                              <a:solidFill>
                                                <a:schemeClr val="tx2"/>
                                              </a:solidFill>
                                              <a:latin typeface="Cambria Math" panose="02040503050406030204" pitchFamily="18" charset="0"/>
                                            </a:rPr>
                                            <m:t>13</m:t>
                                          </m:r>
                                        </m:sub>
                                      </m:sSub>
                                    </m:e>
                                    <m:e>
                                      <m:sSub>
                                        <m:sSubPr>
                                          <m:ctrlPr>
                                            <a:rPr lang="en-GB" sz="2000" i="1" smtClean="0">
                                              <a:solidFill>
                                                <a:schemeClr val="tx2"/>
                                              </a:solidFill>
                                              <a:latin typeface="Cambria Math" panose="02040503050406030204" pitchFamily="18" charset="0"/>
                                            </a:rPr>
                                          </m:ctrlPr>
                                        </m:sSubPr>
                                        <m:e>
                                          <m:r>
                                            <a:rPr lang="en-GB" sz="2000" i="1">
                                              <a:solidFill>
                                                <a:schemeClr val="tx2"/>
                                              </a:solidFill>
                                              <a:latin typeface="Cambria Math" panose="02040503050406030204" pitchFamily="18" charset="0"/>
                                            </a:rPr>
                                            <m:t>𝑟</m:t>
                                          </m:r>
                                        </m:e>
                                        <m:sub>
                                          <m:r>
                                            <a:rPr lang="en-GB" sz="2000" b="0" i="1" smtClean="0">
                                              <a:solidFill>
                                                <a:schemeClr val="tx2"/>
                                              </a:solidFill>
                                              <a:latin typeface="Cambria Math" panose="02040503050406030204" pitchFamily="18" charset="0"/>
                                            </a:rPr>
                                            <m:t>23</m:t>
                                          </m:r>
                                        </m:sub>
                                      </m:sSub>
                                    </m:e>
                                  </m:mr>
                                  <m:mr>
                                    <m:e>
                                      <m:r>
                                        <a:rPr lang="en-GB" sz="2000" i="1">
                                          <a:latin typeface="Cambria Math" panose="02040503050406030204" pitchFamily="18" charset="0"/>
                                        </a:rPr>
                                        <m:t>0</m:t>
                                      </m:r>
                                    </m:e>
                                    <m:e>
                                      <m:r>
                                        <a:rPr lang="en-GB" sz="2000" i="1">
                                          <a:latin typeface="Cambria Math" panose="02040503050406030204" pitchFamily="18" charset="0"/>
                                        </a:rPr>
                                        <m:t>0</m:t>
                                      </m:r>
                                    </m:e>
                                  </m:mr>
                                </m:m>
                              </m:e>
                              <m:e>
                                <m:m>
                                  <m:mPr>
                                    <m:mcs>
                                      <m:mc>
                                        <m:mcPr>
                                          <m:count m:val="2"/>
                                          <m:mcJc m:val="center"/>
                                        </m:mcPr>
                                      </m:mc>
                                    </m:mcs>
                                    <m:ctrlPr>
                                      <a:rPr lang="en-GB" sz="2000" i="1">
                                        <a:latin typeface="Cambria Math" panose="02040503050406030204" pitchFamily="18" charset="0"/>
                                      </a:rPr>
                                    </m:ctrlPr>
                                  </m:mPr>
                                  <m:mr>
                                    <m:e>
                                      <m:sSub>
                                        <m:sSubPr>
                                          <m:ctrlPr>
                                            <a:rPr lang="en-GB" sz="2000" i="1">
                                              <a:solidFill>
                                                <a:schemeClr val="accent4"/>
                                              </a:solidFill>
                                              <a:latin typeface="Cambria Math" panose="02040503050406030204" pitchFamily="18" charset="0"/>
                                            </a:rPr>
                                          </m:ctrlPr>
                                        </m:sSubPr>
                                        <m:e>
                                          <m:r>
                                            <a:rPr lang="en-GB" sz="2000" i="1">
                                              <a:solidFill>
                                                <a:schemeClr val="accent4"/>
                                              </a:solidFill>
                                              <a:latin typeface="Cambria Math" panose="02040503050406030204" pitchFamily="18" charset="0"/>
                                            </a:rPr>
                                            <m:t>𝑟</m:t>
                                          </m:r>
                                        </m:e>
                                        <m:sub>
                                          <m:r>
                                            <a:rPr lang="en-GB" sz="2000" i="1">
                                              <a:solidFill>
                                                <a:schemeClr val="accent4"/>
                                              </a:solidFill>
                                              <a:latin typeface="Cambria Math" panose="02040503050406030204" pitchFamily="18" charset="0"/>
                                            </a:rPr>
                                            <m:t>33</m:t>
                                          </m:r>
                                        </m:sub>
                                      </m:sSub>
                                    </m:e>
                                    <m:e>
                                      <m:r>
                                        <a:rPr lang="en-GB" sz="2000" i="1">
                                          <a:latin typeface="Cambria Math" panose="02040503050406030204" pitchFamily="18" charset="0"/>
                                        </a:rPr>
                                        <m:t>0</m:t>
                                      </m:r>
                                    </m:e>
                                  </m:mr>
                                  <m:mr>
                                    <m:e>
                                      <m:r>
                                        <a:rPr lang="en-GB" sz="2000" i="1">
                                          <a:latin typeface="Cambria Math" panose="02040503050406030204" pitchFamily="18" charset="0"/>
                                        </a:rPr>
                                        <m:t>0</m:t>
                                      </m:r>
                                    </m:e>
                                    <m:e>
                                      <m:r>
                                        <a:rPr lang="en-GB" sz="2000" i="1">
                                          <a:latin typeface="Cambria Math" panose="02040503050406030204" pitchFamily="18" charset="0"/>
                                        </a:rPr>
                                        <m:t>1</m:t>
                                      </m:r>
                                    </m:e>
                                  </m:mr>
                                </m:m>
                              </m:e>
                            </m:mr>
                          </m:m>
                        </m:e>
                      </m:d>
                      <m:r>
                        <a:rPr lang="en-GB" sz="2000" i="1">
                          <a:latin typeface="Cambria Math" panose="02040503050406030204" pitchFamily="18" charset="0"/>
                        </a:rPr>
                        <m:t> </m:t>
                      </m:r>
                      <m:d>
                        <m:dPr>
                          <m:ctrlPr>
                            <a:rPr lang="en-GB" sz="2000" i="1">
                              <a:latin typeface="Cambria Math" panose="02040503050406030204" pitchFamily="18" charset="0"/>
                            </a:rPr>
                          </m:ctrlPr>
                        </m:dPr>
                        <m:e>
                          <m:m>
                            <m:mPr>
                              <m:mcs>
                                <m:mc>
                                  <m:mcPr>
                                    <m:count m:val="2"/>
                                    <m:mcJc m:val="center"/>
                                  </m:mcPr>
                                </m:mc>
                              </m:mcs>
                              <m:ctrlPr>
                                <a:rPr lang="en-GB" sz="2000" i="1">
                                  <a:latin typeface="Cambria Math" panose="02040503050406030204" pitchFamily="18" charset="0"/>
                                </a:rPr>
                              </m:ctrlPr>
                            </m:mPr>
                            <m:mr>
                              <m:e>
                                <m:m>
                                  <m:mPr>
                                    <m:mcs>
                                      <m:mc>
                                        <m:mcPr>
                                          <m:count m:val="2"/>
                                          <m:mcJc m:val="center"/>
                                        </m:mcPr>
                                      </m:mc>
                                    </m:mcs>
                                    <m:ctrlPr>
                                      <a:rPr lang="en-GB" sz="2000" i="1">
                                        <a:latin typeface="Cambria Math" panose="02040503050406030204" pitchFamily="18" charset="0"/>
                                      </a:rPr>
                                    </m:ctrlPr>
                                  </m:mPr>
                                  <m:mr>
                                    <m:e>
                                      <m:r>
                                        <m:rPr>
                                          <m:brk m:alnAt="7"/>
                                        </m:rPr>
                                        <a:rPr lang="en-GB" sz="2000" i="1">
                                          <a:latin typeface="Cambria Math" panose="02040503050406030204" pitchFamily="18" charset="0"/>
                                        </a:rPr>
                                        <m:t>1</m:t>
                                      </m:r>
                                    </m:e>
                                    <m:e>
                                      <m:r>
                                        <a:rPr lang="en-GB" sz="2000" i="1">
                                          <a:latin typeface="Cambria Math" panose="02040503050406030204" pitchFamily="18" charset="0"/>
                                        </a:rPr>
                                        <m:t>0</m:t>
                                      </m:r>
                                    </m:e>
                                  </m:mr>
                                  <m:mr>
                                    <m:e>
                                      <m:r>
                                        <a:rPr lang="en-GB" sz="2000" i="1">
                                          <a:latin typeface="Cambria Math" panose="02040503050406030204" pitchFamily="18" charset="0"/>
                                        </a:rPr>
                                        <m:t>0</m:t>
                                      </m:r>
                                    </m:e>
                                    <m:e>
                                      <m:r>
                                        <a:rPr lang="en-GB" sz="2000" i="1">
                                          <a:latin typeface="Cambria Math" panose="02040503050406030204" pitchFamily="18" charset="0"/>
                                        </a:rPr>
                                        <m:t>1</m:t>
                                      </m:r>
                                    </m:e>
                                  </m:mr>
                                </m:m>
                              </m:e>
                              <m:e>
                                <m:m>
                                  <m:mPr>
                                    <m:mcs>
                                      <m:mc>
                                        <m:mcPr>
                                          <m:count m:val="2"/>
                                          <m:mcJc m:val="center"/>
                                        </m:mcPr>
                                      </m:mc>
                                    </m:mcs>
                                    <m:ctrlPr>
                                      <a:rPr lang="en-GB" sz="2000" i="1">
                                        <a:latin typeface="Cambria Math" panose="02040503050406030204" pitchFamily="18" charset="0"/>
                                      </a:rPr>
                                    </m:ctrlPr>
                                  </m:mPr>
                                  <m:mr>
                                    <m:e>
                                      <m:r>
                                        <m:rPr>
                                          <m:brk m:alnAt="7"/>
                                        </m:rPr>
                                        <a:rPr lang="en-GB" sz="2000" i="1">
                                          <a:latin typeface="Cambria Math" panose="02040503050406030204" pitchFamily="18" charset="0"/>
                                        </a:rPr>
                                        <m:t>0</m:t>
                                      </m:r>
                                    </m:e>
                                    <m:e>
                                      <m:sSub>
                                        <m:sSubPr>
                                          <m:ctrlPr>
                                            <a:rPr lang="en-GB" sz="2000" i="1">
                                              <a:solidFill>
                                                <a:schemeClr val="accent5"/>
                                              </a:solidFill>
                                              <a:latin typeface="Cambria Math" panose="02040503050406030204" pitchFamily="18" charset="0"/>
                                            </a:rPr>
                                          </m:ctrlPr>
                                        </m:sSubPr>
                                        <m:e>
                                          <m:r>
                                            <a:rPr lang="en-GB" sz="2000" b="0" i="1" smtClean="0">
                                              <a:solidFill>
                                                <a:schemeClr val="accent5"/>
                                              </a:solidFill>
                                              <a:latin typeface="Cambria Math" panose="02040503050406030204" pitchFamily="18" charset="0"/>
                                            </a:rPr>
                                            <m:t>−</m:t>
                                          </m:r>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𝑥</m:t>
                                          </m:r>
                                        </m:sub>
                                      </m:sSub>
                                    </m:e>
                                  </m:mr>
                                  <m:mr>
                                    <m:e>
                                      <m:r>
                                        <a:rPr lang="en-GB" sz="2000" i="1">
                                          <a:latin typeface="Cambria Math" panose="02040503050406030204" pitchFamily="18" charset="0"/>
                                        </a:rPr>
                                        <m:t>0</m:t>
                                      </m:r>
                                    </m:e>
                                    <m:e>
                                      <m:r>
                                        <a:rPr lang="en-GB" sz="2000" b="0" i="1" smtClean="0">
                                          <a:solidFill>
                                            <a:schemeClr val="accent5"/>
                                          </a:solidFill>
                                          <a:latin typeface="Cambria Math" panose="02040503050406030204" pitchFamily="18" charset="0"/>
                                        </a:rPr>
                                        <m:t>−</m:t>
                                      </m:r>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𝑦</m:t>
                                          </m:r>
                                        </m:sub>
                                      </m:sSub>
                                    </m:e>
                                  </m:mr>
                                </m:m>
                              </m:e>
                            </m:mr>
                            <m:mr>
                              <m:e>
                                <m:m>
                                  <m:mPr>
                                    <m:mcs>
                                      <m:mc>
                                        <m:mcPr>
                                          <m:count m:val="2"/>
                                          <m:mcJc m:val="center"/>
                                        </m:mcPr>
                                      </m:mc>
                                    </m:mcs>
                                    <m:ctrlPr>
                                      <a:rPr lang="en-GB" sz="2000" i="1">
                                        <a:latin typeface="Cambria Math" panose="02040503050406030204" pitchFamily="18" charset="0"/>
                                      </a:rPr>
                                    </m:ctrlPr>
                                  </m:mPr>
                                  <m:mr>
                                    <m:e>
                                      <m:r>
                                        <m:rPr>
                                          <m:brk m:alnAt="7"/>
                                        </m:rPr>
                                        <a:rPr lang="en-GB" sz="2000" i="1">
                                          <a:latin typeface="Cambria Math" panose="02040503050406030204" pitchFamily="18" charset="0"/>
                                        </a:rPr>
                                        <m:t>0</m:t>
                                      </m:r>
                                    </m:e>
                                    <m:e>
                                      <m:r>
                                        <a:rPr lang="en-GB" sz="2000" i="1">
                                          <a:latin typeface="Cambria Math" panose="02040503050406030204" pitchFamily="18" charset="0"/>
                                        </a:rPr>
                                        <m:t>0</m:t>
                                      </m:r>
                                    </m:e>
                                  </m:mr>
                                  <m:mr>
                                    <m:e>
                                      <m:r>
                                        <a:rPr lang="en-GB" sz="2000" i="1">
                                          <a:latin typeface="Cambria Math" panose="02040503050406030204" pitchFamily="18" charset="0"/>
                                        </a:rPr>
                                        <m:t>0</m:t>
                                      </m:r>
                                    </m:e>
                                    <m:e>
                                      <m:r>
                                        <a:rPr lang="en-GB" sz="2000" i="1">
                                          <a:latin typeface="Cambria Math" panose="02040503050406030204" pitchFamily="18" charset="0"/>
                                        </a:rPr>
                                        <m:t>0</m:t>
                                      </m:r>
                                    </m:e>
                                  </m:mr>
                                </m:m>
                              </m:e>
                              <m:e>
                                <m:m>
                                  <m:mPr>
                                    <m:mcs>
                                      <m:mc>
                                        <m:mcPr>
                                          <m:count m:val="2"/>
                                          <m:mcJc m:val="center"/>
                                        </m:mcPr>
                                      </m:mc>
                                    </m:mcs>
                                    <m:ctrlPr>
                                      <a:rPr lang="en-GB" sz="2000" i="1">
                                        <a:latin typeface="Cambria Math" panose="02040503050406030204" pitchFamily="18" charset="0"/>
                                      </a:rPr>
                                    </m:ctrlPr>
                                  </m:mPr>
                                  <m:mr>
                                    <m:e>
                                      <m:r>
                                        <m:rPr>
                                          <m:brk m:alnAt="7"/>
                                        </m:rPr>
                                        <a:rPr lang="en-GB" sz="2000" i="1">
                                          <a:latin typeface="Cambria Math" panose="02040503050406030204" pitchFamily="18" charset="0"/>
                                        </a:rPr>
                                        <m:t>1</m:t>
                                      </m:r>
                                    </m:e>
                                    <m:e>
                                      <m:r>
                                        <a:rPr lang="en-GB" sz="2000" b="0" i="1" smtClean="0">
                                          <a:solidFill>
                                            <a:schemeClr val="accent5"/>
                                          </a:solidFill>
                                          <a:latin typeface="Cambria Math" panose="02040503050406030204" pitchFamily="18" charset="0"/>
                                        </a:rPr>
                                        <m:t>−</m:t>
                                      </m:r>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𝑧</m:t>
                                          </m:r>
                                        </m:sub>
                                      </m:sSub>
                                    </m:e>
                                  </m:mr>
                                  <m:mr>
                                    <m:e>
                                      <m:r>
                                        <a:rPr lang="en-GB" sz="2000" i="1">
                                          <a:latin typeface="Cambria Math" panose="02040503050406030204" pitchFamily="18" charset="0"/>
                                        </a:rPr>
                                        <m:t>0</m:t>
                                      </m:r>
                                    </m:e>
                                    <m:e>
                                      <m:r>
                                        <a:rPr lang="en-GB" sz="2000" i="1">
                                          <a:latin typeface="Cambria Math" panose="02040503050406030204" pitchFamily="18" charset="0"/>
                                        </a:rPr>
                                        <m:t>1</m:t>
                                      </m:r>
                                    </m:e>
                                  </m:mr>
                                </m:m>
                              </m:e>
                            </m:mr>
                          </m:m>
                        </m:e>
                      </m:d>
                    </m:oMath>
                  </m:oMathPara>
                </a14:m>
                <a:endParaRPr lang="en-GB" sz="2000" dirty="0"/>
              </a:p>
            </p:txBody>
          </p:sp>
        </mc:Choice>
        <mc:Fallback xmlns="">
          <p:sp>
            <p:nvSpPr>
              <p:cNvPr id="5" name="Rectangle 4">
                <a:extLst>
                  <a:ext uri="{FF2B5EF4-FFF2-40B4-BE49-F238E27FC236}">
                    <a16:creationId xmlns:a16="http://schemas.microsoft.com/office/drawing/2014/main" id="{2146E751-4F5A-49C1-A52C-623076CF2ACC}"/>
                  </a:ext>
                </a:extLst>
              </p:cNvPr>
              <p:cNvSpPr>
                <a:spLocks noRot="1" noChangeAspect="1" noMove="1" noResize="1" noEditPoints="1" noAdjustHandles="1" noChangeArrowheads="1" noChangeShapeType="1" noTextEdit="1"/>
              </p:cNvSpPr>
              <p:nvPr/>
            </p:nvSpPr>
            <p:spPr>
              <a:xfrm>
                <a:off x="1413892" y="4437112"/>
                <a:ext cx="4441609" cy="1263487"/>
              </a:xfrm>
              <a:prstGeom prst="rect">
                <a:avLst/>
              </a:prstGeom>
              <a:blipFill>
                <a:blip r:embed="rId6"/>
                <a:stretch>
                  <a:fillRect r="-452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C7F21B0-E441-427C-9B26-0962BB7AC3CD}"/>
                  </a:ext>
                </a:extLst>
              </p:cNvPr>
              <p:cNvSpPr/>
              <p:nvPr/>
            </p:nvSpPr>
            <p:spPr>
              <a:xfrm>
                <a:off x="5964022" y="4292136"/>
                <a:ext cx="6154442" cy="15534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m:t>
                      </m:r>
                      <m:d>
                        <m:dPr>
                          <m:ctrlPr>
                            <a:rPr lang="en-GB" sz="2000" i="1">
                              <a:latin typeface="Cambria Math" panose="02040503050406030204" pitchFamily="18" charset="0"/>
                            </a:rPr>
                          </m:ctrlPr>
                        </m:dPr>
                        <m:e>
                          <m:m>
                            <m:mPr>
                              <m:mcs>
                                <m:mc>
                                  <m:mcPr>
                                    <m:count m:val="2"/>
                                    <m:mcJc m:val="center"/>
                                  </m:mcPr>
                                </m:mc>
                              </m:mcs>
                              <m:ctrlPr>
                                <a:rPr lang="en-GB" sz="2000" i="1">
                                  <a:latin typeface="Cambria Math" panose="02040503050406030204" pitchFamily="18" charset="0"/>
                                </a:rPr>
                              </m:ctrlPr>
                            </m:mPr>
                            <m:mr>
                              <m:e>
                                <m:m>
                                  <m:mPr>
                                    <m:mcs>
                                      <m:mc>
                                        <m:mcPr>
                                          <m:count m:val="2"/>
                                          <m:mcJc m:val="center"/>
                                        </m:mcPr>
                                      </m:mc>
                                    </m:mcs>
                                    <m:ctrlPr>
                                      <a:rPr lang="en-GB" sz="2000" i="1">
                                        <a:solidFill>
                                          <a:schemeClr val="accent4"/>
                                        </a:solidFill>
                                        <a:latin typeface="Cambria Math" panose="02040503050406030204" pitchFamily="18" charset="0"/>
                                      </a:rPr>
                                    </m:ctrlPr>
                                  </m:mPr>
                                  <m:mr>
                                    <m:e>
                                      <m:sSub>
                                        <m:sSubPr>
                                          <m:ctrlPr>
                                            <a:rPr lang="en-GB" sz="2000" i="1">
                                              <a:solidFill>
                                                <a:schemeClr val="accent4"/>
                                              </a:solidFill>
                                              <a:latin typeface="Cambria Math" panose="02040503050406030204" pitchFamily="18" charset="0"/>
                                            </a:rPr>
                                          </m:ctrlPr>
                                        </m:sSubPr>
                                        <m:e>
                                          <m:r>
                                            <a:rPr lang="en-GB" sz="2000" i="1">
                                              <a:solidFill>
                                                <a:schemeClr val="accent4"/>
                                              </a:solidFill>
                                              <a:latin typeface="Cambria Math" panose="02040503050406030204" pitchFamily="18" charset="0"/>
                                            </a:rPr>
                                            <m:t>𝑟</m:t>
                                          </m:r>
                                        </m:e>
                                        <m:sub>
                                          <m:r>
                                            <a:rPr lang="en-GB" sz="2000" i="1">
                                              <a:solidFill>
                                                <a:schemeClr val="accent4"/>
                                              </a:solidFill>
                                              <a:latin typeface="Cambria Math" panose="02040503050406030204" pitchFamily="18" charset="0"/>
                                            </a:rPr>
                                            <m:t>11</m:t>
                                          </m:r>
                                        </m:sub>
                                      </m:sSub>
                                    </m:e>
                                    <m:e>
                                      <m:sSub>
                                        <m:sSubPr>
                                          <m:ctrlPr>
                                            <a:rPr lang="en-GB" sz="2000" i="1">
                                              <a:solidFill>
                                                <a:schemeClr val="accent3">
                                                  <a:lumMod val="60000"/>
                                                  <a:lumOff val="40000"/>
                                                </a:schemeClr>
                                              </a:solidFill>
                                              <a:latin typeface="Cambria Math" panose="02040503050406030204" pitchFamily="18" charset="0"/>
                                            </a:rPr>
                                          </m:ctrlPr>
                                        </m:sSubPr>
                                        <m:e>
                                          <m:r>
                                            <a:rPr lang="en-GB" sz="2000" i="1">
                                              <a:solidFill>
                                                <a:schemeClr val="accent3">
                                                  <a:lumMod val="60000"/>
                                                  <a:lumOff val="40000"/>
                                                </a:schemeClr>
                                              </a:solidFill>
                                              <a:latin typeface="Cambria Math" panose="02040503050406030204" pitchFamily="18" charset="0"/>
                                            </a:rPr>
                                            <m:t>𝑟</m:t>
                                          </m:r>
                                        </m:e>
                                        <m:sub>
                                          <m:r>
                                            <a:rPr lang="en-GB" sz="2000" i="1">
                                              <a:solidFill>
                                                <a:schemeClr val="accent3">
                                                  <a:lumMod val="60000"/>
                                                  <a:lumOff val="40000"/>
                                                </a:schemeClr>
                                              </a:solidFill>
                                              <a:latin typeface="Cambria Math" panose="02040503050406030204" pitchFamily="18" charset="0"/>
                                            </a:rPr>
                                            <m:t>21</m:t>
                                          </m:r>
                                        </m:sub>
                                      </m:sSub>
                                    </m:e>
                                  </m:mr>
                                  <m:mr>
                                    <m:e>
                                      <m:sSub>
                                        <m:sSubPr>
                                          <m:ctrlPr>
                                            <a:rPr lang="en-GB" sz="2000" i="1">
                                              <a:solidFill>
                                                <a:schemeClr val="tx2"/>
                                              </a:solidFill>
                                              <a:latin typeface="Cambria Math" panose="02040503050406030204" pitchFamily="18" charset="0"/>
                                            </a:rPr>
                                          </m:ctrlPr>
                                        </m:sSubPr>
                                        <m:e>
                                          <m:r>
                                            <a:rPr lang="en-GB" sz="2000" i="1">
                                              <a:solidFill>
                                                <a:schemeClr val="tx2"/>
                                              </a:solidFill>
                                              <a:latin typeface="Cambria Math" panose="02040503050406030204" pitchFamily="18" charset="0"/>
                                            </a:rPr>
                                            <m:t>𝑟</m:t>
                                          </m:r>
                                        </m:e>
                                        <m:sub>
                                          <m:r>
                                            <a:rPr lang="en-GB" sz="2000" i="1">
                                              <a:solidFill>
                                                <a:schemeClr val="tx2"/>
                                              </a:solidFill>
                                              <a:latin typeface="Cambria Math" panose="02040503050406030204" pitchFamily="18" charset="0"/>
                                            </a:rPr>
                                            <m:t>12</m:t>
                                          </m:r>
                                        </m:sub>
                                      </m:sSub>
                                    </m:e>
                                    <m:e>
                                      <m:sSub>
                                        <m:sSubPr>
                                          <m:ctrlPr>
                                            <a:rPr lang="en-GB" sz="2000" i="1">
                                              <a:solidFill>
                                                <a:schemeClr val="accent4"/>
                                              </a:solidFill>
                                              <a:latin typeface="Cambria Math" panose="02040503050406030204" pitchFamily="18" charset="0"/>
                                            </a:rPr>
                                          </m:ctrlPr>
                                        </m:sSubPr>
                                        <m:e>
                                          <m:r>
                                            <a:rPr lang="en-GB" sz="2000" i="1">
                                              <a:solidFill>
                                                <a:schemeClr val="accent4"/>
                                              </a:solidFill>
                                              <a:latin typeface="Cambria Math" panose="02040503050406030204" pitchFamily="18" charset="0"/>
                                            </a:rPr>
                                            <m:t>𝑟</m:t>
                                          </m:r>
                                        </m:e>
                                        <m:sub>
                                          <m:r>
                                            <a:rPr lang="en-GB" sz="2000" i="1">
                                              <a:solidFill>
                                                <a:schemeClr val="accent4"/>
                                              </a:solidFill>
                                              <a:latin typeface="Cambria Math" panose="02040503050406030204" pitchFamily="18" charset="0"/>
                                            </a:rPr>
                                            <m:t>22</m:t>
                                          </m:r>
                                        </m:sub>
                                      </m:sSub>
                                    </m:e>
                                  </m:mr>
                                </m:m>
                              </m:e>
                              <m:e>
                                <m:m>
                                  <m:mPr>
                                    <m:mcs>
                                      <m:mc>
                                        <m:mcPr>
                                          <m:count m:val="2"/>
                                          <m:mcJc m:val="center"/>
                                        </m:mcPr>
                                      </m:mc>
                                    </m:mcs>
                                    <m:ctrlPr>
                                      <a:rPr lang="en-GB" sz="2000" i="1">
                                        <a:latin typeface="Cambria Math" panose="02040503050406030204" pitchFamily="18" charset="0"/>
                                      </a:rPr>
                                    </m:ctrlPr>
                                  </m:mPr>
                                  <m:mr>
                                    <m:e>
                                      <m:sSub>
                                        <m:sSubPr>
                                          <m:ctrlPr>
                                            <a:rPr lang="en-GB" sz="2000" i="1">
                                              <a:solidFill>
                                                <a:schemeClr val="accent3">
                                                  <a:lumMod val="60000"/>
                                                  <a:lumOff val="40000"/>
                                                </a:schemeClr>
                                              </a:solidFill>
                                              <a:latin typeface="Cambria Math" panose="02040503050406030204" pitchFamily="18" charset="0"/>
                                            </a:rPr>
                                          </m:ctrlPr>
                                        </m:sSubPr>
                                        <m:e>
                                          <m:r>
                                            <a:rPr lang="en-GB" sz="2000" i="1">
                                              <a:solidFill>
                                                <a:schemeClr val="accent3">
                                                  <a:lumMod val="60000"/>
                                                  <a:lumOff val="40000"/>
                                                </a:schemeClr>
                                              </a:solidFill>
                                              <a:latin typeface="Cambria Math" panose="02040503050406030204" pitchFamily="18" charset="0"/>
                                            </a:rPr>
                                            <m:t>𝑟</m:t>
                                          </m:r>
                                        </m:e>
                                        <m:sub>
                                          <m:r>
                                            <a:rPr lang="en-GB" sz="2000" i="1">
                                              <a:solidFill>
                                                <a:schemeClr val="accent3">
                                                  <a:lumMod val="60000"/>
                                                  <a:lumOff val="40000"/>
                                                </a:schemeClr>
                                              </a:solidFill>
                                              <a:latin typeface="Cambria Math" panose="02040503050406030204" pitchFamily="18" charset="0"/>
                                            </a:rPr>
                                            <m:t>31</m:t>
                                          </m:r>
                                        </m:sub>
                                      </m:sSub>
                                    </m:e>
                                    <m:e>
                                      <m:sSub>
                                        <m:sSubPr>
                                          <m:ctrlPr>
                                            <a:rPr lang="en-GB" sz="2000" i="1" smtClean="0">
                                              <a:solidFill>
                                                <a:schemeClr val="accent4"/>
                                              </a:solidFill>
                                              <a:latin typeface="Cambria Math" panose="02040503050406030204" pitchFamily="18" charset="0"/>
                                            </a:rPr>
                                          </m:ctrlPr>
                                        </m:sSubPr>
                                        <m:e>
                                          <m:r>
                                            <a:rPr lang="en-GB" sz="2000" b="0" i="1" smtClean="0">
                                              <a:solidFill>
                                                <a:schemeClr val="accent4"/>
                                              </a:solidFill>
                                              <a:latin typeface="Cambria Math" panose="02040503050406030204" pitchFamily="18" charset="0"/>
                                            </a:rPr>
                                            <m:t>𝑟</m:t>
                                          </m:r>
                                        </m:e>
                                        <m:sub>
                                          <m:r>
                                            <a:rPr lang="en-GB" sz="2000" i="1">
                                              <a:solidFill>
                                                <a:schemeClr val="accent4"/>
                                              </a:solidFill>
                                              <a:latin typeface="Cambria Math" panose="02040503050406030204" pitchFamily="18" charset="0"/>
                                            </a:rPr>
                                            <m:t>11</m:t>
                                          </m:r>
                                        </m:sub>
                                      </m:sSub>
                                      <m:d>
                                        <m:dPr>
                                          <m:ctrlPr>
                                            <a:rPr lang="en-GB" sz="2000" i="1" smtClean="0">
                                              <a:solidFill>
                                                <a:schemeClr val="accent5"/>
                                              </a:solidFill>
                                              <a:latin typeface="Cambria Math" panose="02040503050406030204" pitchFamily="18" charset="0"/>
                                            </a:rPr>
                                          </m:ctrlPr>
                                        </m:dPr>
                                        <m:e>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m:t>
                                              </m:r>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𝑥</m:t>
                                              </m:r>
                                            </m:sub>
                                          </m:sSub>
                                        </m:e>
                                      </m:d>
                                      <m:r>
                                        <a:rPr lang="en-GB" sz="2000" i="1" smtClean="0">
                                          <a:solidFill>
                                            <a:schemeClr val="tx1"/>
                                          </a:solidFill>
                                          <a:latin typeface="Cambria Math" panose="02040503050406030204" pitchFamily="18" charset="0"/>
                                        </a:rPr>
                                        <m:t>+</m:t>
                                      </m:r>
                                      <m:sSub>
                                        <m:sSubPr>
                                          <m:ctrlPr>
                                            <a:rPr lang="en-GB" sz="2000" i="1" smtClean="0">
                                              <a:solidFill>
                                                <a:schemeClr val="accent3">
                                                  <a:lumMod val="60000"/>
                                                  <a:lumOff val="40000"/>
                                                </a:schemeClr>
                                              </a:solidFill>
                                              <a:latin typeface="Cambria Math" panose="02040503050406030204" pitchFamily="18" charset="0"/>
                                            </a:rPr>
                                          </m:ctrlPr>
                                        </m:sSubPr>
                                        <m:e>
                                          <m:r>
                                            <a:rPr lang="en-GB" sz="2000" b="0" i="1" smtClean="0">
                                              <a:solidFill>
                                                <a:schemeClr val="accent3">
                                                  <a:lumMod val="60000"/>
                                                  <a:lumOff val="40000"/>
                                                </a:schemeClr>
                                              </a:solidFill>
                                              <a:latin typeface="Cambria Math" panose="02040503050406030204" pitchFamily="18" charset="0"/>
                                            </a:rPr>
                                            <m:t>𝑟</m:t>
                                          </m:r>
                                        </m:e>
                                        <m:sub>
                                          <m:r>
                                            <a:rPr lang="en-GB" sz="2000" i="1">
                                              <a:solidFill>
                                                <a:schemeClr val="accent3">
                                                  <a:lumMod val="60000"/>
                                                  <a:lumOff val="40000"/>
                                                </a:schemeClr>
                                              </a:solidFill>
                                              <a:latin typeface="Cambria Math" panose="02040503050406030204" pitchFamily="18" charset="0"/>
                                            </a:rPr>
                                            <m:t>21</m:t>
                                          </m:r>
                                        </m:sub>
                                      </m:sSub>
                                      <m:d>
                                        <m:dPr>
                                          <m:ctrlPr>
                                            <a:rPr lang="en-GB" sz="2000" i="1">
                                              <a:solidFill>
                                                <a:schemeClr val="accent5"/>
                                              </a:solidFill>
                                              <a:latin typeface="Cambria Math" panose="02040503050406030204" pitchFamily="18" charset="0"/>
                                            </a:rPr>
                                          </m:ctrlPr>
                                        </m:dPr>
                                        <m:e>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m:t>
                                              </m:r>
                                              <m:r>
                                                <a:rPr lang="en-GB" sz="2000" i="1">
                                                  <a:solidFill>
                                                    <a:schemeClr val="accent5"/>
                                                  </a:solidFill>
                                                  <a:latin typeface="Cambria Math" panose="02040503050406030204" pitchFamily="18" charset="0"/>
                                                </a:rPr>
                                                <m:t>𝑡</m:t>
                                              </m:r>
                                            </m:e>
                                            <m:sub>
                                              <m:r>
                                                <a:rPr lang="en-GB" sz="2000" b="0" i="1" smtClean="0">
                                                  <a:solidFill>
                                                    <a:schemeClr val="accent5"/>
                                                  </a:solidFill>
                                                  <a:latin typeface="Cambria Math" panose="02040503050406030204" pitchFamily="18" charset="0"/>
                                                </a:rPr>
                                                <m:t>𝑦</m:t>
                                              </m:r>
                                            </m:sub>
                                          </m:sSub>
                                        </m:e>
                                      </m:d>
                                      <m:r>
                                        <a:rPr lang="en-GB" sz="2000" i="1" smtClean="0">
                                          <a:solidFill>
                                            <a:schemeClr val="tx1"/>
                                          </a:solidFill>
                                          <a:latin typeface="Cambria Math" panose="02040503050406030204" pitchFamily="18" charset="0"/>
                                        </a:rPr>
                                        <m:t>+</m:t>
                                      </m:r>
                                      <m:sSub>
                                        <m:sSubPr>
                                          <m:ctrlPr>
                                            <a:rPr lang="en-GB" sz="2000" i="1" smtClean="0">
                                              <a:solidFill>
                                                <a:schemeClr val="accent3">
                                                  <a:lumMod val="60000"/>
                                                  <a:lumOff val="40000"/>
                                                </a:schemeClr>
                                              </a:solidFill>
                                              <a:latin typeface="Cambria Math" panose="02040503050406030204" pitchFamily="18" charset="0"/>
                                            </a:rPr>
                                          </m:ctrlPr>
                                        </m:sSubPr>
                                        <m:e>
                                          <m:r>
                                            <a:rPr lang="en-GB" sz="2000" b="0" i="1" smtClean="0">
                                              <a:solidFill>
                                                <a:schemeClr val="accent3">
                                                  <a:lumMod val="60000"/>
                                                  <a:lumOff val="40000"/>
                                                </a:schemeClr>
                                              </a:solidFill>
                                              <a:latin typeface="Cambria Math" panose="02040503050406030204" pitchFamily="18" charset="0"/>
                                            </a:rPr>
                                            <m:t>𝑟</m:t>
                                          </m:r>
                                        </m:e>
                                        <m:sub>
                                          <m:r>
                                            <a:rPr lang="en-GB" sz="2000" i="1">
                                              <a:solidFill>
                                                <a:schemeClr val="accent3">
                                                  <a:lumMod val="60000"/>
                                                  <a:lumOff val="40000"/>
                                                </a:schemeClr>
                                              </a:solidFill>
                                              <a:latin typeface="Cambria Math" panose="02040503050406030204" pitchFamily="18" charset="0"/>
                                            </a:rPr>
                                            <m:t>31</m:t>
                                          </m:r>
                                        </m:sub>
                                      </m:sSub>
                                      <m:d>
                                        <m:dPr>
                                          <m:ctrlPr>
                                            <a:rPr lang="en-GB" sz="2000" i="1">
                                              <a:solidFill>
                                                <a:schemeClr val="accent5"/>
                                              </a:solidFill>
                                              <a:latin typeface="Cambria Math" panose="02040503050406030204" pitchFamily="18" charset="0"/>
                                            </a:rPr>
                                          </m:ctrlPr>
                                        </m:dPr>
                                        <m:e>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m:t>
                                              </m:r>
                                              <m:r>
                                                <a:rPr lang="en-GB" sz="2000" i="1">
                                                  <a:solidFill>
                                                    <a:schemeClr val="accent5"/>
                                                  </a:solidFill>
                                                  <a:latin typeface="Cambria Math" panose="02040503050406030204" pitchFamily="18" charset="0"/>
                                                </a:rPr>
                                                <m:t>𝑡</m:t>
                                              </m:r>
                                            </m:e>
                                            <m:sub>
                                              <m:r>
                                                <a:rPr lang="en-GB" sz="2000" b="0" i="1" smtClean="0">
                                                  <a:solidFill>
                                                    <a:schemeClr val="accent5"/>
                                                  </a:solidFill>
                                                  <a:latin typeface="Cambria Math" panose="02040503050406030204" pitchFamily="18" charset="0"/>
                                                </a:rPr>
                                                <m:t>𝑧</m:t>
                                              </m:r>
                                            </m:sub>
                                          </m:sSub>
                                        </m:e>
                                      </m:d>
                                    </m:e>
                                  </m:mr>
                                  <m:mr>
                                    <m:e>
                                      <m:sSub>
                                        <m:sSubPr>
                                          <m:ctrlPr>
                                            <a:rPr lang="en-GB" sz="2000" i="1">
                                              <a:solidFill>
                                                <a:schemeClr val="accent3">
                                                  <a:lumMod val="60000"/>
                                                  <a:lumOff val="40000"/>
                                                </a:schemeClr>
                                              </a:solidFill>
                                              <a:latin typeface="Cambria Math" panose="02040503050406030204" pitchFamily="18" charset="0"/>
                                            </a:rPr>
                                          </m:ctrlPr>
                                        </m:sSubPr>
                                        <m:e>
                                          <m:r>
                                            <a:rPr lang="en-GB" sz="2000" i="1">
                                              <a:solidFill>
                                                <a:schemeClr val="accent3">
                                                  <a:lumMod val="60000"/>
                                                  <a:lumOff val="40000"/>
                                                </a:schemeClr>
                                              </a:solidFill>
                                              <a:latin typeface="Cambria Math" panose="02040503050406030204" pitchFamily="18" charset="0"/>
                                            </a:rPr>
                                            <m:t>𝑟</m:t>
                                          </m:r>
                                        </m:e>
                                        <m:sub>
                                          <m:r>
                                            <a:rPr lang="en-GB" sz="2000" i="1">
                                              <a:solidFill>
                                                <a:schemeClr val="accent3">
                                                  <a:lumMod val="60000"/>
                                                  <a:lumOff val="40000"/>
                                                </a:schemeClr>
                                              </a:solidFill>
                                              <a:latin typeface="Cambria Math" panose="02040503050406030204" pitchFamily="18" charset="0"/>
                                            </a:rPr>
                                            <m:t>32</m:t>
                                          </m:r>
                                        </m:sub>
                                      </m:sSub>
                                    </m:e>
                                    <m:e>
                                      <m:sSub>
                                        <m:sSubPr>
                                          <m:ctrlPr>
                                            <a:rPr lang="en-GB" sz="2000" i="1" smtClean="0">
                                              <a:solidFill>
                                                <a:schemeClr val="tx2"/>
                                              </a:solidFill>
                                              <a:latin typeface="Cambria Math" panose="02040503050406030204" pitchFamily="18" charset="0"/>
                                            </a:rPr>
                                          </m:ctrlPr>
                                        </m:sSubPr>
                                        <m:e>
                                          <m:r>
                                            <a:rPr lang="en-GB" sz="2000" b="0" i="1" smtClean="0">
                                              <a:solidFill>
                                                <a:schemeClr val="tx2"/>
                                              </a:solidFill>
                                              <a:latin typeface="Cambria Math" panose="02040503050406030204" pitchFamily="18" charset="0"/>
                                            </a:rPr>
                                            <m:t>𝑟</m:t>
                                          </m:r>
                                        </m:e>
                                        <m:sub>
                                          <m:r>
                                            <a:rPr lang="en-GB" sz="2000" i="1">
                                              <a:solidFill>
                                                <a:schemeClr val="tx2"/>
                                              </a:solidFill>
                                              <a:latin typeface="Cambria Math" panose="02040503050406030204" pitchFamily="18" charset="0"/>
                                            </a:rPr>
                                            <m:t>12</m:t>
                                          </m:r>
                                        </m:sub>
                                      </m:sSub>
                                      <m:d>
                                        <m:dPr>
                                          <m:ctrlPr>
                                            <a:rPr lang="en-GB" sz="2000" i="1">
                                              <a:solidFill>
                                                <a:schemeClr val="accent5"/>
                                              </a:solidFill>
                                              <a:latin typeface="Cambria Math" panose="02040503050406030204" pitchFamily="18" charset="0"/>
                                            </a:rPr>
                                          </m:ctrlPr>
                                        </m:dPr>
                                        <m:e>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m:t>
                                              </m:r>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𝑥</m:t>
                                              </m:r>
                                            </m:sub>
                                          </m:sSub>
                                        </m:e>
                                      </m:d>
                                      <m:r>
                                        <a:rPr lang="en-GB" sz="2000" i="1" smtClean="0">
                                          <a:solidFill>
                                            <a:schemeClr val="tx1"/>
                                          </a:solidFill>
                                          <a:latin typeface="Cambria Math" panose="02040503050406030204" pitchFamily="18" charset="0"/>
                                        </a:rPr>
                                        <m:t>+</m:t>
                                      </m:r>
                                      <m:sSub>
                                        <m:sSubPr>
                                          <m:ctrlPr>
                                            <a:rPr lang="en-GB" sz="2000" i="1" smtClean="0">
                                              <a:solidFill>
                                                <a:schemeClr val="accent4"/>
                                              </a:solidFill>
                                              <a:latin typeface="Cambria Math" panose="02040503050406030204" pitchFamily="18" charset="0"/>
                                            </a:rPr>
                                          </m:ctrlPr>
                                        </m:sSubPr>
                                        <m:e>
                                          <m:r>
                                            <a:rPr lang="en-GB" sz="2000" b="0" i="1" smtClean="0">
                                              <a:solidFill>
                                                <a:schemeClr val="accent4"/>
                                              </a:solidFill>
                                              <a:latin typeface="Cambria Math" panose="02040503050406030204" pitchFamily="18" charset="0"/>
                                            </a:rPr>
                                            <m:t>𝑟</m:t>
                                          </m:r>
                                        </m:e>
                                        <m:sub>
                                          <m:r>
                                            <a:rPr lang="en-GB" sz="2000" i="1">
                                              <a:solidFill>
                                                <a:schemeClr val="accent4"/>
                                              </a:solidFill>
                                              <a:latin typeface="Cambria Math" panose="02040503050406030204" pitchFamily="18" charset="0"/>
                                            </a:rPr>
                                            <m:t>22</m:t>
                                          </m:r>
                                        </m:sub>
                                      </m:sSub>
                                      <m:d>
                                        <m:dPr>
                                          <m:ctrlPr>
                                            <a:rPr lang="en-GB" sz="2000" i="1">
                                              <a:solidFill>
                                                <a:schemeClr val="accent5"/>
                                              </a:solidFill>
                                              <a:latin typeface="Cambria Math" panose="02040503050406030204" pitchFamily="18" charset="0"/>
                                            </a:rPr>
                                          </m:ctrlPr>
                                        </m:dPr>
                                        <m:e>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m:t>
                                              </m:r>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𝑦</m:t>
                                              </m:r>
                                            </m:sub>
                                          </m:sSub>
                                        </m:e>
                                      </m:d>
                                      <m:r>
                                        <a:rPr lang="en-GB" sz="2000" i="1" smtClean="0">
                                          <a:solidFill>
                                            <a:schemeClr val="tx1"/>
                                          </a:solidFill>
                                          <a:latin typeface="Cambria Math" panose="02040503050406030204" pitchFamily="18" charset="0"/>
                                        </a:rPr>
                                        <m:t>+</m:t>
                                      </m:r>
                                      <m:sSub>
                                        <m:sSubPr>
                                          <m:ctrlPr>
                                            <a:rPr lang="en-GB" sz="2000" i="1" smtClean="0">
                                              <a:solidFill>
                                                <a:schemeClr val="accent3">
                                                  <a:lumMod val="60000"/>
                                                  <a:lumOff val="40000"/>
                                                </a:schemeClr>
                                              </a:solidFill>
                                              <a:latin typeface="Cambria Math" panose="02040503050406030204" pitchFamily="18" charset="0"/>
                                            </a:rPr>
                                          </m:ctrlPr>
                                        </m:sSubPr>
                                        <m:e>
                                          <m:r>
                                            <a:rPr lang="en-GB" sz="2000" b="0" i="1" smtClean="0">
                                              <a:solidFill>
                                                <a:schemeClr val="accent3">
                                                  <a:lumMod val="60000"/>
                                                  <a:lumOff val="40000"/>
                                                </a:schemeClr>
                                              </a:solidFill>
                                              <a:latin typeface="Cambria Math" panose="02040503050406030204" pitchFamily="18" charset="0"/>
                                            </a:rPr>
                                            <m:t>𝑟</m:t>
                                          </m:r>
                                        </m:e>
                                        <m:sub>
                                          <m:r>
                                            <a:rPr lang="en-GB" sz="2000" i="1">
                                              <a:solidFill>
                                                <a:schemeClr val="accent3">
                                                  <a:lumMod val="60000"/>
                                                  <a:lumOff val="40000"/>
                                                </a:schemeClr>
                                              </a:solidFill>
                                              <a:latin typeface="Cambria Math" panose="02040503050406030204" pitchFamily="18" charset="0"/>
                                            </a:rPr>
                                            <m:t>32</m:t>
                                          </m:r>
                                        </m:sub>
                                      </m:sSub>
                                      <m:d>
                                        <m:dPr>
                                          <m:ctrlPr>
                                            <a:rPr lang="en-GB" sz="2000" i="1">
                                              <a:solidFill>
                                                <a:schemeClr val="accent5"/>
                                              </a:solidFill>
                                              <a:latin typeface="Cambria Math" panose="02040503050406030204" pitchFamily="18" charset="0"/>
                                            </a:rPr>
                                          </m:ctrlPr>
                                        </m:dPr>
                                        <m:e>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m:t>
                                              </m:r>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𝑧</m:t>
                                              </m:r>
                                            </m:sub>
                                          </m:sSub>
                                        </m:e>
                                      </m:d>
                                    </m:e>
                                  </m:mr>
                                </m:m>
                              </m:e>
                            </m:mr>
                            <m:mr>
                              <m:e>
                                <m:m>
                                  <m:mPr>
                                    <m:mcs>
                                      <m:mc>
                                        <m:mcPr>
                                          <m:count m:val="2"/>
                                          <m:mcJc m:val="center"/>
                                        </m:mcPr>
                                      </m:mc>
                                    </m:mcs>
                                    <m:ctrlPr>
                                      <a:rPr lang="en-GB" sz="2000" i="1">
                                        <a:latin typeface="Cambria Math" panose="02040503050406030204" pitchFamily="18" charset="0"/>
                                      </a:rPr>
                                    </m:ctrlPr>
                                  </m:mPr>
                                  <m:mr>
                                    <m:e>
                                      <m:sSub>
                                        <m:sSubPr>
                                          <m:ctrlPr>
                                            <a:rPr lang="en-GB" sz="2000" i="1">
                                              <a:solidFill>
                                                <a:schemeClr val="tx2"/>
                                              </a:solidFill>
                                              <a:latin typeface="Cambria Math" panose="02040503050406030204" pitchFamily="18" charset="0"/>
                                            </a:rPr>
                                          </m:ctrlPr>
                                        </m:sSubPr>
                                        <m:e>
                                          <m:r>
                                            <a:rPr lang="en-GB" sz="2000" i="1">
                                              <a:solidFill>
                                                <a:schemeClr val="tx2"/>
                                              </a:solidFill>
                                              <a:latin typeface="Cambria Math" panose="02040503050406030204" pitchFamily="18" charset="0"/>
                                            </a:rPr>
                                            <m:t>𝑟</m:t>
                                          </m:r>
                                        </m:e>
                                        <m:sub>
                                          <m:r>
                                            <a:rPr lang="en-GB" sz="2000" i="1">
                                              <a:solidFill>
                                                <a:schemeClr val="tx2"/>
                                              </a:solidFill>
                                              <a:latin typeface="Cambria Math" panose="02040503050406030204" pitchFamily="18" charset="0"/>
                                            </a:rPr>
                                            <m:t>13</m:t>
                                          </m:r>
                                        </m:sub>
                                      </m:sSub>
                                    </m:e>
                                    <m:e>
                                      <m:sSub>
                                        <m:sSubPr>
                                          <m:ctrlPr>
                                            <a:rPr lang="en-GB" sz="2000" i="1">
                                              <a:solidFill>
                                                <a:schemeClr val="tx2"/>
                                              </a:solidFill>
                                              <a:latin typeface="Cambria Math" panose="02040503050406030204" pitchFamily="18" charset="0"/>
                                            </a:rPr>
                                          </m:ctrlPr>
                                        </m:sSubPr>
                                        <m:e>
                                          <m:r>
                                            <a:rPr lang="en-GB" sz="2000" i="1">
                                              <a:solidFill>
                                                <a:schemeClr val="tx2"/>
                                              </a:solidFill>
                                              <a:latin typeface="Cambria Math" panose="02040503050406030204" pitchFamily="18" charset="0"/>
                                            </a:rPr>
                                            <m:t>𝑟</m:t>
                                          </m:r>
                                        </m:e>
                                        <m:sub>
                                          <m:r>
                                            <a:rPr lang="en-GB" sz="2000" i="1">
                                              <a:solidFill>
                                                <a:schemeClr val="tx2"/>
                                              </a:solidFill>
                                              <a:latin typeface="Cambria Math" panose="02040503050406030204" pitchFamily="18" charset="0"/>
                                            </a:rPr>
                                            <m:t>23</m:t>
                                          </m:r>
                                        </m:sub>
                                      </m:sSub>
                                    </m:e>
                                  </m:mr>
                                  <m:mr>
                                    <m:e>
                                      <m:r>
                                        <a:rPr lang="en-GB" sz="2000" i="1">
                                          <a:latin typeface="Cambria Math" panose="02040503050406030204" pitchFamily="18" charset="0"/>
                                        </a:rPr>
                                        <m:t>0</m:t>
                                      </m:r>
                                    </m:e>
                                    <m:e>
                                      <m:r>
                                        <a:rPr lang="en-GB" sz="2000" i="1">
                                          <a:latin typeface="Cambria Math" panose="02040503050406030204" pitchFamily="18" charset="0"/>
                                        </a:rPr>
                                        <m:t>0</m:t>
                                      </m:r>
                                    </m:e>
                                  </m:mr>
                                </m:m>
                              </m:e>
                              <m:e>
                                <m:m>
                                  <m:mPr>
                                    <m:mcs>
                                      <m:mc>
                                        <m:mcPr>
                                          <m:count m:val="2"/>
                                          <m:mcJc m:val="center"/>
                                        </m:mcPr>
                                      </m:mc>
                                    </m:mcs>
                                    <m:ctrlPr>
                                      <a:rPr lang="en-GB" sz="2000" i="1">
                                        <a:latin typeface="Cambria Math" panose="02040503050406030204" pitchFamily="18" charset="0"/>
                                      </a:rPr>
                                    </m:ctrlPr>
                                  </m:mPr>
                                  <m:mr>
                                    <m:e>
                                      <m:sSub>
                                        <m:sSubPr>
                                          <m:ctrlPr>
                                            <a:rPr lang="en-GB" sz="2000" i="1">
                                              <a:solidFill>
                                                <a:schemeClr val="accent4"/>
                                              </a:solidFill>
                                              <a:latin typeface="Cambria Math" panose="02040503050406030204" pitchFamily="18" charset="0"/>
                                            </a:rPr>
                                          </m:ctrlPr>
                                        </m:sSubPr>
                                        <m:e>
                                          <m:r>
                                            <a:rPr lang="en-GB" sz="2000" i="1">
                                              <a:solidFill>
                                                <a:schemeClr val="accent4"/>
                                              </a:solidFill>
                                              <a:latin typeface="Cambria Math" panose="02040503050406030204" pitchFamily="18" charset="0"/>
                                            </a:rPr>
                                            <m:t>𝑟</m:t>
                                          </m:r>
                                        </m:e>
                                        <m:sub>
                                          <m:r>
                                            <a:rPr lang="en-GB" sz="2000" i="1">
                                              <a:solidFill>
                                                <a:schemeClr val="accent4"/>
                                              </a:solidFill>
                                              <a:latin typeface="Cambria Math" panose="02040503050406030204" pitchFamily="18" charset="0"/>
                                            </a:rPr>
                                            <m:t>33</m:t>
                                          </m:r>
                                        </m:sub>
                                      </m:sSub>
                                    </m:e>
                                    <m:e>
                                      <m:sSub>
                                        <m:sSubPr>
                                          <m:ctrlPr>
                                            <a:rPr lang="en-GB" sz="2000" i="1" smtClean="0">
                                              <a:solidFill>
                                                <a:schemeClr val="tx2"/>
                                              </a:solidFill>
                                              <a:latin typeface="Cambria Math" panose="02040503050406030204" pitchFamily="18" charset="0"/>
                                            </a:rPr>
                                          </m:ctrlPr>
                                        </m:sSubPr>
                                        <m:e>
                                          <m:r>
                                            <a:rPr lang="en-GB" sz="2000" b="0" i="1" smtClean="0">
                                              <a:solidFill>
                                                <a:schemeClr val="tx2"/>
                                              </a:solidFill>
                                              <a:latin typeface="Cambria Math" panose="02040503050406030204" pitchFamily="18" charset="0"/>
                                            </a:rPr>
                                            <m:t>𝑟</m:t>
                                          </m:r>
                                        </m:e>
                                        <m:sub>
                                          <m:r>
                                            <a:rPr lang="en-GB" sz="2000" i="1">
                                              <a:solidFill>
                                                <a:schemeClr val="tx2"/>
                                              </a:solidFill>
                                              <a:latin typeface="Cambria Math" panose="02040503050406030204" pitchFamily="18" charset="0"/>
                                            </a:rPr>
                                            <m:t>13</m:t>
                                          </m:r>
                                        </m:sub>
                                      </m:sSub>
                                      <m:d>
                                        <m:dPr>
                                          <m:ctrlPr>
                                            <a:rPr lang="en-GB" sz="2000" i="1">
                                              <a:solidFill>
                                                <a:schemeClr val="accent5"/>
                                              </a:solidFill>
                                              <a:latin typeface="Cambria Math" panose="02040503050406030204" pitchFamily="18" charset="0"/>
                                            </a:rPr>
                                          </m:ctrlPr>
                                        </m:dPr>
                                        <m:e>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m:t>
                                              </m:r>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𝑥</m:t>
                                              </m:r>
                                            </m:sub>
                                          </m:sSub>
                                        </m:e>
                                      </m:d>
                                      <m:r>
                                        <a:rPr lang="en-GB" sz="2000" i="1" smtClean="0">
                                          <a:solidFill>
                                            <a:schemeClr val="tx1"/>
                                          </a:solidFill>
                                          <a:latin typeface="Cambria Math" panose="02040503050406030204" pitchFamily="18" charset="0"/>
                                        </a:rPr>
                                        <m:t>+</m:t>
                                      </m:r>
                                      <m:sSub>
                                        <m:sSubPr>
                                          <m:ctrlPr>
                                            <a:rPr lang="en-GB" sz="2000" i="1" smtClean="0">
                                              <a:solidFill>
                                                <a:schemeClr val="tx2"/>
                                              </a:solidFill>
                                              <a:latin typeface="Cambria Math" panose="02040503050406030204" pitchFamily="18" charset="0"/>
                                            </a:rPr>
                                          </m:ctrlPr>
                                        </m:sSubPr>
                                        <m:e>
                                          <m:r>
                                            <a:rPr lang="en-GB" sz="2000" b="0" i="1" smtClean="0">
                                              <a:solidFill>
                                                <a:schemeClr val="tx2"/>
                                              </a:solidFill>
                                              <a:latin typeface="Cambria Math" panose="02040503050406030204" pitchFamily="18" charset="0"/>
                                            </a:rPr>
                                            <m:t>𝑟</m:t>
                                          </m:r>
                                        </m:e>
                                        <m:sub>
                                          <m:r>
                                            <a:rPr lang="en-GB" sz="2000" i="1">
                                              <a:solidFill>
                                                <a:schemeClr val="tx2"/>
                                              </a:solidFill>
                                              <a:latin typeface="Cambria Math" panose="02040503050406030204" pitchFamily="18" charset="0"/>
                                            </a:rPr>
                                            <m:t>23</m:t>
                                          </m:r>
                                        </m:sub>
                                      </m:sSub>
                                      <m:d>
                                        <m:dPr>
                                          <m:ctrlPr>
                                            <a:rPr lang="en-GB" sz="2000" i="1">
                                              <a:solidFill>
                                                <a:schemeClr val="accent5"/>
                                              </a:solidFill>
                                              <a:latin typeface="Cambria Math" panose="02040503050406030204" pitchFamily="18" charset="0"/>
                                            </a:rPr>
                                          </m:ctrlPr>
                                        </m:dPr>
                                        <m:e>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m:t>
                                              </m:r>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𝑦</m:t>
                                              </m:r>
                                            </m:sub>
                                          </m:sSub>
                                        </m:e>
                                      </m:d>
                                      <m:r>
                                        <a:rPr lang="en-GB" sz="2000" i="1" smtClean="0">
                                          <a:solidFill>
                                            <a:schemeClr val="tx1"/>
                                          </a:solidFill>
                                          <a:latin typeface="Cambria Math" panose="02040503050406030204" pitchFamily="18" charset="0"/>
                                        </a:rPr>
                                        <m:t>+</m:t>
                                      </m:r>
                                      <m:sSub>
                                        <m:sSubPr>
                                          <m:ctrlPr>
                                            <a:rPr lang="en-GB" sz="2000" i="1" smtClean="0">
                                              <a:solidFill>
                                                <a:schemeClr val="accent4"/>
                                              </a:solidFill>
                                              <a:latin typeface="Cambria Math" panose="02040503050406030204" pitchFamily="18" charset="0"/>
                                            </a:rPr>
                                          </m:ctrlPr>
                                        </m:sSubPr>
                                        <m:e>
                                          <m:r>
                                            <a:rPr lang="en-GB" sz="2000" b="0" i="1" smtClean="0">
                                              <a:solidFill>
                                                <a:schemeClr val="accent4"/>
                                              </a:solidFill>
                                              <a:latin typeface="Cambria Math" panose="02040503050406030204" pitchFamily="18" charset="0"/>
                                            </a:rPr>
                                            <m:t>𝑟</m:t>
                                          </m:r>
                                        </m:e>
                                        <m:sub>
                                          <m:r>
                                            <a:rPr lang="en-GB" sz="2000" i="1">
                                              <a:solidFill>
                                                <a:schemeClr val="accent4"/>
                                              </a:solidFill>
                                              <a:latin typeface="Cambria Math" panose="02040503050406030204" pitchFamily="18" charset="0"/>
                                            </a:rPr>
                                            <m:t>33</m:t>
                                          </m:r>
                                        </m:sub>
                                      </m:sSub>
                                      <m:d>
                                        <m:dPr>
                                          <m:ctrlPr>
                                            <a:rPr lang="en-GB" sz="2000" i="1">
                                              <a:solidFill>
                                                <a:schemeClr val="accent5"/>
                                              </a:solidFill>
                                              <a:latin typeface="Cambria Math" panose="02040503050406030204" pitchFamily="18" charset="0"/>
                                            </a:rPr>
                                          </m:ctrlPr>
                                        </m:dPr>
                                        <m:e>
                                          <m:sSub>
                                            <m:sSubPr>
                                              <m:ctrlPr>
                                                <a:rPr lang="en-GB" sz="2000" i="1">
                                                  <a:solidFill>
                                                    <a:schemeClr val="accent5"/>
                                                  </a:solidFill>
                                                  <a:latin typeface="Cambria Math" panose="02040503050406030204" pitchFamily="18" charset="0"/>
                                                </a:rPr>
                                              </m:ctrlPr>
                                            </m:sSubPr>
                                            <m:e>
                                              <m:r>
                                                <a:rPr lang="en-GB" sz="2000" i="1">
                                                  <a:solidFill>
                                                    <a:schemeClr val="accent5"/>
                                                  </a:solidFill>
                                                  <a:latin typeface="Cambria Math" panose="02040503050406030204" pitchFamily="18" charset="0"/>
                                                </a:rPr>
                                                <m:t>−</m:t>
                                              </m:r>
                                              <m:r>
                                                <a:rPr lang="en-GB" sz="2000" i="1">
                                                  <a:solidFill>
                                                    <a:schemeClr val="accent5"/>
                                                  </a:solidFill>
                                                  <a:latin typeface="Cambria Math" panose="02040503050406030204" pitchFamily="18" charset="0"/>
                                                </a:rPr>
                                                <m:t>𝑡</m:t>
                                              </m:r>
                                            </m:e>
                                            <m:sub>
                                              <m:r>
                                                <a:rPr lang="en-GB" sz="2000" i="1">
                                                  <a:solidFill>
                                                    <a:schemeClr val="accent5"/>
                                                  </a:solidFill>
                                                  <a:latin typeface="Cambria Math" panose="02040503050406030204" pitchFamily="18" charset="0"/>
                                                </a:rPr>
                                                <m:t>𝑧</m:t>
                                              </m:r>
                                            </m:sub>
                                          </m:sSub>
                                        </m:e>
                                      </m:d>
                                    </m:e>
                                  </m:mr>
                                  <m:mr>
                                    <m:e>
                                      <m:r>
                                        <a:rPr lang="en-GB" sz="2000" i="1">
                                          <a:latin typeface="Cambria Math" panose="02040503050406030204" pitchFamily="18" charset="0"/>
                                        </a:rPr>
                                        <m:t>0</m:t>
                                      </m:r>
                                    </m:e>
                                    <m:e>
                                      <m:r>
                                        <a:rPr lang="en-GB" sz="2000" i="1">
                                          <a:latin typeface="Cambria Math" panose="02040503050406030204" pitchFamily="18" charset="0"/>
                                        </a:rPr>
                                        <m:t>1</m:t>
                                      </m:r>
                                    </m:e>
                                  </m:mr>
                                </m:m>
                              </m:e>
                            </m:mr>
                          </m:m>
                        </m:e>
                      </m:d>
                    </m:oMath>
                  </m:oMathPara>
                </a14:m>
                <a:endParaRPr lang="en-GB" dirty="0"/>
              </a:p>
            </p:txBody>
          </p:sp>
        </mc:Choice>
        <mc:Fallback xmlns="">
          <p:sp>
            <p:nvSpPr>
              <p:cNvPr id="6" name="Rectangle 5">
                <a:extLst>
                  <a:ext uri="{FF2B5EF4-FFF2-40B4-BE49-F238E27FC236}">
                    <a16:creationId xmlns:a16="http://schemas.microsoft.com/office/drawing/2014/main" id="{AC7F21B0-E441-427C-9B26-0962BB7AC3CD}"/>
                  </a:ext>
                </a:extLst>
              </p:cNvPr>
              <p:cNvSpPr>
                <a:spLocks noRot="1" noChangeAspect="1" noMove="1" noResize="1" noEditPoints="1" noAdjustHandles="1" noChangeArrowheads="1" noChangeShapeType="1" noTextEdit="1"/>
              </p:cNvSpPr>
              <p:nvPr/>
            </p:nvSpPr>
            <p:spPr>
              <a:xfrm>
                <a:off x="5964022" y="4292136"/>
                <a:ext cx="6154442" cy="1553439"/>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10206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80AD-A96B-43B5-BA7F-3F7E10830E2F}"/>
              </a:ext>
            </a:extLst>
          </p:cNvPr>
          <p:cNvSpPr>
            <a:spLocks noGrp="1"/>
          </p:cNvSpPr>
          <p:nvPr>
            <p:ph type="title"/>
          </p:nvPr>
        </p:nvSpPr>
        <p:spPr/>
        <p:txBody>
          <a:bodyPr/>
          <a:lstStyle/>
          <a:p>
            <a:r>
              <a:rPr lang="en-GB" b="1" dirty="0"/>
              <a:t>Recap: Matrices as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25C9E5-D7EE-4E85-99E3-44C54D7A7BD7}"/>
                  </a:ext>
                </a:extLst>
              </p:cNvPr>
              <p:cNvSpPr>
                <a:spLocks noGrp="1"/>
              </p:cNvSpPr>
              <p:nvPr>
                <p:ph idx="1"/>
              </p:nvPr>
            </p:nvSpPr>
            <p:spPr/>
            <p:txBody>
              <a:bodyPr>
                <a:normAutofit lnSpcReduction="10000"/>
              </a:bodyPr>
              <a:lstStyle/>
              <a:p>
                <a:r>
                  <a:rPr lang="en-GB" dirty="0"/>
                  <a:t>The </a:t>
                </a:r>
                <a:r>
                  <a:rPr lang="en-GB" dirty="0">
                    <a:solidFill>
                      <a:schemeClr val="accent4"/>
                    </a:solidFill>
                  </a:rPr>
                  <a:t>elements</a:t>
                </a:r>
                <a:r>
                  <a:rPr lang="en-GB" dirty="0"/>
                  <a:t> of the matrix are the </a:t>
                </a:r>
                <a:r>
                  <a:rPr lang="en-GB" dirty="0">
                    <a:solidFill>
                      <a:schemeClr val="accent4"/>
                    </a:solidFill>
                  </a:rPr>
                  <a:t>coefficients</a:t>
                </a:r>
                <a:r>
                  <a:rPr lang="en-GB" dirty="0"/>
                  <a:t> of the functions they represent</a:t>
                </a:r>
              </a:p>
              <a:p>
                <a:r>
                  <a:rPr lang="en-GB" dirty="0"/>
                  <a:t>e.g. </a:t>
                </a:r>
                <a14:m>
                  <m:oMath xmlns:m="http://schemas.openxmlformats.org/officeDocument/2006/math">
                    <m:r>
                      <a:rPr lang="en-GB" sz="3199" i="1">
                        <a:latin typeface="Cambria Math" panose="02040503050406030204" pitchFamily="18" charset="0"/>
                      </a:rPr>
                      <m:t>𝑔</m:t>
                    </m:r>
                    <m:d>
                      <m:dPr>
                        <m:begChr m:val="["/>
                        <m:endChr m:val="]"/>
                        <m:ctrlPr>
                          <a:rPr lang="en-GB" sz="3199" i="1">
                            <a:latin typeface="Cambria Math" panose="02040503050406030204" pitchFamily="18" charset="0"/>
                          </a:rPr>
                        </m:ctrlPr>
                      </m:dPr>
                      <m:e>
                        <m:d>
                          <m:dPr>
                            <m:ctrlPr>
                              <a:rPr lang="en-GB" sz="3199" i="1">
                                <a:latin typeface="Cambria Math" panose="02040503050406030204" pitchFamily="18" charset="0"/>
                              </a:rPr>
                            </m:ctrlPr>
                          </m:dPr>
                          <m:e>
                            <m:m>
                              <m:mPr>
                                <m:mcs>
                                  <m:mc>
                                    <m:mcPr>
                                      <m:count m:val="1"/>
                                      <m:mcJc m:val="center"/>
                                    </m:mcPr>
                                  </m:mc>
                                </m:mcs>
                                <m:ctrlPr>
                                  <a:rPr lang="en-GB" sz="3199" i="1">
                                    <a:latin typeface="Cambria Math" panose="02040503050406030204" pitchFamily="18" charset="0"/>
                                  </a:rPr>
                                </m:ctrlPr>
                              </m:mPr>
                              <m:mr>
                                <m:e>
                                  <m:r>
                                    <m:rPr>
                                      <m:brk m:alnAt="7"/>
                                    </m:rPr>
                                    <a:rPr lang="en-GB" sz="3199" i="1">
                                      <a:latin typeface="Cambria Math" panose="02040503050406030204" pitchFamily="18" charset="0"/>
                                    </a:rPr>
                                    <m:t>𝑥</m:t>
                                  </m:r>
                                </m:e>
                              </m:mr>
                              <m:mr>
                                <m:e>
                                  <m:r>
                                    <a:rPr lang="en-GB" sz="3199" i="1">
                                      <a:latin typeface="Cambria Math" panose="02040503050406030204" pitchFamily="18" charset="0"/>
                                    </a:rPr>
                                    <m:t>𝑦</m:t>
                                  </m:r>
                                </m:e>
                              </m:mr>
                            </m:m>
                          </m:e>
                        </m:d>
                      </m:e>
                    </m:d>
                    <m:r>
                      <a:rPr lang="en-GB" sz="3199" i="1">
                        <a:latin typeface="Cambria Math" panose="02040503050406030204" pitchFamily="18" charset="0"/>
                      </a:rPr>
                      <m:t>=</m:t>
                    </m:r>
                    <m:d>
                      <m:dPr>
                        <m:ctrlPr>
                          <a:rPr lang="en-GB" sz="3199" i="1">
                            <a:latin typeface="Cambria Math" panose="02040503050406030204" pitchFamily="18" charset="0"/>
                          </a:rPr>
                        </m:ctrlPr>
                      </m:dPr>
                      <m:e>
                        <m:m>
                          <m:mPr>
                            <m:mcs>
                              <m:mc>
                                <m:mcPr>
                                  <m:count m:val="1"/>
                                  <m:mcJc m:val="center"/>
                                </m:mcPr>
                              </m:mc>
                            </m:mcs>
                            <m:ctrlPr>
                              <a:rPr lang="en-GB" sz="3199" i="1">
                                <a:latin typeface="Cambria Math" panose="02040503050406030204" pitchFamily="18" charset="0"/>
                              </a:rPr>
                            </m:ctrlPr>
                          </m:mPr>
                          <m:mr>
                            <m:e>
                              <m:sSub>
                                <m:sSubPr>
                                  <m:ctrlPr>
                                    <a:rPr lang="en-GB" sz="3199" i="1">
                                      <a:latin typeface="Cambria Math" panose="02040503050406030204" pitchFamily="18" charset="0"/>
                                    </a:rPr>
                                  </m:ctrlPr>
                                </m:sSubPr>
                                <m:e>
                                  <m:r>
                                    <a:rPr lang="en-GB" sz="3199" i="1">
                                      <a:latin typeface="Cambria Math" panose="02040503050406030204" pitchFamily="18" charset="0"/>
                                    </a:rPr>
                                    <m:t>𝑔</m:t>
                                  </m:r>
                                </m:e>
                                <m:sub>
                                  <m:r>
                                    <a:rPr lang="en-GB" sz="3199" i="1">
                                      <a:latin typeface="Cambria Math" panose="02040503050406030204" pitchFamily="18" charset="0"/>
                                    </a:rPr>
                                    <m:t>𝑥</m:t>
                                  </m:r>
                                </m:sub>
                              </m:sSub>
                              <m:r>
                                <a:rPr lang="en-GB" sz="3199" i="1">
                                  <a:latin typeface="Cambria Math" panose="02040503050406030204" pitchFamily="18" charset="0"/>
                                </a:rPr>
                                <m:t>(</m:t>
                              </m:r>
                              <m:r>
                                <a:rPr lang="en-GB" sz="3199" i="1">
                                  <a:latin typeface="Cambria Math" panose="02040503050406030204" pitchFamily="18" charset="0"/>
                                </a:rPr>
                                <m:t>𝑥</m:t>
                              </m:r>
                              <m:r>
                                <a:rPr lang="en-GB" sz="3199" i="1">
                                  <a:latin typeface="Cambria Math" panose="02040503050406030204" pitchFamily="18" charset="0"/>
                                </a:rPr>
                                <m:t>, </m:t>
                              </m:r>
                              <m:r>
                                <a:rPr lang="en-GB" sz="3199" i="1">
                                  <a:latin typeface="Cambria Math" panose="02040503050406030204" pitchFamily="18" charset="0"/>
                                </a:rPr>
                                <m:t>𝑦</m:t>
                              </m:r>
                              <m:r>
                                <a:rPr lang="en-GB" sz="3199" i="1">
                                  <a:latin typeface="Cambria Math" panose="02040503050406030204" pitchFamily="18" charset="0"/>
                                </a:rPr>
                                <m:t>)</m:t>
                              </m:r>
                            </m:e>
                          </m:mr>
                          <m:mr>
                            <m:e>
                              <m:sSub>
                                <m:sSubPr>
                                  <m:ctrlPr>
                                    <a:rPr lang="en-GB" sz="3199" i="1">
                                      <a:latin typeface="Cambria Math" panose="02040503050406030204" pitchFamily="18" charset="0"/>
                                    </a:rPr>
                                  </m:ctrlPr>
                                </m:sSubPr>
                                <m:e>
                                  <m:r>
                                    <a:rPr lang="en-GB" sz="3199" i="1">
                                      <a:latin typeface="Cambria Math" panose="02040503050406030204" pitchFamily="18" charset="0"/>
                                    </a:rPr>
                                    <m:t>𝑔</m:t>
                                  </m:r>
                                </m:e>
                                <m:sub>
                                  <m:r>
                                    <a:rPr lang="en-GB" sz="3199" i="1">
                                      <a:latin typeface="Cambria Math" panose="02040503050406030204" pitchFamily="18" charset="0"/>
                                    </a:rPr>
                                    <m:t>𝑦</m:t>
                                  </m:r>
                                </m:sub>
                              </m:sSub>
                              <m:r>
                                <a:rPr lang="en-GB" sz="3199" i="1">
                                  <a:latin typeface="Cambria Math" panose="02040503050406030204" pitchFamily="18" charset="0"/>
                                </a:rPr>
                                <m:t>(</m:t>
                              </m:r>
                              <m:r>
                                <a:rPr lang="en-GB" sz="3199" i="1">
                                  <a:latin typeface="Cambria Math" panose="02040503050406030204" pitchFamily="18" charset="0"/>
                                </a:rPr>
                                <m:t>𝑥</m:t>
                              </m:r>
                              <m:r>
                                <a:rPr lang="en-GB" sz="3199" i="1">
                                  <a:latin typeface="Cambria Math" panose="02040503050406030204" pitchFamily="18" charset="0"/>
                                </a:rPr>
                                <m:t>, </m:t>
                              </m:r>
                              <m:r>
                                <a:rPr lang="en-GB" sz="3199" i="1">
                                  <a:latin typeface="Cambria Math" panose="02040503050406030204" pitchFamily="18" charset="0"/>
                                </a:rPr>
                                <m:t>𝑦</m:t>
                              </m:r>
                              <m:r>
                                <a:rPr lang="en-GB" sz="3199" i="1">
                                  <a:latin typeface="Cambria Math" panose="02040503050406030204" pitchFamily="18" charset="0"/>
                                </a:rPr>
                                <m:t>)</m:t>
                              </m:r>
                            </m:e>
                          </m:mr>
                        </m:m>
                      </m:e>
                    </m:d>
                    <m:r>
                      <a:rPr lang="en-GB" sz="3199" i="1">
                        <a:latin typeface="Cambria Math" panose="02040503050406030204" pitchFamily="18" charset="0"/>
                      </a:rPr>
                      <m:t>=</m:t>
                    </m:r>
                    <m:d>
                      <m:dPr>
                        <m:ctrlPr>
                          <a:rPr lang="en-GB" sz="3199" i="1">
                            <a:latin typeface="Cambria Math" panose="02040503050406030204" pitchFamily="18" charset="0"/>
                          </a:rPr>
                        </m:ctrlPr>
                      </m:dPr>
                      <m:e>
                        <m:m>
                          <m:mPr>
                            <m:mcs>
                              <m:mc>
                                <m:mcPr>
                                  <m:count m:val="1"/>
                                  <m:mcJc m:val="center"/>
                                </m:mcPr>
                              </m:mc>
                            </m:mcs>
                            <m:ctrlPr>
                              <a:rPr lang="en-GB" sz="3199" i="1">
                                <a:latin typeface="Cambria Math" panose="02040503050406030204" pitchFamily="18" charset="0"/>
                              </a:rPr>
                            </m:ctrlPr>
                          </m:mPr>
                          <m:mr>
                            <m:e>
                              <m:r>
                                <m:rPr>
                                  <m:brk m:alnAt="7"/>
                                </m:rPr>
                                <a:rPr lang="en-GB" sz="3199" i="1">
                                  <a:latin typeface="Cambria Math" panose="02040503050406030204" pitchFamily="18" charset="0"/>
                                </a:rPr>
                                <m:t>0</m:t>
                              </m:r>
                              <m:r>
                                <a:rPr lang="en-GB" sz="3199" i="1">
                                  <a:latin typeface="Cambria Math" panose="02040503050406030204" pitchFamily="18" charset="0"/>
                                </a:rPr>
                                <m:t>𝑥</m:t>
                              </m:r>
                              <m:r>
                                <a:rPr lang="en-GB" sz="3199" i="1">
                                  <a:latin typeface="Cambria Math" panose="02040503050406030204" pitchFamily="18" charset="0"/>
                                </a:rPr>
                                <m:t>+2</m:t>
                              </m:r>
                              <m:r>
                                <a:rPr lang="en-GB" sz="3199" i="1">
                                  <a:latin typeface="Cambria Math" panose="02040503050406030204" pitchFamily="18" charset="0"/>
                                </a:rPr>
                                <m:t>𝑦</m:t>
                              </m:r>
                            </m:e>
                          </m:mr>
                          <m:mr>
                            <m:e>
                              <m:r>
                                <a:rPr lang="en-GB" sz="3199" i="1">
                                  <a:latin typeface="Cambria Math" panose="02040503050406030204" pitchFamily="18" charset="0"/>
                                </a:rPr>
                                <m:t>𝑥</m:t>
                              </m:r>
                              <m:r>
                                <a:rPr lang="en-GB" sz="3199" i="1">
                                  <a:latin typeface="Cambria Math" panose="02040503050406030204" pitchFamily="18" charset="0"/>
                                </a:rPr>
                                <m:t>−</m:t>
                              </m:r>
                              <m:r>
                                <a:rPr lang="en-GB" sz="3199" i="1">
                                  <a:latin typeface="Cambria Math" panose="02040503050406030204" pitchFamily="18" charset="0"/>
                                </a:rPr>
                                <m:t>𝑦</m:t>
                              </m:r>
                            </m:e>
                          </m:mr>
                        </m:m>
                      </m:e>
                    </m:d>
                  </m:oMath>
                </a14:m>
                <a:r>
                  <a:rPr lang="en-GB" dirty="0"/>
                  <a:t> would be written as</a:t>
                </a:r>
                <a:br>
                  <a:rPr lang="en-GB" dirty="0"/>
                </a:br>
                <a:br>
                  <a:rPr lang="en-GB" dirty="0"/>
                </a:br>
                <a14:m>
                  <m:oMath xmlns:m="http://schemas.openxmlformats.org/officeDocument/2006/math">
                    <m:d>
                      <m:dPr>
                        <m:ctrlPr>
                          <a:rPr lang="en-GB" sz="6598" i="1">
                            <a:solidFill>
                              <a:schemeClr val="accent4"/>
                            </a:solidFill>
                            <a:latin typeface="Cambria Math" panose="02040503050406030204" pitchFamily="18" charset="0"/>
                          </a:rPr>
                        </m:ctrlPr>
                      </m:dPr>
                      <m:e>
                        <m:m>
                          <m:mPr>
                            <m:mcs>
                              <m:mc>
                                <m:mcPr>
                                  <m:count m:val="2"/>
                                  <m:mcJc m:val="center"/>
                                </m:mcPr>
                              </m:mc>
                            </m:mcs>
                            <m:ctrlPr>
                              <a:rPr lang="en-GB" sz="6598" i="1">
                                <a:solidFill>
                                  <a:schemeClr val="accent4"/>
                                </a:solidFill>
                                <a:latin typeface="Cambria Math" panose="02040503050406030204" pitchFamily="18" charset="0"/>
                              </a:rPr>
                            </m:ctrlPr>
                          </m:mPr>
                          <m:mr>
                            <m:e>
                              <m:r>
                                <m:rPr>
                                  <m:brk m:alnAt="7"/>
                                </m:rPr>
                                <a:rPr lang="en-GB" sz="6598" i="1">
                                  <a:solidFill>
                                    <a:schemeClr val="accent4"/>
                                  </a:solidFill>
                                  <a:latin typeface="Cambria Math" panose="02040503050406030204" pitchFamily="18" charset="0"/>
                                </a:rPr>
                                <m:t>0</m:t>
                              </m:r>
                            </m:e>
                            <m:e>
                              <m:r>
                                <a:rPr lang="en-GB" sz="6598" i="1">
                                  <a:solidFill>
                                    <a:schemeClr val="accent4"/>
                                  </a:solidFill>
                                  <a:latin typeface="Cambria Math" panose="02040503050406030204" pitchFamily="18" charset="0"/>
                                </a:rPr>
                                <m:t>2</m:t>
                              </m:r>
                            </m:e>
                          </m:mr>
                          <m:mr>
                            <m:e>
                              <m:r>
                                <a:rPr lang="en-GB" sz="6598" i="1">
                                  <a:solidFill>
                                    <a:schemeClr val="accent4"/>
                                  </a:solidFill>
                                  <a:latin typeface="Cambria Math" panose="02040503050406030204" pitchFamily="18" charset="0"/>
                                </a:rPr>
                                <m:t>1</m:t>
                              </m:r>
                            </m:e>
                            <m:e>
                              <m:r>
                                <a:rPr lang="en-GB" sz="6598" i="1">
                                  <a:solidFill>
                                    <a:schemeClr val="accent4"/>
                                  </a:solidFill>
                                  <a:latin typeface="Cambria Math" panose="02040503050406030204" pitchFamily="18" charset="0"/>
                                </a:rPr>
                                <m:t>−1</m:t>
                              </m:r>
                            </m:e>
                          </m:mr>
                        </m:m>
                      </m:e>
                    </m:d>
                  </m:oMath>
                </a14:m>
                <a:endParaRPr lang="en-GB" sz="6598" dirty="0"/>
              </a:p>
            </p:txBody>
          </p:sp>
        </mc:Choice>
        <mc:Fallback xmlns="">
          <p:sp>
            <p:nvSpPr>
              <p:cNvPr id="3" name="Content Placeholder 2">
                <a:extLst>
                  <a:ext uri="{FF2B5EF4-FFF2-40B4-BE49-F238E27FC236}">
                    <a16:creationId xmlns:a16="http://schemas.microsoft.com/office/drawing/2014/main" id="{7925C9E5-D7EE-4E85-99E3-44C54D7A7BD7}"/>
                  </a:ext>
                </a:extLst>
              </p:cNvPr>
              <p:cNvSpPr>
                <a:spLocks noGrp="1" noRot="1" noChangeAspect="1" noMove="1" noResize="1" noEditPoints="1" noAdjustHandles="1" noChangeArrowheads="1" noChangeShapeType="1" noTextEdit="1"/>
              </p:cNvSpPr>
              <p:nvPr>
                <p:ph idx="1"/>
              </p:nvPr>
            </p:nvSpPr>
            <p:spPr>
              <a:blipFill>
                <a:blip r:embed="rId3"/>
                <a:stretch>
                  <a:fillRect l="-1535" t="-4142" r="-134" b="-444"/>
                </a:stretch>
              </a:blipFill>
            </p:spPr>
            <p:txBody>
              <a:bodyPr/>
              <a:lstStyle/>
              <a:p>
                <a:r>
                  <a:rPr lang="en-GB">
                    <a:noFill/>
                  </a:rPr>
                  <a:t> </a:t>
                </a:r>
              </a:p>
            </p:txBody>
          </p:sp>
        </mc:Fallback>
      </mc:AlternateContent>
      <p:grpSp>
        <p:nvGrpSpPr>
          <p:cNvPr id="9" name="Group 8">
            <a:extLst>
              <a:ext uri="{FF2B5EF4-FFF2-40B4-BE49-F238E27FC236}">
                <a16:creationId xmlns:a16="http://schemas.microsoft.com/office/drawing/2014/main" id="{41575725-14B1-4260-8D53-D01048D7FD1A}"/>
              </a:ext>
              <a:ext uri="{C183D7F6-B498-43B3-948B-1728B52AA6E4}">
                <adec:decorative xmlns:adec="http://schemas.microsoft.com/office/drawing/2017/decorative" val="1"/>
              </a:ext>
            </a:extLst>
          </p:cNvPr>
          <p:cNvGrpSpPr/>
          <p:nvPr/>
        </p:nvGrpSpPr>
        <p:grpSpPr>
          <a:xfrm>
            <a:off x="1645491" y="4221274"/>
            <a:ext cx="9126383" cy="2123903"/>
            <a:chOff x="1645920" y="4221480"/>
            <a:chExt cx="9128760" cy="2124456"/>
          </a:xfrm>
        </p:grpSpPr>
        <mc:AlternateContent xmlns:mc="http://schemas.openxmlformats.org/markup-compatibility/2006">
          <mc:Choice xmlns:a14="http://schemas.microsoft.com/office/drawing/2010/main" Requires="a14">
            <p:sp>
              <p:nvSpPr>
                <p:cNvPr id="4" name="Speech Bubble: Rectangle 3">
                  <a:extLst>
                    <a:ext uri="{FF2B5EF4-FFF2-40B4-BE49-F238E27FC236}">
                      <a16:creationId xmlns:a16="http://schemas.microsoft.com/office/drawing/2014/main" id="{C7775B70-ED3F-4E0D-A760-C31D85D98308}"/>
                    </a:ext>
                    <a:ext uri="{C183D7F6-B498-43B3-948B-1728B52AA6E4}">
                      <adec:decorative xmlns:adec="http://schemas.microsoft.com/office/drawing/2017/decorative" val="1"/>
                    </a:ext>
                  </a:extLst>
                </p:cNvPr>
                <p:cNvSpPr/>
                <p:nvPr/>
              </p:nvSpPr>
              <p:spPr>
                <a:xfrm>
                  <a:off x="1645920" y="4221480"/>
                  <a:ext cx="2621280" cy="655320"/>
                </a:xfrm>
                <a:prstGeom prst="wedgeRectCallout">
                  <a:avLst>
                    <a:gd name="adj1" fmla="val 68620"/>
                    <a:gd name="adj2" fmla="val -8520"/>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r>
                        <a:rPr lang="en-GB" sz="2400">
                          <a:latin typeface="Cambria Math" panose="02040503050406030204" pitchFamily="18" charset="0"/>
                        </a:rPr>
                        <m:t>𝑥</m:t>
                      </m:r>
                    </m:oMath>
                  </a14:m>
                  <a:r>
                    <a:rPr lang="en-GB" sz="2400" dirty="0">
                      <a:cs typeface="Times New Roman" panose="02020603050405020304" pitchFamily="18" charset="0"/>
                    </a:rPr>
                    <a:t> coefficient of </a:t>
                  </a:r>
                  <a14:m>
                    <m:oMath xmlns:m="http://schemas.openxmlformats.org/officeDocument/2006/math">
                      <m:sSub>
                        <m:sSubPr>
                          <m:ctrlPr>
                            <a:rPr lang="en-GB" sz="2400" i="1">
                              <a:latin typeface="Cambria Math" panose="02040503050406030204" pitchFamily="18" charset="0"/>
                            </a:rPr>
                          </m:ctrlPr>
                        </m:sSubPr>
                        <m:e>
                          <m:r>
                            <a:rPr lang="en-GB" sz="2400">
                              <a:latin typeface="Cambria Math" panose="02040503050406030204" pitchFamily="18" charset="0"/>
                            </a:rPr>
                            <m:t>𝑔</m:t>
                          </m:r>
                        </m:e>
                        <m:sub>
                          <m:r>
                            <a:rPr lang="en-GB" sz="2400">
                              <a:latin typeface="Cambria Math" panose="02040503050406030204" pitchFamily="18" charset="0"/>
                            </a:rPr>
                            <m:t>𝑥</m:t>
                          </m:r>
                        </m:sub>
                      </m:sSub>
                    </m:oMath>
                  </a14:m>
                  <a:endParaRPr lang="en-GB" sz="2400" dirty="0">
                    <a:cs typeface="Times New Roman" panose="02020603050405020304" pitchFamily="18" charset="0"/>
                  </a:endParaRPr>
                </a:p>
              </p:txBody>
            </p:sp>
          </mc:Choice>
          <mc:Fallback>
            <p:sp>
              <p:nvSpPr>
                <p:cNvPr id="4" name="Speech Bubble: Rectangle 3">
                  <a:extLst>
                    <a:ext uri="{FF2B5EF4-FFF2-40B4-BE49-F238E27FC236}">
                      <a16:creationId xmlns:a16="http://schemas.microsoft.com/office/drawing/2014/main" id="{C7775B70-ED3F-4E0D-A760-C31D85D9830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645920" y="4221480"/>
                  <a:ext cx="2621280" cy="655320"/>
                </a:xfrm>
                <a:prstGeom prst="wedgeRectCallout">
                  <a:avLst>
                    <a:gd name="adj1" fmla="val 68620"/>
                    <a:gd name="adj2" fmla="val -8520"/>
                  </a:avLst>
                </a:prstGeom>
                <a:blipFill>
                  <a:blip r:embed="rId4"/>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Speech Bubble: Rectangle 4">
                  <a:extLst>
                    <a:ext uri="{FF2B5EF4-FFF2-40B4-BE49-F238E27FC236}">
                      <a16:creationId xmlns:a16="http://schemas.microsoft.com/office/drawing/2014/main" id="{D4EF66B4-B828-40D7-ACDB-AA3F7CE3CA8D}"/>
                    </a:ext>
                    <a:ext uri="{C183D7F6-B498-43B3-948B-1728B52AA6E4}">
                      <adec:decorative xmlns:adec="http://schemas.microsoft.com/office/drawing/2017/decorative" val="1"/>
                    </a:ext>
                  </a:extLst>
                </p:cNvPr>
                <p:cNvSpPr/>
                <p:nvPr/>
              </p:nvSpPr>
              <p:spPr>
                <a:xfrm>
                  <a:off x="1645920" y="5690616"/>
                  <a:ext cx="2621280" cy="655320"/>
                </a:xfrm>
                <a:prstGeom prst="wedgeRectCallout">
                  <a:avLst>
                    <a:gd name="adj1" fmla="val 70231"/>
                    <a:gd name="adj2" fmla="val 4361"/>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r>
                        <a:rPr lang="en-GB" sz="2400">
                          <a:latin typeface="Cambria Math" panose="02040503050406030204" pitchFamily="18" charset="0"/>
                        </a:rPr>
                        <m:t>𝑥</m:t>
                      </m:r>
                    </m:oMath>
                  </a14:m>
                  <a:r>
                    <a:rPr lang="en-GB" sz="2400" dirty="0">
                      <a:cs typeface="Times New Roman" panose="02020603050405020304" pitchFamily="18" charset="0"/>
                    </a:rPr>
                    <a:t> coefficient of </a:t>
                  </a:r>
                  <a14:m>
                    <m:oMath xmlns:m="http://schemas.openxmlformats.org/officeDocument/2006/math">
                      <m:sSub>
                        <m:sSubPr>
                          <m:ctrlPr>
                            <a:rPr lang="en-GB" sz="2400" i="1">
                              <a:latin typeface="Cambria Math" panose="02040503050406030204" pitchFamily="18" charset="0"/>
                            </a:rPr>
                          </m:ctrlPr>
                        </m:sSubPr>
                        <m:e>
                          <m:r>
                            <a:rPr lang="en-GB" sz="2400">
                              <a:latin typeface="Cambria Math" panose="02040503050406030204" pitchFamily="18" charset="0"/>
                            </a:rPr>
                            <m:t>𝑔</m:t>
                          </m:r>
                        </m:e>
                        <m:sub>
                          <m:r>
                            <a:rPr lang="en-GB" sz="2400">
                              <a:latin typeface="Cambria Math" panose="02040503050406030204" pitchFamily="18" charset="0"/>
                            </a:rPr>
                            <m:t>𝑦</m:t>
                          </m:r>
                        </m:sub>
                      </m:sSub>
                    </m:oMath>
                  </a14:m>
                  <a:endParaRPr lang="en-GB" sz="2400" dirty="0">
                    <a:cs typeface="Times New Roman" panose="02020603050405020304" pitchFamily="18" charset="0"/>
                  </a:endParaRPr>
                </a:p>
              </p:txBody>
            </p:sp>
          </mc:Choice>
          <mc:Fallback>
            <p:sp>
              <p:nvSpPr>
                <p:cNvPr id="5" name="Speech Bubble: Rectangle 4">
                  <a:extLst>
                    <a:ext uri="{FF2B5EF4-FFF2-40B4-BE49-F238E27FC236}">
                      <a16:creationId xmlns:a16="http://schemas.microsoft.com/office/drawing/2014/main" id="{D4EF66B4-B828-40D7-ACDB-AA3F7CE3CA8D}"/>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645920" y="5690616"/>
                  <a:ext cx="2621280" cy="655320"/>
                </a:xfrm>
                <a:prstGeom prst="wedgeRectCallout">
                  <a:avLst>
                    <a:gd name="adj1" fmla="val 70231"/>
                    <a:gd name="adj2" fmla="val 4361"/>
                  </a:avLst>
                </a:prstGeom>
                <a:blipFill>
                  <a:blip r:embed="rId5"/>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Speech Bubble: Rectangle 5">
                  <a:extLst>
                    <a:ext uri="{FF2B5EF4-FFF2-40B4-BE49-F238E27FC236}">
                      <a16:creationId xmlns:a16="http://schemas.microsoft.com/office/drawing/2014/main" id="{EDC311EE-307D-4FC2-993A-9FC49081E18B}"/>
                    </a:ext>
                    <a:ext uri="{C183D7F6-B498-43B3-948B-1728B52AA6E4}">
                      <adec:decorative xmlns:adec="http://schemas.microsoft.com/office/drawing/2017/decorative" val="1"/>
                    </a:ext>
                  </a:extLst>
                </p:cNvPr>
                <p:cNvSpPr/>
                <p:nvPr/>
              </p:nvSpPr>
              <p:spPr>
                <a:xfrm>
                  <a:off x="8153400" y="4221481"/>
                  <a:ext cx="2621280" cy="655320"/>
                </a:xfrm>
                <a:prstGeom prst="wedgeRectCallout">
                  <a:avLst>
                    <a:gd name="adj1" fmla="val -82496"/>
                    <a:gd name="adj2" fmla="val -7267"/>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r>
                        <a:rPr lang="en-GB" sz="2400">
                          <a:latin typeface="Cambria Math" panose="02040503050406030204" pitchFamily="18" charset="0"/>
                        </a:rPr>
                        <m:t>𝑦</m:t>
                      </m:r>
                    </m:oMath>
                  </a14:m>
                  <a:r>
                    <a:rPr lang="en-GB" sz="2400" dirty="0">
                      <a:cs typeface="Times New Roman" panose="02020603050405020304" pitchFamily="18" charset="0"/>
                    </a:rPr>
                    <a:t> coefficient of </a:t>
                  </a:r>
                  <a14:m>
                    <m:oMath xmlns:m="http://schemas.openxmlformats.org/officeDocument/2006/math">
                      <m:sSub>
                        <m:sSubPr>
                          <m:ctrlPr>
                            <a:rPr lang="en-GB" sz="2400" i="1">
                              <a:latin typeface="Cambria Math" panose="02040503050406030204" pitchFamily="18" charset="0"/>
                            </a:rPr>
                          </m:ctrlPr>
                        </m:sSubPr>
                        <m:e>
                          <m:r>
                            <a:rPr lang="en-GB" sz="2400">
                              <a:latin typeface="Cambria Math" panose="02040503050406030204" pitchFamily="18" charset="0"/>
                            </a:rPr>
                            <m:t>𝑔</m:t>
                          </m:r>
                        </m:e>
                        <m:sub>
                          <m:r>
                            <a:rPr lang="en-GB" sz="2400">
                              <a:latin typeface="Cambria Math" panose="02040503050406030204" pitchFamily="18" charset="0"/>
                            </a:rPr>
                            <m:t>𝑥</m:t>
                          </m:r>
                        </m:sub>
                      </m:sSub>
                    </m:oMath>
                  </a14:m>
                  <a:endParaRPr lang="en-GB" sz="2400" dirty="0">
                    <a:cs typeface="Times New Roman" panose="02020603050405020304" pitchFamily="18" charset="0"/>
                  </a:endParaRPr>
                </a:p>
              </p:txBody>
            </p:sp>
          </mc:Choice>
          <mc:Fallback>
            <p:sp>
              <p:nvSpPr>
                <p:cNvPr id="6" name="Speech Bubble: Rectangle 5">
                  <a:extLst>
                    <a:ext uri="{FF2B5EF4-FFF2-40B4-BE49-F238E27FC236}">
                      <a16:creationId xmlns:a16="http://schemas.microsoft.com/office/drawing/2014/main" id="{EDC311EE-307D-4FC2-993A-9FC49081E18B}"/>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8153400" y="4221481"/>
                  <a:ext cx="2621280" cy="655320"/>
                </a:xfrm>
                <a:prstGeom prst="wedgeRectCallout">
                  <a:avLst>
                    <a:gd name="adj1" fmla="val -82496"/>
                    <a:gd name="adj2" fmla="val -7267"/>
                  </a:avLst>
                </a:prstGeom>
                <a:blipFill>
                  <a:blip r:embed="rId6"/>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Speech Bubble: Rectangle 6">
                  <a:extLst>
                    <a:ext uri="{FF2B5EF4-FFF2-40B4-BE49-F238E27FC236}">
                      <a16:creationId xmlns:a16="http://schemas.microsoft.com/office/drawing/2014/main" id="{CD7C0090-595D-49D9-B17C-3D44560C7EAC}"/>
                    </a:ext>
                    <a:ext uri="{C183D7F6-B498-43B3-948B-1728B52AA6E4}">
                      <adec:decorative xmlns:adec="http://schemas.microsoft.com/office/drawing/2017/decorative" val="1"/>
                    </a:ext>
                  </a:extLst>
                </p:cNvPr>
                <p:cNvSpPr/>
                <p:nvPr/>
              </p:nvSpPr>
              <p:spPr>
                <a:xfrm>
                  <a:off x="8153400" y="5690616"/>
                  <a:ext cx="2621280" cy="655320"/>
                </a:xfrm>
                <a:prstGeom prst="wedgeRectCallout">
                  <a:avLst>
                    <a:gd name="adj1" fmla="val -79008"/>
                    <a:gd name="adj2" fmla="val 4361"/>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14:m>
                    <m:oMath xmlns:m="http://schemas.openxmlformats.org/officeDocument/2006/math">
                      <m:r>
                        <a:rPr lang="en-GB" sz="2400">
                          <a:latin typeface="Cambria Math" panose="02040503050406030204" pitchFamily="18" charset="0"/>
                        </a:rPr>
                        <m:t>𝑦</m:t>
                      </m:r>
                    </m:oMath>
                  </a14:m>
                  <a:r>
                    <a:rPr lang="en-GB" sz="2400" dirty="0">
                      <a:cs typeface="Times New Roman" panose="02020603050405020304" pitchFamily="18" charset="0"/>
                    </a:rPr>
                    <a:t> coefficient of </a:t>
                  </a:r>
                  <a14:m>
                    <m:oMath xmlns:m="http://schemas.openxmlformats.org/officeDocument/2006/math">
                      <m:sSub>
                        <m:sSubPr>
                          <m:ctrlPr>
                            <a:rPr lang="en-GB" sz="2400" i="1">
                              <a:latin typeface="Cambria Math" panose="02040503050406030204" pitchFamily="18" charset="0"/>
                            </a:rPr>
                          </m:ctrlPr>
                        </m:sSubPr>
                        <m:e>
                          <m:r>
                            <a:rPr lang="en-GB" sz="2400">
                              <a:latin typeface="Cambria Math" panose="02040503050406030204" pitchFamily="18" charset="0"/>
                            </a:rPr>
                            <m:t>𝑔</m:t>
                          </m:r>
                        </m:e>
                        <m:sub>
                          <m:r>
                            <a:rPr lang="en-GB" sz="2400">
                              <a:latin typeface="Cambria Math" panose="02040503050406030204" pitchFamily="18" charset="0"/>
                            </a:rPr>
                            <m:t>𝑦</m:t>
                          </m:r>
                        </m:sub>
                      </m:sSub>
                    </m:oMath>
                  </a14:m>
                  <a:endParaRPr lang="en-GB" sz="2400" dirty="0">
                    <a:cs typeface="Times New Roman" panose="02020603050405020304" pitchFamily="18" charset="0"/>
                  </a:endParaRPr>
                </a:p>
              </p:txBody>
            </p:sp>
          </mc:Choice>
          <mc:Fallback>
            <p:sp>
              <p:nvSpPr>
                <p:cNvPr id="7" name="Speech Bubble: Rectangle 6">
                  <a:extLst>
                    <a:ext uri="{FF2B5EF4-FFF2-40B4-BE49-F238E27FC236}">
                      <a16:creationId xmlns:a16="http://schemas.microsoft.com/office/drawing/2014/main" id="{CD7C0090-595D-49D9-B17C-3D44560C7EAC}"/>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8153400" y="5690616"/>
                  <a:ext cx="2621280" cy="655320"/>
                </a:xfrm>
                <a:prstGeom prst="wedgeRectCallout">
                  <a:avLst>
                    <a:gd name="adj1" fmla="val -79008"/>
                    <a:gd name="adj2" fmla="val 4361"/>
                  </a:avLst>
                </a:prstGeom>
                <a:blipFill>
                  <a:blip r:embed="rId7"/>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p:grpSp>
      <p:sp>
        <p:nvSpPr>
          <p:cNvPr id="10" name="Speech Bubble: Rectangle 9">
            <a:extLst>
              <a:ext uri="{FF2B5EF4-FFF2-40B4-BE49-F238E27FC236}">
                <a16:creationId xmlns:a16="http://schemas.microsoft.com/office/drawing/2014/main" id="{CDCBDBCC-2B20-4F63-A9B0-8CB48D9532D3}"/>
              </a:ext>
              <a:ext uri="{C183D7F6-B498-43B3-948B-1728B52AA6E4}">
                <adec:decorative xmlns:adec="http://schemas.microsoft.com/office/drawing/2017/decorative" val="1"/>
              </a:ext>
            </a:extLst>
          </p:cNvPr>
          <p:cNvSpPr/>
          <p:nvPr/>
        </p:nvSpPr>
        <p:spPr>
          <a:xfrm>
            <a:off x="8542685" y="505714"/>
            <a:ext cx="2880320" cy="864096"/>
          </a:xfrm>
          <a:prstGeom prst="wedgeRectCallout">
            <a:avLst>
              <a:gd name="adj1" fmla="val -54222"/>
              <a:gd name="adj2" fmla="val 99068"/>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400" dirty="0">
                <a:cs typeface="Times New Roman" panose="02020603050405020304" pitchFamily="18" charset="0"/>
              </a:rPr>
              <a:t>Provided the functions are </a:t>
            </a:r>
            <a:r>
              <a:rPr lang="en-GB" sz="2400" dirty="0">
                <a:solidFill>
                  <a:schemeClr val="accent4"/>
                </a:solidFill>
                <a:cs typeface="Times New Roman" panose="02020603050405020304" pitchFamily="18" charset="0"/>
              </a:rPr>
              <a:t>linear</a:t>
            </a:r>
          </a:p>
        </p:txBody>
      </p:sp>
    </p:spTree>
    <p:extLst>
      <p:ext uri="{BB962C8B-B14F-4D97-AF65-F5344CB8AC3E}">
        <p14:creationId xmlns:p14="http://schemas.microsoft.com/office/powerpoint/2010/main" val="104978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3B5A-FBC2-4DAC-9D08-CA711CB84F44}"/>
              </a:ext>
            </a:extLst>
          </p:cNvPr>
          <p:cNvSpPr>
            <a:spLocks noGrp="1"/>
          </p:cNvSpPr>
          <p:nvPr>
            <p:ph type="title"/>
          </p:nvPr>
        </p:nvSpPr>
        <p:spPr/>
        <p:txBody>
          <a:bodyPr/>
          <a:lstStyle/>
          <a:p>
            <a:r>
              <a:rPr lang="en-GB" dirty="0"/>
              <a:t>3D functions and 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9CA530-C113-4F88-84D5-AB71FF68FBF9}"/>
                  </a:ext>
                </a:extLst>
              </p:cNvPr>
              <p:cNvSpPr>
                <a:spLocks noGrp="1"/>
              </p:cNvSpPr>
              <p:nvPr>
                <p:ph idx="1"/>
              </p:nvPr>
            </p:nvSpPr>
            <p:spPr/>
            <p:txBody>
              <a:bodyPr/>
              <a:lstStyle/>
              <a:p>
                <a14:m>
                  <m:oMath xmlns:m="http://schemas.openxmlformats.org/officeDocument/2006/math">
                    <m:r>
                      <a:rPr lang="en-GB" sz="2800" b="0" i="1" smtClean="0">
                        <a:latin typeface="Cambria Math" panose="02040503050406030204" pitchFamily="18" charset="0"/>
                      </a:rPr>
                      <m:t>𝑚</m:t>
                    </m:r>
                    <m:d>
                      <m:dPr>
                        <m:begChr m:val="["/>
                        <m:endChr m:val="]"/>
                        <m:ctrlPr>
                          <a:rPr lang="en-GB" sz="2800" i="1">
                            <a:latin typeface="Cambria Math" panose="02040503050406030204" pitchFamily="18" charset="0"/>
                          </a:rPr>
                        </m:ctrlPr>
                      </m:dPr>
                      <m:e>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r>
                                    <m:rPr>
                                      <m:brk m:alnAt="7"/>
                                    </m:rPr>
                                    <a:rPr lang="en-GB" sz="2800" i="1">
                                      <a:latin typeface="Cambria Math" panose="02040503050406030204" pitchFamily="18" charset="0"/>
                                    </a:rPr>
                                    <m:t>𝑥</m:t>
                                  </m:r>
                                </m:e>
                              </m:mr>
                              <m:mr>
                                <m:e>
                                  <m:r>
                                    <a:rPr lang="en-GB" sz="2800" i="1">
                                      <a:latin typeface="Cambria Math" panose="02040503050406030204" pitchFamily="18" charset="0"/>
                                    </a:rPr>
                                    <m:t>𝑦</m:t>
                                  </m:r>
                                </m:e>
                              </m:mr>
                              <m:mr>
                                <m:e>
                                  <m:r>
                                    <a:rPr lang="en-GB" sz="2800" i="1">
                                      <a:latin typeface="Cambria Math" panose="02040503050406030204" pitchFamily="18" charset="0"/>
                                    </a:rPr>
                                    <m:t>𝑧</m:t>
                                  </m:r>
                                </m:e>
                              </m:mr>
                            </m:m>
                          </m:e>
                        </m:d>
                      </m:e>
                    </m:d>
                    <m:r>
                      <a:rPr lang="en-GB" sz="2800" i="1">
                        <a:latin typeface="Cambria Math" panose="02040503050406030204" pitchFamily="18" charset="0"/>
                      </a:rPr>
                      <m:t>=</m:t>
                    </m:r>
                    <m:d>
                      <m:dPr>
                        <m:ctrlPr>
                          <a:rPr lang="en-GB" sz="2800" i="1">
                            <a:latin typeface="Cambria Math" panose="02040503050406030204" pitchFamily="18" charset="0"/>
                          </a:rPr>
                        </m:ctrlPr>
                      </m:dPr>
                      <m:e>
                        <m:m>
                          <m:mPr>
                            <m:mcs>
                              <m:mc>
                                <m:mcPr>
                                  <m:count m:val="1"/>
                                  <m:mcJc m:val="center"/>
                                </m:mcPr>
                              </m:mc>
                            </m:mcs>
                            <m:ctrlPr>
                              <a:rPr lang="en-GB" sz="2800" i="1">
                                <a:latin typeface="Cambria Math" panose="02040503050406030204" pitchFamily="18" charset="0"/>
                              </a:rPr>
                            </m:ctrlPr>
                          </m:mPr>
                          <m:mr>
                            <m:e>
                              <m:sSub>
                                <m:sSubPr>
                                  <m:ctrlPr>
                                    <a:rPr lang="en-GB" sz="2800" i="1">
                                      <a:latin typeface="Cambria Math" panose="02040503050406030204" pitchFamily="18" charset="0"/>
                                    </a:rPr>
                                  </m:ctrlPr>
                                </m:sSubPr>
                                <m:e>
                                  <m:r>
                                    <a:rPr lang="en-GB" sz="2800" i="1">
                                      <a:latin typeface="Cambria Math" panose="02040503050406030204" pitchFamily="18" charset="0"/>
                                    </a:rPr>
                                    <m:t>𝑚</m:t>
                                  </m:r>
                                </m:e>
                                <m:sub>
                                  <m:r>
                                    <a:rPr lang="en-GB" sz="2800" b="0" i="1" smtClean="0">
                                      <a:latin typeface="Cambria Math" panose="02040503050406030204" pitchFamily="18" charset="0"/>
                                    </a:rPr>
                                    <m:t>1</m:t>
                                  </m:r>
                                </m:sub>
                              </m:sSub>
                              <m:r>
                                <a:rPr lang="en-GB" sz="2800" i="1">
                                  <a:latin typeface="Cambria Math" panose="02040503050406030204" pitchFamily="18" charset="0"/>
                                </a:rPr>
                                <m:t>(</m:t>
                              </m:r>
                              <m:r>
                                <a:rPr lang="en-GB" sz="2800" i="1">
                                  <a:latin typeface="Cambria Math" panose="02040503050406030204" pitchFamily="18" charset="0"/>
                                </a:rPr>
                                <m:t>𝑥</m:t>
                              </m:r>
                              <m:r>
                                <a:rPr lang="en-GB" sz="2800" i="1">
                                  <a:latin typeface="Cambria Math" panose="02040503050406030204" pitchFamily="18" charset="0"/>
                                </a:rPr>
                                <m:t>, </m:t>
                              </m:r>
                              <m:r>
                                <a:rPr lang="en-GB" sz="2800" i="1">
                                  <a:latin typeface="Cambria Math" panose="02040503050406030204" pitchFamily="18" charset="0"/>
                                </a:rPr>
                                <m:t>𝑦</m:t>
                              </m:r>
                              <m:r>
                                <a:rPr lang="en-GB" sz="2800" b="0" i="1" smtClean="0">
                                  <a:latin typeface="Cambria Math" panose="02040503050406030204" pitchFamily="18" charset="0"/>
                                </a:rPr>
                                <m:t>,</m:t>
                              </m:r>
                              <m:r>
                                <a:rPr lang="en-GB" sz="2800" b="0" i="1" smtClean="0">
                                  <a:latin typeface="Cambria Math" panose="02040503050406030204" pitchFamily="18" charset="0"/>
                                </a:rPr>
                                <m:t>𝑧</m:t>
                              </m:r>
                              <m:r>
                                <a:rPr lang="en-GB" sz="2800" i="1">
                                  <a:latin typeface="Cambria Math" panose="02040503050406030204" pitchFamily="18" charset="0"/>
                                </a:rPr>
                                <m:t>)</m:t>
                              </m:r>
                            </m:e>
                          </m:mr>
                          <m:mr>
                            <m:e>
                              <m:sSub>
                                <m:sSubPr>
                                  <m:ctrlPr>
                                    <a:rPr lang="en-GB" sz="2800" i="1">
                                      <a:latin typeface="Cambria Math" panose="02040503050406030204" pitchFamily="18" charset="0"/>
                                    </a:rPr>
                                  </m:ctrlPr>
                                </m:sSubPr>
                                <m:e>
                                  <m:r>
                                    <a:rPr lang="en-GB" sz="2800" i="1">
                                      <a:latin typeface="Cambria Math" panose="02040503050406030204" pitchFamily="18" charset="0"/>
                                    </a:rPr>
                                    <m:t>𝑚</m:t>
                                  </m:r>
                                </m:e>
                                <m:sub>
                                  <m:r>
                                    <a:rPr lang="en-GB" sz="2800" b="0" i="1" smtClean="0">
                                      <a:latin typeface="Cambria Math" panose="02040503050406030204" pitchFamily="18" charset="0"/>
                                    </a:rPr>
                                    <m:t>2</m:t>
                                  </m:r>
                                </m:sub>
                              </m:sSub>
                              <m:r>
                                <a:rPr lang="en-GB" sz="2800" i="1">
                                  <a:latin typeface="Cambria Math" panose="02040503050406030204" pitchFamily="18" charset="0"/>
                                </a:rPr>
                                <m:t>(</m:t>
                              </m:r>
                              <m:r>
                                <a:rPr lang="en-GB" sz="2800" i="1">
                                  <a:latin typeface="Cambria Math" panose="02040503050406030204" pitchFamily="18" charset="0"/>
                                </a:rPr>
                                <m:t>𝑥</m:t>
                              </m:r>
                              <m:r>
                                <a:rPr lang="en-GB" sz="2800" i="1">
                                  <a:latin typeface="Cambria Math" panose="02040503050406030204" pitchFamily="18" charset="0"/>
                                </a:rPr>
                                <m:t>, </m:t>
                              </m:r>
                              <m:r>
                                <a:rPr lang="en-GB" sz="2800" i="1">
                                  <a:latin typeface="Cambria Math" panose="02040503050406030204" pitchFamily="18" charset="0"/>
                                </a:rPr>
                                <m:t>𝑦</m:t>
                              </m:r>
                              <m:r>
                                <a:rPr lang="en-GB" sz="2800" b="0" i="1" smtClean="0">
                                  <a:latin typeface="Cambria Math" panose="02040503050406030204" pitchFamily="18" charset="0"/>
                                </a:rPr>
                                <m:t>,</m:t>
                              </m:r>
                              <m:r>
                                <a:rPr lang="en-GB" sz="2800" b="0" i="1" smtClean="0">
                                  <a:latin typeface="Cambria Math" panose="02040503050406030204" pitchFamily="18" charset="0"/>
                                </a:rPr>
                                <m:t>𝑧</m:t>
                              </m:r>
                              <m:r>
                                <a:rPr lang="en-GB" sz="2800" i="1">
                                  <a:latin typeface="Cambria Math" panose="02040503050406030204" pitchFamily="18" charset="0"/>
                                </a:rPr>
                                <m:t>)</m:t>
                              </m:r>
                            </m:e>
                          </m:mr>
                          <m:mr>
                            <m:e>
                              <m:sSub>
                                <m:sSubPr>
                                  <m:ctrlPr>
                                    <a:rPr lang="en-GB" sz="2800" i="1">
                                      <a:latin typeface="Cambria Math" panose="02040503050406030204" pitchFamily="18" charset="0"/>
                                    </a:rPr>
                                  </m:ctrlPr>
                                </m:sSubPr>
                                <m:e>
                                  <m:r>
                                    <a:rPr lang="en-GB" sz="2800" i="1">
                                      <a:latin typeface="Cambria Math" panose="02040503050406030204" pitchFamily="18" charset="0"/>
                                    </a:rPr>
                                    <m:t>𝑚</m:t>
                                  </m:r>
                                </m:e>
                                <m:sub>
                                  <m:r>
                                    <a:rPr lang="en-GB" sz="2800" b="0" i="1" smtClean="0">
                                      <a:latin typeface="Cambria Math" panose="02040503050406030204" pitchFamily="18" charset="0"/>
                                    </a:rPr>
                                    <m:t>3</m:t>
                                  </m:r>
                                </m:sub>
                              </m:sSub>
                              <m:r>
                                <a:rPr lang="en-GB" sz="2800" i="1">
                                  <a:latin typeface="Cambria Math" panose="02040503050406030204" pitchFamily="18" charset="0"/>
                                </a:rPr>
                                <m:t>(</m:t>
                              </m:r>
                              <m:r>
                                <a:rPr lang="en-GB" sz="2800" i="1">
                                  <a:latin typeface="Cambria Math" panose="02040503050406030204" pitchFamily="18" charset="0"/>
                                </a:rPr>
                                <m:t>𝑥</m:t>
                              </m:r>
                              <m:r>
                                <a:rPr lang="en-GB" sz="2800" i="1">
                                  <a:latin typeface="Cambria Math" panose="02040503050406030204" pitchFamily="18" charset="0"/>
                                </a:rPr>
                                <m:t>, </m:t>
                              </m:r>
                              <m:r>
                                <a:rPr lang="en-GB" sz="2800" i="1">
                                  <a:latin typeface="Cambria Math" panose="02040503050406030204" pitchFamily="18" charset="0"/>
                                </a:rPr>
                                <m:t>𝑦</m:t>
                              </m:r>
                              <m:r>
                                <a:rPr lang="en-GB" sz="2800" i="1">
                                  <a:latin typeface="Cambria Math" panose="02040503050406030204" pitchFamily="18" charset="0"/>
                                </a:rPr>
                                <m:t>,</m:t>
                              </m:r>
                              <m:r>
                                <a:rPr lang="en-GB" sz="2800" i="1">
                                  <a:latin typeface="Cambria Math" panose="02040503050406030204" pitchFamily="18" charset="0"/>
                                </a:rPr>
                                <m:t>𝑧</m:t>
                              </m:r>
                              <m:r>
                                <a:rPr lang="en-GB" sz="2800" i="1">
                                  <a:latin typeface="Cambria Math" panose="02040503050406030204" pitchFamily="18" charset="0"/>
                                </a:rPr>
                                <m:t>)</m:t>
                              </m:r>
                            </m:e>
                          </m:mr>
                        </m:m>
                      </m:e>
                    </m:d>
                    <m:r>
                      <a:rPr lang="en-GB" sz="2800" i="1">
                        <a:latin typeface="Cambria Math" panose="02040503050406030204" pitchFamily="18" charset="0"/>
                      </a:rPr>
                      <m:t>=</m:t>
                    </m:r>
                    <m:d>
                      <m:dPr>
                        <m:ctrlPr>
                          <a:rPr lang="en-GB" sz="2800" i="1" smtClean="0">
                            <a:latin typeface="Cambria Math" panose="02040503050406030204" pitchFamily="18" charset="0"/>
                          </a:rPr>
                        </m:ctrlPr>
                      </m:dPr>
                      <m:e>
                        <m:m>
                          <m:mPr>
                            <m:mcs>
                              <m:mc>
                                <m:mcPr>
                                  <m:count m:val="1"/>
                                  <m:mcJc m:val="center"/>
                                </m:mcPr>
                              </m:mc>
                            </m:mcs>
                            <m:ctrlPr>
                              <a:rPr lang="en-GB" sz="2800" i="1" smtClean="0">
                                <a:latin typeface="Cambria Math" panose="02040503050406030204" pitchFamily="18" charset="0"/>
                              </a:rPr>
                            </m:ctrlPr>
                          </m:mPr>
                          <m:mr>
                            <m:e>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𝑚</m:t>
                                  </m:r>
                                </m:e>
                                <m:sub>
                                  <m:r>
                                    <a:rPr lang="en-GB" sz="2800" b="0" i="1" smtClean="0">
                                      <a:solidFill>
                                        <a:schemeClr val="accent4"/>
                                      </a:solidFill>
                                      <a:latin typeface="Cambria Math" panose="02040503050406030204" pitchFamily="18" charset="0"/>
                                    </a:rPr>
                                    <m:t>11</m:t>
                                  </m:r>
                                </m:sub>
                              </m:sSub>
                              <m:r>
                                <a:rPr lang="en-GB" sz="2800" b="0" i="1" smtClean="0">
                                  <a:latin typeface="Cambria Math" panose="02040503050406030204" pitchFamily="18" charset="0"/>
                                </a:rPr>
                                <m:t>𝑥</m:t>
                              </m:r>
                              <m:r>
                                <a:rPr lang="en-GB" sz="2800" b="0" i="1" smtClean="0">
                                  <a:latin typeface="Cambria Math" panose="02040503050406030204" pitchFamily="18" charset="0"/>
                                </a:rPr>
                                <m:t>+</m:t>
                              </m:r>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𝑚</m:t>
                                  </m:r>
                                </m:e>
                                <m:sub>
                                  <m:r>
                                    <a:rPr lang="en-GB" sz="2800" b="0" i="1" smtClean="0">
                                      <a:solidFill>
                                        <a:schemeClr val="accent4"/>
                                      </a:solidFill>
                                      <a:latin typeface="Cambria Math" panose="02040503050406030204" pitchFamily="18" charset="0"/>
                                    </a:rPr>
                                    <m:t>12</m:t>
                                  </m:r>
                                </m:sub>
                              </m:sSub>
                              <m:r>
                                <a:rPr lang="en-GB" sz="2800" b="0" i="1" smtClean="0">
                                  <a:latin typeface="Cambria Math" panose="02040503050406030204" pitchFamily="18" charset="0"/>
                                </a:rPr>
                                <m:t>𝑦</m:t>
                              </m:r>
                              <m:r>
                                <a:rPr lang="en-GB" sz="2800" b="0" i="1" smtClean="0">
                                  <a:latin typeface="Cambria Math" panose="02040503050406030204" pitchFamily="18" charset="0"/>
                                </a:rPr>
                                <m:t>+</m:t>
                              </m:r>
                              <m:sSub>
                                <m:sSubPr>
                                  <m:ctrlPr>
                                    <a:rPr lang="en-GB" sz="2800" i="1" smtClean="0">
                                      <a:solidFill>
                                        <a:schemeClr val="accent4"/>
                                      </a:solidFill>
                                      <a:latin typeface="Cambria Math" panose="02040503050406030204" pitchFamily="18" charset="0"/>
                                    </a:rPr>
                                  </m:ctrlPr>
                                </m:sSubPr>
                                <m:e>
                                  <m:r>
                                    <a:rPr lang="en-GB" sz="2800" i="1">
                                      <a:solidFill>
                                        <a:schemeClr val="accent4"/>
                                      </a:solidFill>
                                      <a:latin typeface="Cambria Math" panose="02040503050406030204" pitchFamily="18" charset="0"/>
                                    </a:rPr>
                                    <m:t>𝑚</m:t>
                                  </m:r>
                                </m:e>
                                <m:sub>
                                  <m:r>
                                    <a:rPr lang="en-GB" sz="2800" b="0" i="1" smtClean="0">
                                      <a:solidFill>
                                        <a:schemeClr val="accent4"/>
                                      </a:solidFill>
                                      <a:latin typeface="Cambria Math" panose="02040503050406030204" pitchFamily="18" charset="0"/>
                                    </a:rPr>
                                    <m:t>13</m:t>
                                  </m:r>
                                </m:sub>
                              </m:sSub>
                              <m:r>
                                <a:rPr lang="en-GB" sz="2800" b="0" i="1" smtClean="0">
                                  <a:latin typeface="Cambria Math" panose="02040503050406030204" pitchFamily="18" charset="0"/>
                                </a:rPr>
                                <m:t>𝑧</m:t>
                              </m:r>
                            </m:e>
                          </m:mr>
                          <m:mr>
                            <m:e>
                              <m:sSub>
                                <m:sSubPr>
                                  <m:ctrlPr>
                                    <a:rPr lang="en-GB" sz="2800" i="1" smtClean="0">
                                      <a:solidFill>
                                        <a:schemeClr val="accent5"/>
                                      </a:solidFill>
                                      <a:latin typeface="Cambria Math" panose="02040503050406030204" pitchFamily="18" charset="0"/>
                                    </a:rPr>
                                  </m:ctrlPr>
                                </m:sSubPr>
                                <m:e>
                                  <m:r>
                                    <a:rPr lang="en-GB" sz="2800" i="1">
                                      <a:solidFill>
                                        <a:schemeClr val="accent5"/>
                                      </a:solidFill>
                                      <a:latin typeface="Cambria Math" panose="02040503050406030204" pitchFamily="18" charset="0"/>
                                    </a:rPr>
                                    <m:t>𝑚</m:t>
                                  </m:r>
                                </m:e>
                                <m:sub>
                                  <m:r>
                                    <a:rPr lang="en-GB" sz="2800" b="0" i="1" smtClean="0">
                                      <a:solidFill>
                                        <a:schemeClr val="accent5"/>
                                      </a:solidFill>
                                      <a:latin typeface="Cambria Math" panose="02040503050406030204" pitchFamily="18" charset="0"/>
                                    </a:rPr>
                                    <m:t>2</m:t>
                                  </m:r>
                                  <m:r>
                                    <a:rPr lang="en-GB" sz="2800" i="1">
                                      <a:solidFill>
                                        <a:schemeClr val="accent5"/>
                                      </a:solidFill>
                                      <a:latin typeface="Cambria Math" panose="02040503050406030204" pitchFamily="18" charset="0"/>
                                    </a:rPr>
                                    <m:t>1</m:t>
                                  </m:r>
                                </m:sub>
                              </m:sSub>
                              <m:r>
                                <a:rPr lang="en-GB" sz="2800" i="1">
                                  <a:latin typeface="Cambria Math" panose="02040503050406030204" pitchFamily="18" charset="0"/>
                                </a:rPr>
                                <m:t>𝑥</m:t>
                              </m:r>
                              <m:r>
                                <a:rPr lang="en-GB" sz="2800" i="1">
                                  <a:latin typeface="Cambria Math" panose="02040503050406030204" pitchFamily="18" charset="0"/>
                                </a:rPr>
                                <m:t>+</m:t>
                              </m:r>
                              <m:sSub>
                                <m:sSubPr>
                                  <m:ctrlPr>
                                    <a:rPr lang="en-GB" sz="2800" i="1" smtClean="0">
                                      <a:solidFill>
                                        <a:schemeClr val="accent5"/>
                                      </a:solidFill>
                                      <a:latin typeface="Cambria Math" panose="02040503050406030204" pitchFamily="18" charset="0"/>
                                    </a:rPr>
                                  </m:ctrlPr>
                                </m:sSubPr>
                                <m:e>
                                  <m:r>
                                    <a:rPr lang="en-GB" sz="2800" i="1">
                                      <a:solidFill>
                                        <a:schemeClr val="accent5"/>
                                      </a:solidFill>
                                      <a:latin typeface="Cambria Math" panose="02040503050406030204" pitchFamily="18" charset="0"/>
                                    </a:rPr>
                                    <m:t>𝑚</m:t>
                                  </m:r>
                                </m:e>
                                <m:sub>
                                  <m:r>
                                    <a:rPr lang="en-GB" sz="2800" b="0" i="1" smtClean="0">
                                      <a:solidFill>
                                        <a:schemeClr val="accent5"/>
                                      </a:solidFill>
                                      <a:latin typeface="Cambria Math" panose="02040503050406030204" pitchFamily="18" charset="0"/>
                                    </a:rPr>
                                    <m:t>2</m:t>
                                  </m:r>
                                  <m:r>
                                    <a:rPr lang="en-GB" sz="2800" i="1">
                                      <a:solidFill>
                                        <a:schemeClr val="accent5"/>
                                      </a:solidFill>
                                      <a:latin typeface="Cambria Math" panose="02040503050406030204" pitchFamily="18" charset="0"/>
                                    </a:rPr>
                                    <m:t>2</m:t>
                                  </m:r>
                                </m:sub>
                              </m:sSub>
                              <m:r>
                                <a:rPr lang="en-GB" sz="2800" i="1">
                                  <a:latin typeface="Cambria Math" panose="02040503050406030204" pitchFamily="18" charset="0"/>
                                </a:rPr>
                                <m:t>𝑦</m:t>
                              </m:r>
                              <m:r>
                                <a:rPr lang="en-GB" sz="2800" i="1">
                                  <a:latin typeface="Cambria Math" panose="02040503050406030204" pitchFamily="18" charset="0"/>
                                </a:rPr>
                                <m:t>+</m:t>
                              </m:r>
                              <m:sSub>
                                <m:sSubPr>
                                  <m:ctrlPr>
                                    <a:rPr lang="en-GB" sz="2800" i="1" smtClean="0">
                                      <a:solidFill>
                                        <a:schemeClr val="accent5"/>
                                      </a:solidFill>
                                      <a:latin typeface="Cambria Math" panose="02040503050406030204" pitchFamily="18" charset="0"/>
                                    </a:rPr>
                                  </m:ctrlPr>
                                </m:sSubPr>
                                <m:e>
                                  <m:r>
                                    <a:rPr lang="en-GB" sz="2800" i="1">
                                      <a:solidFill>
                                        <a:schemeClr val="accent5"/>
                                      </a:solidFill>
                                      <a:latin typeface="Cambria Math" panose="02040503050406030204" pitchFamily="18" charset="0"/>
                                    </a:rPr>
                                    <m:t>𝑚</m:t>
                                  </m:r>
                                </m:e>
                                <m:sub>
                                  <m:r>
                                    <a:rPr lang="en-GB" sz="2800" b="0" i="1" smtClean="0">
                                      <a:solidFill>
                                        <a:schemeClr val="accent5"/>
                                      </a:solidFill>
                                      <a:latin typeface="Cambria Math" panose="02040503050406030204" pitchFamily="18" charset="0"/>
                                    </a:rPr>
                                    <m:t>2</m:t>
                                  </m:r>
                                  <m:r>
                                    <a:rPr lang="en-GB" sz="2800" i="1">
                                      <a:solidFill>
                                        <a:schemeClr val="accent5"/>
                                      </a:solidFill>
                                      <a:latin typeface="Cambria Math" panose="02040503050406030204" pitchFamily="18" charset="0"/>
                                    </a:rPr>
                                    <m:t>3</m:t>
                                  </m:r>
                                </m:sub>
                              </m:sSub>
                              <m:r>
                                <a:rPr lang="en-GB" sz="2800" i="1">
                                  <a:latin typeface="Cambria Math" panose="02040503050406030204" pitchFamily="18" charset="0"/>
                                </a:rPr>
                                <m:t>𝑧</m:t>
                              </m:r>
                            </m:e>
                          </m:mr>
                          <m:mr>
                            <m:e>
                              <m:sSub>
                                <m:sSubPr>
                                  <m:ctrlPr>
                                    <a:rPr lang="en-GB" sz="2800" i="1" smtClean="0">
                                      <a:solidFill>
                                        <a:srgbClr val="FF00FF"/>
                                      </a:solidFill>
                                      <a:latin typeface="Cambria Math" panose="02040503050406030204" pitchFamily="18" charset="0"/>
                                    </a:rPr>
                                  </m:ctrlPr>
                                </m:sSubPr>
                                <m:e>
                                  <m:r>
                                    <a:rPr lang="en-GB" sz="2800" i="1">
                                      <a:solidFill>
                                        <a:srgbClr val="FF00FF"/>
                                      </a:solidFill>
                                      <a:latin typeface="Cambria Math" panose="02040503050406030204" pitchFamily="18" charset="0"/>
                                    </a:rPr>
                                    <m:t>𝑚</m:t>
                                  </m:r>
                                </m:e>
                                <m:sub>
                                  <m:r>
                                    <a:rPr lang="en-GB" sz="2800" b="0" i="1" smtClean="0">
                                      <a:solidFill>
                                        <a:srgbClr val="FF00FF"/>
                                      </a:solidFill>
                                      <a:latin typeface="Cambria Math" panose="02040503050406030204" pitchFamily="18" charset="0"/>
                                    </a:rPr>
                                    <m:t>3</m:t>
                                  </m:r>
                                  <m:r>
                                    <a:rPr lang="en-GB" sz="2800" i="1">
                                      <a:solidFill>
                                        <a:srgbClr val="FF00FF"/>
                                      </a:solidFill>
                                      <a:latin typeface="Cambria Math" panose="02040503050406030204" pitchFamily="18" charset="0"/>
                                    </a:rPr>
                                    <m:t>1</m:t>
                                  </m:r>
                                </m:sub>
                              </m:sSub>
                              <m:r>
                                <a:rPr lang="en-GB" sz="2800" i="1">
                                  <a:latin typeface="Cambria Math" panose="02040503050406030204" pitchFamily="18" charset="0"/>
                                </a:rPr>
                                <m:t>𝑥</m:t>
                              </m:r>
                              <m:r>
                                <a:rPr lang="en-GB" sz="2800" i="1">
                                  <a:latin typeface="Cambria Math" panose="02040503050406030204" pitchFamily="18" charset="0"/>
                                </a:rPr>
                                <m:t>+</m:t>
                              </m:r>
                              <m:sSub>
                                <m:sSubPr>
                                  <m:ctrlPr>
                                    <a:rPr lang="en-GB" sz="2800" i="1" smtClean="0">
                                      <a:solidFill>
                                        <a:srgbClr val="FF00FF"/>
                                      </a:solidFill>
                                      <a:latin typeface="Cambria Math" panose="02040503050406030204" pitchFamily="18" charset="0"/>
                                    </a:rPr>
                                  </m:ctrlPr>
                                </m:sSubPr>
                                <m:e>
                                  <m:r>
                                    <a:rPr lang="en-GB" sz="2800" i="1">
                                      <a:solidFill>
                                        <a:srgbClr val="FF00FF"/>
                                      </a:solidFill>
                                      <a:latin typeface="Cambria Math" panose="02040503050406030204" pitchFamily="18" charset="0"/>
                                    </a:rPr>
                                    <m:t>𝑚</m:t>
                                  </m:r>
                                </m:e>
                                <m:sub>
                                  <m:r>
                                    <a:rPr lang="en-GB" sz="2800" b="0" i="1" smtClean="0">
                                      <a:solidFill>
                                        <a:srgbClr val="FF00FF"/>
                                      </a:solidFill>
                                      <a:latin typeface="Cambria Math" panose="02040503050406030204" pitchFamily="18" charset="0"/>
                                    </a:rPr>
                                    <m:t>3</m:t>
                                  </m:r>
                                  <m:r>
                                    <a:rPr lang="en-GB" sz="2800" i="1">
                                      <a:solidFill>
                                        <a:srgbClr val="FF00FF"/>
                                      </a:solidFill>
                                      <a:latin typeface="Cambria Math" panose="02040503050406030204" pitchFamily="18" charset="0"/>
                                    </a:rPr>
                                    <m:t>2</m:t>
                                  </m:r>
                                </m:sub>
                              </m:sSub>
                              <m:r>
                                <a:rPr lang="en-GB" sz="2800" i="1">
                                  <a:latin typeface="Cambria Math" panose="02040503050406030204" pitchFamily="18" charset="0"/>
                                </a:rPr>
                                <m:t>𝑦</m:t>
                              </m:r>
                              <m:r>
                                <a:rPr lang="en-GB" sz="2800" i="1">
                                  <a:latin typeface="Cambria Math" panose="02040503050406030204" pitchFamily="18" charset="0"/>
                                </a:rPr>
                                <m:t>+</m:t>
                              </m:r>
                              <m:sSub>
                                <m:sSubPr>
                                  <m:ctrlPr>
                                    <a:rPr lang="en-GB" sz="2800" i="1" smtClean="0">
                                      <a:solidFill>
                                        <a:srgbClr val="FF00FF"/>
                                      </a:solidFill>
                                      <a:latin typeface="Cambria Math" panose="02040503050406030204" pitchFamily="18" charset="0"/>
                                    </a:rPr>
                                  </m:ctrlPr>
                                </m:sSubPr>
                                <m:e>
                                  <m:r>
                                    <a:rPr lang="en-GB" sz="2800" i="1">
                                      <a:solidFill>
                                        <a:srgbClr val="FF00FF"/>
                                      </a:solidFill>
                                      <a:latin typeface="Cambria Math" panose="02040503050406030204" pitchFamily="18" charset="0"/>
                                    </a:rPr>
                                    <m:t>𝑚</m:t>
                                  </m:r>
                                </m:e>
                                <m:sub>
                                  <m:r>
                                    <a:rPr lang="en-GB" sz="2800" b="0" i="1" smtClean="0">
                                      <a:solidFill>
                                        <a:srgbClr val="FF00FF"/>
                                      </a:solidFill>
                                      <a:latin typeface="Cambria Math" panose="02040503050406030204" pitchFamily="18" charset="0"/>
                                    </a:rPr>
                                    <m:t>3</m:t>
                                  </m:r>
                                  <m:r>
                                    <a:rPr lang="en-GB" sz="2800" i="1">
                                      <a:solidFill>
                                        <a:srgbClr val="FF00FF"/>
                                      </a:solidFill>
                                      <a:latin typeface="Cambria Math" panose="02040503050406030204" pitchFamily="18" charset="0"/>
                                    </a:rPr>
                                    <m:t>3</m:t>
                                  </m:r>
                                </m:sub>
                              </m:sSub>
                              <m:r>
                                <a:rPr lang="en-GB" sz="2800" i="1">
                                  <a:latin typeface="Cambria Math" panose="02040503050406030204" pitchFamily="18" charset="0"/>
                                </a:rPr>
                                <m:t>𝑧</m:t>
                              </m:r>
                            </m:e>
                          </m:mr>
                        </m:m>
                      </m:e>
                    </m:d>
                  </m:oMath>
                </a14:m>
                <a:endParaRPr lang="en-GB" dirty="0"/>
              </a:p>
              <a:p>
                <a:endParaRPr lang="en-GB" dirty="0"/>
              </a:p>
              <a:p>
                <a:pPr marL="0" indent="0">
                  <a:buNone/>
                </a:pPr>
                <a14:m>
                  <m:oMath xmlns:m="http://schemas.openxmlformats.org/officeDocument/2006/math">
                    <m:d>
                      <m:dPr>
                        <m:ctrlPr>
                          <a:rPr lang="en-GB" i="1" smtClean="0">
                            <a:latin typeface="Cambria Math" panose="02040503050406030204" pitchFamily="18" charset="0"/>
                          </a:rPr>
                        </m:ctrlPr>
                      </m:dPr>
                      <m:e>
                        <m:m>
                          <m:mPr>
                            <m:mcs>
                              <m:mc>
                                <m:mcPr>
                                  <m:count m:val="3"/>
                                  <m:mcJc m:val="center"/>
                                </m:mcPr>
                              </m:mc>
                            </m:mcs>
                            <m:ctrlPr>
                              <a:rPr lang="en-GB" i="1" smtClean="0">
                                <a:latin typeface="Cambria Math" panose="02040503050406030204" pitchFamily="18" charset="0"/>
                              </a:rPr>
                            </m:ctrlPr>
                          </m:mPr>
                          <m:mr>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𝑚</m:t>
                                  </m:r>
                                </m:e>
                                <m:sub>
                                  <m:r>
                                    <a:rPr lang="en-GB" i="1">
                                      <a:solidFill>
                                        <a:schemeClr val="accent4"/>
                                      </a:solidFill>
                                      <a:latin typeface="Cambria Math" panose="02040503050406030204" pitchFamily="18" charset="0"/>
                                    </a:rPr>
                                    <m:t>11</m:t>
                                  </m:r>
                                </m:sub>
                              </m:sSub>
                            </m:e>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𝑚</m:t>
                                  </m:r>
                                </m:e>
                                <m:sub>
                                  <m:r>
                                    <a:rPr lang="en-GB" i="1">
                                      <a:solidFill>
                                        <a:schemeClr val="accent4"/>
                                      </a:solidFill>
                                      <a:latin typeface="Cambria Math" panose="02040503050406030204" pitchFamily="18" charset="0"/>
                                    </a:rPr>
                                    <m:t>1</m:t>
                                  </m:r>
                                  <m:r>
                                    <a:rPr lang="en-GB" b="0" i="1" smtClean="0">
                                      <a:solidFill>
                                        <a:schemeClr val="accent4"/>
                                      </a:solidFill>
                                      <a:latin typeface="Cambria Math" panose="02040503050406030204" pitchFamily="18" charset="0"/>
                                    </a:rPr>
                                    <m:t>2</m:t>
                                  </m:r>
                                </m:sub>
                              </m:sSub>
                            </m:e>
                            <m:e>
                              <m:sSub>
                                <m:sSubPr>
                                  <m:ctrlPr>
                                    <a:rPr lang="en-GB" i="1" smtClean="0">
                                      <a:solidFill>
                                        <a:schemeClr val="accent4"/>
                                      </a:solidFill>
                                      <a:latin typeface="Cambria Math" panose="02040503050406030204" pitchFamily="18" charset="0"/>
                                    </a:rPr>
                                  </m:ctrlPr>
                                </m:sSubPr>
                                <m:e>
                                  <m:r>
                                    <a:rPr lang="en-GB" i="1">
                                      <a:solidFill>
                                        <a:schemeClr val="accent4"/>
                                      </a:solidFill>
                                      <a:latin typeface="Cambria Math" panose="02040503050406030204" pitchFamily="18" charset="0"/>
                                    </a:rPr>
                                    <m:t>𝑚</m:t>
                                  </m:r>
                                </m:e>
                                <m:sub>
                                  <m:r>
                                    <a:rPr lang="en-GB" i="1">
                                      <a:solidFill>
                                        <a:schemeClr val="accent4"/>
                                      </a:solidFill>
                                      <a:latin typeface="Cambria Math" panose="02040503050406030204" pitchFamily="18" charset="0"/>
                                    </a:rPr>
                                    <m:t>1</m:t>
                                  </m:r>
                                  <m:r>
                                    <a:rPr lang="en-GB" b="0" i="1" smtClean="0">
                                      <a:solidFill>
                                        <a:schemeClr val="accent4"/>
                                      </a:solidFill>
                                      <a:latin typeface="Cambria Math" panose="02040503050406030204" pitchFamily="18" charset="0"/>
                                    </a:rPr>
                                    <m:t>3</m:t>
                                  </m:r>
                                </m:sub>
                              </m:sSub>
                            </m:e>
                          </m:mr>
                          <m:mr>
                            <m:e>
                              <m:sSub>
                                <m:sSubPr>
                                  <m:ctrlPr>
                                    <a:rPr lang="en-GB" i="1" smtClean="0">
                                      <a:solidFill>
                                        <a:schemeClr val="accent5"/>
                                      </a:solidFill>
                                      <a:latin typeface="Cambria Math" panose="02040503050406030204" pitchFamily="18" charset="0"/>
                                    </a:rPr>
                                  </m:ctrlPr>
                                </m:sSubPr>
                                <m:e>
                                  <m:r>
                                    <a:rPr lang="en-GB" i="1">
                                      <a:solidFill>
                                        <a:schemeClr val="accent5"/>
                                      </a:solidFill>
                                      <a:latin typeface="Cambria Math" panose="02040503050406030204" pitchFamily="18" charset="0"/>
                                    </a:rPr>
                                    <m:t>𝑚</m:t>
                                  </m:r>
                                </m:e>
                                <m:sub>
                                  <m:r>
                                    <a:rPr lang="en-GB" b="0" i="1" smtClean="0">
                                      <a:solidFill>
                                        <a:schemeClr val="accent5"/>
                                      </a:solidFill>
                                      <a:latin typeface="Cambria Math" panose="02040503050406030204" pitchFamily="18" charset="0"/>
                                    </a:rPr>
                                    <m:t>2</m:t>
                                  </m:r>
                                  <m:r>
                                    <a:rPr lang="en-GB" i="1">
                                      <a:solidFill>
                                        <a:schemeClr val="accent5"/>
                                      </a:solidFill>
                                      <a:latin typeface="Cambria Math" panose="02040503050406030204" pitchFamily="18" charset="0"/>
                                    </a:rPr>
                                    <m:t>1</m:t>
                                  </m:r>
                                </m:sub>
                              </m:sSub>
                            </m:e>
                            <m:e>
                              <m:sSub>
                                <m:sSubPr>
                                  <m:ctrlPr>
                                    <a:rPr lang="en-GB" i="1" smtClean="0">
                                      <a:solidFill>
                                        <a:schemeClr val="accent5"/>
                                      </a:solidFill>
                                      <a:latin typeface="Cambria Math" panose="02040503050406030204" pitchFamily="18" charset="0"/>
                                    </a:rPr>
                                  </m:ctrlPr>
                                </m:sSubPr>
                                <m:e>
                                  <m:r>
                                    <a:rPr lang="en-GB" i="1">
                                      <a:solidFill>
                                        <a:schemeClr val="accent5"/>
                                      </a:solidFill>
                                      <a:latin typeface="Cambria Math" panose="02040503050406030204" pitchFamily="18" charset="0"/>
                                    </a:rPr>
                                    <m:t>𝑚</m:t>
                                  </m:r>
                                </m:e>
                                <m:sub>
                                  <m:r>
                                    <a:rPr lang="en-GB" i="1">
                                      <a:solidFill>
                                        <a:schemeClr val="accent5"/>
                                      </a:solidFill>
                                      <a:latin typeface="Cambria Math" panose="02040503050406030204" pitchFamily="18" charset="0"/>
                                    </a:rPr>
                                    <m:t>2</m:t>
                                  </m:r>
                                  <m:r>
                                    <a:rPr lang="en-GB" b="0" i="1" smtClean="0">
                                      <a:solidFill>
                                        <a:schemeClr val="accent5"/>
                                      </a:solidFill>
                                      <a:latin typeface="Cambria Math" panose="02040503050406030204" pitchFamily="18" charset="0"/>
                                    </a:rPr>
                                    <m:t>2</m:t>
                                  </m:r>
                                </m:sub>
                              </m:sSub>
                            </m:e>
                            <m:e>
                              <m:sSub>
                                <m:sSubPr>
                                  <m:ctrlPr>
                                    <a:rPr lang="en-GB" i="1" smtClean="0">
                                      <a:solidFill>
                                        <a:schemeClr val="accent5"/>
                                      </a:solidFill>
                                      <a:latin typeface="Cambria Math" panose="02040503050406030204" pitchFamily="18" charset="0"/>
                                    </a:rPr>
                                  </m:ctrlPr>
                                </m:sSubPr>
                                <m:e>
                                  <m:r>
                                    <a:rPr lang="en-GB" i="1">
                                      <a:solidFill>
                                        <a:schemeClr val="accent5"/>
                                      </a:solidFill>
                                      <a:latin typeface="Cambria Math" panose="02040503050406030204" pitchFamily="18" charset="0"/>
                                    </a:rPr>
                                    <m:t>𝑚</m:t>
                                  </m:r>
                                </m:e>
                                <m:sub>
                                  <m:r>
                                    <a:rPr lang="en-GB" i="1">
                                      <a:solidFill>
                                        <a:schemeClr val="accent5"/>
                                      </a:solidFill>
                                      <a:latin typeface="Cambria Math" panose="02040503050406030204" pitchFamily="18" charset="0"/>
                                    </a:rPr>
                                    <m:t>2</m:t>
                                  </m:r>
                                  <m:r>
                                    <a:rPr lang="en-GB" b="0" i="1" smtClean="0">
                                      <a:solidFill>
                                        <a:schemeClr val="accent5"/>
                                      </a:solidFill>
                                      <a:latin typeface="Cambria Math" panose="02040503050406030204" pitchFamily="18" charset="0"/>
                                    </a:rPr>
                                    <m:t>3</m:t>
                                  </m:r>
                                </m:sub>
                              </m:sSub>
                            </m:e>
                          </m:mr>
                          <m:mr>
                            <m:e>
                              <m:sSub>
                                <m:sSubPr>
                                  <m:ctrlPr>
                                    <a:rPr lang="en-GB" i="1" smtClean="0">
                                      <a:solidFill>
                                        <a:srgbClr val="FF00FF"/>
                                      </a:solidFill>
                                      <a:latin typeface="Cambria Math" panose="02040503050406030204" pitchFamily="18" charset="0"/>
                                    </a:rPr>
                                  </m:ctrlPr>
                                </m:sSubPr>
                                <m:e>
                                  <m:r>
                                    <a:rPr lang="en-GB" i="1">
                                      <a:solidFill>
                                        <a:srgbClr val="FF00FF"/>
                                      </a:solidFill>
                                      <a:latin typeface="Cambria Math" panose="02040503050406030204" pitchFamily="18" charset="0"/>
                                    </a:rPr>
                                    <m:t>𝑚</m:t>
                                  </m:r>
                                </m:e>
                                <m:sub>
                                  <m:r>
                                    <a:rPr lang="en-GB" b="0" i="1" smtClean="0">
                                      <a:solidFill>
                                        <a:srgbClr val="FF00FF"/>
                                      </a:solidFill>
                                      <a:latin typeface="Cambria Math" panose="02040503050406030204" pitchFamily="18" charset="0"/>
                                    </a:rPr>
                                    <m:t>3</m:t>
                                  </m:r>
                                  <m:r>
                                    <a:rPr lang="en-GB" i="1">
                                      <a:solidFill>
                                        <a:srgbClr val="FF00FF"/>
                                      </a:solidFill>
                                      <a:latin typeface="Cambria Math" panose="02040503050406030204" pitchFamily="18" charset="0"/>
                                    </a:rPr>
                                    <m:t>1</m:t>
                                  </m:r>
                                </m:sub>
                              </m:sSub>
                            </m:e>
                            <m:e>
                              <m:sSub>
                                <m:sSubPr>
                                  <m:ctrlPr>
                                    <a:rPr lang="en-GB" i="1" smtClean="0">
                                      <a:solidFill>
                                        <a:srgbClr val="FF00FF"/>
                                      </a:solidFill>
                                      <a:latin typeface="Cambria Math" panose="02040503050406030204" pitchFamily="18" charset="0"/>
                                    </a:rPr>
                                  </m:ctrlPr>
                                </m:sSubPr>
                                <m:e>
                                  <m:r>
                                    <a:rPr lang="en-GB" i="1">
                                      <a:solidFill>
                                        <a:srgbClr val="FF00FF"/>
                                      </a:solidFill>
                                      <a:latin typeface="Cambria Math" panose="02040503050406030204" pitchFamily="18" charset="0"/>
                                    </a:rPr>
                                    <m:t>𝑚</m:t>
                                  </m:r>
                                </m:e>
                                <m:sub>
                                  <m:r>
                                    <a:rPr lang="en-GB" i="1">
                                      <a:solidFill>
                                        <a:srgbClr val="FF00FF"/>
                                      </a:solidFill>
                                      <a:latin typeface="Cambria Math" panose="02040503050406030204" pitchFamily="18" charset="0"/>
                                    </a:rPr>
                                    <m:t>3</m:t>
                                  </m:r>
                                  <m:r>
                                    <a:rPr lang="en-GB" b="0" i="1" smtClean="0">
                                      <a:solidFill>
                                        <a:srgbClr val="FF00FF"/>
                                      </a:solidFill>
                                      <a:latin typeface="Cambria Math" panose="02040503050406030204" pitchFamily="18" charset="0"/>
                                    </a:rPr>
                                    <m:t>2</m:t>
                                  </m:r>
                                </m:sub>
                              </m:sSub>
                            </m:e>
                            <m:e>
                              <m:sSub>
                                <m:sSubPr>
                                  <m:ctrlPr>
                                    <a:rPr lang="en-GB" i="1" smtClean="0">
                                      <a:solidFill>
                                        <a:srgbClr val="FF00FF"/>
                                      </a:solidFill>
                                      <a:latin typeface="Cambria Math" panose="02040503050406030204" pitchFamily="18" charset="0"/>
                                    </a:rPr>
                                  </m:ctrlPr>
                                </m:sSubPr>
                                <m:e>
                                  <m:r>
                                    <a:rPr lang="en-GB" i="1">
                                      <a:solidFill>
                                        <a:srgbClr val="FF00FF"/>
                                      </a:solidFill>
                                      <a:latin typeface="Cambria Math" panose="02040503050406030204" pitchFamily="18" charset="0"/>
                                    </a:rPr>
                                    <m:t>𝑚</m:t>
                                  </m:r>
                                </m:e>
                                <m:sub>
                                  <m:r>
                                    <a:rPr lang="en-GB" i="1">
                                      <a:solidFill>
                                        <a:srgbClr val="FF00FF"/>
                                      </a:solidFill>
                                      <a:latin typeface="Cambria Math" panose="02040503050406030204" pitchFamily="18" charset="0"/>
                                    </a:rPr>
                                    <m:t>3</m:t>
                                  </m:r>
                                  <m:r>
                                    <a:rPr lang="en-GB" b="0" i="1" smtClean="0">
                                      <a:solidFill>
                                        <a:srgbClr val="FF00FF"/>
                                      </a:solidFill>
                                      <a:latin typeface="Cambria Math" panose="02040503050406030204" pitchFamily="18" charset="0"/>
                                    </a:rPr>
                                    <m:t>3</m:t>
                                  </m:r>
                                </m:sub>
                              </m:sSub>
                            </m:e>
                          </m:mr>
                        </m:m>
                      </m:e>
                    </m:d>
                  </m:oMath>
                </a14:m>
                <a:r>
                  <a:rPr lang="en-GB" dirty="0"/>
                  <a:t> </a:t>
                </a:r>
              </a:p>
            </p:txBody>
          </p:sp>
        </mc:Choice>
        <mc:Fallback xmlns="">
          <p:sp>
            <p:nvSpPr>
              <p:cNvPr id="3" name="Content Placeholder 2">
                <a:extLst>
                  <a:ext uri="{FF2B5EF4-FFF2-40B4-BE49-F238E27FC236}">
                    <a16:creationId xmlns:a16="http://schemas.microsoft.com/office/drawing/2014/main" id="{879CA530-C113-4F88-84D5-AB71FF68FBF9}"/>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4128043-1AAA-4386-ADA5-50B6D5F870DB}"/>
                  </a:ext>
                </a:extLst>
              </p:cNvPr>
              <p:cNvSpPr/>
              <p:nvPr/>
            </p:nvSpPr>
            <p:spPr>
              <a:xfrm>
                <a:off x="4821522" y="3962399"/>
                <a:ext cx="1268086" cy="13651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r>
                                  <m:rPr>
                                    <m:brk m:alnAt="7"/>
                                  </m:rPr>
                                  <a:rPr lang="en-GB" sz="3200" i="1">
                                    <a:latin typeface="Cambria Math" panose="02040503050406030204" pitchFamily="18" charset="0"/>
                                  </a:rPr>
                                  <m:t>𝑥</m:t>
                                </m:r>
                              </m:e>
                            </m:mr>
                            <m:mr>
                              <m:e>
                                <m:r>
                                  <a:rPr lang="en-GB" sz="3200" i="1">
                                    <a:latin typeface="Cambria Math" panose="02040503050406030204" pitchFamily="18" charset="0"/>
                                  </a:rPr>
                                  <m:t>𝑦</m:t>
                                </m:r>
                              </m:e>
                            </m:mr>
                            <m:mr>
                              <m:e>
                                <m:r>
                                  <a:rPr lang="en-GB" sz="3200" i="1">
                                    <a:latin typeface="Cambria Math" panose="02040503050406030204" pitchFamily="18" charset="0"/>
                                  </a:rPr>
                                  <m:t>𝑧</m:t>
                                </m:r>
                              </m:e>
                            </m:mr>
                          </m:m>
                        </m:e>
                      </m:d>
                    </m:oMath>
                  </m:oMathPara>
                </a14:m>
                <a:endParaRPr lang="en-GB" sz="3200" dirty="0"/>
              </a:p>
            </p:txBody>
          </p:sp>
        </mc:Choice>
        <mc:Fallback xmlns="">
          <p:sp>
            <p:nvSpPr>
              <p:cNvPr id="4" name="Rectangle 3">
                <a:extLst>
                  <a:ext uri="{FF2B5EF4-FFF2-40B4-BE49-F238E27FC236}">
                    <a16:creationId xmlns:a16="http://schemas.microsoft.com/office/drawing/2014/main" id="{A4128043-1AAA-4386-ADA5-50B6D5F870DB}"/>
                  </a:ext>
                </a:extLst>
              </p:cNvPr>
              <p:cNvSpPr>
                <a:spLocks noRot="1" noChangeAspect="1" noMove="1" noResize="1" noEditPoints="1" noAdjustHandles="1" noChangeArrowheads="1" noChangeShapeType="1" noTextEdit="1"/>
              </p:cNvSpPr>
              <p:nvPr/>
            </p:nvSpPr>
            <p:spPr>
              <a:xfrm>
                <a:off x="4821522" y="3962399"/>
                <a:ext cx="1268086" cy="136518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55939F6-1EC9-4CD1-B1D0-558878BB21E8}"/>
                  </a:ext>
                </a:extLst>
              </p:cNvPr>
              <p:cNvSpPr/>
              <p:nvPr/>
            </p:nvSpPr>
            <p:spPr>
              <a:xfrm>
                <a:off x="5850617" y="3920945"/>
                <a:ext cx="4990533" cy="14480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3200" i="1">
                          <a:latin typeface="Cambria Math" panose="02040503050406030204" pitchFamily="18" charset="0"/>
                        </a:rPr>
                        <m:t>=</m:t>
                      </m:r>
                      <m:d>
                        <m:dPr>
                          <m:ctrlPr>
                            <a:rPr lang="en-GB" sz="3200" i="1">
                              <a:latin typeface="Cambria Math" panose="02040503050406030204" pitchFamily="18" charset="0"/>
                            </a:rPr>
                          </m:ctrlPr>
                        </m:dPr>
                        <m:e>
                          <m:m>
                            <m:mPr>
                              <m:mcs>
                                <m:mc>
                                  <m:mcPr>
                                    <m:count m:val="1"/>
                                    <m:mcJc m:val="center"/>
                                  </m:mcPr>
                                </m:mc>
                              </m:mcs>
                              <m:ctrlPr>
                                <a:rPr lang="en-GB" sz="3200" i="1">
                                  <a:latin typeface="Cambria Math" panose="02040503050406030204" pitchFamily="18" charset="0"/>
                                </a:rPr>
                              </m:ctrlPr>
                            </m:mPr>
                            <m:mr>
                              <m:e>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𝑚</m:t>
                                    </m:r>
                                  </m:e>
                                  <m:sub>
                                    <m:r>
                                      <a:rPr lang="en-GB" sz="3200" i="1">
                                        <a:solidFill>
                                          <a:schemeClr val="accent4"/>
                                        </a:solidFill>
                                        <a:latin typeface="Cambria Math" panose="02040503050406030204" pitchFamily="18" charset="0"/>
                                      </a:rPr>
                                      <m:t>11</m:t>
                                    </m:r>
                                  </m:sub>
                                </m:sSub>
                                <m:r>
                                  <a:rPr lang="en-GB" sz="3200" i="1">
                                    <a:latin typeface="Cambria Math" panose="02040503050406030204" pitchFamily="18" charset="0"/>
                                  </a:rPr>
                                  <m:t>𝑥</m:t>
                                </m:r>
                                <m:r>
                                  <a:rPr lang="en-GB" sz="3200" i="1">
                                    <a:latin typeface="Cambria Math" panose="02040503050406030204" pitchFamily="18" charset="0"/>
                                  </a:rPr>
                                  <m:t>+</m:t>
                                </m:r>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𝑚</m:t>
                                    </m:r>
                                  </m:e>
                                  <m:sub>
                                    <m:r>
                                      <a:rPr lang="en-GB" sz="3200" i="1">
                                        <a:solidFill>
                                          <a:schemeClr val="accent4"/>
                                        </a:solidFill>
                                        <a:latin typeface="Cambria Math" panose="02040503050406030204" pitchFamily="18" charset="0"/>
                                      </a:rPr>
                                      <m:t>12</m:t>
                                    </m:r>
                                  </m:sub>
                                </m:sSub>
                                <m:r>
                                  <a:rPr lang="en-GB" sz="3200" i="1">
                                    <a:latin typeface="Cambria Math" panose="02040503050406030204" pitchFamily="18" charset="0"/>
                                  </a:rPr>
                                  <m:t>𝑦</m:t>
                                </m:r>
                                <m:r>
                                  <a:rPr lang="en-GB" sz="3200" i="1">
                                    <a:latin typeface="Cambria Math" panose="02040503050406030204" pitchFamily="18" charset="0"/>
                                  </a:rPr>
                                  <m:t>+</m:t>
                                </m:r>
                                <m:sSub>
                                  <m:sSubPr>
                                    <m:ctrlPr>
                                      <a:rPr lang="en-GB" sz="3200" i="1">
                                        <a:solidFill>
                                          <a:schemeClr val="accent4"/>
                                        </a:solidFill>
                                        <a:latin typeface="Cambria Math" panose="02040503050406030204" pitchFamily="18" charset="0"/>
                                      </a:rPr>
                                    </m:ctrlPr>
                                  </m:sSubPr>
                                  <m:e>
                                    <m:r>
                                      <a:rPr lang="en-GB" sz="3200" i="1">
                                        <a:solidFill>
                                          <a:schemeClr val="accent4"/>
                                        </a:solidFill>
                                        <a:latin typeface="Cambria Math" panose="02040503050406030204" pitchFamily="18" charset="0"/>
                                      </a:rPr>
                                      <m:t>𝑚</m:t>
                                    </m:r>
                                  </m:e>
                                  <m:sub>
                                    <m:r>
                                      <a:rPr lang="en-GB" sz="3200" i="1">
                                        <a:solidFill>
                                          <a:schemeClr val="accent4"/>
                                        </a:solidFill>
                                        <a:latin typeface="Cambria Math" panose="02040503050406030204" pitchFamily="18" charset="0"/>
                                      </a:rPr>
                                      <m:t>13</m:t>
                                    </m:r>
                                  </m:sub>
                                </m:sSub>
                                <m:r>
                                  <a:rPr lang="en-GB" sz="3200" i="1">
                                    <a:latin typeface="Cambria Math" panose="02040503050406030204" pitchFamily="18" charset="0"/>
                                  </a:rPr>
                                  <m:t>𝑧</m:t>
                                </m:r>
                              </m:e>
                            </m:mr>
                            <m:mr>
                              <m:e>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𝑚</m:t>
                                    </m:r>
                                  </m:e>
                                  <m:sub>
                                    <m:r>
                                      <a:rPr lang="en-GB" sz="3200" i="1">
                                        <a:solidFill>
                                          <a:schemeClr val="accent5"/>
                                        </a:solidFill>
                                        <a:latin typeface="Cambria Math" panose="02040503050406030204" pitchFamily="18" charset="0"/>
                                      </a:rPr>
                                      <m:t>21</m:t>
                                    </m:r>
                                  </m:sub>
                                </m:sSub>
                                <m:r>
                                  <a:rPr lang="en-GB" sz="3200" i="1">
                                    <a:latin typeface="Cambria Math" panose="02040503050406030204" pitchFamily="18" charset="0"/>
                                  </a:rPr>
                                  <m:t>𝑥</m:t>
                                </m:r>
                                <m:r>
                                  <a:rPr lang="en-GB" sz="3200" i="1">
                                    <a:latin typeface="Cambria Math" panose="02040503050406030204" pitchFamily="18" charset="0"/>
                                  </a:rPr>
                                  <m:t>+</m:t>
                                </m:r>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𝑚</m:t>
                                    </m:r>
                                  </m:e>
                                  <m:sub>
                                    <m:r>
                                      <a:rPr lang="en-GB" sz="3200" i="1">
                                        <a:solidFill>
                                          <a:schemeClr val="accent5"/>
                                        </a:solidFill>
                                        <a:latin typeface="Cambria Math" panose="02040503050406030204" pitchFamily="18" charset="0"/>
                                      </a:rPr>
                                      <m:t>22</m:t>
                                    </m:r>
                                  </m:sub>
                                </m:sSub>
                                <m:r>
                                  <a:rPr lang="en-GB" sz="3200" i="1">
                                    <a:latin typeface="Cambria Math" panose="02040503050406030204" pitchFamily="18" charset="0"/>
                                  </a:rPr>
                                  <m:t>𝑦</m:t>
                                </m:r>
                                <m:r>
                                  <a:rPr lang="en-GB" sz="3200" i="1">
                                    <a:latin typeface="Cambria Math" panose="02040503050406030204" pitchFamily="18" charset="0"/>
                                  </a:rPr>
                                  <m:t>+</m:t>
                                </m:r>
                                <m:sSub>
                                  <m:sSubPr>
                                    <m:ctrlPr>
                                      <a:rPr lang="en-GB" sz="3200" i="1">
                                        <a:solidFill>
                                          <a:schemeClr val="accent5"/>
                                        </a:solidFill>
                                        <a:latin typeface="Cambria Math" panose="02040503050406030204" pitchFamily="18" charset="0"/>
                                      </a:rPr>
                                    </m:ctrlPr>
                                  </m:sSubPr>
                                  <m:e>
                                    <m:r>
                                      <a:rPr lang="en-GB" sz="3200" i="1">
                                        <a:solidFill>
                                          <a:schemeClr val="accent5"/>
                                        </a:solidFill>
                                        <a:latin typeface="Cambria Math" panose="02040503050406030204" pitchFamily="18" charset="0"/>
                                      </a:rPr>
                                      <m:t>𝑚</m:t>
                                    </m:r>
                                  </m:e>
                                  <m:sub>
                                    <m:r>
                                      <a:rPr lang="en-GB" sz="3200" i="1">
                                        <a:solidFill>
                                          <a:schemeClr val="accent5"/>
                                        </a:solidFill>
                                        <a:latin typeface="Cambria Math" panose="02040503050406030204" pitchFamily="18" charset="0"/>
                                      </a:rPr>
                                      <m:t>23</m:t>
                                    </m:r>
                                  </m:sub>
                                </m:sSub>
                                <m:r>
                                  <a:rPr lang="en-GB" sz="3200" i="1">
                                    <a:latin typeface="Cambria Math" panose="02040503050406030204" pitchFamily="18" charset="0"/>
                                  </a:rPr>
                                  <m:t>𝑧</m:t>
                                </m:r>
                              </m:e>
                            </m:mr>
                            <m:mr>
                              <m:e>
                                <m:sSub>
                                  <m:sSubPr>
                                    <m:ctrlPr>
                                      <a:rPr lang="en-GB" sz="3200" i="1">
                                        <a:solidFill>
                                          <a:srgbClr val="FF00FF"/>
                                        </a:solidFill>
                                        <a:latin typeface="Cambria Math" panose="02040503050406030204" pitchFamily="18" charset="0"/>
                                      </a:rPr>
                                    </m:ctrlPr>
                                  </m:sSubPr>
                                  <m:e>
                                    <m:r>
                                      <a:rPr lang="en-GB" sz="3200" i="1">
                                        <a:solidFill>
                                          <a:srgbClr val="FF00FF"/>
                                        </a:solidFill>
                                        <a:latin typeface="Cambria Math" panose="02040503050406030204" pitchFamily="18" charset="0"/>
                                      </a:rPr>
                                      <m:t>𝑚</m:t>
                                    </m:r>
                                  </m:e>
                                  <m:sub>
                                    <m:r>
                                      <a:rPr lang="en-GB" sz="3200" i="1">
                                        <a:solidFill>
                                          <a:srgbClr val="FF00FF"/>
                                        </a:solidFill>
                                        <a:latin typeface="Cambria Math" panose="02040503050406030204" pitchFamily="18" charset="0"/>
                                      </a:rPr>
                                      <m:t>31</m:t>
                                    </m:r>
                                  </m:sub>
                                </m:sSub>
                                <m:r>
                                  <a:rPr lang="en-GB" sz="3200" i="1">
                                    <a:latin typeface="Cambria Math" panose="02040503050406030204" pitchFamily="18" charset="0"/>
                                  </a:rPr>
                                  <m:t>𝑥</m:t>
                                </m:r>
                                <m:r>
                                  <a:rPr lang="en-GB" sz="3200" i="1">
                                    <a:latin typeface="Cambria Math" panose="02040503050406030204" pitchFamily="18" charset="0"/>
                                  </a:rPr>
                                  <m:t>+</m:t>
                                </m:r>
                                <m:sSub>
                                  <m:sSubPr>
                                    <m:ctrlPr>
                                      <a:rPr lang="en-GB" sz="3200" i="1">
                                        <a:solidFill>
                                          <a:srgbClr val="FF00FF"/>
                                        </a:solidFill>
                                        <a:latin typeface="Cambria Math" panose="02040503050406030204" pitchFamily="18" charset="0"/>
                                      </a:rPr>
                                    </m:ctrlPr>
                                  </m:sSubPr>
                                  <m:e>
                                    <m:r>
                                      <a:rPr lang="en-GB" sz="3200" i="1">
                                        <a:solidFill>
                                          <a:srgbClr val="FF00FF"/>
                                        </a:solidFill>
                                        <a:latin typeface="Cambria Math" panose="02040503050406030204" pitchFamily="18" charset="0"/>
                                      </a:rPr>
                                      <m:t>𝑚</m:t>
                                    </m:r>
                                  </m:e>
                                  <m:sub>
                                    <m:r>
                                      <a:rPr lang="en-GB" sz="3200" i="1">
                                        <a:solidFill>
                                          <a:srgbClr val="FF00FF"/>
                                        </a:solidFill>
                                        <a:latin typeface="Cambria Math" panose="02040503050406030204" pitchFamily="18" charset="0"/>
                                      </a:rPr>
                                      <m:t>32</m:t>
                                    </m:r>
                                  </m:sub>
                                </m:sSub>
                                <m:r>
                                  <a:rPr lang="en-GB" sz="3200" i="1">
                                    <a:latin typeface="Cambria Math" panose="02040503050406030204" pitchFamily="18" charset="0"/>
                                  </a:rPr>
                                  <m:t>𝑦</m:t>
                                </m:r>
                                <m:r>
                                  <a:rPr lang="en-GB" sz="3200" i="1">
                                    <a:latin typeface="Cambria Math" panose="02040503050406030204" pitchFamily="18" charset="0"/>
                                  </a:rPr>
                                  <m:t>+</m:t>
                                </m:r>
                                <m:sSub>
                                  <m:sSubPr>
                                    <m:ctrlPr>
                                      <a:rPr lang="en-GB" sz="3200" i="1">
                                        <a:solidFill>
                                          <a:srgbClr val="FF00FF"/>
                                        </a:solidFill>
                                        <a:latin typeface="Cambria Math" panose="02040503050406030204" pitchFamily="18" charset="0"/>
                                      </a:rPr>
                                    </m:ctrlPr>
                                  </m:sSubPr>
                                  <m:e>
                                    <m:r>
                                      <a:rPr lang="en-GB" sz="3200" i="1">
                                        <a:solidFill>
                                          <a:srgbClr val="FF00FF"/>
                                        </a:solidFill>
                                        <a:latin typeface="Cambria Math" panose="02040503050406030204" pitchFamily="18" charset="0"/>
                                      </a:rPr>
                                      <m:t>𝑚</m:t>
                                    </m:r>
                                  </m:e>
                                  <m:sub>
                                    <m:r>
                                      <a:rPr lang="en-GB" sz="3200" i="1">
                                        <a:solidFill>
                                          <a:srgbClr val="FF00FF"/>
                                        </a:solidFill>
                                        <a:latin typeface="Cambria Math" panose="02040503050406030204" pitchFamily="18" charset="0"/>
                                      </a:rPr>
                                      <m:t>33</m:t>
                                    </m:r>
                                  </m:sub>
                                </m:sSub>
                                <m:r>
                                  <a:rPr lang="en-GB" sz="3200" i="1">
                                    <a:latin typeface="Cambria Math" panose="02040503050406030204" pitchFamily="18" charset="0"/>
                                  </a:rPr>
                                  <m:t>𝑧</m:t>
                                </m:r>
                              </m:e>
                            </m:mr>
                          </m:m>
                        </m:e>
                      </m:d>
                    </m:oMath>
                  </m:oMathPara>
                </a14:m>
                <a:endParaRPr lang="en-GB" sz="3200" dirty="0"/>
              </a:p>
            </p:txBody>
          </p:sp>
        </mc:Choice>
        <mc:Fallback xmlns="">
          <p:sp>
            <p:nvSpPr>
              <p:cNvPr id="5" name="Rectangle 4">
                <a:extLst>
                  <a:ext uri="{FF2B5EF4-FFF2-40B4-BE49-F238E27FC236}">
                    <a16:creationId xmlns:a16="http://schemas.microsoft.com/office/drawing/2014/main" id="{355939F6-1EC9-4CD1-B1D0-558878BB21E8}"/>
                  </a:ext>
                </a:extLst>
              </p:cNvPr>
              <p:cNvSpPr>
                <a:spLocks noRot="1" noChangeAspect="1" noMove="1" noResize="1" noEditPoints="1" noAdjustHandles="1" noChangeArrowheads="1" noChangeShapeType="1" noTextEdit="1"/>
              </p:cNvSpPr>
              <p:nvPr/>
            </p:nvSpPr>
            <p:spPr>
              <a:xfrm>
                <a:off x="5850617" y="3920945"/>
                <a:ext cx="4990533" cy="1448089"/>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22589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5CF7133C-6649-4F36-8EE5-95FC9F115C0B}"/>
              </a:ext>
              <a:ext uri="{C183D7F6-B498-43B3-948B-1728B52AA6E4}">
                <adec:decorative xmlns:adec="http://schemas.microsoft.com/office/drawing/2017/decorative" val="1"/>
              </a:ext>
            </a:extLst>
          </p:cNvPr>
          <p:cNvGrpSpPr/>
          <p:nvPr/>
        </p:nvGrpSpPr>
        <p:grpSpPr>
          <a:xfrm>
            <a:off x="3934172" y="2132856"/>
            <a:ext cx="3600400" cy="1152128"/>
            <a:chOff x="3934172" y="2132856"/>
            <a:chExt cx="3600400" cy="1152128"/>
          </a:xfrm>
        </p:grpSpPr>
        <p:sp>
          <p:nvSpPr>
            <p:cNvPr id="26" name="Rectangle 25">
              <a:extLst>
                <a:ext uri="{FF2B5EF4-FFF2-40B4-BE49-F238E27FC236}">
                  <a16:creationId xmlns:a16="http://schemas.microsoft.com/office/drawing/2014/main" id="{E21950EC-7A4C-4FE0-8B82-60835B247B89}"/>
                </a:ext>
              </a:extLst>
            </p:cNvPr>
            <p:cNvSpPr/>
            <p:nvPr/>
          </p:nvSpPr>
          <p:spPr>
            <a:xfrm>
              <a:off x="3934172" y="2132856"/>
              <a:ext cx="504056" cy="360040"/>
            </a:xfrm>
            <a:prstGeom prst="rect">
              <a:avLst/>
            </a:prstGeom>
            <a:solidFill>
              <a:srgbClr val="5DCEA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BA7F7B5C-CA76-4901-A5F0-14F7824971F5}"/>
                </a:ext>
              </a:extLst>
            </p:cNvPr>
            <p:cNvSpPr/>
            <p:nvPr/>
          </p:nvSpPr>
          <p:spPr>
            <a:xfrm>
              <a:off x="6310436" y="2136268"/>
              <a:ext cx="504056" cy="360040"/>
            </a:xfrm>
            <a:prstGeom prst="rect">
              <a:avLst/>
            </a:prstGeom>
            <a:solidFill>
              <a:srgbClr val="5DCEA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CF933879-AE34-4BB3-9E62-37B943469DB3}"/>
                </a:ext>
              </a:extLst>
            </p:cNvPr>
            <p:cNvSpPr/>
            <p:nvPr/>
          </p:nvSpPr>
          <p:spPr>
            <a:xfrm>
              <a:off x="7030516" y="2924944"/>
              <a:ext cx="504056" cy="360040"/>
            </a:xfrm>
            <a:prstGeom prst="rect">
              <a:avLst/>
            </a:prstGeom>
            <a:solidFill>
              <a:schemeClr val="accent5">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D2F05E06-467F-4EF7-B06D-85D6BF6B050E}"/>
                </a:ext>
              </a:extLst>
            </p:cNvPr>
            <p:cNvSpPr/>
            <p:nvPr/>
          </p:nvSpPr>
          <p:spPr>
            <a:xfrm>
              <a:off x="4654252" y="2860880"/>
              <a:ext cx="504056" cy="360040"/>
            </a:xfrm>
            <a:prstGeom prst="rect">
              <a:avLst/>
            </a:prstGeom>
            <a:solidFill>
              <a:schemeClr val="accent5">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22C854-F5AA-4C16-A17D-B7D927536161}"/>
                  </a:ext>
                </a:extLst>
              </p:cNvPr>
              <p:cNvSpPr>
                <a:spLocks noGrp="1"/>
              </p:cNvSpPr>
              <p:nvPr>
                <p:ph idx="1"/>
              </p:nvPr>
            </p:nvSpPr>
            <p:spPr>
              <a:xfrm>
                <a:off x="0" y="1904999"/>
                <a:ext cx="12188825" cy="4114801"/>
              </a:xfrm>
            </p:spPr>
            <p:txBody>
              <a:bodyPr>
                <a:normAutofit fontScale="70000" lnSpcReduction="20000"/>
              </a:bodyPr>
              <a:lstStyle/>
              <a:p>
                <a:pPr marL="0" indent="0">
                  <a:buNone/>
                </a:pPr>
                <a:endParaRPr lang="en-GB" dirty="0"/>
              </a:p>
              <a:p>
                <a:pPr marL="0" indent="0">
                  <a:buNone/>
                </a:pPr>
                <a14:m>
                  <m:oMathPara xmlns:m="http://schemas.openxmlformats.org/officeDocument/2006/math">
                    <m:oMathParaPr>
                      <m:jc m:val="center"/>
                    </m:oMathParaPr>
                    <m:oMath xmlns:m="http://schemas.openxmlformats.org/officeDocument/2006/math">
                      <m:d>
                        <m:dPr>
                          <m:ctrlPr>
                            <a:rPr lang="en-GB" sz="3400" i="1">
                              <a:latin typeface="Cambria Math" panose="02040503050406030204" pitchFamily="18" charset="0"/>
                            </a:rPr>
                          </m:ctrlPr>
                        </m:dPr>
                        <m:e>
                          <m:m>
                            <m:mPr>
                              <m:mcs>
                                <m:mc>
                                  <m:mcPr>
                                    <m:count m:val="3"/>
                                    <m:mcJc m:val="center"/>
                                  </m:mcPr>
                                </m:mc>
                              </m:mcs>
                              <m:ctrlPr>
                                <a:rPr lang="en-GB" sz="3400" i="1">
                                  <a:latin typeface="Cambria Math" panose="02040503050406030204" pitchFamily="18" charset="0"/>
                                </a:rPr>
                              </m:ctrlPr>
                            </m:mPr>
                            <m:mr>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11</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12</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13</m:t>
                                    </m:r>
                                  </m:sub>
                                </m:sSub>
                              </m:e>
                            </m:mr>
                            <m:mr>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21</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22</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23</m:t>
                                    </m:r>
                                  </m:sub>
                                </m:sSub>
                              </m:e>
                            </m:mr>
                            <m:mr>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31</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32</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33</m:t>
                                    </m:r>
                                  </m:sub>
                                </m:sSub>
                              </m:e>
                            </m:mr>
                          </m:m>
                        </m:e>
                      </m:d>
                      <m:d>
                        <m:dPr>
                          <m:ctrlPr>
                            <a:rPr lang="en-GB" sz="3400" i="1">
                              <a:latin typeface="Cambria Math" panose="02040503050406030204" pitchFamily="18" charset="0"/>
                            </a:rPr>
                          </m:ctrlPr>
                        </m:dPr>
                        <m:e>
                          <m:m>
                            <m:mPr>
                              <m:mcs>
                                <m:mc>
                                  <m:mcPr>
                                    <m:count m:val="3"/>
                                    <m:mcJc m:val="center"/>
                                  </m:mcPr>
                                </m:mc>
                              </m:mcs>
                              <m:ctrlPr>
                                <a:rPr lang="en-GB" sz="3400" i="1">
                                  <a:latin typeface="Cambria Math" panose="02040503050406030204" pitchFamily="18" charset="0"/>
                                </a:rPr>
                              </m:ctrlPr>
                            </m:mPr>
                            <m:mr>
                              <m:e>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11</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12</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13</m:t>
                                    </m:r>
                                  </m:sub>
                                </m:sSub>
                              </m:e>
                            </m:mr>
                            <m:mr>
                              <m:e>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21</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22</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23</m:t>
                                    </m:r>
                                  </m:sub>
                                </m:sSub>
                              </m:e>
                            </m:mr>
                            <m:mr>
                              <m:e>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31</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32</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33</m:t>
                                    </m:r>
                                  </m:sub>
                                </m:sSub>
                              </m:e>
                            </m:mr>
                          </m:m>
                        </m:e>
                      </m:d>
                    </m:oMath>
                  </m:oMathPara>
                </a14:m>
                <a:endParaRPr lang="en-GB" sz="3400" i="1" dirty="0">
                  <a:latin typeface="Cambria Math" panose="02040503050406030204" pitchFamily="18" charset="0"/>
                </a:endParaRPr>
              </a:p>
              <a:p>
                <a:pPr marL="0" indent="0">
                  <a:buNone/>
                </a:pPr>
                <a:br>
                  <a:rPr lang="en-GB" sz="3400" i="1" dirty="0">
                    <a:latin typeface="Cambria Math" panose="02040503050406030204" pitchFamily="18" charset="0"/>
                  </a:rPr>
                </a:br>
                <a14:m>
                  <m:oMathPara xmlns:m="http://schemas.openxmlformats.org/officeDocument/2006/math">
                    <m:oMathParaPr>
                      <m:jc m:val="center"/>
                    </m:oMathParaPr>
                    <m:oMath xmlns:m="http://schemas.openxmlformats.org/officeDocument/2006/math">
                      <m:r>
                        <a:rPr lang="en-GB" sz="3400" i="1">
                          <a:latin typeface="Cambria Math" panose="02040503050406030204" pitchFamily="18" charset="0"/>
                        </a:rPr>
                        <m:t>=</m:t>
                      </m:r>
                      <m:d>
                        <m:dPr>
                          <m:ctrlPr>
                            <a:rPr lang="en-GB" sz="3400" i="1">
                              <a:latin typeface="Cambria Math" panose="02040503050406030204" pitchFamily="18" charset="0"/>
                            </a:rPr>
                          </m:ctrlPr>
                        </m:dPr>
                        <m:e>
                          <m:m>
                            <m:mPr>
                              <m:mcs>
                                <m:mc>
                                  <m:mcPr>
                                    <m:count m:val="3"/>
                                    <m:mcJc m:val="center"/>
                                  </m:mcPr>
                                </m:mc>
                              </m:mcs>
                              <m:ctrlPr>
                                <a:rPr lang="en-GB" sz="3400" i="1">
                                  <a:latin typeface="Cambria Math" panose="02040503050406030204" pitchFamily="18" charset="0"/>
                                </a:rPr>
                              </m:ctrlPr>
                            </m:mPr>
                            <m:mr>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11</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11</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12</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21</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13</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31</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11</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12</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12</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22</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13</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32</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11</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13</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12</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23</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13</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33</m:t>
                                    </m:r>
                                  </m:sub>
                                </m:sSub>
                              </m:e>
                            </m:mr>
                            <m:mr>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21</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11</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22</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21</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23</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31</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21</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12</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22</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22</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23</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32</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21</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13</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22</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23</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23</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33</m:t>
                                    </m:r>
                                  </m:sub>
                                </m:sSub>
                              </m:e>
                            </m:mr>
                            <m:mr>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31</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11</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32</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21</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33</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31</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31</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12</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32</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22</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33</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32</m:t>
                                    </m:r>
                                  </m:sub>
                                </m:sSub>
                              </m:e>
                              <m:e>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31</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13</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32</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23</m:t>
                                    </m:r>
                                  </m:sub>
                                </m:sSub>
                                <m:r>
                                  <a:rPr lang="en-GB" sz="3400" i="1">
                                    <a:latin typeface="Cambria Math" panose="02040503050406030204" pitchFamily="18" charset="0"/>
                                  </a:rPr>
                                  <m:t>+</m:t>
                                </m:r>
                                <m:sSub>
                                  <m:sSubPr>
                                    <m:ctrlPr>
                                      <a:rPr lang="en-GB" sz="3400" i="1">
                                        <a:latin typeface="Cambria Math" panose="02040503050406030204" pitchFamily="18" charset="0"/>
                                      </a:rPr>
                                    </m:ctrlPr>
                                  </m:sSubPr>
                                  <m:e>
                                    <m:r>
                                      <a:rPr lang="en-GB" sz="3400" i="1">
                                        <a:latin typeface="Cambria Math" panose="02040503050406030204" pitchFamily="18" charset="0"/>
                                      </a:rPr>
                                      <m:t>𝑎</m:t>
                                    </m:r>
                                  </m:e>
                                  <m:sub>
                                    <m:r>
                                      <a:rPr lang="en-GB" sz="3400" i="1">
                                        <a:latin typeface="Cambria Math" panose="02040503050406030204" pitchFamily="18" charset="0"/>
                                      </a:rPr>
                                      <m:t>33</m:t>
                                    </m:r>
                                  </m:sub>
                                </m:sSub>
                                <m:sSub>
                                  <m:sSubPr>
                                    <m:ctrlPr>
                                      <a:rPr lang="en-GB" sz="3400" i="1">
                                        <a:latin typeface="Cambria Math" panose="02040503050406030204" pitchFamily="18" charset="0"/>
                                      </a:rPr>
                                    </m:ctrlPr>
                                  </m:sSubPr>
                                  <m:e>
                                    <m:r>
                                      <a:rPr lang="en-GB" sz="3400" i="1">
                                        <a:latin typeface="Cambria Math" panose="02040503050406030204" pitchFamily="18" charset="0"/>
                                      </a:rPr>
                                      <m:t>𝑏</m:t>
                                    </m:r>
                                  </m:e>
                                  <m:sub>
                                    <m:r>
                                      <a:rPr lang="en-GB" sz="3400" i="1">
                                        <a:latin typeface="Cambria Math" panose="02040503050406030204" pitchFamily="18" charset="0"/>
                                      </a:rPr>
                                      <m:t>33</m:t>
                                    </m:r>
                                  </m:sub>
                                </m:sSub>
                              </m:e>
                            </m:mr>
                          </m:m>
                        </m:e>
                      </m:d>
                    </m:oMath>
                  </m:oMathPara>
                </a14:m>
                <a:endParaRPr lang="en-GB" sz="3400" dirty="0"/>
              </a:p>
            </p:txBody>
          </p:sp>
        </mc:Choice>
        <mc:Fallback xmlns="">
          <p:sp>
            <p:nvSpPr>
              <p:cNvPr id="3" name="Content Placeholder 2">
                <a:extLst>
                  <a:ext uri="{FF2B5EF4-FFF2-40B4-BE49-F238E27FC236}">
                    <a16:creationId xmlns:a16="http://schemas.microsoft.com/office/drawing/2014/main" id="{8122C854-F5AA-4C16-A17D-B7D927536161}"/>
                  </a:ext>
                </a:extLst>
              </p:cNvPr>
              <p:cNvSpPr>
                <a:spLocks noGrp="1" noRot="1" noChangeAspect="1" noMove="1" noResize="1" noEditPoints="1" noAdjustHandles="1" noChangeArrowheads="1" noChangeShapeType="1" noTextEdit="1"/>
              </p:cNvSpPr>
              <p:nvPr>
                <p:ph idx="1"/>
              </p:nvPr>
            </p:nvSpPr>
            <p:spPr>
              <a:xfrm>
                <a:off x="0" y="1904999"/>
                <a:ext cx="12188825" cy="4114801"/>
              </a:xfrm>
              <a:blipFill>
                <a:blip r:embed="rId3"/>
                <a:stretch>
                  <a:fillRect/>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AA9D41CC-CB16-4748-8657-F6C531FB9966}"/>
              </a:ext>
            </a:extLst>
          </p:cNvPr>
          <p:cNvSpPr>
            <a:spLocks noGrp="1"/>
          </p:cNvSpPr>
          <p:nvPr>
            <p:ph type="title"/>
          </p:nvPr>
        </p:nvSpPr>
        <p:spPr/>
        <p:txBody>
          <a:bodyPr/>
          <a:lstStyle/>
          <a:p>
            <a:r>
              <a:rPr lang="en-GB" dirty="0"/>
              <a:t>3×3 matrix multiplication</a:t>
            </a:r>
          </a:p>
        </p:txBody>
      </p:sp>
      <p:grpSp>
        <p:nvGrpSpPr>
          <p:cNvPr id="21" name="Group 20">
            <a:extLst>
              <a:ext uri="{FF2B5EF4-FFF2-40B4-BE49-F238E27FC236}">
                <a16:creationId xmlns:a16="http://schemas.microsoft.com/office/drawing/2014/main" id="{68D86ACC-D8E2-4B9F-916A-E46E6E9EE475}"/>
              </a:ext>
              <a:ext uri="{C183D7F6-B498-43B3-948B-1728B52AA6E4}">
                <adec:decorative xmlns:adec="http://schemas.microsoft.com/office/drawing/2017/decorative" val="1"/>
              </a:ext>
            </a:extLst>
          </p:cNvPr>
          <p:cNvGrpSpPr/>
          <p:nvPr/>
        </p:nvGrpSpPr>
        <p:grpSpPr>
          <a:xfrm>
            <a:off x="909836" y="2132856"/>
            <a:ext cx="5904656" cy="1800200"/>
            <a:chOff x="909836" y="2132856"/>
            <a:chExt cx="5904656" cy="1800200"/>
          </a:xfrm>
        </p:grpSpPr>
        <p:sp>
          <p:nvSpPr>
            <p:cNvPr id="18" name="Rectangle: Rounded Corners 17">
              <a:extLst>
                <a:ext uri="{FF2B5EF4-FFF2-40B4-BE49-F238E27FC236}">
                  <a16:creationId xmlns:a16="http://schemas.microsoft.com/office/drawing/2014/main" id="{7D4685F8-31B7-474B-A0A2-7F43CAF3E341}"/>
                </a:ext>
              </a:extLst>
            </p:cNvPr>
            <p:cNvSpPr/>
            <p:nvPr/>
          </p:nvSpPr>
          <p:spPr>
            <a:xfrm>
              <a:off x="3934172" y="2144791"/>
              <a:ext cx="2016224" cy="360040"/>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187EC09E-F2E5-4EB8-B99A-79B5355A579D}"/>
                </a:ext>
              </a:extLst>
            </p:cNvPr>
            <p:cNvSpPr/>
            <p:nvPr/>
          </p:nvSpPr>
          <p:spPr>
            <a:xfrm>
              <a:off x="909836" y="3501008"/>
              <a:ext cx="3384376" cy="432048"/>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EEE0DA7A-F0BE-4918-8C4D-5CF40486ECD8}"/>
                </a:ext>
              </a:extLst>
            </p:cNvPr>
            <p:cNvSpPr/>
            <p:nvPr/>
          </p:nvSpPr>
          <p:spPr>
            <a:xfrm>
              <a:off x="6310436" y="2132856"/>
              <a:ext cx="504056" cy="1152128"/>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a:extLst>
              <a:ext uri="{FF2B5EF4-FFF2-40B4-BE49-F238E27FC236}">
                <a16:creationId xmlns:a16="http://schemas.microsoft.com/office/drawing/2014/main" id="{03CBB28D-99FA-4BEF-A5A0-9D5F310305CE}"/>
              </a:ext>
              <a:ext uri="{C183D7F6-B498-43B3-948B-1728B52AA6E4}">
                <adec:decorative xmlns:adec="http://schemas.microsoft.com/office/drawing/2017/decorative" val="1"/>
              </a:ext>
            </a:extLst>
          </p:cNvPr>
          <p:cNvGrpSpPr/>
          <p:nvPr/>
        </p:nvGrpSpPr>
        <p:grpSpPr>
          <a:xfrm>
            <a:off x="3934172" y="2132856"/>
            <a:ext cx="4032448" cy="2499438"/>
            <a:chOff x="3898168" y="1355874"/>
            <a:chExt cx="4032448" cy="2499438"/>
          </a:xfrm>
        </p:grpSpPr>
        <p:sp>
          <p:nvSpPr>
            <p:cNvPr id="23" name="Rectangle: Rounded Corners 22">
              <a:extLst>
                <a:ext uri="{FF2B5EF4-FFF2-40B4-BE49-F238E27FC236}">
                  <a16:creationId xmlns:a16="http://schemas.microsoft.com/office/drawing/2014/main" id="{62172609-B163-4862-93AC-20DC129684B0}"/>
                </a:ext>
              </a:extLst>
            </p:cNvPr>
            <p:cNvSpPr/>
            <p:nvPr/>
          </p:nvSpPr>
          <p:spPr>
            <a:xfrm>
              <a:off x="3898168" y="2107767"/>
              <a:ext cx="2016224" cy="360040"/>
            </a:xfrm>
            <a:prstGeom prst="round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DB33FE03-E892-48EF-B92C-94FEC43CFB63}"/>
                </a:ext>
              </a:extLst>
            </p:cNvPr>
            <p:cNvSpPr/>
            <p:nvPr/>
          </p:nvSpPr>
          <p:spPr>
            <a:xfrm>
              <a:off x="4523518" y="3455514"/>
              <a:ext cx="3407098" cy="399798"/>
            </a:xfrm>
            <a:prstGeom prst="round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CA114160-8868-4C7D-92BE-C673A5AF2FF8}"/>
                </a:ext>
              </a:extLst>
            </p:cNvPr>
            <p:cNvSpPr/>
            <p:nvPr/>
          </p:nvSpPr>
          <p:spPr>
            <a:xfrm>
              <a:off x="6994512" y="1355874"/>
              <a:ext cx="504056" cy="1152128"/>
            </a:xfrm>
            <a:prstGeom prst="roundRect">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mc:Choice xmlns:a14="http://schemas.microsoft.com/office/drawing/2010/main" Requires="a14">
          <p:sp>
            <p:nvSpPr>
              <p:cNvPr id="17" name="Speech Bubble: Rectangle 16">
                <a:extLst>
                  <a:ext uri="{FF2B5EF4-FFF2-40B4-BE49-F238E27FC236}">
                    <a16:creationId xmlns:a16="http://schemas.microsoft.com/office/drawing/2014/main" id="{50321F29-DDA7-4C1A-B0AD-4D4706F06DE7}"/>
                  </a:ext>
                  <a:ext uri="{C183D7F6-B498-43B3-948B-1728B52AA6E4}">
                    <adec:decorative xmlns:adec="http://schemas.microsoft.com/office/drawing/2017/decorative" val="1"/>
                  </a:ext>
                </a:extLst>
              </p:cNvPr>
              <p:cNvSpPr/>
              <p:nvPr/>
            </p:nvSpPr>
            <p:spPr>
              <a:xfrm>
                <a:off x="2113259" y="5187953"/>
                <a:ext cx="5017232" cy="864096"/>
              </a:xfrm>
              <a:prstGeom prst="wedgeRectCallout">
                <a:avLst>
                  <a:gd name="adj1" fmla="val 31280"/>
                  <a:gd name="adj2" fmla="val -97694"/>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400" dirty="0">
                    <a:cs typeface="Times New Roman" panose="02020603050405020304" pitchFamily="18" charset="0"/>
                  </a:rPr>
                  <a:t>Element at </a:t>
                </a:r>
                <a14:m>
                  <m:oMath xmlns:m="http://schemas.openxmlformats.org/officeDocument/2006/math">
                    <m:r>
                      <a:rPr lang="en-GB" sz="2400" b="0" i="1" smtClean="0">
                        <a:latin typeface="Cambria Math" panose="02040503050406030204" pitchFamily="18" charset="0"/>
                        <a:cs typeface="Times New Roman" panose="02020603050405020304" pitchFamily="18" charset="0"/>
                      </a:rPr>
                      <m:t>𝑖</m:t>
                    </m:r>
                    <m:r>
                      <a:rPr lang="en-GB" sz="2400" b="0" i="1" smtClean="0">
                        <a:latin typeface="Cambria Math" panose="02040503050406030204" pitchFamily="18" charset="0"/>
                        <a:cs typeface="Times New Roman" panose="02020603050405020304" pitchFamily="18" charset="0"/>
                      </a:rPr>
                      <m:t>, </m:t>
                    </m:r>
                    <m:r>
                      <a:rPr lang="en-GB" sz="2400" b="0" i="1" smtClean="0">
                        <a:latin typeface="Cambria Math" panose="02040503050406030204" pitchFamily="18" charset="0"/>
                        <a:cs typeface="Times New Roman" panose="02020603050405020304" pitchFamily="18" charset="0"/>
                      </a:rPr>
                      <m:t>𝑗</m:t>
                    </m:r>
                  </m:oMath>
                </a14:m>
                <a:r>
                  <a:rPr lang="en-GB" sz="2400" dirty="0">
                    <a:solidFill>
                      <a:schemeClr val="accent4"/>
                    </a:solidFill>
                    <a:cs typeface="Times New Roman" panose="02020603050405020304" pitchFamily="18" charset="0"/>
                  </a:rPr>
                  <a:t> </a:t>
                </a:r>
                <a:r>
                  <a:rPr lang="en-GB" sz="2400" dirty="0">
                    <a:solidFill>
                      <a:schemeClr val="tx1"/>
                    </a:solidFill>
                    <a:cs typeface="Times New Roman" panose="02020603050405020304" pitchFamily="18" charset="0"/>
                  </a:rPr>
                  <a:t>is the </a:t>
                </a:r>
                <a:r>
                  <a:rPr lang="en-GB" sz="2400" dirty="0">
                    <a:solidFill>
                      <a:schemeClr val="accent4"/>
                    </a:solidFill>
                    <a:cs typeface="Times New Roman" panose="02020603050405020304" pitchFamily="18" charset="0"/>
                  </a:rPr>
                  <a:t>dot product</a:t>
                </a:r>
                <a:r>
                  <a:rPr lang="en-GB" sz="2400" dirty="0">
                    <a:solidFill>
                      <a:schemeClr val="tx1"/>
                    </a:solidFill>
                    <a:cs typeface="Times New Roman" panose="02020603050405020304" pitchFamily="18" charset="0"/>
                  </a:rPr>
                  <a:t> of row </a:t>
                </a:r>
                <a14:m>
                  <m:oMath xmlns:m="http://schemas.openxmlformats.org/officeDocument/2006/math">
                    <m:r>
                      <a:rPr lang="en-GB" sz="2400" b="0" i="1" smtClean="0">
                        <a:solidFill>
                          <a:schemeClr val="tx1"/>
                        </a:solidFill>
                        <a:latin typeface="Cambria Math" panose="02040503050406030204" pitchFamily="18" charset="0"/>
                        <a:cs typeface="Times New Roman" panose="02020603050405020304" pitchFamily="18" charset="0"/>
                      </a:rPr>
                      <m:t>𝑖</m:t>
                    </m:r>
                  </m:oMath>
                </a14:m>
                <a:r>
                  <a:rPr lang="en-GB" sz="2400" dirty="0">
                    <a:solidFill>
                      <a:schemeClr val="tx1"/>
                    </a:solidFill>
                    <a:cs typeface="Times New Roman" panose="02020603050405020304" pitchFamily="18" charset="0"/>
                  </a:rPr>
                  <a:t> with column </a:t>
                </a:r>
                <a14:m>
                  <m:oMath xmlns:m="http://schemas.openxmlformats.org/officeDocument/2006/math">
                    <m:r>
                      <a:rPr lang="en-GB" sz="2400" b="0" i="1" smtClean="0">
                        <a:solidFill>
                          <a:schemeClr val="tx1"/>
                        </a:solidFill>
                        <a:latin typeface="Cambria Math" panose="02040503050406030204" pitchFamily="18" charset="0"/>
                        <a:cs typeface="Times New Roman" panose="02020603050405020304" pitchFamily="18" charset="0"/>
                      </a:rPr>
                      <m:t>𝑗</m:t>
                    </m:r>
                  </m:oMath>
                </a14:m>
                <a:r>
                  <a:rPr lang="en-GB" sz="2400" dirty="0">
                    <a:solidFill>
                      <a:schemeClr val="tx1"/>
                    </a:solidFill>
                    <a:cs typeface="Times New Roman" panose="02020603050405020304" pitchFamily="18" charset="0"/>
                  </a:rPr>
                  <a:t> </a:t>
                </a:r>
              </a:p>
            </p:txBody>
          </p:sp>
        </mc:Choice>
        <mc:Fallback>
          <p:sp>
            <p:nvSpPr>
              <p:cNvPr id="17" name="Speech Bubble: Rectangle 16">
                <a:extLst>
                  <a:ext uri="{FF2B5EF4-FFF2-40B4-BE49-F238E27FC236}">
                    <a16:creationId xmlns:a16="http://schemas.microsoft.com/office/drawing/2014/main" id="{50321F29-DDA7-4C1A-B0AD-4D4706F06DE7}"/>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113259" y="5187953"/>
                <a:ext cx="5017232" cy="864096"/>
              </a:xfrm>
              <a:prstGeom prst="wedgeRectCallout">
                <a:avLst>
                  <a:gd name="adj1" fmla="val 31280"/>
                  <a:gd name="adj2" fmla="val -97694"/>
                </a:avLst>
              </a:prstGeom>
              <a:blipFill>
                <a:blip r:embed="rId4"/>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p:spTree>
    <p:extLst>
      <p:ext uri="{BB962C8B-B14F-4D97-AF65-F5344CB8AC3E}">
        <p14:creationId xmlns:p14="http://schemas.microsoft.com/office/powerpoint/2010/main" val="3163066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1661-B028-4C0C-8110-ABBB4D3D432B}"/>
              </a:ext>
            </a:extLst>
          </p:cNvPr>
          <p:cNvSpPr>
            <a:spLocks noGrp="1"/>
          </p:cNvSpPr>
          <p:nvPr>
            <p:ph type="title"/>
          </p:nvPr>
        </p:nvSpPr>
        <p:spPr/>
        <p:txBody>
          <a:bodyPr/>
          <a:lstStyle/>
          <a:p>
            <a:r>
              <a:rPr lang="en-GB" dirty="0"/>
              <a:t>3×3 matrix multiplication – colour-coded</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F364515-45AB-478F-95C2-AAA21D4C7292}"/>
                  </a:ext>
                </a:extLst>
              </p:cNvPr>
              <p:cNvSpPr>
                <a:spLocks noGrp="1"/>
              </p:cNvSpPr>
              <p:nvPr>
                <p:ph idx="1"/>
              </p:nvPr>
            </p:nvSpPr>
            <p:spPr>
              <a:xfrm>
                <a:off x="0" y="1904999"/>
                <a:ext cx="12188825" cy="4114801"/>
              </a:xfrm>
            </p:spPr>
            <p:txBody>
              <a:bodyPr>
                <a:normAutofit fontScale="70000" lnSpcReduction="20000"/>
              </a:bodyPr>
              <a:lstStyle/>
              <a:p>
                <a:pPr marL="0" indent="0">
                  <a:buNone/>
                </a:pPr>
                <a:endParaRPr lang="en-GB" dirty="0"/>
              </a:p>
              <a:p>
                <a:pPr marL="0" indent="0">
                  <a:buNone/>
                </a:pPr>
                <a14:m>
                  <m:oMathPara xmlns:m="http://schemas.openxmlformats.org/officeDocument/2006/math">
                    <m:oMathParaPr>
                      <m:jc m:val="center"/>
                    </m:oMathParaPr>
                    <m:oMath xmlns:m="http://schemas.openxmlformats.org/officeDocument/2006/math">
                      <m:d>
                        <m:dPr>
                          <m:ctrlPr>
                            <a:rPr lang="en-GB" sz="3400" i="1">
                              <a:latin typeface="Cambria Math" panose="02040503050406030204" pitchFamily="18" charset="0"/>
                            </a:rPr>
                          </m:ctrlPr>
                        </m:dPr>
                        <m:e>
                          <m:m>
                            <m:mPr>
                              <m:mcs>
                                <m:mc>
                                  <m:mcPr>
                                    <m:count m:val="3"/>
                                    <m:mcJc m:val="center"/>
                                  </m:mcPr>
                                </m:mc>
                              </m:mcs>
                              <m:ctrlPr>
                                <a:rPr lang="en-GB" sz="3400" i="1">
                                  <a:latin typeface="Cambria Math" panose="02040503050406030204" pitchFamily="18" charset="0"/>
                                </a:rPr>
                              </m:ctrlPr>
                            </m:mPr>
                            <m:mr>
                              <m:e>
                                <m:sSub>
                                  <m:sSubPr>
                                    <m:ctrlPr>
                                      <a:rPr lang="en-GB" sz="3400" i="1" smtClean="0">
                                        <a:solidFill>
                                          <a:schemeClr val="accent4"/>
                                        </a:solidFill>
                                        <a:latin typeface="Cambria Math" panose="02040503050406030204" pitchFamily="18" charset="0"/>
                                      </a:rPr>
                                    </m:ctrlPr>
                                  </m:sSubPr>
                                  <m:e>
                                    <m:r>
                                      <a:rPr lang="en-GB" sz="3400" i="1">
                                        <a:solidFill>
                                          <a:schemeClr val="accent4"/>
                                        </a:solidFill>
                                        <a:latin typeface="Cambria Math" panose="02040503050406030204" pitchFamily="18" charset="0"/>
                                      </a:rPr>
                                      <m:t>𝑎</m:t>
                                    </m:r>
                                  </m:e>
                                  <m:sub>
                                    <m:r>
                                      <a:rPr lang="en-GB" sz="3400" i="1">
                                        <a:solidFill>
                                          <a:schemeClr val="accent4"/>
                                        </a:solidFill>
                                        <a:latin typeface="Cambria Math" panose="02040503050406030204" pitchFamily="18" charset="0"/>
                                      </a:rPr>
                                      <m:t>11</m:t>
                                    </m:r>
                                  </m:sub>
                                </m:sSub>
                              </m:e>
                              <m:e>
                                <m:sSub>
                                  <m:sSubPr>
                                    <m:ctrlPr>
                                      <a:rPr lang="en-GB" sz="3400" i="1" smtClean="0">
                                        <a:solidFill>
                                          <a:schemeClr val="accent4"/>
                                        </a:solidFill>
                                        <a:latin typeface="Cambria Math" panose="02040503050406030204" pitchFamily="18" charset="0"/>
                                      </a:rPr>
                                    </m:ctrlPr>
                                  </m:sSubPr>
                                  <m:e>
                                    <m:r>
                                      <a:rPr lang="en-GB" sz="3400" i="1">
                                        <a:solidFill>
                                          <a:schemeClr val="accent4"/>
                                        </a:solidFill>
                                        <a:latin typeface="Cambria Math" panose="02040503050406030204" pitchFamily="18" charset="0"/>
                                      </a:rPr>
                                      <m:t>𝑎</m:t>
                                    </m:r>
                                  </m:e>
                                  <m:sub>
                                    <m:r>
                                      <a:rPr lang="en-GB" sz="3400" i="1">
                                        <a:solidFill>
                                          <a:schemeClr val="accent4"/>
                                        </a:solidFill>
                                        <a:latin typeface="Cambria Math" panose="02040503050406030204" pitchFamily="18" charset="0"/>
                                      </a:rPr>
                                      <m:t>12</m:t>
                                    </m:r>
                                  </m:sub>
                                </m:sSub>
                              </m:e>
                              <m:e>
                                <m:sSub>
                                  <m:sSubPr>
                                    <m:ctrlPr>
                                      <a:rPr lang="en-GB" sz="3400" i="1" smtClean="0">
                                        <a:solidFill>
                                          <a:schemeClr val="accent4"/>
                                        </a:solidFill>
                                        <a:latin typeface="Cambria Math" panose="02040503050406030204" pitchFamily="18" charset="0"/>
                                      </a:rPr>
                                    </m:ctrlPr>
                                  </m:sSubPr>
                                  <m:e>
                                    <m:r>
                                      <a:rPr lang="en-GB" sz="3400" i="1">
                                        <a:solidFill>
                                          <a:schemeClr val="accent4"/>
                                        </a:solidFill>
                                        <a:latin typeface="Cambria Math" panose="02040503050406030204" pitchFamily="18" charset="0"/>
                                      </a:rPr>
                                      <m:t>𝑎</m:t>
                                    </m:r>
                                  </m:e>
                                  <m:sub>
                                    <m:r>
                                      <a:rPr lang="en-GB" sz="3400" i="1">
                                        <a:solidFill>
                                          <a:schemeClr val="accent4"/>
                                        </a:solidFill>
                                        <a:latin typeface="Cambria Math" panose="02040503050406030204" pitchFamily="18" charset="0"/>
                                      </a:rPr>
                                      <m:t>13</m:t>
                                    </m:r>
                                  </m:sub>
                                </m:sSub>
                              </m:e>
                            </m:mr>
                            <m:mr>
                              <m:e>
                                <m:sSub>
                                  <m:sSubPr>
                                    <m:ctrlPr>
                                      <a:rPr lang="en-GB" sz="3400" i="1" smtClean="0">
                                        <a:solidFill>
                                          <a:schemeClr val="accent5"/>
                                        </a:solidFill>
                                        <a:latin typeface="Cambria Math" panose="02040503050406030204" pitchFamily="18" charset="0"/>
                                      </a:rPr>
                                    </m:ctrlPr>
                                  </m:sSubPr>
                                  <m:e>
                                    <m:r>
                                      <a:rPr lang="en-GB" sz="3400" i="1">
                                        <a:solidFill>
                                          <a:schemeClr val="accent5"/>
                                        </a:solidFill>
                                        <a:latin typeface="Cambria Math" panose="02040503050406030204" pitchFamily="18" charset="0"/>
                                      </a:rPr>
                                      <m:t>𝑎</m:t>
                                    </m:r>
                                  </m:e>
                                  <m:sub>
                                    <m:r>
                                      <a:rPr lang="en-GB" sz="3400" i="1">
                                        <a:solidFill>
                                          <a:schemeClr val="accent5"/>
                                        </a:solidFill>
                                        <a:latin typeface="Cambria Math" panose="02040503050406030204" pitchFamily="18" charset="0"/>
                                      </a:rPr>
                                      <m:t>21</m:t>
                                    </m:r>
                                  </m:sub>
                                </m:sSub>
                              </m:e>
                              <m:e>
                                <m:sSub>
                                  <m:sSubPr>
                                    <m:ctrlPr>
                                      <a:rPr lang="en-GB" sz="3400" i="1" smtClean="0">
                                        <a:solidFill>
                                          <a:schemeClr val="accent5"/>
                                        </a:solidFill>
                                        <a:latin typeface="Cambria Math" panose="02040503050406030204" pitchFamily="18" charset="0"/>
                                      </a:rPr>
                                    </m:ctrlPr>
                                  </m:sSubPr>
                                  <m:e>
                                    <m:r>
                                      <a:rPr lang="en-GB" sz="3400" i="1">
                                        <a:solidFill>
                                          <a:schemeClr val="accent5"/>
                                        </a:solidFill>
                                        <a:latin typeface="Cambria Math" panose="02040503050406030204" pitchFamily="18" charset="0"/>
                                      </a:rPr>
                                      <m:t>𝑎</m:t>
                                    </m:r>
                                  </m:e>
                                  <m:sub>
                                    <m:r>
                                      <a:rPr lang="en-GB" sz="3400" i="1">
                                        <a:solidFill>
                                          <a:schemeClr val="accent5"/>
                                        </a:solidFill>
                                        <a:latin typeface="Cambria Math" panose="02040503050406030204" pitchFamily="18" charset="0"/>
                                      </a:rPr>
                                      <m:t>22</m:t>
                                    </m:r>
                                  </m:sub>
                                </m:sSub>
                              </m:e>
                              <m:e>
                                <m:sSub>
                                  <m:sSubPr>
                                    <m:ctrlPr>
                                      <a:rPr lang="en-GB" sz="3400" i="1" smtClean="0">
                                        <a:solidFill>
                                          <a:schemeClr val="accent5"/>
                                        </a:solidFill>
                                        <a:latin typeface="Cambria Math" panose="02040503050406030204" pitchFamily="18" charset="0"/>
                                      </a:rPr>
                                    </m:ctrlPr>
                                  </m:sSubPr>
                                  <m:e>
                                    <m:r>
                                      <a:rPr lang="en-GB" sz="3400" i="1">
                                        <a:solidFill>
                                          <a:schemeClr val="accent5"/>
                                        </a:solidFill>
                                        <a:latin typeface="Cambria Math" panose="02040503050406030204" pitchFamily="18" charset="0"/>
                                      </a:rPr>
                                      <m:t>𝑎</m:t>
                                    </m:r>
                                  </m:e>
                                  <m:sub>
                                    <m:r>
                                      <a:rPr lang="en-GB" sz="3400" i="1">
                                        <a:solidFill>
                                          <a:schemeClr val="accent5"/>
                                        </a:solidFill>
                                        <a:latin typeface="Cambria Math" panose="02040503050406030204" pitchFamily="18" charset="0"/>
                                      </a:rPr>
                                      <m:t>23</m:t>
                                    </m:r>
                                  </m:sub>
                                </m:sSub>
                              </m:e>
                            </m:mr>
                            <m:mr>
                              <m:e>
                                <m:sSub>
                                  <m:sSubPr>
                                    <m:ctrlPr>
                                      <a:rPr lang="en-GB" sz="3400" i="1" smtClean="0">
                                        <a:solidFill>
                                          <a:srgbClr val="FF00FF"/>
                                        </a:solidFill>
                                        <a:latin typeface="Cambria Math" panose="02040503050406030204" pitchFamily="18" charset="0"/>
                                      </a:rPr>
                                    </m:ctrlPr>
                                  </m:sSubPr>
                                  <m:e>
                                    <m:r>
                                      <a:rPr lang="en-GB" sz="3400" i="1">
                                        <a:solidFill>
                                          <a:srgbClr val="FF00FF"/>
                                        </a:solidFill>
                                        <a:latin typeface="Cambria Math" panose="02040503050406030204" pitchFamily="18" charset="0"/>
                                      </a:rPr>
                                      <m:t>𝑎</m:t>
                                    </m:r>
                                  </m:e>
                                  <m:sub>
                                    <m:r>
                                      <a:rPr lang="en-GB" sz="3400" i="1">
                                        <a:solidFill>
                                          <a:srgbClr val="FF00FF"/>
                                        </a:solidFill>
                                        <a:latin typeface="Cambria Math" panose="02040503050406030204" pitchFamily="18" charset="0"/>
                                      </a:rPr>
                                      <m:t>31</m:t>
                                    </m:r>
                                  </m:sub>
                                </m:sSub>
                              </m:e>
                              <m:e>
                                <m:sSub>
                                  <m:sSubPr>
                                    <m:ctrlPr>
                                      <a:rPr lang="en-GB" sz="3400" i="1" smtClean="0">
                                        <a:solidFill>
                                          <a:srgbClr val="FF00FF"/>
                                        </a:solidFill>
                                        <a:latin typeface="Cambria Math" panose="02040503050406030204" pitchFamily="18" charset="0"/>
                                      </a:rPr>
                                    </m:ctrlPr>
                                  </m:sSubPr>
                                  <m:e>
                                    <m:r>
                                      <a:rPr lang="en-GB" sz="3400" i="1">
                                        <a:solidFill>
                                          <a:srgbClr val="FF00FF"/>
                                        </a:solidFill>
                                        <a:latin typeface="Cambria Math" panose="02040503050406030204" pitchFamily="18" charset="0"/>
                                      </a:rPr>
                                      <m:t>𝑎</m:t>
                                    </m:r>
                                  </m:e>
                                  <m:sub>
                                    <m:r>
                                      <a:rPr lang="en-GB" sz="3400" i="1">
                                        <a:solidFill>
                                          <a:srgbClr val="FF00FF"/>
                                        </a:solidFill>
                                        <a:latin typeface="Cambria Math" panose="02040503050406030204" pitchFamily="18" charset="0"/>
                                      </a:rPr>
                                      <m:t>32</m:t>
                                    </m:r>
                                  </m:sub>
                                </m:sSub>
                              </m:e>
                              <m:e>
                                <m:sSub>
                                  <m:sSubPr>
                                    <m:ctrlPr>
                                      <a:rPr lang="en-GB" sz="3400" i="1" smtClean="0">
                                        <a:solidFill>
                                          <a:srgbClr val="FF00FF"/>
                                        </a:solidFill>
                                        <a:latin typeface="Cambria Math" panose="02040503050406030204" pitchFamily="18" charset="0"/>
                                      </a:rPr>
                                    </m:ctrlPr>
                                  </m:sSubPr>
                                  <m:e>
                                    <m:r>
                                      <a:rPr lang="en-GB" sz="3400" i="1">
                                        <a:solidFill>
                                          <a:srgbClr val="FF00FF"/>
                                        </a:solidFill>
                                        <a:latin typeface="Cambria Math" panose="02040503050406030204" pitchFamily="18" charset="0"/>
                                      </a:rPr>
                                      <m:t>𝑎</m:t>
                                    </m:r>
                                  </m:e>
                                  <m:sub>
                                    <m:r>
                                      <a:rPr lang="en-GB" sz="3400" i="1">
                                        <a:solidFill>
                                          <a:srgbClr val="FF00FF"/>
                                        </a:solidFill>
                                        <a:latin typeface="Cambria Math" panose="02040503050406030204" pitchFamily="18" charset="0"/>
                                      </a:rPr>
                                      <m:t>33</m:t>
                                    </m:r>
                                  </m:sub>
                                </m:sSub>
                              </m:e>
                            </m:mr>
                          </m:m>
                        </m:e>
                      </m:d>
                      <m:d>
                        <m:dPr>
                          <m:ctrlPr>
                            <a:rPr lang="en-GB" sz="3400" i="1">
                              <a:latin typeface="Cambria Math" panose="02040503050406030204" pitchFamily="18" charset="0"/>
                            </a:rPr>
                          </m:ctrlPr>
                        </m:dPr>
                        <m:e>
                          <m:m>
                            <m:mPr>
                              <m:mcs>
                                <m:mc>
                                  <m:mcPr>
                                    <m:count m:val="3"/>
                                    <m:mcJc m:val="center"/>
                                  </m:mcPr>
                                </m:mc>
                              </m:mcs>
                              <m:ctrlPr>
                                <a:rPr lang="en-GB" sz="3400" i="1">
                                  <a:latin typeface="Cambria Math" panose="02040503050406030204" pitchFamily="18" charset="0"/>
                                </a:rPr>
                              </m:ctrlPr>
                            </m:mPr>
                            <m:mr>
                              <m:e>
                                <m:sSub>
                                  <m:sSubPr>
                                    <m:ctrlPr>
                                      <a:rPr lang="en-GB" sz="3400" i="1" smtClean="0">
                                        <a:solidFill>
                                          <a:schemeClr val="accent3"/>
                                        </a:solidFill>
                                        <a:latin typeface="Cambria Math" panose="02040503050406030204" pitchFamily="18" charset="0"/>
                                      </a:rPr>
                                    </m:ctrlPr>
                                  </m:sSubPr>
                                  <m:e>
                                    <m:r>
                                      <a:rPr lang="en-GB" sz="3400" i="1">
                                        <a:solidFill>
                                          <a:schemeClr val="accent3"/>
                                        </a:solidFill>
                                        <a:latin typeface="Cambria Math" panose="02040503050406030204" pitchFamily="18" charset="0"/>
                                      </a:rPr>
                                      <m:t>𝑏</m:t>
                                    </m:r>
                                  </m:e>
                                  <m:sub>
                                    <m:r>
                                      <a:rPr lang="en-GB" sz="3400" i="1">
                                        <a:solidFill>
                                          <a:schemeClr val="accent3"/>
                                        </a:solidFill>
                                        <a:latin typeface="Cambria Math" panose="02040503050406030204" pitchFamily="18" charset="0"/>
                                      </a:rPr>
                                      <m:t>11</m:t>
                                    </m:r>
                                  </m:sub>
                                </m:sSub>
                              </m:e>
                              <m:e>
                                <m:sSub>
                                  <m:sSubPr>
                                    <m:ctrlPr>
                                      <a:rPr lang="en-GB" sz="3400" i="1" smtClean="0">
                                        <a:solidFill>
                                          <a:srgbClr val="FFFF00"/>
                                        </a:solidFill>
                                        <a:latin typeface="Cambria Math" panose="02040503050406030204" pitchFamily="18" charset="0"/>
                                      </a:rPr>
                                    </m:ctrlPr>
                                  </m:sSubPr>
                                  <m:e>
                                    <m:r>
                                      <a:rPr lang="en-GB" sz="3400" i="1">
                                        <a:solidFill>
                                          <a:srgbClr val="FFFF00"/>
                                        </a:solidFill>
                                        <a:latin typeface="Cambria Math" panose="02040503050406030204" pitchFamily="18" charset="0"/>
                                      </a:rPr>
                                      <m:t>𝑏</m:t>
                                    </m:r>
                                  </m:e>
                                  <m:sub>
                                    <m:r>
                                      <a:rPr lang="en-GB" sz="3400" i="1">
                                        <a:solidFill>
                                          <a:srgbClr val="FFFF00"/>
                                        </a:solidFill>
                                        <a:latin typeface="Cambria Math" panose="02040503050406030204" pitchFamily="18" charset="0"/>
                                      </a:rPr>
                                      <m:t>12</m:t>
                                    </m:r>
                                  </m:sub>
                                </m:sSub>
                              </m:e>
                              <m:e>
                                <m:sSub>
                                  <m:sSubPr>
                                    <m:ctrlPr>
                                      <a:rPr lang="en-GB" sz="3400" i="1" smtClean="0">
                                        <a:solidFill>
                                          <a:schemeClr val="accent6">
                                            <a:lumMod val="60000"/>
                                            <a:lumOff val="40000"/>
                                          </a:schemeClr>
                                        </a:solidFill>
                                        <a:latin typeface="Cambria Math" panose="02040503050406030204" pitchFamily="18" charset="0"/>
                                      </a:rPr>
                                    </m:ctrlPr>
                                  </m:sSubPr>
                                  <m:e>
                                    <m:r>
                                      <a:rPr lang="en-GB" sz="3400" i="1">
                                        <a:solidFill>
                                          <a:schemeClr val="accent6">
                                            <a:lumMod val="60000"/>
                                            <a:lumOff val="40000"/>
                                          </a:schemeClr>
                                        </a:solidFill>
                                        <a:latin typeface="Cambria Math" panose="02040503050406030204" pitchFamily="18" charset="0"/>
                                      </a:rPr>
                                      <m:t>𝑏</m:t>
                                    </m:r>
                                  </m:e>
                                  <m:sub>
                                    <m:r>
                                      <a:rPr lang="en-GB" sz="3400" i="1">
                                        <a:solidFill>
                                          <a:schemeClr val="accent6">
                                            <a:lumMod val="60000"/>
                                            <a:lumOff val="40000"/>
                                          </a:schemeClr>
                                        </a:solidFill>
                                        <a:latin typeface="Cambria Math" panose="02040503050406030204" pitchFamily="18" charset="0"/>
                                      </a:rPr>
                                      <m:t>13</m:t>
                                    </m:r>
                                  </m:sub>
                                </m:sSub>
                              </m:e>
                            </m:mr>
                            <m:mr>
                              <m:e>
                                <m:sSub>
                                  <m:sSubPr>
                                    <m:ctrlPr>
                                      <a:rPr lang="en-GB" sz="3400" i="1" smtClean="0">
                                        <a:solidFill>
                                          <a:schemeClr val="accent3"/>
                                        </a:solidFill>
                                        <a:latin typeface="Cambria Math" panose="02040503050406030204" pitchFamily="18" charset="0"/>
                                      </a:rPr>
                                    </m:ctrlPr>
                                  </m:sSubPr>
                                  <m:e>
                                    <m:r>
                                      <a:rPr lang="en-GB" sz="3400" i="1">
                                        <a:solidFill>
                                          <a:schemeClr val="accent3"/>
                                        </a:solidFill>
                                        <a:latin typeface="Cambria Math" panose="02040503050406030204" pitchFamily="18" charset="0"/>
                                      </a:rPr>
                                      <m:t>𝑏</m:t>
                                    </m:r>
                                  </m:e>
                                  <m:sub>
                                    <m:r>
                                      <a:rPr lang="en-GB" sz="3400" i="1">
                                        <a:solidFill>
                                          <a:schemeClr val="accent3"/>
                                        </a:solidFill>
                                        <a:latin typeface="Cambria Math" panose="02040503050406030204" pitchFamily="18" charset="0"/>
                                      </a:rPr>
                                      <m:t>21</m:t>
                                    </m:r>
                                  </m:sub>
                                </m:sSub>
                              </m:e>
                              <m:e>
                                <m:sSub>
                                  <m:sSubPr>
                                    <m:ctrlPr>
                                      <a:rPr lang="en-GB" sz="3400" i="1" smtClean="0">
                                        <a:solidFill>
                                          <a:srgbClr val="FFFF00"/>
                                        </a:solidFill>
                                        <a:latin typeface="Cambria Math" panose="02040503050406030204" pitchFamily="18" charset="0"/>
                                      </a:rPr>
                                    </m:ctrlPr>
                                  </m:sSubPr>
                                  <m:e>
                                    <m:r>
                                      <a:rPr lang="en-GB" sz="3400" i="1">
                                        <a:solidFill>
                                          <a:srgbClr val="FFFF00"/>
                                        </a:solidFill>
                                        <a:latin typeface="Cambria Math" panose="02040503050406030204" pitchFamily="18" charset="0"/>
                                      </a:rPr>
                                      <m:t>𝑏</m:t>
                                    </m:r>
                                  </m:e>
                                  <m:sub>
                                    <m:r>
                                      <a:rPr lang="en-GB" sz="3400" i="1">
                                        <a:solidFill>
                                          <a:srgbClr val="FFFF00"/>
                                        </a:solidFill>
                                        <a:latin typeface="Cambria Math" panose="02040503050406030204" pitchFamily="18" charset="0"/>
                                      </a:rPr>
                                      <m:t>22</m:t>
                                    </m:r>
                                  </m:sub>
                                </m:sSub>
                              </m:e>
                              <m:e>
                                <m:sSub>
                                  <m:sSubPr>
                                    <m:ctrlPr>
                                      <a:rPr lang="en-GB" sz="3400" i="1" smtClean="0">
                                        <a:solidFill>
                                          <a:schemeClr val="accent6">
                                            <a:lumMod val="60000"/>
                                            <a:lumOff val="40000"/>
                                          </a:schemeClr>
                                        </a:solidFill>
                                        <a:latin typeface="Cambria Math" panose="02040503050406030204" pitchFamily="18" charset="0"/>
                                      </a:rPr>
                                    </m:ctrlPr>
                                  </m:sSubPr>
                                  <m:e>
                                    <m:r>
                                      <a:rPr lang="en-GB" sz="3400" i="1">
                                        <a:solidFill>
                                          <a:schemeClr val="accent6">
                                            <a:lumMod val="60000"/>
                                            <a:lumOff val="40000"/>
                                          </a:schemeClr>
                                        </a:solidFill>
                                        <a:latin typeface="Cambria Math" panose="02040503050406030204" pitchFamily="18" charset="0"/>
                                      </a:rPr>
                                      <m:t>𝑏</m:t>
                                    </m:r>
                                  </m:e>
                                  <m:sub>
                                    <m:r>
                                      <a:rPr lang="en-GB" sz="3400" i="1">
                                        <a:solidFill>
                                          <a:schemeClr val="accent6">
                                            <a:lumMod val="60000"/>
                                            <a:lumOff val="40000"/>
                                          </a:schemeClr>
                                        </a:solidFill>
                                        <a:latin typeface="Cambria Math" panose="02040503050406030204" pitchFamily="18" charset="0"/>
                                      </a:rPr>
                                      <m:t>23</m:t>
                                    </m:r>
                                  </m:sub>
                                </m:sSub>
                              </m:e>
                            </m:mr>
                            <m:mr>
                              <m:e>
                                <m:sSub>
                                  <m:sSubPr>
                                    <m:ctrlPr>
                                      <a:rPr lang="en-GB" sz="3400" i="1" smtClean="0">
                                        <a:solidFill>
                                          <a:schemeClr val="accent3"/>
                                        </a:solidFill>
                                        <a:latin typeface="Cambria Math" panose="02040503050406030204" pitchFamily="18" charset="0"/>
                                      </a:rPr>
                                    </m:ctrlPr>
                                  </m:sSubPr>
                                  <m:e>
                                    <m:r>
                                      <a:rPr lang="en-GB" sz="3400" i="1">
                                        <a:solidFill>
                                          <a:schemeClr val="accent3"/>
                                        </a:solidFill>
                                        <a:latin typeface="Cambria Math" panose="02040503050406030204" pitchFamily="18" charset="0"/>
                                      </a:rPr>
                                      <m:t>𝑏</m:t>
                                    </m:r>
                                  </m:e>
                                  <m:sub>
                                    <m:r>
                                      <a:rPr lang="en-GB" sz="3400" i="1">
                                        <a:solidFill>
                                          <a:schemeClr val="accent3"/>
                                        </a:solidFill>
                                        <a:latin typeface="Cambria Math" panose="02040503050406030204" pitchFamily="18" charset="0"/>
                                      </a:rPr>
                                      <m:t>31</m:t>
                                    </m:r>
                                  </m:sub>
                                </m:sSub>
                              </m:e>
                              <m:e>
                                <m:sSub>
                                  <m:sSubPr>
                                    <m:ctrlPr>
                                      <a:rPr lang="en-GB" sz="3400" i="1" smtClean="0">
                                        <a:solidFill>
                                          <a:srgbClr val="FFFF00"/>
                                        </a:solidFill>
                                        <a:latin typeface="Cambria Math" panose="02040503050406030204" pitchFamily="18" charset="0"/>
                                      </a:rPr>
                                    </m:ctrlPr>
                                  </m:sSubPr>
                                  <m:e>
                                    <m:r>
                                      <a:rPr lang="en-GB" sz="3400" i="1">
                                        <a:solidFill>
                                          <a:srgbClr val="FFFF00"/>
                                        </a:solidFill>
                                        <a:latin typeface="Cambria Math" panose="02040503050406030204" pitchFamily="18" charset="0"/>
                                      </a:rPr>
                                      <m:t>𝑏</m:t>
                                    </m:r>
                                  </m:e>
                                  <m:sub>
                                    <m:r>
                                      <a:rPr lang="en-GB" sz="3400" i="1">
                                        <a:solidFill>
                                          <a:srgbClr val="FFFF00"/>
                                        </a:solidFill>
                                        <a:latin typeface="Cambria Math" panose="02040503050406030204" pitchFamily="18" charset="0"/>
                                      </a:rPr>
                                      <m:t>32</m:t>
                                    </m:r>
                                  </m:sub>
                                </m:sSub>
                              </m:e>
                              <m:e>
                                <m:sSub>
                                  <m:sSubPr>
                                    <m:ctrlPr>
                                      <a:rPr lang="en-GB" sz="3400" i="1">
                                        <a:latin typeface="Cambria Math" panose="02040503050406030204" pitchFamily="18" charset="0"/>
                                      </a:rPr>
                                    </m:ctrlPr>
                                  </m:sSubPr>
                                  <m:e>
                                    <m:r>
                                      <a:rPr lang="en-GB" sz="3400" i="1" smtClean="0">
                                        <a:solidFill>
                                          <a:schemeClr val="accent6">
                                            <a:lumMod val="60000"/>
                                            <a:lumOff val="40000"/>
                                          </a:schemeClr>
                                        </a:solidFill>
                                        <a:latin typeface="Cambria Math" panose="02040503050406030204" pitchFamily="18" charset="0"/>
                                      </a:rPr>
                                      <m:t>𝑏</m:t>
                                    </m:r>
                                  </m:e>
                                  <m:sub>
                                    <m:r>
                                      <a:rPr lang="en-GB" sz="3400" i="1" smtClean="0">
                                        <a:solidFill>
                                          <a:schemeClr val="accent6">
                                            <a:lumMod val="60000"/>
                                            <a:lumOff val="40000"/>
                                          </a:schemeClr>
                                        </a:solidFill>
                                        <a:latin typeface="Cambria Math" panose="02040503050406030204" pitchFamily="18" charset="0"/>
                                      </a:rPr>
                                      <m:t>33</m:t>
                                    </m:r>
                                  </m:sub>
                                </m:sSub>
                              </m:e>
                            </m:mr>
                          </m:m>
                        </m:e>
                      </m:d>
                    </m:oMath>
                  </m:oMathPara>
                </a14:m>
                <a:endParaRPr lang="en-GB" sz="3400" i="1" dirty="0">
                  <a:latin typeface="Cambria Math" panose="02040503050406030204" pitchFamily="18" charset="0"/>
                </a:endParaRPr>
              </a:p>
              <a:p>
                <a:pPr marL="0" indent="0">
                  <a:buNone/>
                </a:pPr>
                <a:br>
                  <a:rPr lang="en-GB" sz="3400" i="1" dirty="0">
                    <a:latin typeface="Cambria Math" panose="02040503050406030204" pitchFamily="18" charset="0"/>
                  </a:rPr>
                </a:br>
                <a14:m>
                  <m:oMathPara xmlns:m="http://schemas.openxmlformats.org/officeDocument/2006/math">
                    <m:oMathParaPr>
                      <m:jc m:val="center"/>
                    </m:oMathParaPr>
                    <m:oMath xmlns:m="http://schemas.openxmlformats.org/officeDocument/2006/math">
                      <m:r>
                        <a:rPr lang="en-GB" sz="3400" i="1">
                          <a:latin typeface="Cambria Math" panose="02040503050406030204" pitchFamily="18" charset="0"/>
                        </a:rPr>
                        <m:t>=</m:t>
                      </m:r>
                      <m:d>
                        <m:dPr>
                          <m:ctrlPr>
                            <a:rPr lang="en-GB" sz="3400" i="1">
                              <a:latin typeface="Cambria Math" panose="02040503050406030204" pitchFamily="18" charset="0"/>
                            </a:rPr>
                          </m:ctrlPr>
                        </m:dPr>
                        <m:e>
                          <m:m>
                            <m:mPr>
                              <m:mcs>
                                <m:mc>
                                  <m:mcPr>
                                    <m:count m:val="3"/>
                                    <m:mcJc m:val="center"/>
                                  </m:mcPr>
                                </m:mc>
                              </m:mcs>
                              <m:ctrlPr>
                                <a:rPr lang="en-GB" sz="3400" i="1">
                                  <a:latin typeface="Cambria Math" panose="02040503050406030204" pitchFamily="18" charset="0"/>
                                </a:rPr>
                              </m:ctrlPr>
                            </m:mPr>
                            <m:mr>
                              <m:e>
                                <m:sSub>
                                  <m:sSubPr>
                                    <m:ctrlPr>
                                      <a:rPr lang="en-GB" sz="3400" i="1" smtClean="0">
                                        <a:solidFill>
                                          <a:schemeClr val="accent4"/>
                                        </a:solidFill>
                                        <a:latin typeface="Cambria Math" panose="02040503050406030204" pitchFamily="18" charset="0"/>
                                      </a:rPr>
                                    </m:ctrlPr>
                                  </m:sSubPr>
                                  <m:e>
                                    <m:r>
                                      <a:rPr lang="en-GB" sz="3400" i="1">
                                        <a:solidFill>
                                          <a:schemeClr val="accent4"/>
                                        </a:solidFill>
                                        <a:latin typeface="Cambria Math" panose="02040503050406030204" pitchFamily="18" charset="0"/>
                                      </a:rPr>
                                      <m:t>𝑎</m:t>
                                    </m:r>
                                  </m:e>
                                  <m:sub>
                                    <m:r>
                                      <a:rPr lang="en-GB" sz="3400" i="1">
                                        <a:solidFill>
                                          <a:schemeClr val="accent4"/>
                                        </a:solidFill>
                                        <a:latin typeface="Cambria Math" panose="02040503050406030204" pitchFamily="18" charset="0"/>
                                      </a:rPr>
                                      <m:t>11</m:t>
                                    </m:r>
                                  </m:sub>
                                </m:sSub>
                                <m:sSub>
                                  <m:sSubPr>
                                    <m:ctrlPr>
                                      <a:rPr lang="en-GB" sz="3400" i="1" smtClean="0">
                                        <a:solidFill>
                                          <a:schemeClr val="accent3"/>
                                        </a:solidFill>
                                        <a:latin typeface="Cambria Math" panose="02040503050406030204" pitchFamily="18" charset="0"/>
                                      </a:rPr>
                                    </m:ctrlPr>
                                  </m:sSubPr>
                                  <m:e>
                                    <m:r>
                                      <a:rPr lang="en-GB" sz="3400" i="1">
                                        <a:solidFill>
                                          <a:schemeClr val="accent3"/>
                                        </a:solidFill>
                                        <a:latin typeface="Cambria Math" panose="02040503050406030204" pitchFamily="18" charset="0"/>
                                      </a:rPr>
                                      <m:t>𝑏</m:t>
                                    </m:r>
                                  </m:e>
                                  <m:sub>
                                    <m:r>
                                      <a:rPr lang="en-GB" sz="3400" i="1">
                                        <a:solidFill>
                                          <a:schemeClr val="accent3"/>
                                        </a:solidFill>
                                        <a:latin typeface="Cambria Math" panose="02040503050406030204" pitchFamily="18" charset="0"/>
                                      </a:rPr>
                                      <m:t>11</m:t>
                                    </m:r>
                                  </m:sub>
                                </m:sSub>
                                <m:r>
                                  <a:rPr lang="en-GB" sz="3400" i="1">
                                    <a:latin typeface="Cambria Math" panose="02040503050406030204" pitchFamily="18" charset="0"/>
                                  </a:rPr>
                                  <m:t>+</m:t>
                                </m:r>
                                <m:sSub>
                                  <m:sSubPr>
                                    <m:ctrlPr>
                                      <a:rPr lang="en-GB" sz="3400" i="1" smtClean="0">
                                        <a:solidFill>
                                          <a:schemeClr val="accent4"/>
                                        </a:solidFill>
                                        <a:latin typeface="Cambria Math" panose="02040503050406030204" pitchFamily="18" charset="0"/>
                                      </a:rPr>
                                    </m:ctrlPr>
                                  </m:sSubPr>
                                  <m:e>
                                    <m:r>
                                      <a:rPr lang="en-GB" sz="3400" i="1">
                                        <a:solidFill>
                                          <a:schemeClr val="accent4"/>
                                        </a:solidFill>
                                        <a:latin typeface="Cambria Math" panose="02040503050406030204" pitchFamily="18" charset="0"/>
                                      </a:rPr>
                                      <m:t>𝑎</m:t>
                                    </m:r>
                                  </m:e>
                                  <m:sub>
                                    <m:r>
                                      <a:rPr lang="en-GB" sz="3400" i="1">
                                        <a:solidFill>
                                          <a:schemeClr val="accent4"/>
                                        </a:solidFill>
                                        <a:latin typeface="Cambria Math" panose="02040503050406030204" pitchFamily="18" charset="0"/>
                                      </a:rPr>
                                      <m:t>12</m:t>
                                    </m:r>
                                  </m:sub>
                                </m:sSub>
                                <m:sSub>
                                  <m:sSubPr>
                                    <m:ctrlPr>
                                      <a:rPr lang="en-GB" sz="3400" i="1" smtClean="0">
                                        <a:solidFill>
                                          <a:schemeClr val="accent3"/>
                                        </a:solidFill>
                                        <a:latin typeface="Cambria Math" panose="02040503050406030204" pitchFamily="18" charset="0"/>
                                      </a:rPr>
                                    </m:ctrlPr>
                                  </m:sSubPr>
                                  <m:e>
                                    <m:r>
                                      <a:rPr lang="en-GB" sz="3400" i="1">
                                        <a:solidFill>
                                          <a:schemeClr val="accent3"/>
                                        </a:solidFill>
                                        <a:latin typeface="Cambria Math" panose="02040503050406030204" pitchFamily="18" charset="0"/>
                                      </a:rPr>
                                      <m:t>𝑏</m:t>
                                    </m:r>
                                  </m:e>
                                  <m:sub>
                                    <m:r>
                                      <a:rPr lang="en-GB" sz="3400" i="1">
                                        <a:solidFill>
                                          <a:schemeClr val="accent3"/>
                                        </a:solidFill>
                                        <a:latin typeface="Cambria Math" panose="02040503050406030204" pitchFamily="18" charset="0"/>
                                      </a:rPr>
                                      <m:t>21</m:t>
                                    </m:r>
                                  </m:sub>
                                </m:sSub>
                                <m:r>
                                  <a:rPr lang="en-GB" sz="3400" i="1">
                                    <a:latin typeface="Cambria Math" panose="02040503050406030204" pitchFamily="18" charset="0"/>
                                  </a:rPr>
                                  <m:t>+</m:t>
                                </m:r>
                                <m:sSub>
                                  <m:sSubPr>
                                    <m:ctrlPr>
                                      <a:rPr lang="en-GB" sz="3400" i="1" smtClean="0">
                                        <a:solidFill>
                                          <a:schemeClr val="accent4"/>
                                        </a:solidFill>
                                        <a:latin typeface="Cambria Math" panose="02040503050406030204" pitchFamily="18" charset="0"/>
                                      </a:rPr>
                                    </m:ctrlPr>
                                  </m:sSubPr>
                                  <m:e>
                                    <m:r>
                                      <a:rPr lang="en-GB" sz="3400" i="1">
                                        <a:solidFill>
                                          <a:schemeClr val="accent4"/>
                                        </a:solidFill>
                                        <a:latin typeface="Cambria Math" panose="02040503050406030204" pitchFamily="18" charset="0"/>
                                      </a:rPr>
                                      <m:t>𝑎</m:t>
                                    </m:r>
                                  </m:e>
                                  <m:sub>
                                    <m:r>
                                      <a:rPr lang="en-GB" sz="3400" i="1">
                                        <a:solidFill>
                                          <a:schemeClr val="accent4"/>
                                        </a:solidFill>
                                        <a:latin typeface="Cambria Math" panose="02040503050406030204" pitchFamily="18" charset="0"/>
                                      </a:rPr>
                                      <m:t>13</m:t>
                                    </m:r>
                                  </m:sub>
                                </m:sSub>
                                <m:sSub>
                                  <m:sSubPr>
                                    <m:ctrlPr>
                                      <a:rPr lang="en-GB" sz="3400" i="1" smtClean="0">
                                        <a:solidFill>
                                          <a:schemeClr val="accent3"/>
                                        </a:solidFill>
                                        <a:latin typeface="Cambria Math" panose="02040503050406030204" pitchFamily="18" charset="0"/>
                                      </a:rPr>
                                    </m:ctrlPr>
                                  </m:sSubPr>
                                  <m:e>
                                    <m:r>
                                      <a:rPr lang="en-GB" sz="3400" i="1">
                                        <a:solidFill>
                                          <a:schemeClr val="accent3"/>
                                        </a:solidFill>
                                        <a:latin typeface="Cambria Math" panose="02040503050406030204" pitchFamily="18" charset="0"/>
                                      </a:rPr>
                                      <m:t>𝑏</m:t>
                                    </m:r>
                                  </m:e>
                                  <m:sub>
                                    <m:r>
                                      <a:rPr lang="en-GB" sz="3400" i="1">
                                        <a:solidFill>
                                          <a:schemeClr val="accent3"/>
                                        </a:solidFill>
                                        <a:latin typeface="Cambria Math" panose="02040503050406030204" pitchFamily="18" charset="0"/>
                                      </a:rPr>
                                      <m:t>31</m:t>
                                    </m:r>
                                  </m:sub>
                                </m:sSub>
                              </m:e>
                              <m:e>
                                <m:sSub>
                                  <m:sSubPr>
                                    <m:ctrlPr>
                                      <a:rPr lang="en-GB" sz="3400" i="1" smtClean="0">
                                        <a:solidFill>
                                          <a:schemeClr val="accent4"/>
                                        </a:solidFill>
                                        <a:latin typeface="Cambria Math" panose="02040503050406030204" pitchFamily="18" charset="0"/>
                                      </a:rPr>
                                    </m:ctrlPr>
                                  </m:sSubPr>
                                  <m:e>
                                    <m:r>
                                      <a:rPr lang="en-GB" sz="3400" i="1">
                                        <a:solidFill>
                                          <a:schemeClr val="accent4"/>
                                        </a:solidFill>
                                        <a:latin typeface="Cambria Math" panose="02040503050406030204" pitchFamily="18" charset="0"/>
                                      </a:rPr>
                                      <m:t>𝑎</m:t>
                                    </m:r>
                                  </m:e>
                                  <m:sub>
                                    <m:r>
                                      <a:rPr lang="en-GB" sz="3400" i="1">
                                        <a:solidFill>
                                          <a:schemeClr val="accent4"/>
                                        </a:solidFill>
                                        <a:latin typeface="Cambria Math" panose="02040503050406030204" pitchFamily="18" charset="0"/>
                                      </a:rPr>
                                      <m:t>11</m:t>
                                    </m:r>
                                  </m:sub>
                                </m:sSub>
                                <m:sSub>
                                  <m:sSubPr>
                                    <m:ctrlPr>
                                      <a:rPr lang="en-GB" sz="3400" i="1" smtClean="0">
                                        <a:solidFill>
                                          <a:srgbClr val="FFFF00"/>
                                        </a:solidFill>
                                        <a:latin typeface="Cambria Math" panose="02040503050406030204" pitchFamily="18" charset="0"/>
                                      </a:rPr>
                                    </m:ctrlPr>
                                  </m:sSubPr>
                                  <m:e>
                                    <m:r>
                                      <a:rPr lang="en-GB" sz="3400" i="1">
                                        <a:solidFill>
                                          <a:srgbClr val="FFFF00"/>
                                        </a:solidFill>
                                        <a:latin typeface="Cambria Math" panose="02040503050406030204" pitchFamily="18" charset="0"/>
                                      </a:rPr>
                                      <m:t>𝑏</m:t>
                                    </m:r>
                                  </m:e>
                                  <m:sub>
                                    <m:r>
                                      <a:rPr lang="en-GB" sz="3400" i="1">
                                        <a:solidFill>
                                          <a:srgbClr val="FFFF00"/>
                                        </a:solidFill>
                                        <a:latin typeface="Cambria Math" panose="02040503050406030204" pitchFamily="18" charset="0"/>
                                      </a:rPr>
                                      <m:t>12</m:t>
                                    </m:r>
                                  </m:sub>
                                </m:sSub>
                                <m:r>
                                  <a:rPr lang="en-GB" sz="3400" i="1">
                                    <a:latin typeface="Cambria Math" panose="02040503050406030204" pitchFamily="18" charset="0"/>
                                  </a:rPr>
                                  <m:t>+</m:t>
                                </m:r>
                                <m:sSub>
                                  <m:sSubPr>
                                    <m:ctrlPr>
                                      <a:rPr lang="en-GB" sz="3400" i="1" smtClean="0">
                                        <a:solidFill>
                                          <a:schemeClr val="accent4"/>
                                        </a:solidFill>
                                        <a:latin typeface="Cambria Math" panose="02040503050406030204" pitchFamily="18" charset="0"/>
                                      </a:rPr>
                                    </m:ctrlPr>
                                  </m:sSubPr>
                                  <m:e>
                                    <m:r>
                                      <a:rPr lang="en-GB" sz="3400" i="1">
                                        <a:solidFill>
                                          <a:schemeClr val="accent4"/>
                                        </a:solidFill>
                                        <a:latin typeface="Cambria Math" panose="02040503050406030204" pitchFamily="18" charset="0"/>
                                      </a:rPr>
                                      <m:t>𝑎</m:t>
                                    </m:r>
                                  </m:e>
                                  <m:sub>
                                    <m:r>
                                      <a:rPr lang="en-GB" sz="3400" i="1">
                                        <a:solidFill>
                                          <a:schemeClr val="accent4"/>
                                        </a:solidFill>
                                        <a:latin typeface="Cambria Math" panose="02040503050406030204" pitchFamily="18" charset="0"/>
                                      </a:rPr>
                                      <m:t>12</m:t>
                                    </m:r>
                                  </m:sub>
                                </m:sSub>
                                <m:sSub>
                                  <m:sSubPr>
                                    <m:ctrlPr>
                                      <a:rPr lang="en-GB" sz="3400" i="1" smtClean="0">
                                        <a:solidFill>
                                          <a:srgbClr val="FFFF00"/>
                                        </a:solidFill>
                                        <a:latin typeface="Cambria Math" panose="02040503050406030204" pitchFamily="18" charset="0"/>
                                      </a:rPr>
                                    </m:ctrlPr>
                                  </m:sSubPr>
                                  <m:e>
                                    <m:r>
                                      <a:rPr lang="en-GB" sz="3400" i="1">
                                        <a:solidFill>
                                          <a:srgbClr val="FFFF00"/>
                                        </a:solidFill>
                                        <a:latin typeface="Cambria Math" panose="02040503050406030204" pitchFamily="18" charset="0"/>
                                      </a:rPr>
                                      <m:t>𝑏</m:t>
                                    </m:r>
                                  </m:e>
                                  <m:sub>
                                    <m:r>
                                      <a:rPr lang="en-GB" sz="3400" i="1">
                                        <a:solidFill>
                                          <a:srgbClr val="FFFF00"/>
                                        </a:solidFill>
                                        <a:latin typeface="Cambria Math" panose="02040503050406030204" pitchFamily="18" charset="0"/>
                                      </a:rPr>
                                      <m:t>22</m:t>
                                    </m:r>
                                  </m:sub>
                                </m:sSub>
                                <m:r>
                                  <a:rPr lang="en-GB" sz="3400" i="1">
                                    <a:latin typeface="Cambria Math" panose="02040503050406030204" pitchFamily="18" charset="0"/>
                                  </a:rPr>
                                  <m:t>+</m:t>
                                </m:r>
                                <m:sSub>
                                  <m:sSubPr>
                                    <m:ctrlPr>
                                      <a:rPr lang="en-GB" sz="3400" i="1" smtClean="0">
                                        <a:solidFill>
                                          <a:schemeClr val="accent4"/>
                                        </a:solidFill>
                                        <a:latin typeface="Cambria Math" panose="02040503050406030204" pitchFamily="18" charset="0"/>
                                      </a:rPr>
                                    </m:ctrlPr>
                                  </m:sSubPr>
                                  <m:e>
                                    <m:r>
                                      <a:rPr lang="en-GB" sz="3400" i="1">
                                        <a:solidFill>
                                          <a:schemeClr val="accent4"/>
                                        </a:solidFill>
                                        <a:latin typeface="Cambria Math" panose="02040503050406030204" pitchFamily="18" charset="0"/>
                                      </a:rPr>
                                      <m:t>𝑎</m:t>
                                    </m:r>
                                  </m:e>
                                  <m:sub>
                                    <m:r>
                                      <a:rPr lang="en-GB" sz="3400" i="1">
                                        <a:solidFill>
                                          <a:schemeClr val="accent4"/>
                                        </a:solidFill>
                                        <a:latin typeface="Cambria Math" panose="02040503050406030204" pitchFamily="18" charset="0"/>
                                      </a:rPr>
                                      <m:t>13</m:t>
                                    </m:r>
                                  </m:sub>
                                </m:sSub>
                                <m:sSub>
                                  <m:sSubPr>
                                    <m:ctrlPr>
                                      <a:rPr lang="en-GB" sz="3400" i="1" smtClean="0">
                                        <a:solidFill>
                                          <a:srgbClr val="FFFF00"/>
                                        </a:solidFill>
                                        <a:latin typeface="Cambria Math" panose="02040503050406030204" pitchFamily="18" charset="0"/>
                                      </a:rPr>
                                    </m:ctrlPr>
                                  </m:sSubPr>
                                  <m:e>
                                    <m:r>
                                      <a:rPr lang="en-GB" sz="3400" i="1">
                                        <a:solidFill>
                                          <a:srgbClr val="FFFF00"/>
                                        </a:solidFill>
                                        <a:latin typeface="Cambria Math" panose="02040503050406030204" pitchFamily="18" charset="0"/>
                                      </a:rPr>
                                      <m:t>𝑏</m:t>
                                    </m:r>
                                  </m:e>
                                  <m:sub>
                                    <m:r>
                                      <a:rPr lang="en-GB" sz="3400" i="1">
                                        <a:solidFill>
                                          <a:srgbClr val="FFFF00"/>
                                        </a:solidFill>
                                        <a:latin typeface="Cambria Math" panose="02040503050406030204" pitchFamily="18" charset="0"/>
                                      </a:rPr>
                                      <m:t>32</m:t>
                                    </m:r>
                                  </m:sub>
                                </m:sSub>
                              </m:e>
                              <m:e>
                                <m:sSub>
                                  <m:sSubPr>
                                    <m:ctrlPr>
                                      <a:rPr lang="en-GB" sz="3400" i="1" smtClean="0">
                                        <a:solidFill>
                                          <a:schemeClr val="accent4"/>
                                        </a:solidFill>
                                        <a:latin typeface="Cambria Math" panose="02040503050406030204" pitchFamily="18" charset="0"/>
                                      </a:rPr>
                                    </m:ctrlPr>
                                  </m:sSubPr>
                                  <m:e>
                                    <m:r>
                                      <a:rPr lang="en-GB" sz="3400" i="1">
                                        <a:solidFill>
                                          <a:schemeClr val="accent4"/>
                                        </a:solidFill>
                                        <a:latin typeface="Cambria Math" panose="02040503050406030204" pitchFamily="18" charset="0"/>
                                      </a:rPr>
                                      <m:t>𝑎</m:t>
                                    </m:r>
                                  </m:e>
                                  <m:sub>
                                    <m:r>
                                      <a:rPr lang="en-GB" sz="3400" i="1">
                                        <a:solidFill>
                                          <a:schemeClr val="accent4"/>
                                        </a:solidFill>
                                        <a:latin typeface="Cambria Math" panose="02040503050406030204" pitchFamily="18" charset="0"/>
                                      </a:rPr>
                                      <m:t>11</m:t>
                                    </m:r>
                                  </m:sub>
                                </m:sSub>
                                <m:sSub>
                                  <m:sSubPr>
                                    <m:ctrlPr>
                                      <a:rPr lang="en-GB" sz="3400" i="1" smtClean="0">
                                        <a:solidFill>
                                          <a:schemeClr val="accent6">
                                            <a:lumMod val="60000"/>
                                            <a:lumOff val="40000"/>
                                          </a:schemeClr>
                                        </a:solidFill>
                                        <a:latin typeface="Cambria Math" panose="02040503050406030204" pitchFamily="18" charset="0"/>
                                      </a:rPr>
                                    </m:ctrlPr>
                                  </m:sSubPr>
                                  <m:e>
                                    <m:r>
                                      <a:rPr lang="en-GB" sz="3400" i="1">
                                        <a:solidFill>
                                          <a:schemeClr val="accent6">
                                            <a:lumMod val="60000"/>
                                            <a:lumOff val="40000"/>
                                          </a:schemeClr>
                                        </a:solidFill>
                                        <a:latin typeface="Cambria Math" panose="02040503050406030204" pitchFamily="18" charset="0"/>
                                      </a:rPr>
                                      <m:t>𝑏</m:t>
                                    </m:r>
                                  </m:e>
                                  <m:sub>
                                    <m:r>
                                      <a:rPr lang="en-GB" sz="3400" i="1">
                                        <a:solidFill>
                                          <a:schemeClr val="accent6">
                                            <a:lumMod val="60000"/>
                                            <a:lumOff val="40000"/>
                                          </a:schemeClr>
                                        </a:solidFill>
                                        <a:latin typeface="Cambria Math" panose="02040503050406030204" pitchFamily="18" charset="0"/>
                                      </a:rPr>
                                      <m:t>13</m:t>
                                    </m:r>
                                  </m:sub>
                                </m:sSub>
                                <m:r>
                                  <a:rPr lang="en-GB" sz="3400" i="1">
                                    <a:latin typeface="Cambria Math" panose="02040503050406030204" pitchFamily="18" charset="0"/>
                                  </a:rPr>
                                  <m:t>+</m:t>
                                </m:r>
                                <m:sSub>
                                  <m:sSubPr>
                                    <m:ctrlPr>
                                      <a:rPr lang="en-GB" sz="3400" i="1" smtClean="0">
                                        <a:solidFill>
                                          <a:schemeClr val="accent4"/>
                                        </a:solidFill>
                                        <a:latin typeface="Cambria Math" panose="02040503050406030204" pitchFamily="18" charset="0"/>
                                      </a:rPr>
                                    </m:ctrlPr>
                                  </m:sSubPr>
                                  <m:e>
                                    <m:r>
                                      <a:rPr lang="en-GB" sz="3400" i="1">
                                        <a:solidFill>
                                          <a:schemeClr val="accent4"/>
                                        </a:solidFill>
                                        <a:latin typeface="Cambria Math" panose="02040503050406030204" pitchFamily="18" charset="0"/>
                                      </a:rPr>
                                      <m:t>𝑎</m:t>
                                    </m:r>
                                  </m:e>
                                  <m:sub>
                                    <m:r>
                                      <a:rPr lang="en-GB" sz="3400" i="1">
                                        <a:solidFill>
                                          <a:schemeClr val="accent4"/>
                                        </a:solidFill>
                                        <a:latin typeface="Cambria Math" panose="02040503050406030204" pitchFamily="18" charset="0"/>
                                      </a:rPr>
                                      <m:t>12</m:t>
                                    </m:r>
                                  </m:sub>
                                </m:sSub>
                                <m:sSub>
                                  <m:sSubPr>
                                    <m:ctrlPr>
                                      <a:rPr lang="en-GB" sz="3400" i="1" smtClean="0">
                                        <a:solidFill>
                                          <a:schemeClr val="accent6">
                                            <a:lumMod val="60000"/>
                                            <a:lumOff val="40000"/>
                                          </a:schemeClr>
                                        </a:solidFill>
                                        <a:latin typeface="Cambria Math" panose="02040503050406030204" pitchFamily="18" charset="0"/>
                                      </a:rPr>
                                    </m:ctrlPr>
                                  </m:sSubPr>
                                  <m:e>
                                    <m:r>
                                      <a:rPr lang="en-GB" sz="3400" i="1">
                                        <a:solidFill>
                                          <a:schemeClr val="accent6">
                                            <a:lumMod val="60000"/>
                                            <a:lumOff val="40000"/>
                                          </a:schemeClr>
                                        </a:solidFill>
                                        <a:latin typeface="Cambria Math" panose="02040503050406030204" pitchFamily="18" charset="0"/>
                                      </a:rPr>
                                      <m:t>𝑏</m:t>
                                    </m:r>
                                  </m:e>
                                  <m:sub>
                                    <m:r>
                                      <a:rPr lang="en-GB" sz="3400" i="1">
                                        <a:solidFill>
                                          <a:schemeClr val="accent6">
                                            <a:lumMod val="60000"/>
                                            <a:lumOff val="40000"/>
                                          </a:schemeClr>
                                        </a:solidFill>
                                        <a:latin typeface="Cambria Math" panose="02040503050406030204" pitchFamily="18" charset="0"/>
                                      </a:rPr>
                                      <m:t>23</m:t>
                                    </m:r>
                                  </m:sub>
                                </m:sSub>
                                <m:r>
                                  <a:rPr lang="en-GB" sz="3400" i="1">
                                    <a:latin typeface="Cambria Math" panose="02040503050406030204" pitchFamily="18" charset="0"/>
                                  </a:rPr>
                                  <m:t>+</m:t>
                                </m:r>
                                <m:sSub>
                                  <m:sSubPr>
                                    <m:ctrlPr>
                                      <a:rPr lang="en-GB" sz="3400" i="1" smtClean="0">
                                        <a:solidFill>
                                          <a:schemeClr val="accent4"/>
                                        </a:solidFill>
                                        <a:latin typeface="Cambria Math" panose="02040503050406030204" pitchFamily="18" charset="0"/>
                                      </a:rPr>
                                    </m:ctrlPr>
                                  </m:sSubPr>
                                  <m:e>
                                    <m:r>
                                      <a:rPr lang="en-GB" sz="3400" i="1">
                                        <a:solidFill>
                                          <a:schemeClr val="accent4"/>
                                        </a:solidFill>
                                        <a:latin typeface="Cambria Math" panose="02040503050406030204" pitchFamily="18" charset="0"/>
                                      </a:rPr>
                                      <m:t>𝑎</m:t>
                                    </m:r>
                                  </m:e>
                                  <m:sub>
                                    <m:r>
                                      <a:rPr lang="en-GB" sz="3400" i="1">
                                        <a:solidFill>
                                          <a:schemeClr val="accent4"/>
                                        </a:solidFill>
                                        <a:latin typeface="Cambria Math" panose="02040503050406030204" pitchFamily="18" charset="0"/>
                                      </a:rPr>
                                      <m:t>13</m:t>
                                    </m:r>
                                  </m:sub>
                                </m:sSub>
                                <m:sSub>
                                  <m:sSubPr>
                                    <m:ctrlPr>
                                      <a:rPr lang="en-GB" sz="3400" i="1" smtClean="0">
                                        <a:solidFill>
                                          <a:schemeClr val="accent6">
                                            <a:lumMod val="60000"/>
                                            <a:lumOff val="40000"/>
                                          </a:schemeClr>
                                        </a:solidFill>
                                        <a:latin typeface="Cambria Math" panose="02040503050406030204" pitchFamily="18" charset="0"/>
                                      </a:rPr>
                                    </m:ctrlPr>
                                  </m:sSubPr>
                                  <m:e>
                                    <m:r>
                                      <a:rPr lang="en-GB" sz="3400" i="1">
                                        <a:solidFill>
                                          <a:schemeClr val="accent6">
                                            <a:lumMod val="60000"/>
                                            <a:lumOff val="40000"/>
                                          </a:schemeClr>
                                        </a:solidFill>
                                        <a:latin typeface="Cambria Math" panose="02040503050406030204" pitchFamily="18" charset="0"/>
                                      </a:rPr>
                                      <m:t>𝑏</m:t>
                                    </m:r>
                                  </m:e>
                                  <m:sub>
                                    <m:r>
                                      <a:rPr lang="en-GB" sz="3400" i="1">
                                        <a:solidFill>
                                          <a:schemeClr val="accent6">
                                            <a:lumMod val="60000"/>
                                            <a:lumOff val="40000"/>
                                          </a:schemeClr>
                                        </a:solidFill>
                                        <a:latin typeface="Cambria Math" panose="02040503050406030204" pitchFamily="18" charset="0"/>
                                      </a:rPr>
                                      <m:t>33</m:t>
                                    </m:r>
                                  </m:sub>
                                </m:sSub>
                              </m:e>
                            </m:mr>
                            <m:mr>
                              <m:e>
                                <m:sSub>
                                  <m:sSubPr>
                                    <m:ctrlPr>
                                      <a:rPr lang="en-GB" sz="3400" i="1" smtClean="0">
                                        <a:solidFill>
                                          <a:schemeClr val="accent5"/>
                                        </a:solidFill>
                                        <a:latin typeface="Cambria Math" panose="02040503050406030204" pitchFamily="18" charset="0"/>
                                      </a:rPr>
                                    </m:ctrlPr>
                                  </m:sSubPr>
                                  <m:e>
                                    <m:r>
                                      <a:rPr lang="en-GB" sz="3400" i="1">
                                        <a:solidFill>
                                          <a:schemeClr val="accent5"/>
                                        </a:solidFill>
                                        <a:latin typeface="Cambria Math" panose="02040503050406030204" pitchFamily="18" charset="0"/>
                                      </a:rPr>
                                      <m:t>𝑎</m:t>
                                    </m:r>
                                  </m:e>
                                  <m:sub>
                                    <m:r>
                                      <a:rPr lang="en-GB" sz="3400" i="1">
                                        <a:solidFill>
                                          <a:schemeClr val="accent5"/>
                                        </a:solidFill>
                                        <a:latin typeface="Cambria Math" panose="02040503050406030204" pitchFamily="18" charset="0"/>
                                      </a:rPr>
                                      <m:t>21</m:t>
                                    </m:r>
                                  </m:sub>
                                </m:sSub>
                                <m:sSub>
                                  <m:sSubPr>
                                    <m:ctrlPr>
                                      <a:rPr lang="en-GB" sz="3400" i="1" smtClean="0">
                                        <a:solidFill>
                                          <a:schemeClr val="accent3"/>
                                        </a:solidFill>
                                        <a:latin typeface="Cambria Math" panose="02040503050406030204" pitchFamily="18" charset="0"/>
                                      </a:rPr>
                                    </m:ctrlPr>
                                  </m:sSubPr>
                                  <m:e>
                                    <m:r>
                                      <a:rPr lang="en-GB" sz="3400" i="1">
                                        <a:solidFill>
                                          <a:schemeClr val="accent3"/>
                                        </a:solidFill>
                                        <a:latin typeface="Cambria Math" panose="02040503050406030204" pitchFamily="18" charset="0"/>
                                      </a:rPr>
                                      <m:t>𝑏</m:t>
                                    </m:r>
                                  </m:e>
                                  <m:sub>
                                    <m:r>
                                      <a:rPr lang="en-GB" sz="3400" i="1">
                                        <a:solidFill>
                                          <a:schemeClr val="accent3"/>
                                        </a:solidFill>
                                        <a:latin typeface="Cambria Math" panose="02040503050406030204" pitchFamily="18" charset="0"/>
                                      </a:rPr>
                                      <m:t>11</m:t>
                                    </m:r>
                                  </m:sub>
                                </m:sSub>
                                <m:r>
                                  <a:rPr lang="en-GB" sz="3400" i="1">
                                    <a:latin typeface="Cambria Math" panose="02040503050406030204" pitchFamily="18" charset="0"/>
                                  </a:rPr>
                                  <m:t>+</m:t>
                                </m:r>
                                <m:sSub>
                                  <m:sSubPr>
                                    <m:ctrlPr>
                                      <a:rPr lang="en-GB" sz="3400" i="1" smtClean="0">
                                        <a:solidFill>
                                          <a:schemeClr val="accent5"/>
                                        </a:solidFill>
                                        <a:latin typeface="Cambria Math" panose="02040503050406030204" pitchFamily="18" charset="0"/>
                                      </a:rPr>
                                    </m:ctrlPr>
                                  </m:sSubPr>
                                  <m:e>
                                    <m:r>
                                      <a:rPr lang="en-GB" sz="3400" i="1">
                                        <a:solidFill>
                                          <a:schemeClr val="accent5"/>
                                        </a:solidFill>
                                        <a:latin typeface="Cambria Math" panose="02040503050406030204" pitchFamily="18" charset="0"/>
                                      </a:rPr>
                                      <m:t>𝑎</m:t>
                                    </m:r>
                                  </m:e>
                                  <m:sub>
                                    <m:r>
                                      <a:rPr lang="en-GB" sz="3400" i="1">
                                        <a:solidFill>
                                          <a:schemeClr val="accent5"/>
                                        </a:solidFill>
                                        <a:latin typeface="Cambria Math" panose="02040503050406030204" pitchFamily="18" charset="0"/>
                                      </a:rPr>
                                      <m:t>22</m:t>
                                    </m:r>
                                  </m:sub>
                                </m:sSub>
                                <m:sSub>
                                  <m:sSubPr>
                                    <m:ctrlPr>
                                      <a:rPr lang="en-GB" sz="3400" i="1" smtClean="0">
                                        <a:solidFill>
                                          <a:schemeClr val="accent3"/>
                                        </a:solidFill>
                                        <a:latin typeface="Cambria Math" panose="02040503050406030204" pitchFamily="18" charset="0"/>
                                      </a:rPr>
                                    </m:ctrlPr>
                                  </m:sSubPr>
                                  <m:e>
                                    <m:r>
                                      <a:rPr lang="en-GB" sz="3400" i="1">
                                        <a:solidFill>
                                          <a:schemeClr val="accent3"/>
                                        </a:solidFill>
                                        <a:latin typeface="Cambria Math" panose="02040503050406030204" pitchFamily="18" charset="0"/>
                                      </a:rPr>
                                      <m:t>𝑏</m:t>
                                    </m:r>
                                  </m:e>
                                  <m:sub>
                                    <m:r>
                                      <a:rPr lang="en-GB" sz="3400" i="1">
                                        <a:solidFill>
                                          <a:schemeClr val="accent3"/>
                                        </a:solidFill>
                                        <a:latin typeface="Cambria Math" panose="02040503050406030204" pitchFamily="18" charset="0"/>
                                      </a:rPr>
                                      <m:t>21</m:t>
                                    </m:r>
                                  </m:sub>
                                </m:sSub>
                                <m:r>
                                  <a:rPr lang="en-GB" sz="3400" i="1">
                                    <a:latin typeface="Cambria Math" panose="02040503050406030204" pitchFamily="18" charset="0"/>
                                  </a:rPr>
                                  <m:t>+</m:t>
                                </m:r>
                                <m:sSub>
                                  <m:sSubPr>
                                    <m:ctrlPr>
                                      <a:rPr lang="en-GB" sz="3400" i="1" smtClean="0">
                                        <a:solidFill>
                                          <a:schemeClr val="accent5"/>
                                        </a:solidFill>
                                        <a:latin typeface="Cambria Math" panose="02040503050406030204" pitchFamily="18" charset="0"/>
                                      </a:rPr>
                                    </m:ctrlPr>
                                  </m:sSubPr>
                                  <m:e>
                                    <m:r>
                                      <a:rPr lang="en-GB" sz="3400" i="1">
                                        <a:solidFill>
                                          <a:schemeClr val="accent5"/>
                                        </a:solidFill>
                                        <a:latin typeface="Cambria Math" panose="02040503050406030204" pitchFamily="18" charset="0"/>
                                      </a:rPr>
                                      <m:t>𝑎</m:t>
                                    </m:r>
                                  </m:e>
                                  <m:sub>
                                    <m:r>
                                      <a:rPr lang="en-GB" sz="3400" i="1">
                                        <a:solidFill>
                                          <a:schemeClr val="accent5"/>
                                        </a:solidFill>
                                        <a:latin typeface="Cambria Math" panose="02040503050406030204" pitchFamily="18" charset="0"/>
                                      </a:rPr>
                                      <m:t>23</m:t>
                                    </m:r>
                                  </m:sub>
                                </m:sSub>
                                <m:sSub>
                                  <m:sSubPr>
                                    <m:ctrlPr>
                                      <a:rPr lang="en-GB" sz="3400" i="1" smtClean="0">
                                        <a:solidFill>
                                          <a:schemeClr val="accent3"/>
                                        </a:solidFill>
                                        <a:latin typeface="Cambria Math" panose="02040503050406030204" pitchFamily="18" charset="0"/>
                                      </a:rPr>
                                    </m:ctrlPr>
                                  </m:sSubPr>
                                  <m:e>
                                    <m:r>
                                      <a:rPr lang="en-GB" sz="3400" i="1">
                                        <a:solidFill>
                                          <a:schemeClr val="accent3"/>
                                        </a:solidFill>
                                        <a:latin typeface="Cambria Math" panose="02040503050406030204" pitchFamily="18" charset="0"/>
                                      </a:rPr>
                                      <m:t>𝑏</m:t>
                                    </m:r>
                                  </m:e>
                                  <m:sub>
                                    <m:r>
                                      <a:rPr lang="en-GB" sz="3400" i="1">
                                        <a:solidFill>
                                          <a:schemeClr val="accent3"/>
                                        </a:solidFill>
                                        <a:latin typeface="Cambria Math" panose="02040503050406030204" pitchFamily="18" charset="0"/>
                                      </a:rPr>
                                      <m:t>31</m:t>
                                    </m:r>
                                  </m:sub>
                                </m:sSub>
                              </m:e>
                              <m:e>
                                <m:sSub>
                                  <m:sSubPr>
                                    <m:ctrlPr>
                                      <a:rPr lang="en-GB" sz="3400" i="1" smtClean="0">
                                        <a:solidFill>
                                          <a:schemeClr val="accent5"/>
                                        </a:solidFill>
                                        <a:latin typeface="Cambria Math" panose="02040503050406030204" pitchFamily="18" charset="0"/>
                                      </a:rPr>
                                    </m:ctrlPr>
                                  </m:sSubPr>
                                  <m:e>
                                    <m:r>
                                      <a:rPr lang="en-GB" sz="3400" i="1">
                                        <a:solidFill>
                                          <a:schemeClr val="accent5"/>
                                        </a:solidFill>
                                        <a:latin typeface="Cambria Math" panose="02040503050406030204" pitchFamily="18" charset="0"/>
                                      </a:rPr>
                                      <m:t>𝑎</m:t>
                                    </m:r>
                                  </m:e>
                                  <m:sub>
                                    <m:r>
                                      <a:rPr lang="en-GB" sz="3400" i="1">
                                        <a:solidFill>
                                          <a:schemeClr val="accent5"/>
                                        </a:solidFill>
                                        <a:latin typeface="Cambria Math" panose="02040503050406030204" pitchFamily="18" charset="0"/>
                                      </a:rPr>
                                      <m:t>21</m:t>
                                    </m:r>
                                  </m:sub>
                                </m:sSub>
                                <m:sSub>
                                  <m:sSubPr>
                                    <m:ctrlPr>
                                      <a:rPr lang="en-GB" sz="3400" i="1" smtClean="0">
                                        <a:solidFill>
                                          <a:srgbClr val="FFFF00"/>
                                        </a:solidFill>
                                        <a:latin typeface="Cambria Math" panose="02040503050406030204" pitchFamily="18" charset="0"/>
                                      </a:rPr>
                                    </m:ctrlPr>
                                  </m:sSubPr>
                                  <m:e>
                                    <m:r>
                                      <a:rPr lang="en-GB" sz="3400" i="1">
                                        <a:solidFill>
                                          <a:srgbClr val="FFFF00"/>
                                        </a:solidFill>
                                        <a:latin typeface="Cambria Math" panose="02040503050406030204" pitchFamily="18" charset="0"/>
                                      </a:rPr>
                                      <m:t>𝑏</m:t>
                                    </m:r>
                                  </m:e>
                                  <m:sub>
                                    <m:r>
                                      <a:rPr lang="en-GB" sz="3400" i="1">
                                        <a:solidFill>
                                          <a:srgbClr val="FFFF00"/>
                                        </a:solidFill>
                                        <a:latin typeface="Cambria Math" panose="02040503050406030204" pitchFamily="18" charset="0"/>
                                      </a:rPr>
                                      <m:t>12</m:t>
                                    </m:r>
                                  </m:sub>
                                </m:sSub>
                                <m:r>
                                  <a:rPr lang="en-GB" sz="3400" i="1">
                                    <a:latin typeface="Cambria Math" panose="02040503050406030204" pitchFamily="18" charset="0"/>
                                  </a:rPr>
                                  <m:t>+</m:t>
                                </m:r>
                                <m:sSub>
                                  <m:sSubPr>
                                    <m:ctrlPr>
                                      <a:rPr lang="en-GB" sz="3400" i="1" smtClean="0">
                                        <a:solidFill>
                                          <a:schemeClr val="accent5"/>
                                        </a:solidFill>
                                        <a:latin typeface="Cambria Math" panose="02040503050406030204" pitchFamily="18" charset="0"/>
                                      </a:rPr>
                                    </m:ctrlPr>
                                  </m:sSubPr>
                                  <m:e>
                                    <m:r>
                                      <a:rPr lang="en-GB" sz="3400" i="1">
                                        <a:solidFill>
                                          <a:schemeClr val="accent5"/>
                                        </a:solidFill>
                                        <a:latin typeface="Cambria Math" panose="02040503050406030204" pitchFamily="18" charset="0"/>
                                      </a:rPr>
                                      <m:t>𝑎</m:t>
                                    </m:r>
                                  </m:e>
                                  <m:sub>
                                    <m:r>
                                      <a:rPr lang="en-GB" sz="3400" i="1">
                                        <a:solidFill>
                                          <a:schemeClr val="accent5"/>
                                        </a:solidFill>
                                        <a:latin typeface="Cambria Math" panose="02040503050406030204" pitchFamily="18" charset="0"/>
                                      </a:rPr>
                                      <m:t>22</m:t>
                                    </m:r>
                                  </m:sub>
                                </m:sSub>
                                <m:sSub>
                                  <m:sSubPr>
                                    <m:ctrlPr>
                                      <a:rPr lang="en-GB" sz="3400" i="1" smtClean="0">
                                        <a:solidFill>
                                          <a:srgbClr val="FFFF00"/>
                                        </a:solidFill>
                                        <a:latin typeface="Cambria Math" panose="02040503050406030204" pitchFamily="18" charset="0"/>
                                      </a:rPr>
                                    </m:ctrlPr>
                                  </m:sSubPr>
                                  <m:e>
                                    <m:r>
                                      <a:rPr lang="en-GB" sz="3400" i="1">
                                        <a:solidFill>
                                          <a:srgbClr val="FFFF00"/>
                                        </a:solidFill>
                                        <a:latin typeface="Cambria Math" panose="02040503050406030204" pitchFamily="18" charset="0"/>
                                      </a:rPr>
                                      <m:t>𝑏</m:t>
                                    </m:r>
                                  </m:e>
                                  <m:sub>
                                    <m:r>
                                      <a:rPr lang="en-GB" sz="3400" i="1">
                                        <a:solidFill>
                                          <a:srgbClr val="FFFF00"/>
                                        </a:solidFill>
                                        <a:latin typeface="Cambria Math" panose="02040503050406030204" pitchFamily="18" charset="0"/>
                                      </a:rPr>
                                      <m:t>22</m:t>
                                    </m:r>
                                  </m:sub>
                                </m:sSub>
                                <m:r>
                                  <a:rPr lang="en-GB" sz="3400" i="1">
                                    <a:latin typeface="Cambria Math" panose="02040503050406030204" pitchFamily="18" charset="0"/>
                                  </a:rPr>
                                  <m:t>+</m:t>
                                </m:r>
                                <m:sSub>
                                  <m:sSubPr>
                                    <m:ctrlPr>
                                      <a:rPr lang="en-GB" sz="3400" i="1" smtClean="0">
                                        <a:solidFill>
                                          <a:schemeClr val="accent5"/>
                                        </a:solidFill>
                                        <a:latin typeface="Cambria Math" panose="02040503050406030204" pitchFamily="18" charset="0"/>
                                      </a:rPr>
                                    </m:ctrlPr>
                                  </m:sSubPr>
                                  <m:e>
                                    <m:r>
                                      <a:rPr lang="en-GB" sz="3400" i="1">
                                        <a:solidFill>
                                          <a:schemeClr val="accent5"/>
                                        </a:solidFill>
                                        <a:latin typeface="Cambria Math" panose="02040503050406030204" pitchFamily="18" charset="0"/>
                                      </a:rPr>
                                      <m:t>𝑎</m:t>
                                    </m:r>
                                  </m:e>
                                  <m:sub>
                                    <m:r>
                                      <a:rPr lang="en-GB" sz="3400" i="1">
                                        <a:solidFill>
                                          <a:schemeClr val="accent5"/>
                                        </a:solidFill>
                                        <a:latin typeface="Cambria Math" panose="02040503050406030204" pitchFamily="18" charset="0"/>
                                      </a:rPr>
                                      <m:t>23</m:t>
                                    </m:r>
                                  </m:sub>
                                </m:sSub>
                                <m:sSub>
                                  <m:sSubPr>
                                    <m:ctrlPr>
                                      <a:rPr lang="en-GB" sz="3400" i="1" smtClean="0">
                                        <a:solidFill>
                                          <a:srgbClr val="FFFF00"/>
                                        </a:solidFill>
                                        <a:latin typeface="Cambria Math" panose="02040503050406030204" pitchFamily="18" charset="0"/>
                                      </a:rPr>
                                    </m:ctrlPr>
                                  </m:sSubPr>
                                  <m:e>
                                    <m:r>
                                      <a:rPr lang="en-GB" sz="3400" i="1">
                                        <a:solidFill>
                                          <a:srgbClr val="FFFF00"/>
                                        </a:solidFill>
                                        <a:latin typeface="Cambria Math" panose="02040503050406030204" pitchFamily="18" charset="0"/>
                                      </a:rPr>
                                      <m:t>𝑏</m:t>
                                    </m:r>
                                  </m:e>
                                  <m:sub>
                                    <m:r>
                                      <a:rPr lang="en-GB" sz="3400" i="1">
                                        <a:solidFill>
                                          <a:srgbClr val="FFFF00"/>
                                        </a:solidFill>
                                        <a:latin typeface="Cambria Math" panose="02040503050406030204" pitchFamily="18" charset="0"/>
                                      </a:rPr>
                                      <m:t>32</m:t>
                                    </m:r>
                                  </m:sub>
                                </m:sSub>
                              </m:e>
                              <m:e>
                                <m:sSub>
                                  <m:sSubPr>
                                    <m:ctrlPr>
                                      <a:rPr lang="en-GB" sz="3400" i="1" smtClean="0">
                                        <a:solidFill>
                                          <a:schemeClr val="accent5"/>
                                        </a:solidFill>
                                        <a:latin typeface="Cambria Math" panose="02040503050406030204" pitchFamily="18" charset="0"/>
                                      </a:rPr>
                                    </m:ctrlPr>
                                  </m:sSubPr>
                                  <m:e>
                                    <m:r>
                                      <a:rPr lang="en-GB" sz="3400" i="1">
                                        <a:solidFill>
                                          <a:schemeClr val="accent5"/>
                                        </a:solidFill>
                                        <a:latin typeface="Cambria Math" panose="02040503050406030204" pitchFamily="18" charset="0"/>
                                      </a:rPr>
                                      <m:t>𝑎</m:t>
                                    </m:r>
                                  </m:e>
                                  <m:sub>
                                    <m:r>
                                      <a:rPr lang="en-GB" sz="3400" i="1">
                                        <a:solidFill>
                                          <a:schemeClr val="accent5"/>
                                        </a:solidFill>
                                        <a:latin typeface="Cambria Math" panose="02040503050406030204" pitchFamily="18" charset="0"/>
                                      </a:rPr>
                                      <m:t>21</m:t>
                                    </m:r>
                                  </m:sub>
                                </m:sSub>
                                <m:sSub>
                                  <m:sSubPr>
                                    <m:ctrlPr>
                                      <a:rPr lang="en-GB" sz="3400" i="1">
                                        <a:latin typeface="Cambria Math" panose="02040503050406030204" pitchFamily="18" charset="0"/>
                                      </a:rPr>
                                    </m:ctrlPr>
                                  </m:sSubPr>
                                  <m:e>
                                    <m:r>
                                      <a:rPr lang="en-GB" sz="3400" i="1" smtClean="0">
                                        <a:solidFill>
                                          <a:schemeClr val="accent6">
                                            <a:lumMod val="60000"/>
                                            <a:lumOff val="40000"/>
                                          </a:schemeClr>
                                        </a:solidFill>
                                        <a:latin typeface="Cambria Math" panose="02040503050406030204" pitchFamily="18" charset="0"/>
                                      </a:rPr>
                                      <m:t>𝑏</m:t>
                                    </m:r>
                                  </m:e>
                                  <m:sub>
                                    <m:r>
                                      <a:rPr lang="en-GB" sz="3400" i="1" smtClean="0">
                                        <a:solidFill>
                                          <a:schemeClr val="accent6">
                                            <a:lumMod val="60000"/>
                                            <a:lumOff val="40000"/>
                                          </a:schemeClr>
                                        </a:solidFill>
                                        <a:latin typeface="Cambria Math" panose="02040503050406030204" pitchFamily="18" charset="0"/>
                                      </a:rPr>
                                      <m:t>13</m:t>
                                    </m:r>
                                  </m:sub>
                                </m:sSub>
                                <m:r>
                                  <a:rPr lang="en-GB" sz="3400" i="1">
                                    <a:latin typeface="Cambria Math" panose="02040503050406030204" pitchFamily="18" charset="0"/>
                                  </a:rPr>
                                  <m:t>+</m:t>
                                </m:r>
                                <m:sSub>
                                  <m:sSubPr>
                                    <m:ctrlPr>
                                      <a:rPr lang="en-GB" sz="3400" i="1" smtClean="0">
                                        <a:solidFill>
                                          <a:schemeClr val="accent5"/>
                                        </a:solidFill>
                                        <a:latin typeface="Cambria Math" panose="02040503050406030204" pitchFamily="18" charset="0"/>
                                      </a:rPr>
                                    </m:ctrlPr>
                                  </m:sSubPr>
                                  <m:e>
                                    <m:r>
                                      <a:rPr lang="en-GB" sz="3400" i="1">
                                        <a:solidFill>
                                          <a:schemeClr val="accent5"/>
                                        </a:solidFill>
                                        <a:latin typeface="Cambria Math" panose="02040503050406030204" pitchFamily="18" charset="0"/>
                                      </a:rPr>
                                      <m:t>𝑎</m:t>
                                    </m:r>
                                  </m:e>
                                  <m:sub>
                                    <m:r>
                                      <a:rPr lang="en-GB" sz="3400" i="1">
                                        <a:solidFill>
                                          <a:schemeClr val="accent5"/>
                                        </a:solidFill>
                                        <a:latin typeface="Cambria Math" panose="02040503050406030204" pitchFamily="18" charset="0"/>
                                      </a:rPr>
                                      <m:t>22</m:t>
                                    </m:r>
                                  </m:sub>
                                </m:sSub>
                                <m:sSub>
                                  <m:sSubPr>
                                    <m:ctrlPr>
                                      <a:rPr lang="en-GB" sz="3400" i="1" smtClean="0">
                                        <a:solidFill>
                                          <a:schemeClr val="accent6">
                                            <a:lumMod val="60000"/>
                                            <a:lumOff val="40000"/>
                                          </a:schemeClr>
                                        </a:solidFill>
                                        <a:latin typeface="Cambria Math" panose="02040503050406030204" pitchFamily="18" charset="0"/>
                                      </a:rPr>
                                    </m:ctrlPr>
                                  </m:sSubPr>
                                  <m:e>
                                    <m:r>
                                      <a:rPr lang="en-GB" sz="3400" i="1">
                                        <a:solidFill>
                                          <a:schemeClr val="accent6">
                                            <a:lumMod val="60000"/>
                                            <a:lumOff val="40000"/>
                                          </a:schemeClr>
                                        </a:solidFill>
                                        <a:latin typeface="Cambria Math" panose="02040503050406030204" pitchFamily="18" charset="0"/>
                                      </a:rPr>
                                      <m:t>𝑏</m:t>
                                    </m:r>
                                  </m:e>
                                  <m:sub>
                                    <m:r>
                                      <a:rPr lang="en-GB" sz="3400" i="1">
                                        <a:solidFill>
                                          <a:schemeClr val="accent6">
                                            <a:lumMod val="60000"/>
                                            <a:lumOff val="40000"/>
                                          </a:schemeClr>
                                        </a:solidFill>
                                        <a:latin typeface="Cambria Math" panose="02040503050406030204" pitchFamily="18" charset="0"/>
                                      </a:rPr>
                                      <m:t>23</m:t>
                                    </m:r>
                                  </m:sub>
                                </m:sSub>
                                <m:r>
                                  <a:rPr lang="en-GB" sz="3400" i="1">
                                    <a:latin typeface="Cambria Math" panose="02040503050406030204" pitchFamily="18" charset="0"/>
                                  </a:rPr>
                                  <m:t>+</m:t>
                                </m:r>
                                <m:sSub>
                                  <m:sSubPr>
                                    <m:ctrlPr>
                                      <a:rPr lang="en-GB" sz="3400" i="1" smtClean="0">
                                        <a:solidFill>
                                          <a:schemeClr val="accent5"/>
                                        </a:solidFill>
                                        <a:latin typeface="Cambria Math" panose="02040503050406030204" pitchFamily="18" charset="0"/>
                                      </a:rPr>
                                    </m:ctrlPr>
                                  </m:sSubPr>
                                  <m:e>
                                    <m:r>
                                      <a:rPr lang="en-GB" sz="3400" i="1">
                                        <a:solidFill>
                                          <a:schemeClr val="accent5"/>
                                        </a:solidFill>
                                        <a:latin typeface="Cambria Math" panose="02040503050406030204" pitchFamily="18" charset="0"/>
                                      </a:rPr>
                                      <m:t>𝑎</m:t>
                                    </m:r>
                                  </m:e>
                                  <m:sub>
                                    <m:r>
                                      <a:rPr lang="en-GB" sz="3400" i="1">
                                        <a:solidFill>
                                          <a:schemeClr val="accent5"/>
                                        </a:solidFill>
                                        <a:latin typeface="Cambria Math" panose="02040503050406030204" pitchFamily="18" charset="0"/>
                                      </a:rPr>
                                      <m:t>23</m:t>
                                    </m:r>
                                  </m:sub>
                                </m:sSub>
                                <m:sSub>
                                  <m:sSubPr>
                                    <m:ctrlPr>
                                      <a:rPr lang="en-GB" sz="3400" i="1" smtClean="0">
                                        <a:solidFill>
                                          <a:schemeClr val="accent6">
                                            <a:lumMod val="60000"/>
                                            <a:lumOff val="40000"/>
                                          </a:schemeClr>
                                        </a:solidFill>
                                        <a:latin typeface="Cambria Math" panose="02040503050406030204" pitchFamily="18" charset="0"/>
                                      </a:rPr>
                                    </m:ctrlPr>
                                  </m:sSubPr>
                                  <m:e>
                                    <m:r>
                                      <a:rPr lang="en-GB" sz="3400" i="1">
                                        <a:solidFill>
                                          <a:schemeClr val="accent6">
                                            <a:lumMod val="60000"/>
                                            <a:lumOff val="40000"/>
                                          </a:schemeClr>
                                        </a:solidFill>
                                        <a:latin typeface="Cambria Math" panose="02040503050406030204" pitchFamily="18" charset="0"/>
                                      </a:rPr>
                                      <m:t>𝑏</m:t>
                                    </m:r>
                                  </m:e>
                                  <m:sub>
                                    <m:r>
                                      <a:rPr lang="en-GB" sz="3400" i="1">
                                        <a:solidFill>
                                          <a:schemeClr val="accent6">
                                            <a:lumMod val="60000"/>
                                            <a:lumOff val="40000"/>
                                          </a:schemeClr>
                                        </a:solidFill>
                                        <a:latin typeface="Cambria Math" panose="02040503050406030204" pitchFamily="18" charset="0"/>
                                      </a:rPr>
                                      <m:t>33</m:t>
                                    </m:r>
                                  </m:sub>
                                </m:sSub>
                              </m:e>
                            </m:mr>
                            <m:mr>
                              <m:e>
                                <m:sSub>
                                  <m:sSubPr>
                                    <m:ctrlPr>
                                      <a:rPr lang="en-GB" sz="3400" i="1" smtClean="0">
                                        <a:solidFill>
                                          <a:srgbClr val="FF00FF"/>
                                        </a:solidFill>
                                        <a:latin typeface="Cambria Math" panose="02040503050406030204" pitchFamily="18" charset="0"/>
                                      </a:rPr>
                                    </m:ctrlPr>
                                  </m:sSubPr>
                                  <m:e>
                                    <m:r>
                                      <a:rPr lang="en-GB" sz="3400" i="1">
                                        <a:solidFill>
                                          <a:srgbClr val="FF00FF"/>
                                        </a:solidFill>
                                        <a:latin typeface="Cambria Math" panose="02040503050406030204" pitchFamily="18" charset="0"/>
                                      </a:rPr>
                                      <m:t>𝑎</m:t>
                                    </m:r>
                                  </m:e>
                                  <m:sub>
                                    <m:r>
                                      <a:rPr lang="en-GB" sz="3400" i="1">
                                        <a:solidFill>
                                          <a:srgbClr val="FF00FF"/>
                                        </a:solidFill>
                                        <a:latin typeface="Cambria Math" panose="02040503050406030204" pitchFamily="18" charset="0"/>
                                      </a:rPr>
                                      <m:t>31</m:t>
                                    </m:r>
                                  </m:sub>
                                </m:sSub>
                                <m:sSub>
                                  <m:sSubPr>
                                    <m:ctrlPr>
                                      <a:rPr lang="en-GB" sz="3400" i="1" smtClean="0">
                                        <a:solidFill>
                                          <a:schemeClr val="accent3"/>
                                        </a:solidFill>
                                        <a:latin typeface="Cambria Math" panose="02040503050406030204" pitchFamily="18" charset="0"/>
                                      </a:rPr>
                                    </m:ctrlPr>
                                  </m:sSubPr>
                                  <m:e>
                                    <m:r>
                                      <a:rPr lang="en-GB" sz="3400" i="1">
                                        <a:solidFill>
                                          <a:schemeClr val="accent3"/>
                                        </a:solidFill>
                                        <a:latin typeface="Cambria Math" panose="02040503050406030204" pitchFamily="18" charset="0"/>
                                      </a:rPr>
                                      <m:t>𝑏</m:t>
                                    </m:r>
                                  </m:e>
                                  <m:sub>
                                    <m:r>
                                      <a:rPr lang="en-GB" sz="3400" i="1">
                                        <a:solidFill>
                                          <a:schemeClr val="accent3"/>
                                        </a:solidFill>
                                        <a:latin typeface="Cambria Math" panose="02040503050406030204" pitchFamily="18" charset="0"/>
                                      </a:rPr>
                                      <m:t>11</m:t>
                                    </m:r>
                                  </m:sub>
                                </m:sSub>
                                <m:r>
                                  <a:rPr lang="en-GB" sz="3400" i="1">
                                    <a:latin typeface="Cambria Math" panose="02040503050406030204" pitchFamily="18" charset="0"/>
                                  </a:rPr>
                                  <m:t>+</m:t>
                                </m:r>
                                <m:sSub>
                                  <m:sSubPr>
                                    <m:ctrlPr>
                                      <a:rPr lang="en-GB" sz="3400" i="1" smtClean="0">
                                        <a:solidFill>
                                          <a:srgbClr val="FF00FF"/>
                                        </a:solidFill>
                                        <a:latin typeface="Cambria Math" panose="02040503050406030204" pitchFamily="18" charset="0"/>
                                      </a:rPr>
                                    </m:ctrlPr>
                                  </m:sSubPr>
                                  <m:e>
                                    <m:r>
                                      <a:rPr lang="en-GB" sz="3400" i="1">
                                        <a:solidFill>
                                          <a:srgbClr val="FF00FF"/>
                                        </a:solidFill>
                                        <a:latin typeface="Cambria Math" panose="02040503050406030204" pitchFamily="18" charset="0"/>
                                      </a:rPr>
                                      <m:t>𝑎</m:t>
                                    </m:r>
                                  </m:e>
                                  <m:sub>
                                    <m:r>
                                      <a:rPr lang="en-GB" sz="3400" i="1">
                                        <a:solidFill>
                                          <a:srgbClr val="FF00FF"/>
                                        </a:solidFill>
                                        <a:latin typeface="Cambria Math" panose="02040503050406030204" pitchFamily="18" charset="0"/>
                                      </a:rPr>
                                      <m:t>32</m:t>
                                    </m:r>
                                  </m:sub>
                                </m:sSub>
                                <m:sSub>
                                  <m:sSubPr>
                                    <m:ctrlPr>
                                      <a:rPr lang="en-GB" sz="3400" i="1" smtClean="0">
                                        <a:solidFill>
                                          <a:schemeClr val="accent3"/>
                                        </a:solidFill>
                                        <a:latin typeface="Cambria Math" panose="02040503050406030204" pitchFamily="18" charset="0"/>
                                      </a:rPr>
                                    </m:ctrlPr>
                                  </m:sSubPr>
                                  <m:e>
                                    <m:r>
                                      <a:rPr lang="en-GB" sz="3400" i="1">
                                        <a:solidFill>
                                          <a:schemeClr val="accent3"/>
                                        </a:solidFill>
                                        <a:latin typeface="Cambria Math" panose="02040503050406030204" pitchFamily="18" charset="0"/>
                                      </a:rPr>
                                      <m:t>𝑏</m:t>
                                    </m:r>
                                  </m:e>
                                  <m:sub>
                                    <m:r>
                                      <a:rPr lang="en-GB" sz="3400" i="1">
                                        <a:solidFill>
                                          <a:schemeClr val="accent3"/>
                                        </a:solidFill>
                                        <a:latin typeface="Cambria Math" panose="02040503050406030204" pitchFamily="18" charset="0"/>
                                      </a:rPr>
                                      <m:t>21</m:t>
                                    </m:r>
                                  </m:sub>
                                </m:sSub>
                                <m:r>
                                  <a:rPr lang="en-GB" sz="3400" i="1">
                                    <a:latin typeface="Cambria Math" panose="02040503050406030204" pitchFamily="18" charset="0"/>
                                  </a:rPr>
                                  <m:t>+</m:t>
                                </m:r>
                                <m:sSub>
                                  <m:sSubPr>
                                    <m:ctrlPr>
                                      <a:rPr lang="en-GB" sz="3400" i="1" smtClean="0">
                                        <a:solidFill>
                                          <a:srgbClr val="FF00FF"/>
                                        </a:solidFill>
                                        <a:latin typeface="Cambria Math" panose="02040503050406030204" pitchFamily="18" charset="0"/>
                                      </a:rPr>
                                    </m:ctrlPr>
                                  </m:sSubPr>
                                  <m:e>
                                    <m:r>
                                      <a:rPr lang="en-GB" sz="3400" i="1">
                                        <a:solidFill>
                                          <a:srgbClr val="FF00FF"/>
                                        </a:solidFill>
                                        <a:latin typeface="Cambria Math" panose="02040503050406030204" pitchFamily="18" charset="0"/>
                                      </a:rPr>
                                      <m:t>𝑎</m:t>
                                    </m:r>
                                  </m:e>
                                  <m:sub>
                                    <m:r>
                                      <a:rPr lang="en-GB" sz="3400" i="1">
                                        <a:solidFill>
                                          <a:srgbClr val="FF00FF"/>
                                        </a:solidFill>
                                        <a:latin typeface="Cambria Math" panose="02040503050406030204" pitchFamily="18" charset="0"/>
                                      </a:rPr>
                                      <m:t>33</m:t>
                                    </m:r>
                                  </m:sub>
                                </m:sSub>
                                <m:sSub>
                                  <m:sSubPr>
                                    <m:ctrlPr>
                                      <a:rPr lang="en-GB" sz="3400" i="1" smtClean="0">
                                        <a:solidFill>
                                          <a:schemeClr val="accent3"/>
                                        </a:solidFill>
                                        <a:latin typeface="Cambria Math" panose="02040503050406030204" pitchFamily="18" charset="0"/>
                                      </a:rPr>
                                    </m:ctrlPr>
                                  </m:sSubPr>
                                  <m:e>
                                    <m:r>
                                      <a:rPr lang="en-GB" sz="3400" i="1">
                                        <a:solidFill>
                                          <a:schemeClr val="accent3"/>
                                        </a:solidFill>
                                        <a:latin typeface="Cambria Math" panose="02040503050406030204" pitchFamily="18" charset="0"/>
                                      </a:rPr>
                                      <m:t>𝑏</m:t>
                                    </m:r>
                                  </m:e>
                                  <m:sub>
                                    <m:r>
                                      <a:rPr lang="en-GB" sz="3400" i="1">
                                        <a:solidFill>
                                          <a:schemeClr val="accent3"/>
                                        </a:solidFill>
                                        <a:latin typeface="Cambria Math" panose="02040503050406030204" pitchFamily="18" charset="0"/>
                                      </a:rPr>
                                      <m:t>31</m:t>
                                    </m:r>
                                  </m:sub>
                                </m:sSub>
                              </m:e>
                              <m:e>
                                <m:sSub>
                                  <m:sSubPr>
                                    <m:ctrlPr>
                                      <a:rPr lang="en-GB" sz="3400" i="1" smtClean="0">
                                        <a:solidFill>
                                          <a:srgbClr val="FF00FF"/>
                                        </a:solidFill>
                                        <a:latin typeface="Cambria Math" panose="02040503050406030204" pitchFamily="18" charset="0"/>
                                      </a:rPr>
                                    </m:ctrlPr>
                                  </m:sSubPr>
                                  <m:e>
                                    <m:r>
                                      <a:rPr lang="en-GB" sz="3400" i="1">
                                        <a:solidFill>
                                          <a:srgbClr val="FF00FF"/>
                                        </a:solidFill>
                                        <a:latin typeface="Cambria Math" panose="02040503050406030204" pitchFamily="18" charset="0"/>
                                      </a:rPr>
                                      <m:t>𝑎</m:t>
                                    </m:r>
                                  </m:e>
                                  <m:sub>
                                    <m:r>
                                      <a:rPr lang="en-GB" sz="3400" i="1">
                                        <a:solidFill>
                                          <a:srgbClr val="FF00FF"/>
                                        </a:solidFill>
                                        <a:latin typeface="Cambria Math" panose="02040503050406030204" pitchFamily="18" charset="0"/>
                                      </a:rPr>
                                      <m:t>31</m:t>
                                    </m:r>
                                  </m:sub>
                                </m:sSub>
                                <m:sSub>
                                  <m:sSubPr>
                                    <m:ctrlPr>
                                      <a:rPr lang="en-GB" sz="3400" i="1" smtClean="0">
                                        <a:solidFill>
                                          <a:srgbClr val="FFFF00"/>
                                        </a:solidFill>
                                        <a:latin typeface="Cambria Math" panose="02040503050406030204" pitchFamily="18" charset="0"/>
                                      </a:rPr>
                                    </m:ctrlPr>
                                  </m:sSubPr>
                                  <m:e>
                                    <m:r>
                                      <a:rPr lang="en-GB" sz="3400" i="1">
                                        <a:solidFill>
                                          <a:srgbClr val="FFFF00"/>
                                        </a:solidFill>
                                        <a:latin typeface="Cambria Math" panose="02040503050406030204" pitchFamily="18" charset="0"/>
                                      </a:rPr>
                                      <m:t>𝑏</m:t>
                                    </m:r>
                                  </m:e>
                                  <m:sub>
                                    <m:r>
                                      <a:rPr lang="en-GB" sz="3400" i="1">
                                        <a:solidFill>
                                          <a:srgbClr val="FFFF00"/>
                                        </a:solidFill>
                                        <a:latin typeface="Cambria Math" panose="02040503050406030204" pitchFamily="18" charset="0"/>
                                      </a:rPr>
                                      <m:t>12</m:t>
                                    </m:r>
                                  </m:sub>
                                </m:sSub>
                                <m:r>
                                  <a:rPr lang="en-GB" sz="3400" i="1">
                                    <a:latin typeface="Cambria Math" panose="02040503050406030204" pitchFamily="18" charset="0"/>
                                  </a:rPr>
                                  <m:t>+</m:t>
                                </m:r>
                                <m:sSub>
                                  <m:sSubPr>
                                    <m:ctrlPr>
                                      <a:rPr lang="en-GB" sz="3400" i="1" smtClean="0">
                                        <a:solidFill>
                                          <a:srgbClr val="FF00FF"/>
                                        </a:solidFill>
                                        <a:latin typeface="Cambria Math" panose="02040503050406030204" pitchFamily="18" charset="0"/>
                                      </a:rPr>
                                    </m:ctrlPr>
                                  </m:sSubPr>
                                  <m:e>
                                    <m:r>
                                      <a:rPr lang="en-GB" sz="3400" i="1">
                                        <a:solidFill>
                                          <a:srgbClr val="FF00FF"/>
                                        </a:solidFill>
                                        <a:latin typeface="Cambria Math" panose="02040503050406030204" pitchFamily="18" charset="0"/>
                                      </a:rPr>
                                      <m:t>𝑎</m:t>
                                    </m:r>
                                  </m:e>
                                  <m:sub>
                                    <m:r>
                                      <a:rPr lang="en-GB" sz="3400" i="1">
                                        <a:solidFill>
                                          <a:srgbClr val="FF00FF"/>
                                        </a:solidFill>
                                        <a:latin typeface="Cambria Math" panose="02040503050406030204" pitchFamily="18" charset="0"/>
                                      </a:rPr>
                                      <m:t>32</m:t>
                                    </m:r>
                                  </m:sub>
                                </m:sSub>
                                <m:sSub>
                                  <m:sSubPr>
                                    <m:ctrlPr>
                                      <a:rPr lang="en-GB" sz="3400" i="1" smtClean="0">
                                        <a:solidFill>
                                          <a:srgbClr val="FFFF00"/>
                                        </a:solidFill>
                                        <a:latin typeface="Cambria Math" panose="02040503050406030204" pitchFamily="18" charset="0"/>
                                      </a:rPr>
                                    </m:ctrlPr>
                                  </m:sSubPr>
                                  <m:e>
                                    <m:r>
                                      <a:rPr lang="en-GB" sz="3400" i="1">
                                        <a:solidFill>
                                          <a:srgbClr val="FFFF00"/>
                                        </a:solidFill>
                                        <a:latin typeface="Cambria Math" panose="02040503050406030204" pitchFamily="18" charset="0"/>
                                      </a:rPr>
                                      <m:t>𝑏</m:t>
                                    </m:r>
                                  </m:e>
                                  <m:sub>
                                    <m:r>
                                      <a:rPr lang="en-GB" sz="3400" i="1">
                                        <a:solidFill>
                                          <a:srgbClr val="FFFF00"/>
                                        </a:solidFill>
                                        <a:latin typeface="Cambria Math" panose="02040503050406030204" pitchFamily="18" charset="0"/>
                                      </a:rPr>
                                      <m:t>22</m:t>
                                    </m:r>
                                  </m:sub>
                                </m:sSub>
                                <m:r>
                                  <a:rPr lang="en-GB" sz="3400" i="1">
                                    <a:latin typeface="Cambria Math" panose="02040503050406030204" pitchFamily="18" charset="0"/>
                                  </a:rPr>
                                  <m:t>+</m:t>
                                </m:r>
                                <m:sSub>
                                  <m:sSubPr>
                                    <m:ctrlPr>
                                      <a:rPr lang="en-GB" sz="3400" i="1" smtClean="0">
                                        <a:solidFill>
                                          <a:srgbClr val="FF00FF"/>
                                        </a:solidFill>
                                        <a:latin typeface="Cambria Math" panose="02040503050406030204" pitchFamily="18" charset="0"/>
                                      </a:rPr>
                                    </m:ctrlPr>
                                  </m:sSubPr>
                                  <m:e>
                                    <m:r>
                                      <a:rPr lang="en-GB" sz="3400" i="1">
                                        <a:solidFill>
                                          <a:srgbClr val="FF00FF"/>
                                        </a:solidFill>
                                        <a:latin typeface="Cambria Math" panose="02040503050406030204" pitchFamily="18" charset="0"/>
                                      </a:rPr>
                                      <m:t>𝑎</m:t>
                                    </m:r>
                                  </m:e>
                                  <m:sub>
                                    <m:r>
                                      <a:rPr lang="en-GB" sz="3400" i="1">
                                        <a:solidFill>
                                          <a:srgbClr val="FF00FF"/>
                                        </a:solidFill>
                                        <a:latin typeface="Cambria Math" panose="02040503050406030204" pitchFamily="18" charset="0"/>
                                      </a:rPr>
                                      <m:t>33</m:t>
                                    </m:r>
                                  </m:sub>
                                </m:sSub>
                                <m:sSub>
                                  <m:sSubPr>
                                    <m:ctrlPr>
                                      <a:rPr lang="en-GB" sz="3400" i="1" smtClean="0">
                                        <a:solidFill>
                                          <a:srgbClr val="FFFF00"/>
                                        </a:solidFill>
                                        <a:latin typeface="Cambria Math" panose="02040503050406030204" pitchFamily="18" charset="0"/>
                                      </a:rPr>
                                    </m:ctrlPr>
                                  </m:sSubPr>
                                  <m:e>
                                    <m:r>
                                      <a:rPr lang="en-GB" sz="3400" i="1">
                                        <a:solidFill>
                                          <a:srgbClr val="FFFF00"/>
                                        </a:solidFill>
                                        <a:latin typeface="Cambria Math" panose="02040503050406030204" pitchFamily="18" charset="0"/>
                                      </a:rPr>
                                      <m:t>𝑏</m:t>
                                    </m:r>
                                  </m:e>
                                  <m:sub>
                                    <m:r>
                                      <a:rPr lang="en-GB" sz="3400" i="1">
                                        <a:solidFill>
                                          <a:srgbClr val="FFFF00"/>
                                        </a:solidFill>
                                        <a:latin typeface="Cambria Math" panose="02040503050406030204" pitchFamily="18" charset="0"/>
                                      </a:rPr>
                                      <m:t>32</m:t>
                                    </m:r>
                                  </m:sub>
                                </m:sSub>
                              </m:e>
                              <m:e>
                                <m:sSub>
                                  <m:sSubPr>
                                    <m:ctrlPr>
                                      <a:rPr lang="en-GB" sz="3400" i="1" smtClean="0">
                                        <a:solidFill>
                                          <a:srgbClr val="FF00FF"/>
                                        </a:solidFill>
                                        <a:latin typeface="Cambria Math" panose="02040503050406030204" pitchFamily="18" charset="0"/>
                                      </a:rPr>
                                    </m:ctrlPr>
                                  </m:sSubPr>
                                  <m:e>
                                    <m:r>
                                      <a:rPr lang="en-GB" sz="3400" i="1">
                                        <a:solidFill>
                                          <a:srgbClr val="FF00FF"/>
                                        </a:solidFill>
                                        <a:latin typeface="Cambria Math" panose="02040503050406030204" pitchFamily="18" charset="0"/>
                                      </a:rPr>
                                      <m:t>𝑎</m:t>
                                    </m:r>
                                  </m:e>
                                  <m:sub>
                                    <m:r>
                                      <a:rPr lang="en-GB" sz="3400" i="1">
                                        <a:solidFill>
                                          <a:srgbClr val="FF00FF"/>
                                        </a:solidFill>
                                        <a:latin typeface="Cambria Math" panose="02040503050406030204" pitchFamily="18" charset="0"/>
                                      </a:rPr>
                                      <m:t>31</m:t>
                                    </m:r>
                                  </m:sub>
                                </m:sSub>
                                <m:sSub>
                                  <m:sSubPr>
                                    <m:ctrlPr>
                                      <a:rPr lang="en-GB" sz="3400" i="1" smtClean="0">
                                        <a:solidFill>
                                          <a:schemeClr val="accent6">
                                            <a:lumMod val="60000"/>
                                            <a:lumOff val="40000"/>
                                          </a:schemeClr>
                                        </a:solidFill>
                                        <a:latin typeface="Cambria Math" panose="02040503050406030204" pitchFamily="18" charset="0"/>
                                      </a:rPr>
                                    </m:ctrlPr>
                                  </m:sSubPr>
                                  <m:e>
                                    <m:r>
                                      <a:rPr lang="en-GB" sz="3400" i="1">
                                        <a:solidFill>
                                          <a:schemeClr val="accent6">
                                            <a:lumMod val="60000"/>
                                            <a:lumOff val="40000"/>
                                          </a:schemeClr>
                                        </a:solidFill>
                                        <a:latin typeface="Cambria Math" panose="02040503050406030204" pitchFamily="18" charset="0"/>
                                      </a:rPr>
                                      <m:t>𝑏</m:t>
                                    </m:r>
                                  </m:e>
                                  <m:sub>
                                    <m:r>
                                      <a:rPr lang="en-GB" sz="3400" i="1">
                                        <a:solidFill>
                                          <a:schemeClr val="accent6">
                                            <a:lumMod val="60000"/>
                                            <a:lumOff val="40000"/>
                                          </a:schemeClr>
                                        </a:solidFill>
                                        <a:latin typeface="Cambria Math" panose="02040503050406030204" pitchFamily="18" charset="0"/>
                                      </a:rPr>
                                      <m:t>13</m:t>
                                    </m:r>
                                  </m:sub>
                                </m:sSub>
                                <m:r>
                                  <a:rPr lang="en-GB" sz="3400" i="1">
                                    <a:latin typeface="Cambria Math" panose="02040503050406030204" pitchFamily="18" charset="0"/>
                                  </a:rPr>
                                  <m:t>+</m:t>
                                </m:r>
                                <m:sSub>
                                  <m:sSubPr>
                                    <m:ctrlPr>
                                      <a:rPr lang="en-GB" sz="3400" i="1" smtClean="0">
                                        <a:solidFill>
                                          <a:srgbClr val="FF00FF"/>
                                        </a:solidFill>
                                        <a:latin typeface="Cambria Math" panose="02040503050406030204" pitchFamily="18" charset="0"/>
                                      </a:rPr>
                                    </m:ctrlPr>
                                  </m:sSubPr>
                                  <m:e>
                                    <m:r>
                                      <a:rPr lang="en-GB" sz="3400" i="1">
                                        <a:solidFill>
                                          <a:srgbClr val="FF00FF"/>
                                        </a:solidFill>
                                        <a:latin typeface="Cambria Math" panose="02040503050406030204" pitchFamily="18" charset="0"/>
                                      </a:rPr>
                                      <m:t>𝑎</m:t>
                                    </m:r>
                                  </m:e>
                                  <m:sub>
                                    <m:r>
                                      <a:rPr lang="en-GB" sz="3400" i="1">
                                        <a:solidFill>
                                          <a:srgbClr val="FF00FF"/>
                                        </a:solidFill>
                                        <a:latin typeface="Cambria Math" panose="02040503050406030204" pitchFamily="18" charset="0"/>
                                      </a:rPr>
                                      <m:t>32</m:t>
                                    </m:r>
                                  </m:sub>
                                </m:sSub>
                                <m:sSub>
                                  <m:sSubPr>
                                    <m:ctrlPr>
                                      <a:rPr lang="en-GB" sz="3400" i="1" smtClean="0">
                                        <a:solidFill>
                                          <a:schemeClr val="accent6">
                                            <a:lumMod val="60000"/>
                                            <a:lumOff val="40000"/>
                                          </a:schemeClr>
                                        </a:solidFill>
                                        <a:latin typeface="Cambria Math" panose="02040503050406030204" pitchFamily="18" charset="0"/>
                                      </a:rPr>
                                    </m:ctrlPr>
                                  </m:sSubPr>
                                  <m:e>
                                    <m:r>
                                      <a:rPr lang="en-GB" sz="3400" i="1">
                                        <a:solidFill>
                                          <a:schemeClr val="accent6">
                                            <a:lumMod val="60000"/>
                                            <a:lumOff val="40000"/>
                                          </a:schemeClr>
                                        </a:solidFill>
                                        <a:latin typeface="Cambria Math" panose="02040503050406030204" pitchFamily="18" charset="0"/>
                                      </a:rPr>
                                      <m:t>𝑏</m:t>
                                    </m:r>
                                  </m:e>
                                  <m:sub>
                                    <m:r>
                                      <a:rPr lang="en-GB" sz="3400" i="1">
                                        <a:solidFill>
                                          <a:schemeClr val="accent6">
                                            <a:lumMod val="60000"/>
                                            <a:lumOff val="40000"/>
                                          </a:schemeClr>
                                        </a:solidFill>
                                        <a:latin typeface="Cambria Math" panose="02040503050406030204" pitchFamily="18" charset="0"/>
                                      </a:rPr>
                                      <m:t>23</m:t>
                                    </m:r>
                                  </m:sub>
                                </m:sSub>
                                <m:r>
                                  <a:rPr lang="en-GB" sz="3400" i="1">
                                    <a:latin typeface="Cambria Math" panose="02040503050406030204" pitchFamily="18" charset="0"/>
                                  </a:rPr>
                                  <m:t>+</m:t>
                                </m:r>
                                <m:sSub>
                                  <m:sSubPr>
                                    <m:ctrlPr>
                                      <a:rPr lang="en-GB" sz="3400" i="1" smtClean="0">
                                        <a:solidFill>
                                          <a:srgbClr val="FF00FF"/>
                                        </a:solidFill>
                                        <a:latin typeface="Cambria Math" panose="02040503050406030204" pitchFamily="18" charset="0"/>
                                      </a:rPr>
                                    </m:ctrlPr>
                                  </m:sSubPr>
                                  <m:e>
                                    <m:r>
                                      <a:rPr lang="en-GB" sz="3400" i="1">
                                        <a:solidFill>
                                          <a:srgbClr val="FF00FF"/>
                                        </a:solidFill>
                                        <a:latin typeface="Cambria Math" panose="02040503050406030204" pitchFamily="18" charset="0"/>
                                      </a:rPr>
                                      <m:t>𝑎</m:t>
                                    </m:r>
                                  </m:e>
                                  <m:sub>
                                    <m:r>
                                      <a:rPr lang="en-GB" sz="3400" i="1">
                                        <a:solidFill>
                                          <a:srgbClr val="FF00FF"/>
                                        </a:solidFill>
                                        <a:latin typeface="Cambria Math" panose="02040503050406030204" pitchFamily="18" charset="0"/>
                                      </a:rPr>
                                      <m:t>33</m:t>
                                    </m:r>
                                  </m:sub>
                                </m:sSub>
                                <m:sSub>
                                  <m:sSubPr>
                                    <m:ctrlPr>
                                      <a:rPr lang="en-GB" sz="3400" i="1" smtClean="0">
                                        <a:solidFill>
                                          <a:schemeClr val="accent6">
                                            <a:lumMod val="60000"/>
                                            <a:lumOff val="40000"/>
                                          </a:schemeClr>
                                        </a:solidFill>
                                        <a:latin typeface="Cambria Math" panose="02040503050406030204" pitchFamily="18" charset="0"/>
                                      </a:rPr>
                                    </m:ctrlPr>
                                  </m:sSubPr>
                                  <m:e>
                                    <m:r>
                                      <a:rPr lang="en-GB" sz="3400" i="1">
                                        <a:solidFill>
                                          <a:schemeClr val="accent6">
                                            <a:lumMod val="60000"/>
                                            <a:lumOff val="40000"/>
                                          </a:schemeClr>
                                        </a:solidFill>
                                        <a:latin typeface="Cambria Math" panose="02040503050406030204" pitchFamily="18" charset="0"/>
                                      </a:rPr>
                                      <m:t>𝑏</m:t>
                                    </m:r>
                                  </m:e>
                                  <m:sub>
                                    <m:r>
                                      <a:rPr lang="en-GB" sz="3400" i="1">
                                        <a:solidFill>
                                          <a:schemeClr val="accent6">
                                            <a:lumMod val="60000"/>
                                            <a:lumOff val="40000"/>
                                          </a:schemeClr>
                                        </a:solidFill>
                                        <a:latin typeface="Cambria Math" panose="02040503050406030204" pitchFamily="18" charset="0"/>
                                      </a:rPr>
                                      <m:t>33</m:t>
                                    </m:r>
                                  </m:sub>
                                </m:sSub>
                              </m:e>
                            </m:mr>
                          </m:m>
                        </m:e>
                      </m:d>
                    </m:oMath>
                  </m:oMathPara>
                </a14:m>
                <a:endParaRPr lang="en-GB" sz="3400" dirty="0"/>
              </a:p>
            </p:txBody>
          </p:sp>
        </mc:Choice>
        <mc:Fallback xmlns="">
          <p:sp>
            <p:nvSpPr>
              <p:cNvPr id="6" name="Content Placeholder 2">
                <a:extLst>
                  <a:ext uri="{FF2B5EF4-FFF2-40B4-BE49-F238E27FC236}">
                    <a16:creationId xmlns:a16="http://schemas.microsoft.com/office/drawing/2014/main" id="{AF364515-45AB-478F-95C2-AAA21D4C7292}"/>
                  </a:ext>
                </a:extLst>
              </p:cNvPr>
              <p:cNvSpPr>
                <a:spLocks noGrp="1" noRot="1" noChangeAspect="1" noMove="1" noResize="1" noEditPoints="1" noAdjustHandles="1" noChangeArrowheads="1" noChangeShapeType="1" noTextEdit="1"/>
              </p:cNvSpPr>
              <p:nvPr>
                <p:ph idx="1"/>
              </p:nvPr>
            </p:nvSpPr>
            <p:spPr>
              <a:xfrm>
                <a:off x="0" y="1904999"/>
                <a:ext cx="12188825" cy="4114801"/>
              </a:xfr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52162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98CB0-5F57-4217-A5AA-F37DB0177FE7}"/>
              </a:ext>
            </a:extLst>
          </p:cNvPr>
          <p:cNvSpPr>
            <a:spLocks noGrp="1"/>
          </p:cNvSpPr>
          <p:nvPr>
            <p:ph type="title"/>
          </p:nvPr>
        </p:nvSpPr>
        <p:spPr/>
        <p:txBody>
          <a:bodyPr/>
          <a:lstStyle/>
          <a:p>
            <a:r>
              <a:rPr lang="en-GB" dirty="0"/>
              <a:t>Recap: 2D affine transformations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B401CE-E2F5-4251-A17F-D8AF973279FD}"/>
                  </a:ext>
                </a:extLst>
              </p:cNvPr>
              <p:cNvSpPr>
                <a:spLocks noGrp="1"/>
              </p:cNvSpPr>
              <p:nvPr>
                <p:ph idx="1"/>
              </p:nvPr>
            </p:nvSpPr>
            <p:spPr>
              <a:xfrm>
                <a:off x="1522413" y="1904999"/>
                <a:ext cx="9134391" cy="4836369"/>
              </a:xfrm>
            </p:spPr>
            <p:txBody>
              <a:bodyPr>
                <a:normAutofit fontScale="70000" lnSpcReduction="20000"/>
              </a:bodyPr>
              <a:lstStyle/>
              <a:p>
                <a:r>
                  <a:rPr lang="en-GB" dirty="0"/>
                  <a:t>Translation:</a:t>
                </a:r>
                <a:br>
                  <a:rPr lang="en-GB" dirty="0"/>
                </a:br>
                <a14:m>
                  <m:oMath xmlns:m="http://schemas.openxmlformats.org/officeDocument/2006/math">
                    <m:r>
                      <a:rPr lang="en-GB" b="1">
                        <a:latin typeface="Cambria Math" panose="02040503050406030204" pitchFamily="18" charset="0"/>
                        <a:ea typeface="Cambria Math" panose="02040503050406030204" pitchFamily="18" charset="0"/>
                      </a:rPr>
                      <m:t>𝐓</m:t>
                    </m:r>
                    <m:r>
                      <a:rPr lang="en-GB">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𝑡</m:t>
                                  </m:r>
                                </m:e>
                                <m:sub>
                                  <m:r>
                                    <a:rPr lang="en-GB" i="1">
                                      <a:latin typeface="Cambria Math" panose="02040503050406030204" pitchFamily="18" charset="0"/>
                                      <a:ea typeface="Cambria Math" panose="02040503050406030204" pitchFamily="18" charset="0"/>
                                    </a:rPr>
                                    <m:t>𝑥</m:t>
                                  </m:r>
                                </m:sub>
                              </m:sSub>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𝑡</m:t>
                                  </m:r>
                                </m:e>
                                <m:sub>
                                  <m:r>
                                    <a:rPr lang="en-GB" i="1">
                                      <a:latin typeface="Cambria Math" panose="02040503050406030204" pitchFamily="18" charset="0"/>
                                      <a:ea typeface="Cambria Math" panose="02040503050406030204" pitchFamily="18" charset="0"/>
                                    </a:rPr>
                                    <m:t>𝑦</m:t>
                                  </m:r>
                                </m:sub>
                              </m:sSub>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p>
              <a:p>
                <a:r>
                  <a:rPr lang="en-GB" dirty="0"/>
                  <a:t>Rotation:</a:t>
                </a:r>
                <a:br>
                  <a:rPr lang="en-GB" dirty="0"/>
                </a:br>
                <a14:m>
                  <m:oMath xmlns:m="http://schemas.openxmlformats.org/officeDocument/2006/math">
                    <m:sSub>
                      <m:sSubPr>
                        <m:ctrlPr>
                          <a:rPr lang="en-GB"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𝐑</m:t>
                        </m:r>
                      </m:e>
                      <m:sub>
                        <m:r>
                          <a:rPr lang="en-GB" i="1">
                            <a:latin typeface="Cambria Math" panose="02040503050406030204" pitchFamily="18" charset="0"/>
                            <a:ea typeface="Cambria Math" panose="02040503050406030204" pitchFamily="18" charset="0"/>
                          </a:rPr>
                          <m:t>𝜃</m:t>
                        </m:r>
                      </m:sub>
                    </m:sSub>
                    <m:r>
                      <a:rPr lang="en-GB" i="1">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func>
                                <m:funcPr>
                                  <m:ctrlPr>
                                    <a:rPr lang="en-GB" i="1">
                                      <a:latin typeface="Cambria Math" panose="02040503050406030204" pitchFamily="18" charset="0"/>
                                      <a:ea typeface="Cambria Math" panose="02040503050406030204" pitchFamily="18" charset="0"/>
                                    </a:rPr>
                                  </m:ctrlPr>
                                </m:funcPr>
                                <m:fName>
                                  <m:r>
                                    <m:rPr>
                                      <m:sty m:val="p"/>
                                      <m:brk m:alnAt="7"/>
                                    </m:rPr>
                                    <a:rPr lang="en-GB">
                                      <a:latin typeface="Cambria Math" panose="02040503050406030204" pitchFamily="18" charset="0"/>
                                      <a:ea typeface="Cambria Math" panose="02040503050406030204" pitchFamily="18" charset="0"/>
                                    </a:rPr>
                                    <m:t>c</m:t>
                                  </m:r>
                                  <m:r>
                                    <m:rPr>
                                      <m:sty m:val="p"/>
                                    </m:rPr>
                                    <a:rPr lang="en-GB">
                                      <a:latin typeface="Cambria Math" panose="02040503050406030204" pitchFamily="18" charset="0"/>
                                      <a:ea typeface="Cambria Math" panose="02040503050406030204" pitchFamily="18" charset="0"/>
                                    </a:rPr>
                                    <m:t>os</m:t>
                                  </m:r>
                                </m:fName>
                                <m:e>
                                  <m:r>
                                    <a:rPr lang="en-GB" i="1">
                                      <a:latin typeface="Cambria Math" panose="02040503050406030204" pitchFamily="18" charset="0"/>
                                      <a:ea typeface="Cambria Math" panose="02040503050406030204" pitchFamily="18" charset="0"/>
                                    </a:rPr>
                                    <m:t>𝜃</m:t>
                                  </m:r>
                                </m:e>
                              </m:func>
                            </m:e>
                            <m:e>
                              <m:r>
                                <a:rPr lang="en-GB" i="1">
                                  <a:latin typeface="Cambria Math" panose="02040503050406030204" pitchFamily="18" charset="0"/>
                                  <a:ea typeface="Cambria Math" panose="02040503050406030204" pitchFamily="18" charset="0"/>
                                </a:rPr>
                                <m:t>−</m:t>
                              </m:r>
                              <m:func>
                                <m:funcPr>
                                  <m:ctrlPr>
                                    <a:rPr lang="en-GB" i="1">
                                      <a:latin typeface="Cambria Math" panose="02040503050406030204" pitchFamily="18" charset="0"/>
                                      <a:ea typeface="Cambria Math" panose="02040503050406030204" pitchFamily="18" charset="0"/>
                                    </a:rPr>
                                  </m:ctrlPr>
                                </m:funcPr>
                                <m:fName>
                                  <m:r>
                                    <m:rPr>
                                      <m:sty m:val="p"/>
                                    </m:rPr>
                                    <a:rPr lang="en-GB">
                                      <a:latin typeface="Cambria Math" panose="02040503050406030204" pitchFamily="18" charset="0"/>
                                      <a:ea typeface="Cambria Math" panose="02040503050406030204" pitchFamily="18" charset="0"/>
                                    </a:rPr>
                                    <m:t>sin</m:t>
                                  </m:r>
                                </m:fName>
                                <m:e>
                                  <m:r>
                                    <a:rPr lang="en-GB" i="1">
                                      <a:latin typeface="Cambria Math" panose="02040503050406030204" pitchFamily="18" charset="0"/>
                                      <a:ea typeface="Cambria Math" panose="02040503050406030204" pitchFamily="18" charset="0"/>
                                    </a:rPr>
                                    <m:t>𝜃</m:t>
                                  </m:r>
                                </m:e>
                              </m:func>
                            </m:e>
                            <m:e>
                              <m:r>
                                <a:rPr lang="en-GB" i="1">
                                  <a:latin typeface="Cambria Math" panose="02040503050406030204" pitchFamily="18" charset="0"/>
                                  <a:ea typeface="Cambria Math" panose="02040503050406030204" pitchFamily="18" charset="0"/>
                                </a:rPr>
                                <m:t>0</m:t>
                              </m:r>
                            </m:e>
                          </m:mr>
                          <m:mr>
                            <m:e>
                              <m:func>
                                <m:funcPr>
                                  <m:ctrlPr>
                                    <a:rPr lang="en-GB" i="1">
                                      <a:latin typeface="Cambria Math" panose="02040503050406030204" pitchFamily="18" charset="0"/>
                                      <a:ea typeface="Cambria Math" panose="02040503050406030204" pitchFamily="18" charset="0"/>
                                    </a:rPr>
                                  </m:ctrlPr>
                                </m:funcPr>
                                <m:fName>
                                  <m:r>
                                    <m:rPr>
                                      <m:sty m:val="p"/>
                                    </m:rPr>
                                    <a:rPr lang="en-GB">
                                      <a:latin typeface="Cambria Math" panose="02040503050406030204" pitchFamily="18" charset="0"/>
                                      <a:ea typeface="Cambria Math" panose="02040503050406030204" pitchFamily="18" charset="0"/>
                                    </a:rPr>
                                    <m:t>sin</m:t>
                                  </m:r>
                                </m:fName>
                                <m:e>
                                  <m:r>
                                    <a:rPr lang="en-GB" i="1">
                                      <a:latin typeface="Cambria Math" panose="02040503050406030204" pitchFamily="18" charset="0"/>
                                      <a:ea typeface="Cambria Math" panose="02040503050406030204" pitchFamily="18" charset="0"/>
                                    </a:rPr>
                                    <m:t>𝜃</m:t>
                                  </m:r>
                                </m:e>
                              </m:func>
                            </m:e>
                            <m:e>
                              <m:func>
                                <m:funcPr>
                                  <m:ctrlPr>
                                    <a:rPr lang="en-GB" i="1">
                                      <a:latin typeface="Cambria Math" panose="02040503050406030204" pitchFamily="18" charset="0"/>
                                      <a:ea typeface="Cambria Math" panose="02040503050406030204" pitchFamily="18" charset="0"/>
                                    </a:rPr>
                                  </m:ctrlPr>
                                </m:funcPr>
                                <m:fName>
                                  <m:r>
                                    <m:rPr>
                                      <m:sty m:val="p"/>
                                    </m:rPr>
                                    <a:rPr lang="en-GB">
                                      <a:latin typeface="Cambria Math" panose="02040503050406030204" pitchFamily="18" charset="0"/>
                                      <a:ea typeface="Cambria Math" panose="02040503050406030204" pitchFamily="18" charset="0"/>
                                    </a:rPr>
                                    <m:t>cos</m:t>
                                  </m:r>
                                </m:fName>
                                <m:e>
                                  <m:r>
                                    <a:rPr lang="en-GB" i="1">
                                      <a:latin typeface="Cambria Math" panose="02040503050406030204" pitchFamily="18" charset="0"/>
                                      <a:ea typeface="Cambria Math" panose="02040503050406030204" pitchFamily="18" charset="0"/>
                                    </a:rPr>
                                    <m:t>𝜃</m:t>
                                  </m:r>
                                </m:e>
                              </m:func>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p>
              <a:p>
                <a:r>
                  <a:rPr lang="en-GB" dirty="0"/>
                  <a:t>Scale:</a:t>
                </a:r>
                <a:br>
                  <a:rPr lang="en-GB" dirty="0"/>
                </a:br>
                <a14:m>
                  <m:oMath xmlns:m="http://schemas.openxmlformats.org/officeDocument/2006/math">
                    <m:r>
                      <a:rPr lang="en-GB" b="1">
                        <a:latin typeface="Cambria Math" panose="02040503050406030204" pitchFamily="18" charset="0"/>
                        <a:ea typeface="Cambria Math" panose="02040503050406030204" pitchFamily="18" charset="0"/>
                      </a:rPr>
                      <m:t>𝐒</m:t>
                    </m:r>
                    <m:r>
                      <a:rPr lang="en-GB">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𝑠</m:t>
                                  </m:r>
                                </m:e>
                                <m:sub>
                                  <m:r>
                                    <a:rPr lang="en-GB" i="1">
                                      <a:latin typeface="Cambria Math" panose="02040503050406030204" pitchFamily="18" charset="0"/>
                                      <a:ea typeface="Cambria Math" panose="02040503050406030204" pitchFamily="18" charset="0"/>
                                    </a:rPr>
                                    <m:t>𝑥</m:t>
                                  </m:r>
                                </m:sub>
                              </m:sSub>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𝑠</m:t>
                                  </m:r>
                                </m:e>
                                <m:sub>
                                  <m:r>
                                    <a:rPr lang="en-GB" i="1">
                                      <a:latin typeface="Cambria Math" panose="02040503050406030204" pitchFamily="18" charset="0"/>
                                      <a:ea typeface="Cambria Math" panose="02040503050406030204" pitchFamily="18" charset="0"/>
                                    </a:rPr>
                                    <m:t>𝑦</m:t>
                                  </m:r>
                                </m:sub>
                              </m:sSub>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p>
              <a:p>
                <a:r>
                  <a:rPr lang="en-GB" dirty="0"/>
                  <a:t>Shear:</a:t>
                </a:r>
                <a:br>
                  <a:rPr lang="en-GB" dirty="0"/>
                </a:br>
                <a14:m>
                  <m:oMath xmlns:m="http://schemas.openxmlformats.org/officeDocument/2006/math">
                    <m:sSub>
                      <m:sSubPr>
                        <m:ctrlPr>
                          <a:rPr lang="en-GB" b="1"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𝐇</m:t>
                        </m:r>
                      </m:e>
                      <m:sub>
                        <m:r>
                          <a:rPr lang="en-GB" b="1" i="1">
                            <a:latin typeface="Cambria Math" panose="02040503050406030204" pitchFamily="18" charset="0"/>
                            <a:ea typeface="Cambria Math" panose="02040503050406030204" pitchFamily="18" charset="0"/>
                          </a:rPr>
                          <m:t>𝒙</m:t>
                        </m:r>
                      </m:sub>
                    </m:sSub>
                    <m:r>
                      <a:rPr lang="en-GB">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1</m:t>
                              </m:r>
                            </m:e>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GB" i="1">
                                      <a:latin typeface="Cambria Math" panose="02040503050406030204" pitchFamily="18" charset="0"/>
                                      <a:ea typeface="Cambria Math" panose="02040503050406030204" pitchFamily="18" charset="0"/>
                                    </a:rPr>
                                    <m:t>𝑥</m:t>
                                  </m:r>
                                </m:sub>
                              </m:sSub>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r>
                      <a:rPr lang="en-GB" i="1">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ea typeface="Cambria Math" panose="02040503050406030204" pitchFamily="18" charset="0"/>
                          </a:rPr>
                        </m:ctrlPr>
                      </m:sSubPr>
                      <m:e>
                        <m:r>
                          <a:rPr lang="en-GB" b="1">
                            <a:latin typeface="Cambria Math" panose="02040503050406030204" pitchFamily="18" charset="0"/>
                            <a:ea typeface="Cambria Math" panose="02040503050406030204" pitchFamily="18" charset="0"/>
                          </a:rPr>
                          <m:t>𝐇</m:t>
                        </m:r>
                      </m:e>
                      <m:sub>
                        <m:r>
                          <a:rPr lang="en-GB" b="1" i="1">
                            <a:latin typeface="Cambria Math" panose="02040503050406030204" pitchFamily="18" charset="0"/>
                            <a:ea typeface="Cambria Math" panose="02040503050406030204" pitchFamily="18" charset="0"/>
                          </a:rPr>
                          <m:t>𝒚</m:t>
                        </m:r>
                      </m:sub>
                    </m:sSub>
                    <m:r>
                      <a:rPr lang="en-GB">
                        <a:latin typeface="Cambria Math" panose="02040503050406030204" pitchFamily="18" charset="0"/>
                        <a:ea typeface="Cambria Math" panose="02040503050406030204" pitchFamily="18" charset="0"/>
                      </a:rPr>
                      <m:t>=</m:t>
                    </m:r>
                    <m:d>
                      <m:dPr>
                        <m:ctrlPr>
                          <a:rPr lang="en-GB" i="1">
                            <a:latin typeface="Cambria Math" panose="02040503050406030204" pitchFamily="18" charset="0"/>
                            <a:ea typeface="Cambria Math" panose="02040503050406030204" pitchFamily="18" charset="0"/>
                          </a:rPr>
                        </m:ctrlPr>
                      </m:dPr>
                      <m:e>
                        <m:m>
                          <m:mPr>
                            <m:mcs>
                              <m:mc>
                                <m:mcPr>
                                  <m:count m:val="3"/>
                                  <m:mcJc m:val="center"/>
                                </m:mcPr>
                              </m:mc>
                            </m:mcs>
                            <m:ctrlPr>
                              <a:rPr lang="en-GB" i="1">
                                <a:latin typeface="Cambria Math" panose="02040503050406030204" pitchFamily="18" charset="0"/>
                                <a:ea typeface="Cambria Math" panose="02040503050406030204" pitchFamily="18" charset="0"/>
                              </a:rPr>
                            </m:ctrlPr>
                          </m:mPr>
                          <m:mr>
                            <m:e>
                              <m:r>
                                <m:rPr>
                                  <m:brk m:alnAt="7"/>
                                </m:rPr>
                                <a:rPr lang="en-GB" i="1">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mr>
                          <m:m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𝜆</m:t>
                                  </m:r>
                                </m:e>
                                <m:sub>
                                  <m:r>
                                    <a:rPr lang="en-GB" i="1">
                                      <a:latin typeface="Cambria Math" panose="02040503050406030204" pitchFamily="18" charset="0"/>
                                      <a:ea typeface="Cambria Math" panose="02040503050406030204" pitchFamily="18" charset="0"/>
                                    </a:rPr>
                                    <m:t>𝑦</m:t>
                                  </m:r>
                                </m:sub>
                              </m:sSub>
                            </m:e>
                            <m:e>
                              <m:r>
                                <a:rPr lang="en-GB" i="1">
                                  <a:latin typeface="Cambria Math" panose="02040503050406030204" pitchFamily="18" charset="0"/>
                                  <a:ea typeface="Cambria Math" panose="02040503050406030204" pitchFamily="18" charset="0"/>
                                </a:rPr>
                                <m:t>1</m:t>
                              </m:r>
                            </m:e>
                            <m:e>
                              <m:r>
                                <a:rPr lang="en-GB" i="1">
                                  <a:latin typeface="Cambria Math" panose="02040503050406030204" pitchFamily="18" charset="0"/>
                                  <a:ea typeface="Cambria Math" panose="02040503050406030204" pitchFamily="18" charset="0"/>
                                </a:rPr>
                                <m:t>0</m:t>
                              </m:r>
                            </m:e>
                          </m:mr>
                          <m:mr>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0</m:t>
                              </m:r>
                            </m:e>
                            <m:e>
                              <m:r>
                                <a:rPr lang="en-GB" i="1">
                                  <a:latin typeface="Cambria Math" panose="02040503050406030204" pitchFamily="18" charset="0"/>
                                  <a:ea typeface="Cambria Math" panose="02040503050406030204" pitchFamily="18" charset="0"/>
                                </a:rPr>
                                <m:t>1</m:t>
                              </m:r>
                            </m:e>
                          </m:mr>
                        </m:m>
                      </m:e>
                    </m:d>
                  </m:oMath>
                </a14:m>
                <a:endParaRPr lang="en-GB" dirty="0"/>
              </a:p>
              <a:p>
                <a:endParaRPr lang="en-GB" dirty="0"/>
              </a:p>
            </p:txBody>
          </p:sp>
        </mc:Choice>
        <mc:Fallback xmlns="">
          <p:sp>
            <p:nvSpPr>
              <p:cNvPr id="3" name="Content Placeholder 2">
                <a:extLst>
                  <a:ext uri="{FF2B5EF4-FFF2-40B4-BE49-F238E27FC236}">
                    <a16:creationId xmlns:a16="http://schemas.microsoft.com/office/drawing/2014/main" id="{6BB401CE-E2F5-4251-A17F-D8AF973279FD}"/>
                  </a:ext>
                </a:extLst>
              </p:cNvPr>
              <p:cNvSpPr>
                <a:spLocks noGrp="1" noRot="1" noChangeAspect="1" noMove="1" noResize="1" noEditPoints="1" noAdjustHandles="1" noChangeArrowheads="1" noChangeShapeType="1" noTextEdit="1"/>
              </p:cNvSpPr>
              <p:nvPr>
                <p:ph idx="1"/>
              </p:nvPr>
            </p:nvSpPr>
            <p:spPr>
              <a:xfrm>
                <a:off x="1522413" y="1904999"/>
                <a:ext cx="9134391" cy="4836369"/>
              </a:xfrm>
              <a:blipFill>
                <a:blip r:embed="rId3"/>
                <a:stretch>
                  <a:fillRect l="-734" t="-277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Speech Bubble: Rectangle 3">
                <a:extLst>
                  <a:ext uri="{FF2B5EF4-FFF2-40B4-BE49-F238E27FC236}">
                    <a16:creationId xmlns:a16="http://schemas.microsoft.com/office/drawing/2014/main" id="{BFC4BDBF-2E5D-413C-A914-560FBB953A55}"/>
                  </a:ext>
                  <a:ext uri="{C183D7F6-B498-43B3-948B-1728B52AA6E4}">
                    <adec:decorative xmlns:adec="http://schemas.microsoft.com/office/drawing/2017/decorative" val="1"/>
                  </a:ext>
                </a:extLst>
              </p:cNvPr>
              <p:cNvSpPr/>
              <p:nvPr/>
            </p:nvSpPr>
            <p:spPr>
              <a:xfrm>
                <a:off x="7966620" y="2636912"/>
                <a:ext cx="4104456" cy="1767552"/>
              </a:xfrm>
              <a:prstGeom prst="wedgeRectCallout">
                <a:avLst>
                  <a:gd name="adj1" fmla="val -71724"/>
                  <a:gd name="adj2" fmla="val -46368"/>
                </a:avLst>
              </a:prstGeom>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rgbClr r="0" g="0" b="0"/>
              </a:lnRef>
              <a:fillRef idx="0">
                <a:scrgbClr r="0" g="0" b="0"/>
              </a:fillRef>
              <a:effectRef idx="0">
                <a:scrgbClr r="0" g="0" b="0"/>
              </a:effectRef>
              <a:fontRef idx="minor">
                <a:schemeClr val="lt1"/>
              </a:fontRef>
            </p:style>
            <p:txBody>
              <a:bodyPr rtlCol="0" anchor="ctr"/>
              <a:lstStyle/>
              <a:p>
                <a:pPr algn="ctr"/>
                <a:r>
                  <a:rPr lang="en-GB" sz="2400" dirty="0">
                    <a:solidFill>
                      <a:schemeClr val="accent4"/>
                    </a:solidFill>
                    <a:cs typeface="Times New Roman" panose="02020603050405020304" pitchFamily="18" charset="0"/>
                  </a:rPr>
                  <a:t>Homogeneous</a:t>
                </a:r>
                <a:r>
                  <a:rPr lang="en-GB" sz="2400" dirty="0">
                    <a:cs typeface="Times New Roman" panose="02020603050405020304" pitchFamily="18" charset="0"/>
                  </a:rPr>
                  <a:t> coordinates: </a:t>
                </a:r>
                <a14:m>
                  <m:oMath xmlns:m="http://schemas.openxmlformats.org/officeDocument/2006/math">
                    <m:d>
                      <m:dPr>
                        <m:ctrlPr>
                          <a:rPr lang="en-GB" sz="2400" i="1">
                            <a:latin typeface="Cambria Math" panose="02040503050406030204" pitchFamily="18" charset="0"/>
                          </a:rPr>
                        </m:ctrlPr>
                      </m:dPr>
                      <m:e>
                        <m:m>
                          <m:mPr>
                            <m:mcs>
                              <m:mc>
                                <m:mcPr>
                                  <m:count m:val="3"/>
                                  <m:mcJc m:val="center"/>
                                </m:mcPr>
                              </m:mc>
                            </m:mcs>
                            <m:ctrlPr>
                              <a:rPr lang="en-GB" sz="2400" i="1">
                                <a:latin typeface="Cambria Math" panose="02040503050406030204" pitchFamily="18" charset="0"/>
                              </a:rPr>
                            </m:ctrlPr>
                          </m:mPr>
                          <m:mr>
                            <m:e>
                              <m:r>
                                <m:rPr>
                                  <m:brk m:alnAt="7"/>
                                </m:rPr>
                                <a:rPr lang="en-GB" sz="2400">
                                  <a:latin typeface="Cambria Math" panose="02040503050406030204" pitchFamily="18" charset="0"/>
                                </a:rPr>
                                <m:t>1</m:t>
                              </m:r>
                            </m:e>
                            <m:e>
                              <m:r>
                                <a:rPr lang="en-GB" sz="2400">
                                  <a:latin typeface="Cambria Math" panose="02040503050406030204" pitchFamily="18" charset="0"/>
                                </a:rPr>
                                <m:t>0</m:t>
                              </m:r>
                            </m:e>
                            <m:e>
                              <m:sSub>
                                <m:sSubPr>
                                  <m:ctrlPr>
                                    <a:rPr lang="en-GB" sz="2400" i="1">
                                      <a:latin typeface="Cambria Math" panose="02040503050406030204" pitchFamily="18" charset="0"/>
                                    </a:rPr>
                                  </m:ctrlPr>
                                </m:sSubPr>
                                <m:e>
                                  <m:r>
                                    <a:rPr lang="en-GB" sz="2400">
                                      <a:latin typeface="Cambria Math" panose="02040503050406030204" pitchFamily="18" charset="0"/>
                                    </a:rPr>
                                    <m:t>𝑡</m:t>
                                  </m:r>
                                </m:e>
                                <m:sub>
                                  <m:r>
                                    <a:rPr lang="en-GB" sz="2400">
                                      <a:latin typeface="Cambria Math" panose="02040503050406030204" pitchFamily="18" charset="0"/>
                                    </a:rPr>
                                    <m:t>𝑥</m:t>
                                  </m:r>
                                </m:sub>
                              </m:sSub>
                            </m:e>
                          </m:mr>
                          <m:mr>
                            <m:e>
                              <m:r>
                                <a:rPr lang="en-GB" sz="2400">
                                  <a:latin typeface="Cambria Math" panose="02040503050406030204" pitchFamily="18" charset="0"/>
                                </a:rPr>
                                <m:t>0</m:t>
                              </m:r>
                            </m:e>
                            <m:e>
                              <m:r>
                                <a:rPr lang="en-GB" sz="2400">
                                  <a:latin typeface="Cambria Math" panose="02040503050406030204" pitchFamily="18" charset="0"/>
                                </a:rPr>
                                <m:t>1</m:t>
                              </m:r>
                            </m:e>
                            <m:e>
                              <m:sSub>
                                <m:sSubPr>
                                  <m:ctrlPr>
                                    <a:rPr lang="en-GB" sz="2400" i="1">
                                      <a:latin typeface="Cambria Math" panose="02040503050406030204" pitchFamily="18" charset="0"/>
                                    </a:rPr>
                                  </m:ctrlPr>
                                </m:sSubPr>
                                <m:e>
                                  <m:r>
                                    <a:rPr lang="en-GB" sz="2400">
                                      <a:latin typeface="Cambria Math" panose="02040503050406030204" pitchFamily="18" charset="0"/>
                                    </a:rPr>
                                    <m:t>𝑡</m:t>
                                  </m:r>
                                </m:e>
                                <m:sub>
                                  <m:r>
                                    <a:rPr lang="en-GB" sz="2400">
                                      <a:latin typeface="Cambria Math" panose="02040503050406030204" pitchFamily="18" charset="0"/>
                                    </a:rPr>
                                    <m:t>𝑦</m:t>
                                  </m:r>
                                </m:sub>
                              </m:sSub>
                            </m:e>
                          </m:mr>
                          <m:mr>
                            <m:e>
                              <m:r>
                                <a:rPr lang="en-GB" sz="2400">
                                  <a:latin typeface="Cambria Math" panose="02040503050406030204" pitchFamily="18" charset="0"/>
                                </a:rPr>
                                <m:t>0</m:t>
                              </m:r>
                            </m:e>
                            <m:e>
                              <m:r>
                                <a:rPr lang="en-GB" sz="2400">
                                  <a:latin typeface="Cambria Math" panose="02040503050406030204" pitchFamily="18" charset="0"/>
                                </a:rPr>
                                <m:t>0</m:t>
                              </m:r>
                            </m:e>
                            <m:e>
                              <m:r>
                                <a:rPr lang="en-GB" sz="2400">
                                  <a:latin typeface="Cambria Math" panose="02040503050406030204" pitchFamily="18" charset="0"/>
                                </a:rPr>
                                <m:t>1</m:t>
                              </m:r>
                            </m:e>
                          </m:mr>
                        </m:m>
                      </m:e>
                    </m:d>
                    <m:d>
                      <m:dPr>
                        <m:ctrlPr>
                          <a:rPr lang="en-GB" sz="2400" i="1">
                            <a:latin typeface="Cambria Math" panose="02040503050406030204" pitchFamily="18" charset="0"/>
                          </a:rPr>
                        </m:ctrlPr>
                      </m:dPr>
                      <m:e>
                        <m:m>
                          <m:mPr>
                            <m:mcs>
                              <m:mc>
                                <m:mcPr>
                                  <m:count m:val="1"/>
                                  <m:mcJc m:val="center"/>
                                </m:mcPr>
                              </m:mc>
                            </m:mcs>
                            <m:ctrlPr>
                              <a:rPr lang="en-GB" sz="2400" i="1">
                                <a:latin typeface="Cambria Math" panose="02040503050406030204" pitchFamily="18" charset="0"/>
                              </a:rPr>
                            </m:ctrlPr>
                          </m:mPr>
                          <m:mr>
                            <m:e>
                              <m:r>
                                <m:rPr>
                                  <m:brk m:alnAt="7"/>
                                </m:rPr>
                                <a:rPr lang="en-GB" sz="2400">
                                  <a:latin typeface="Cambria Math" panose="02040503050406030204" pitchFamily="18" charset="0"/>
                                </a:rPr>
                                <m:t>𝑥</m:t>
                              </m:r>
                            </m:e>
                          </m:mr>
                          <m:mr>
                            <m:e>
                              <m:r>
                                <a:rPr lang="en-GB" sz="2400">
                                  <a:latin typeface="Cambria Math" panose="02040503050406030204" pitchFamily="18" charset="0"/>
                                </a:rPr>
                                <m:t>𝑦</m:t>
                              </m:r>
                            </m:e>
                          </m:mr>
                          <m:mr>
                            <m:e>
                              <m:r>
                                <a:rPr lang="en-GB" sz="2400">
                                  <a:latin typeface="Cambria Math" panose="02040503050406030204" pitchFamily="18" charset="0"/>
                                </a:rPr>
                                <m:t>1</m:t>
                              </m:r>
                            </m:e>
                          </m:mr>
                        </m:m>
                      </m:e>
                    </m:d>
                    <m:r>
                      <a:rPr lang="en-GB" sz="2400">
                        <a:latin typeface="Cambria Math" panose="02040503050406030204" pitchFamily="18" charset="0"/>
                      </a:rPr>
                      <m:t>=</m:t>
                    </m:r>
                    <m:d>
                      <m:dPr>
                        <m:ctrlPr>
                          <a:rPr lang="en-GB" sz="2400" i="1">
                            <a:latin typeface="Cambria Math" panose="02040503050406030204" pitchFamily="18" charset="0"/>
                          </a:rPr>
                        </m:ctrlPr>
                      </m:dPr>
                      <m:e>
                        <m:m>
                          <m:mPr>
                            <m:mcs>
                              <m:mc>
                                <m:mcPr>
                                  <m:count m:val="1"/>
                                  <m:mcJc m:val="center"/>
                                </m:mcPr>
                              </m:mc>
                            </m:mcs>
                            <m:ctrlPr>
                              <a:rPr lang="en-GB" sz="2400" i="1">
                                <a:latin typeface="Cambria Math" panose="02040503050406030204" pitchFamily="18" charset="0"/>
                              </a:rPr>
                            </m:ctrlPr>
                          </m:mPr>
                          <m:mr>
                            <m:e>
                              <m:r>
                                <m:rPr>
                                  <m:brk m:alnAt="7"/>
                                </m:rPr>
                                <a:rPr lang="en-GB" sz="2400">
                                  <a:latin typeface="Cambria Math" panose="02040503050406030204" pitchFamily="18" charset="0"/>
                                </a:rPr>
                                <m:t>𝑥</m:t>
                              </m:r>
                              <m:r>
                                <a:rPr lang="en-GB" sz="2400">
                                  <a:latin typeface="Cambria Math" panose="02040503050406030204" pitchFamily="18" charset="0"/>
                                </a:rPr>
                                <m:t>+</m:t>
                              </m:r>
                              <m:sSub>
                                <m:sSubPr>
                                  <m:ctrlPr>
                                    <a:rPr lang="en-GB" sz="2400" i="1">
                                      <a:latin typeface="Cambria Math" panose="02040503050406030204" pitchFamily="18" charset="0"/>
                                    </a:rPr>
                                  </m:ctrlPr>
                                </m:sSubPr>
                                <m:e>
                                  <m:r>
                                    <m:rPr>
                                      <m:brk m:alnAt="7"/>
                                    </m:rPr>
                                    <a:rPr lang="en-GB" sz="2400">
                                      <a:latin typeface="Cambria Math" panose="02040503050406030204" pitchFamily="18" charset="0"/>
                                    </a:rPr>
                                    <m:t>𝑡</m:t>
                                  </m:r>
                                </m:e>
                                <m:sub>
                                  <m:r>
                                    <m:rPr>
                                      <m:brk m:alnAt="7"/>
                                    </m:rPr>
                                    <a:rPr lang="en-GB" sz="2400">
                                      <a:latin typeface="Cambria Math" panose="02040503050406030204" pitchFamily="18" charset="0"/>
                                    </a:rPr>
                                    <m:t>𝑥</m:t>
                                  </m:r>
                                </m:sub>
                              </m:sSub>
                            </m:e>
                          </m:mr>
                          <m:mr>
                            <m:e>
                              <m:r>
                                <a:rPr lang="en-GB" sz="2400">
                                  <a:latin typeface="Cambria Math" panose="02040503050406030204" pitchFamily="18" charset="0"/>
                                </a:rPr>
                                <m:t>𝑦</m:t>
                              </m:r>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𝑡</m:t>
                                  </m:r>
                                </m:e>
                                <m:sub>
                                  <m:r>
                                    <a:rPr lang="en-GB" sz="2400">
                                      <a:latin typeface="Cambria Math" panose="02040503050406030204" pitchFamily="18" charset="0"/>
                                    </a:rPr>
                                    <m:t>𝑦</m:t>
                                  </m:r>
                                </m:sub>
                              </m:sSub>
                            </m:e>
                          </m:mr>
                          <m:mr>
                            <m:e>
                              <m:r>
                                <a:rPr lang="en-GB" sz="2400">
                                  <a:latin typeface="Cambria Math" panose="02040503050406030204" pitchFamily="18" charset="0"/>
                                </a:rPr>
                                <m:t>1</m:t>
                              </m:r>
                            </m:e>
                          </m:mr>
                        </m:m>
                      </m:e>
                    </m:d>
                  </m:oMath>
                </a14:m>
                <a:endParaRPr lang="en-GB" sz="2400" dirty="0">
                  <a:cs typeface="Times New Roman" panose="02020603050405020304" pitchFamily="18" charset="0"/>
                </a:endParaRPr>
              </a:p>
            </p:txBody>
          </p:sp>
        </mc:Choice>
        <mc:Fallback>
          <p:sp>
            <p:nvSpPr>
              <p:cNvPr id="4" name="Speech Bubble: Rectangle 3">
                <a:extLst>
                  <a:ext uri="{FF2B5EF4-FFF2-40B4-BE49-F238E27FC236}">
                    <a16:creationId xmlns:a16="http://schemas.microsoft.com/office/drawing/2014/main" id="{BFC4BDBF-2E5D-413C-A914-560FBB953A5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7966620" y="2636912"/>
                <a:ext cx="4104456" cy="1767552"/>
              </a:xfrm>
              <a:prstGeom prst="wedgeRectCallout">
                <a:avLst>
                  <a:gd name="adj1" fmla="val -71724"/>
                  <a:gd name="adj2" fmla="val -46368"/>
                </a:avLst>
              </a:prstGeom>
              <a:blipFill>
                <a:blip r:embed="rId4"/>
                <a:stretch>
                  <a:fillRect/>
                </a:stretch>
              </a:blipFill>
              <a:ln>
                <a:noFill/>
              </a:ln>
              <a:effectLst>
                <a:outerShdw blurRad="190500" dist="228600" dir="2700000" algn="ctr">
                  <a:srgbClr val="000000">
                    <a:alpha val="30000"/>
                  </a:srgbClr>
                </a:outerShdw>
              </a:effectLst>
            </p:spPr>
            <p:txBody>
              <a:bodyPr/>
              <a:lstStyle/>
              <a:p>
                <a:r>
                  <a:rPr lang="en-GB">
                    <a:noFill/>
                  </a:rPr>
                  <a:t> </a:t>
                </a:r>
              </a:p>
            </p:txBody>
          </p:sp>
        </mc:Fallback>
      </mc:AlternateContent>
    </p:spTree>
    <p:extLst>
      <p:ext uri="{BB962C8B-B14F-4D97-AF65-F5344CB8AC3E}">
        <p14:creationId xmlns:p14="http://schemas.microsoft.com/office/powerpoint/2010/main" val="133926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A1AC-4332-40CE-A83C-4619201BDE33}"/>
              </a:ext>
            </a:extLst>
          </p:cNvPr>
          <p:cNvSpPr>
            <a:spLocks noGrp="1"/>
          </p:cNvSpPr>
          <p:nvPr>
            <p:ph type="title"/>
          </p:nvPr>
        </p:nvSpPr>
        <p:spPr/>
        <p:txBody>
          <a:bodyPr/>
          <a:lstStyle/>
          <a:p>
            <a:r>
              <a:rPr lang="en-GB" dirty="0"/>
              <a:t>3D homogeneous coordinates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2E1C5B-C1C4-4558-84AA-545E9E057AC1}"/>
                  </a:ext>
                </a:extLst>
              </p:cNvPr>
              <p:cNvSpPr>
                <a:spLocks noGrp="1"/>
              </p:cNvSpPr>
              <p:nvPr>
                <p:ph idx="1"/>
              </p:nvPr>
            </p:nvSpPr>
            <p:spPr/>
            <p:txBody>
              <a:bodyPr>
                <a:normAutofit fontScale="77500" lnSpcReduction="20000"/>
              </a:bodyPr>
              <a:lstStyle/>
              <a:p>
                <a:pPr marL="0" indent="0">
                  <a:buNone/>
                </a:pPr>
                <a:r>
                  <a:rPr lang="en-GB" dirty="0"/>
                  <a:t>Applying a 4x4 homogeneous matrix to a point/vector:</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d>
                        <m:dPr>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m>
                                  <m:mPr>
                                    <m:mcs>
                                      <m:mc>
                                        <m:mcPr>
                                          <m:count m:val="2"/>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11</m:t>
                                          </m:r>
                                        </m:sub>
                                      </m:sSub>
                                    </m:e>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12</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21</m:t>
                                          </m:r>
                                        </m:sub>
                                      </m:sSub>
                                    </m:e>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22</m:t>
                                          </m:r>
                                        </m:sub>
                                      </m:sSub>
                                    </m:e>
                                  </m:mr>
                                </m:m>
                              </m:e>
                              <m:e>
                                <m:m>
                                  <m:mPr>
                                    <m:mcs>
                                      <m:mc>
                                        <m:mcPr>
                                          <m:count m:val="2"/>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13</m:t>
                                          </m:r>
                                        </m:sub>
                                      </m:sSub>
                                    </m:e>
                                    <m:e>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𝑥</m:t>
                                          </m:r>
                                        </m:sub>
                                      </m:sSub>
                                    </m:e>
                                  </m:mr>
                                  <m:m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23</m:t>
                                          </m:r>
                                        </m:sub>
                                      </m:sSub>
                                    </m:e>
                                    <m:e>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𝑦</m:t>
                                          </m:r>
                                        </m:sub>
                                      </m:sSub>
                                    </m:e>
                                  </m:mr>
                                </m:m>
                              </m:e>
                            </m:mr>
                            <m:mr>
                              <m:e>
                                <m:m>
                                  <m:mPr>
                                    <m:mcs>
                                      <m:mc>
                                        <m:mcPr>
                                          <m:count m:val="2"/>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31</m:t>
                                          </m:r>
                                        </m:sub>
                                      </m:sSub>
                                    </m:e>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32</m:t>
                                          </m:r>
                                        </m:sub>
                                      </m:sSub>
                                    </m:e>
                                  </m:mr>
                                  <m:mr>
                                    <m:e>
                                      <m:r>
                                        <a:rPr lang="en-GB" i="1">
                                          <a:latin typeface="Cambria Math" panose="02040503050406030204" pitchFamily="18" charset="0"/>
                                        </a:rPr>
                                        <m:t>0</m:t>
                                      </m:r>
                                    </m:e>
                                    <m:e>
                                      <m:r>
                                        <a:rPr lang="en-GB" i="1">
                                          <a:latin typeface="Cambria Math" panose="02040503050406030204" pitchFamily="18" charset="0"/>
                                        </a:rPr>
                                        <m:t>0</m:t>
                                      </m:r>
                                    </m:e>
                                  </m:mr>
                                </m:m>
                              </m:e>
                              <m:e>
                                <m:m>
                                  <m:mPr>
                                    <m:mcs>
                                      <m:mc>
                                        <m:mcPr>
                                          <m:count m:val="2"/>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33</m:t>
                                          </m:r>
                                        </m:sub>
                                      </m:sSub>
                                    </m:e>
                                    <m:e>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𝑧</m:t>
                                          </m:r>
                                        </m:sub>
                                      </m:sSub>
                                    </m:e>
                                  </m:mr>
                                  <m:mr>
                                    <m:e>
                                      <m:r>
                                        <a:rPr lang="en-GB" i="1">
                                          <a:latin typeface="Cambria Math" panose="02040503050406030204" pitchFamily="18" charset="0"/>
                                        </a:rPr>
                                        <m:t>0</m:t>
                                      </m:r>
                                    </m:e>
                                    <m:e>
                                      <m:r>
                                        <a:rPr lang="en-GB" i="1">
                                          <a:latin typeface="Cambria Math" panose="02040503050406030204" pitchFamily="18" charset="0"/>
                                        </a:rPr>
                                        <m:t>1</m:t>
                                      </m:r>
                                    </m:e>
                                  </m:mr>
                                </m:m>
                              </m:e>
                            </m:mr>
                          </m:m>
                        </m:e>
                      </m:d>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𝑥</m:t>
                                      </m:r>
                                    </m:e>
                                  </m:mr>
                                  <m:mr>
                                    <m:e>
                                      <m:r>
                                        <a:rPr lang="en-GB" i="1">
                                          <a:latin typeface="Cambria Math" panose="02040503050406030204" pitchFamily="18" charset="0"/>
                                        </a:rPr>
                                        <m:t>𝑦</m:t>
                                      </m:r>
                                    </m:e>
                                  </m:mr>
                                </m:m>
                              </m:e>
                            </m:mr>
                            <m:mr>
                              <m:e>
                                <m:m>
                                  <m:mPr>
                                    <m:mcs>
                                      <m:mc>
                                        <m:mcPr>
                                          <m:count m:val="1"/>
                                          <m:mcJc m:val="center"/>
                                        </m:mcPr>
                                      </m:mc>
                                    </m:mcs>
                                    <m:ctrlPr>
                                      <a:rPr lang="en-GB" i="1">
                                        <a:latin typeface="Cambria Math" panose="02040503050406030204" pitchFamily="18" charset="0"/>
                                      </a:rPr>
                                    </m:ctrlPr>
                                  </m:mPr>
                                  <m:mr>
                                    <m:e>
                                      <m:r>
                                        <m:rPr>
                                          <m:brk m:alnAt="7"/>
                                        </m:rPr>
                                        <a:rPr lang="en-GB" i="1">
                                          <a:latin typeface="Cambria Math" panose="02040503050406030204" pitchFamily="18" charset="0"/>
                                        </a:rPr>
                                        <m:t>𝑧</m:t>
                                      </m:r>
                                    </m:e>
                                  </m:mr>
                                  <m:mr>
                                    <m:e>
                                      <m:r>
                                        <a:rPr lang="en-GB" i="1">
                                          <a:latin typeface="Cambria Math" panose="02040503050406030204" pitchFamily="18" charset="0"/>
                                        </a:rPr>
                                        <m:t>𝑤</m:t>
                                      </m:r>
                                    </m:e>
                                  </m:mr>
                                </m:m>
                              </m:e>
                            </m:mr>
                          </m:m>
                        </m:e>
                      </m:d>
                      <m:r>
                        <a:rPr lang="en-GB" i="1">
                          <a:latin typeface="Cambria Math" panose="02040503050406030204" pitchFamily="18" charset="0"/>
                        </a:rPr>
                        <m:t>=</m:t>
                      </m:r>
                      <m:d>
                        <m:dPr>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11</m:t>
                                          </m:r>
                                        </m:sub>
                                      </m:sSub>
                                      <m:r>
                                        <m:rPr>
                                          <m:brk m:alnAt="7"/>
                                        </m:rPr>
                                        <a:rPr lang="en-GB" i="1">
                                          <a:latin typeface="Cambria Math" panose="02040503050406030204" pitchFamily="18" charset="0"/>
                                        </a:rPr>
                                        <m:t>𝑥</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12</m:t>
                                          </m:r>
                                        </m:sub>
                                      </m:sSub>
                                      <m:r>
                                        <m:rPr>
                                          <m:brk m:alnAt="7"/>
                                        </m:rPr>
                                        <a:rPr lang="en-GB" i="1">
                                          <a:latin typeface="Cambria Math" panose="02040503050406030204" pitchFamily="18" charset="0"/>
                                        </a:rPr>
                                        <m:t>𝑦</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13</m:t>
                                          </m:r>
                                        </m:sub>
                                      </m:sSub>
                                      <m:r>
                                        <m:rPr>
                                          <m:brk m:alnAt="7"/>
                                        </m:rPr>
                                        <a:rPr lang="en-GB" i="1">
                                          <a:latin typeface="Cambria Math" panose="02040503050406030204" pitchFamily="18" charset="0"/>
                                        </a:rPr>
                                        <m:t>𝑧</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𝑥</m:t>
                                          </m:r>
                                        </m:sub>
                                      </m:sSub>
                                      <m:r>
                                        <m:rPr>
                                          <m:brk m:alnAt="7"/>
                                        </m:rPr>
                                        <a:rPr lang="en-GB" i="1">
                                          <a:latin typeface="Cambria Math" panose="02040503050406030204" pitchFamily="18" charset="0"/>
                                        </a:rPr>
                                        <m:t>𝑤</m:t>
                                      </m:r>
                                    </m:e>
                                  </m:mr>
                                  <m:m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21</m:t>
                                          </m:r>
                                        </m:sub>
                                      </m:sSub>
                                      <m:r>
                                        <a:rPr lang="en-GB" i="1">
                                          <a:latin typeface="Cambria Math" panose="02040503050406030204" pitchFamily="18" charset="0"/>
                                        </a:rPr>
                                        <m:t>𝑥</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22</m:t>
                                          </m:r>
                                        </m:sub>
                                      </m:sSub>
                                      <m:r>
                                        <a:rPr lang="en-GB" i="1">
                                          <a:latin typeface="Cambria Math" panose="02040503050406030204" pitchFamily="18" charset="0"/>
                                        </a:rPr>
                                        <m:t>𝑦</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23</m:t>
                                          </m:r>
                                        </m:sub>
                                      </m:sSub>
                                      <m:r>
                                        <a:rPr lang="en-GB" i="1">
                                          <a:latin typeface="Cambria Math" panose="02040503050406030204" pitchFamily="18" charset="0"/>
                                        </a:rPr>
                                        <m:t>𝑧</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𝑦</m:t>
                                          </m:r>
                                        </m:sub>
                                      </m:sSub>
                                      <m:r>
                                        <a:rPr lang="en-GB" i="1">
                                          <a:latin typeface="Cambria Math" panose="02040503050406030204" pitchFamily="18" charset="0"/>
                                        </a:rPr>
                                        <m:t>𝑤</m:t>
                                      </m:r>
                                    </m:e>
                                  </m:mr>
                                </m:m>
                              </m:e>
                            </m:mr>
                            <m:mr>
                              <m:e>
                                <m:m>
                                  <m:mPr>
                                    <m:mcs>
                                      <m:mc>
                                        <m:mcPr>
                                          <m:count m:val="1"/>
                                          <m:mcJc m:val="center"/>
                                        </m:mcPr>
                                      </m:mc>
                                    </m:mcs>
                                    <m:ctrlPr>
                                      <a:rPr lang="en-GB" i="1">
                                        <a:latin typeface="Cambria Math" panose="02040503050406030204" pitchFamily="18" charset="0"/>
                                      </a:rPr>
                                    </m:ctrlPr>
                                  </m:mPr>
                                  <m:mr>
                                    <m:e>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31</m:t>
                                          </m:r>
                                        </m:sub>
                                      </m:sSub>
                                      <m:r>
                                        <a:rPr lang="en-GB" i="1">
                                          <a:latin typeface="Cambria Math" panose="02040503050406030204" pitchFamily="18" charset="0"/>
                                        </a:rPr>
                                        <m:t>𝑥</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32</m:t>
                                          </m:r>
                                        </m:sub>
                                      </m:sSub>
                                      <m:r>
                                        <a:rPr lang="en-GB" i="1">
                                          <a:latin typeface="Cambria Math" panose="02040503050406030204" pitchFamily="18" charset="0"/>
                                        </a:rPr>
                                        <m:t>𝑦</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𝑟</m:t>
                                          </m:r>
                                        </m:e>
                                        <m:sub>
                                          <m:r>
                                            <a:rPr lang="en-GB" i="1">
                                              <a:latin typeface="Cambria Math" panose="02040503050406030204" pitchFamily="18" charset="0"/>
                                            </a:rPr>
                                            <m:t>33</m:t>
                                          </m:r>
                                        </m:sub>
                                      </m:sSub>
                                      <m:r>
                                        <a:rPr lang="en-GB" i="1">
                                          <a:latin typeface="Cambria Math" panose="02040503050406030204" pitchFamily="18" charset="0"/>
                                        </a:rPr>
                                        <m:t>𝑧</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𝑧</m:t>
                                          </m:r>
                                        </m:sub>
                                      </m:sSub>
                                      <m:r>
                                        <a:rPr lang="en-GB" i="1">
                                          <a:latin typeface="Cambria Math" panose="02040503050406030204" pitchFamily="18" charset="0"/>
                                        </a:rPr>
                                        <m:t>𝑤</m:t>
                                      </m:r>
                                    </m:e>
                                  </m:mr>
                                  <m:mr>
                                    <m:e>
                                      <m:r>
                                        <a:rPr lang="en-GB" i="1">
                                          <a:latin typeface="Cambria Math" panose="02040503050406030204" pitchFamily="18" charset="0"/>
                                        </a:rPr>
                                        <m:t>𝑤</m:t>
                                      </m:r>
                                    </m:e>
                                  </m:mr>
                                </m:m>
                              </m:e>
                            </m:mr>
                          </m:m>
                        </m:e>
                      </m:d>
                    </m:oMath>
                  </m:oMathPara>
                </a14:m>
                <a:endParaRPr lang="en-GB" dirty="0"/>
              </a:p>
              <a:p>
                <a:pPr marL="0" indent="0">
                  <a:buNone/>
                </a:pPr>
                <a:endParaRPr lang="en-GB" sz="1400" dirty="0"/>
              </a:p>
              <a:p>
                <a:r>
                  <a:rPr lang="en-GB" dirty="0"/>
                  <a:t>Note that only the </a:t>
                </a:r>
                <a14:m>
                  <m:oMath xmlns:m="http://schemas.openxmlformats.org/officeDocument/2006/math">
                    <m:r>
                      <a:rPr lang="en-GB" i="1" dirty="0" smtClean="0">
                        <a:latin typeface="Cambria Math" panose="02040503050406030204" pitchFamily="18" charset="0"/>
                        <a:cs typeface="Times New Roman" panose="02020603050405020304" pitchFamily="18" charset="0"/>
                      </a:rPr>
                      <m:t>𝑤</m:t>
                    </m:r>
                  </m:oMath>
                </a14:m>
                <a:r>
                  <a:rPr lang="en-GB" dirty="0"/>
                  <a:t> coordinate is affected by the 4</a:t>
                </a:r>
                <a:r>
                  <a:rPr lang="en-GB" baseline="30000" dirty="0"/>
                  <a:t>th</a:t>
                </a:r>
                <a:r>
                  <a:rPr lang="en-GB" dirty="0"/>
                  <a:t> column (translation values)</a:t>
                </a:r>
              </a:p>
              <a:p>
                <a:pPr lvl="1"/>
                <a:r>
                  <a:rPr lang="en-GB" dirty="0"/>
                  <a:t>For points (which have a position), </a:t>
                </a:r>
                <a14:m>
                  <m:oMath xmlns:m="http://schemas.openxmlformats.org/officeDocument/2006/math">
                    <m:r>
                      <a:rPr lang="en-GB" i="1" dirty="0" smtClean="0">
                        <a:latin typeface="Cambria Math" panose="02040503050406030204" pitchFamily="18" charset="0"/>
                        <a:cs typeface="Times New Roman" panose="02020603050405020304" pitchFamily="18" charset="0"/>
                      </a:rPr>
                      <m:t>𝑤</m:t>
                    </m:r>
                    <m:r>
                      <a:rPr lang="en-GB" b="0" i="1" dirty="0" smtClean="0">
                        <a:latin typeface="Cambria Math" panose="02040503050406030204" pitchFamily="18" charset="0"/>
                        <a:cs typeface="Times New Roman" panose="02020603050405020304" pitchFamily="18" charset="0"/>
                      </a:rPr>
                      <m:t>=1</m:t>
                    </m:r>
                  </m:oMath>
                </a14:m>
                <a:endParaRPr lang="en-GB" dirty="0"/>
              </a:p>
              <a:p>
                <a:pPr lvl="1"/>
                <a:r>
                  <a:rPr lang="en-GB" dirty="0"/>
                  <a:t>For vectors (which have only direction), </a:t>
                </a:r>
                <a14:m>
                  <m:oMath xmlns:m="http://schemas.openxmlformats.org/officeDocument/2006/math">
                    <m:r>
                      <a:rPr lang="en-GB" i="1" dirty="0" smtClean="0">
                        <a:latin typeface="Cambria Math" panose="02040503050406030204" pitchFamily="18" charset="0"/>
                        <a:cs typeface="Times New Roman" panose="02020603050405020304" pitchFamily="18" charset="0"/>
                      </a:rPr>
                      <m:t>𝑤</m:t>
                    </m:r>
                    <m:r>
                      <a:rPr lang="en-GB" b="0" i="1" dirty="0" smtClean="0">
                        <a:latin typeface="Cambria Math" panose="02040503050406030204" pitchFamily="18" charset="0"/>
                        <a:cs typeface="Times New Roman" panose="02020603050405020304" pitchFamily="18" charset="0"/>
                      </a:rPr>
                      <m:t>=0</m:t>
                    </m:r>
                  </m:oMath>
                </a14:m>
                <a:endParaRPr lang="en-GB" dirty="0"/>
              </a:p>
            </p:txBody>
          </p:sp>
        </mc:Choice>
        <mc:Fallback xmlns="">
          <p:sp>
            <p:nvSpPr>
              <p:cNvPr id="3" name="Content Placeholder 2">
                <a:extLst>
                  <a:ext uri="{FF2B5EF4-FFF2-40B4-BE49-F238E27FC236}">
                    <a16:creationId xmlns:a16="http://schemas.microsoft.com/office/drawing/2014/main" id="{822E1C5B-C1C4-4558-84AA-545E9E057AC1}"/>
                  </a:ext>
                </a:extLst>
              </p:cNvPr>
              <p:cNvSpPr>
                <a:spLocks noGrp="1" noRot="1" noChangeAspect="1" noMove="1" noResize="1" noEditPoints="1" noAdjustHandles="1" noChangeArrowheads="1" noChangeShapeType="1" noTextEdit="1"/>
              </p:cNvSpPr>
              <p:nvPr>
                <p:ph idx="1"/>
              </p:nvPr>
            </p:nvSpPr>
            <p:spPr>
              <a:blipFill>
                <a:blip r:embed="rId3"/>
                <a:stretch>
                  <a:fillRect l="-1135" t="-3698"/>
                </a:stretch>
              </a:blipFill>
            </p:spPr>
            <p:txBody>
              <a:bodyPr/>
              <a:lstStyle/>
              <a:p>
                <a:r>
                  <a:rPr lang="en-GB">
                    <a:noFill/>
                  </a:rPr>
                  <a:t> </a:t>
                </a:r>
              </a:p>
            </p:txBody>
          </p:sp>
        </mc:Fallback>
      </mc:AlternateContent>
      <p:sp>
        <p:nvSpPr>
          <p:cNvPr id="4" name="Rectangle: Rounded Corners 3">
            <a:extLst>
              <a:ext uri="{FF2B5EF4-FFF2-40B4-BE49-F238E27FC236}">
                <a16:creationId xmlns:a16="http://schemas.microsoft.com/office/drawing/2014/main" id="{F5AC7B5B-5E65-481B-84E6-E2E244E915B8}"/>
              </a:ext>
              <a:ext uri="{C183D7F6-B498-43B3-948B-1728B52AA6E4}">
                <adec:decorative xmlns:adec="http://schemas.microsoft.com/office/drawing/2017/decorative" val="1"/>
              </a:ext>
            </a:extLst>
          </p:cNvPr>
          <p:cNvSpPr/>
          <p:nvPr/>
        </p:nvSpPr>
        <p:spPr>
          <a:xfrm>
            <a:off x="9190756" y="2564904"/>
            <a:ext cx="648072" cy="1152128"/>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797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2B6461-5703-4846-93BD-483DAA376D91}"/>
              </a:ext>
              <a:ext uri="{C183D7F6-B498-43B3-948B-1728B52AA6E4}">
                <adec:decorative xmlns:adec="http://schemas.microsoft.com/office/drawing/2017/decorative" val="1"/>
              </a:ext>
            </a:extLst>
          </p:cNvPr>
          <p:cNvPicPr>
            <a:picLocks noChangeAspect="1"/>
          </p:cNvPicPr>
          <p:nvPr/>
        </p:nvPicPr>
        <p:blipFill rotWithShape="1">
          <a:blip r:embed="rId3"/>
          <a:srcRect l="7473" t="4068" r="7254"/>
          <a:stretch/>
        </p:blipFill>
        <p:spPr>
          <a:xfrm>
            <a:off x="19" y="903"/>
            <a:ext cx="12188805" cy="6856204"/>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016CBDE-7DC3-4DEB-BEB3-82656BABB93D}"/>
                  </a:ext>
                </a:extLst>
              </p:cNvPr>
              <p:cNvSpPr>
                <a:spLocks noGrp="1"/>
              </p:cNvSpPr>
              <p:nvPr>
                <p:ph type="title"/>
              </p:nvPr>
            </p:nvSpPr>
            <p:spPr>
              <a:xfrm>
                <a:off x="594650" y="640990"/>
                <a:ext cx="5219906" cy="1344625"/>
              </a:xfrm>
            </p:spPr>
            <p:txBody>
              <a:bodyPr>
                <a:normAutofit/>
              </a:bodyPr>
              <a:lstStyle/>
              <a:p>
                <a:r>
                  <a:rPr lang="en-GB" sz="3999" dirty="0"/>
                  <a:t>What is </a:t>
                </a:r>
                <a14:m>
                  <m:oMath xmlns:m="http://schemas.openxmlformats.org/officeDocument/2006/math">
                    <m:r>
                      <a:rPr lang="en-GB" sz="3999" i="1" dirty="0" smtClean="0">
                        <a:latin typeface="Cambria Math" panose="02040503050406030204" pitchFamily="18" charset="0"/>
                        <a:cs typeface="Times New Roman" panose="02020603050405020304" pitchFamily="18" charset="0"/>
                      </a:rPr>
                      <m:t>𝑤</m:t>
                    </m:r>
                  </m:oMath>
                </a14:m>
                <a:r>
                  <a:rPr lang="en-GB" sz="3999" dirty="0"/>
                  <a:t>?</a:t>
                </a:r>
              </a:p>
            </p:txBody>
          </p:sp>
        </mc:Choice>
        <mc:Fallback xmlns="">
          <p:sp>
            <p:nvSpPr>
              <p:cNvPr id="2" name="Title 1">
                <a:extLst>
                  <a:ext uri="{FF2B5EF4-FFF2-40B4-BE49-F238E27FC236}">
                    <a16:creationId xmlns:a16="http://schemas.microsoft.com/office/drawing/2014/main" id="{7016CBDE-7DC3-4DEB-BEB3-82656BABB93D}"/>
                  </a:ext>
                </a:extLst>
              </p:cNvPr>
              <p:cNvSpPr>
                <a:spLocks noGrp="1" noRot="1" noChangeAspect="1" noMove="1" noResize="1" noEditPoints="1" noAdjustHandles="1" noChangeArrowheads="1" noChangeShapeType="1" noTextEdit="1"/>
              </p:cNvSpPr>
              <p:nvPr>
                <p:ph type="title"/>
              </p:nvPr>
            </p:nvSpPr>
            <p:spPr>
              <a:xfrm>
                <a:off x="594650" y="640990"/>
                <a:ext cx="5219906" cy="1344625"/>
              </a:xfrm>
              <a:blipFill>
                <a:blip r:embed="rId4"/>
                <a:stretch>
                  <a:fillRect l="-4206" b="-1945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 name="Content Placeholder 2">
                <a:extLst>
                  <a:ext uri="{FF2B5EF4-FFF2-40B4-BE49-F238E27FC236}">
                    <a16:creationId xmlns:a16="http://schemas.microsoft.com/office/drawing/2014/main" id="{750FE781-F374-4124-914A-3E3F01A58A8D}"/>
                  </a:ext>
                  <a:ext uri="{C183D7F6-B498-43B3-948B-1728B52AA6E4}">
                    <adec:decorative xmlns:adec="http://schemas.microsoft.com/office/drawing/2017/decorative" val="1"/>
                  </a:ext>
                </a:extLst>
              </p:cNvPr>
              <p:cNvSpPr>
                <a:spLocks noGrp="1"/>
              </p:cNvSpPr>
              <p:nvPr>
                <p:ph idx="1"/>
              </p:nvPr>
            </p:nvSpPr>
            <p:spPr>
              <a:xfrm>
                <a:off x="593955" y="2122104"/>
                <a:ext cx="5572465" cy="4331232"/>
              </a:xfrm>
              <a:custGeom>
                <a:avLst/>
                <a:gdLst>
                  <a:gd name="connsiteX0" fmla="*/ 0 w 5572465"/>
                  <a:gd name="connsiteY0" fmla="*/ 0 h 4331232"/>
                  <a:gd name="connsiteX1" fmla="*/ 5572465 w 5572465"/>
                  <a:gd name="connsiteY1" fmla="*/ 0 h 4331232"/>
                  <a:gd name="connsiteX2" fmla="*/ 5572465 w 5572465"/>
                  <a:gd name="connsiteY2" fmla="*/ 4331232 h 4331232"/>
                  <a:gd name="connsiteX3" fmla="*/ 0 w 5572465"/>
                  <a:gd name="connsiteY3" fmla="*/ 4331232 h 4331232"/>
                  <a:gd name="connsiteX4" fmla="*/ 0 w 5572465"/>
                  <a:gd name="connsiteY4" fmla="*/ 0 h 4331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465" h="4331232" fill="none" extrusionOk="0">
                    <a:moveTo>
                      <a:pt x="0" y="0"/>
                    </a:moveTo>
                    <a:cubicBezTo>
                      <a:pt x="2010865" y="25673"/>
                      <a:pt x="3823297" y="82750"/>
                      <a:pt x="5572465" y="0"/>
                    </a:cubicBezTo>
                    <a:cubicBezTo>
                      <a:pt x="5475243" y="583496"/>
                      <a:pt x="5496171" y="3278100"/>
                      <a:pt x="5572465" y="4331232"/>
                    </a:cubicBezTo>
                    <a:cubicBezTo>
                      <a:pt x="3750383" y="4273139"/>
                      <a:pt x="1101873" y="4342805"/>
                      <a:pt x="0" y="4331232"/>
                    </a:cubicBezTo>
                    <a:cubicBezTo>
                      <a:pt x="-57011" y="3339522"/>
                      <a:pt x="27337" y="1044390"/>
                      <a:pt x="0" y="0"/>
                    </a:cubicBezTo>
                    <a:close/>
                  </a:path>
                  <a:path w="5572465" h="4331232" stroke="0" extrusionOk="0">
                    <a:moveTo>
                      <a:pt x="0" y="0"/>
                    </a:moveTo>
                    <a:cubicBezTo>
                      <a:pt x="1147945" y="-96738"/>
                      <a:pt x="3282933" y="-128383"/>
                      <a:pt x="5572465" y="0"/>
                    </a:cubicBezTo>
                    <a:cubicBezTo>
                      <a:pt x="5634514" y="1827562"/>
                      <a:pt x="5466738" y="3029702"/>
                      <a:pt x="5572465" y="4331232"/>
                    </a:cubicBezTo>
                    <a:cubicBezTo>
                      <a:pt x="4222044" y="4283787"/>
                      <a:pt x="1655095" y="4450670"/>
                      <a:pt x="0" y="4331232"/>
                    </a:cubicBezTo>
                    <a:cubicBezTo>
                      <a:pt x="62202" y="3002118"/>
                      <a:pt x="-7937" y="2001766"/>
                      <a:pt x="0" y="0"/>
                    </a:cubicBezTo>
                    <a:close/>
                  </a:path>
                </a:pathLst>
              </a:custGeom>
              <a:solidFill>
                <a:srgbClr val="314758">
                  <a:alpha val="89804"/>
                </a:srgbClr>
              </a:solidFill>
              <a:ln cmpd="sng">
                <a:solidFill>
                  <a:schemeClr val="tx2"/>
                </a:solidFill>
                <a:extLst>
                  <a:ext uri="{C807C97D-BFC1-408E-A445-0C87EB9F89A2}">
                    <ask:lineSketchStyleProps xmlns:ask="http://schemas.microsoft.com/office/drawing/2018/sketchyshapes" sd="2615492951">
                      <ask:type>
                        <ask:lineSketchCurved/>
                      </ask:type>
                    </ask:lineSketchStyleProps>
                  </a:ext>
                </a:extLst>
              </a:ln>
            </p:spPr>
            <p:txBody>
              <a:bodyPr>
                <a:normAutofit/>
              </a:bodyPr>
              <a:lstStyle/>
              <a:p>
                <a:pPr>
                  <a:lnSpc>
                    <a:spcPct val="120000"/>
                  </a:lnSpc>
                  <a:spcBef>
                    <a:spcPts val="0"/>
                  </a:spcBef>
                </a:pPr>
                <a:r>
                  <a:rPr lang="en-GB" sz="1800" dirty="0"/>
                  <a:t>An “extra dimension” (not time!) added to allow translations…</a:t>
                </a:r>
              </a:p>
              <a:p>
                <a:pPr>
                  <a:lnSpc>
                    <a:spcPct val="120000"/>
                  </a:lnSpc>
                  <a:spcBef>
                    <a:spcPts val="0"/>
                  </a:spcBef>
                </a:pPr>
                <a:r>
                  <a:rPr lang="en-GB" sz="1800" dirty="0"/>
                  <a:t>Extends 3D space to </a:t>
                </a:r>
                <a:r>
                  <a:rPr lang="en-GB" sz="1800" dirty="0">
                    <a:solidFill>
                      <a:schemeClr val="accent4"/>
                    </a:solidFill>
                  </a:rPr>
                  <a:t>projective space</a:t>
                </a:r>
              </a:p>
              <a:p>
                <a:pPr>
                  <a:lnSpc>
                    <a:spcPct val="120000"/>
                  </a:lnSpc>
                  <a:spcBef>
                    <a:spcPts val="0"/>
                  </a:spcBef>
                </a:pPr>
                <a:r>
                  <a:rPr lang="en-GB" sz="1800" dirty="0"/>
                  <a:t>A scaling factor/“distance to the projector”:</a:t>
                </a:r>
              </a:p>
              <a:p>
                <a:pPr lvl="1">
                  <a:lnSpc>
                    <a:spcPct val="120000"/>
                  </a:lnSpc>
                  <a:spcBef>
                    <a:spcPts val="0"/>
                  </a:spcBef>
                </a:pPr>
                <a14:m>
                  <m:oMath xmlns:m="http://schemas.openxmlformats.org/officeDocument/2006/math">
                    <m:r>
                      <a:rPr lang="en-GB" sz="1800" i="1">
                        <a:latin typeface="Cambria Math" panose="02040503050406030204" pitchFamily="18" charset="0"/>
                      </a:rPr>
                      <m:t>(</m:t>
                    </m:r>
                    <m:r>
                      <a:rPr lang="en-GB" sz="1800" i="1">
                        <a:latin typeface="Cambria Math" panose="02040503050406030204" pitchFamily="18" charset="0"/>
                      </a:rPr>
                      <m:t>𝑥</m:t>
                    </m:r>
                    <m:r>
                      <a:rPr lang="en-GB" sz="1800" i="1">
                        <a:latin typeface="Cambria Math" panose="02040503050406030204" pitchFamily="18" charset="0"/>
                      </a:rPr>
                      <m:t>, </m:t>
                    </m:r>
                    <m:r>
                      <a:rPr lang="en-GB" sz="1800" i="1">
                        <a:latin typeface="Cambria Math" panose="02040503050406030204" pitchFamily="18" charset="0"/>
                      </a:rPr>
                      <m:t>𝑦</m:t>
                    </m:r>
                    <m:r>
                      <a:rPr lang="en-GB" sz="1800" i="1">
                        <a:latin typeface="Cambria Math" panose="02040503050406030204" pitchFamily="18" charset="0"/>
                      </a:rPr>
                      <m:t>, </m:t>
                    </m:r>
                    <m:r>
                      <a:rPr lang="en-GB" sz="1800" i="1">
                        <a:latin typeface="Cambria Math" panose="02040503050406030204" pitchFamily="18" charset="0"/>
                      </a:rPr>
                      <m:t>𝑧</m:t>
                    </m:r>
                    <m:r>
                      <a:rPr lang="en-GB" sz="1800" i="1">
                        <a:latin typeface="Cambria Math" panose="02040503050406030204" pitchFamily="18" charset="0"/>
                      </a:rPr>
                      <m:t>, </m:t>
                    </m:r>
                    <m:r>
                      <a:rPr lang="en-GB" sz="1800" i="1">
                        <a:latin typeface="Cambria Math" panose="02040503050406030204" pitchFamily="18" charset="0"/>
                      </a:rPr>
                      <m:t>𝑤</m:t>
                    </m:r>
                    <m:r>
                      <a:rPr lang="en-GB" sz="1800" i="1">
                        <a:latin typeface="Cambria Math" panose="02040503050406030204" pitchFamily="18" charset="0"/>
                      </a:rPr>
                      <m:t>)→</m:t>
                    </m:r>
                    <m:d>
                      <m:dPr>
                        <m:ctrlPr>
                          <a:rPr lang="en-GB" sz="1800" i="1">
                            <a:latin typeface="Cambria Math" panose="02040503050406030204" pitchFamily="18" charset="0"/>
                            <a:ea typeface="Cambria Math" panose="02040503050406030204" pitchFamily="18" charset="0"/>
                          </a:rPr>
                        </m:ctrlPr>
                      </m:dPr>
                      <m:e>
                        <m:box>
                          <m:boxPr>
                            <m:ctrlPr>
                              <a:rPr lang="en-GB" sz="1800" i="1">
                                <a:latin typeface="Cambria Math" panose="02040503050406030204" pitchFamily="18" charset="0"/>
                                <a:ea typeface="Cambria Math" panose="02040503050406030204" pitchFamily="18" charset="0"/>
                              </a:rPr>
                            </m:ctrlPr>
                          </m:boxPr>
                          <m:e>
                            <m:argPr>
                              <m:argSz m:val="-1"/>
                            </m:argPr>
                            <m:f>
                              <m:fPr>
                                <m:ctrlPr>
                                  <a:rPr lang="en-GB" sz="1800" i="1">
                                    <a:latin typeface="Cambria Math" panose="02040503050406030204" pitchFamily="18" charset="0"/>
                                    <a:ea typeface="Cambria Math" panose="02040503050406030204" pitchFamily="18" charset="0"/>
                                  </a:rPr>
                                </m:ctrlPr>
                              </m:fPr>
                              <m:num>
                                <m:r>
                                  <a:rPr lang="en-GB" sz="1800" i="1">
                                    <a:latin typeface="Cambria Math" panose="02040503050406030204" pitchFamily="18" charset="0"/>
                                    <a:ea typeface="Cambria Math" panose="02040503050406030204" pitchFamily="18" charset="0"/>
                                  </a:rPr>
                                  <m:t>𝑥</m:t>
                                </m:r>
                              </m:num>
                              <m:den>
                                <m:r>
                                  <a:rPr lang="en-GB" sz="1800" i="1">
                                    <a:latin typeface="Cambria Math" panose="02040503050406030204" pitchFamily="18" charset="0"/>
                                    <a:ea typeface="Cambria Math" panose="02040503050406030204" pitchFamily="18" charset="0"/>
                                  </a:rPr>
                                  <m:t>𝑤</m:t>
                                </m:r>
                              </m:den>
                            </m:f>
                          </m:e>
                        </m:box>
                        <m:r>
                          <a:rPr lang="en-GB" sz="1800" i="1">
                            <a:latin typeface="Cambria Math" panose="02040503050406030204" pitchFamily="18" charset="0"/>
                            <a:ea typeface="Cambria Math" panose="02040503050406030204" pitchFamily="18" charset="0"/>
                          </a:rPr>
                          <m:t>,</m:t>
                        </m:r>
                        <m:box>
                          <m:boxPr>
                            <m:ctrlPr>
                              <a:rPr lang="en-GB" sz="1800" i="1">
                                <a:latin typeface="Cambria Math" panose="02040503050406030204" pitchFamily="18" charset="0"/>
                                <a:ea typeface="Cambria Math" panose="02040503050406030204" pitchFamily="18" charset="0"/>
                              </a:rPr>
                            </m:ctrlPr>
                          </m:boxPr>
                          <m:e>
                            <m:argPr>
                              <m:argSz m:val="-1"/>
                            </m:argPr>
                            <m:f>
                              <m:fPr>
                                <m:ctrlPr>
                                  <a:rPr lang="en-GB" sz="1800" i="1">
                                    <a:latin typeface="Cambria Math" panose="02040503050406030204" pitchFamily="18" charset="0"/>
                                    <a:ea typeface="Cambria Math" panose="02040503050406030204" pitchFamily="18" charset="0"/>
                                  </a:rPr>
                                </m:ctrlPr>
                              </m:fPr>
                              <m:num>
                                <m:r>
                                  <a:rPr lang="en-GB" sz="1800" i="1">
                                    <a:latin typeface="Cambria Math" panose="02040503050406030204" pitchFamily="18" charset="0"/>
                                    <a:ea typeface="Cambria Math" panose="02040503050406030204" pitchFamily="18" charset="0"/>
                                  </a:rPr>
                                  <m:t>𝑦</m:t>
                                </m:r>
                              </m:num>
                              <m:den>
                                <m:r>
                                  <a:rPr lang="en-GB" sz="1800" i="1">
                                    <a:latin typeface="Cambria Math" panose="02040503050406030204" pitchFamily="18" charset="0"/>
                                    <a:ea typeface="Cambria Math" panose="02040503050406030204" pitchFamily="18" charset="0"/>
                                  </a:rPr>
                                  <m:t>𝑤</m:t>
                                </m:r>
                              </m:den>
                            </m:f>
                          </m:e>
                        </m:box>
                        <m:r>
                          <a:rPr lang="en-GB" sz="1800" i="1">
                            <a:latin typeface="Cambria Math" panose="02040503050406030204" pitchFamily="18" charset="0"/>
                            <a:ea typeface="Cambria Math" panose="02040503050406030204" pitchFamily="18" charset="0"/>
                          </a:rPr>
                          <m:t>,</m:t>
                        </m:r>
                        <m:box>
                          <m:boxPr>
                            <m:ctrlPr>
                              <a:rPr lang="en-GB" sz="1800" i="1">
                                <a:latin typeface="Cambria Math" panose="02040503050406030204" pitchFamily="18" charset="0"/>
                                <a:ea typeface="Cambria Math" panose="02040503050406030204" pitchFamily="18" charset="0"/>
                              </a:rPr>
                            </m:ctrlPr>
                          </m:boxPr>
                          <m:e>
                            <m:argPr>
                              <m:argSz m:val="-1"/>
                            </m:argPr>
                            <m:f>
                              <m:fPr>
                                <m:ctrlPr>
                                  <a:rPr lang="en-GB" sz="1800" i="1">
                                    <a:latin typeface="Cambria Math" panose="02040503050406030204" pitchFamily="18" charset="0"/>
                                    <a:ea typeface="Cambria Math" panose="02040503050406030204" pitchFamily="18" charset="0"/>
                                  </a:rPr>
                                </m:ctrlPr>
                              </m:fPr>
                              <m:num>
                                <m:r>
                                  <a:rPr lang="en-GB" sz="1800" i="1">
                                    <a:latin typeface="Cambria Math" panose="02040503050406030204" pitchFamily="18" charset="0"/>
                                    <a:ea typeface="Cambria Math" panose="02040503050406030204" pitchFamily="18" charset="0"/>
                                  </a:rPr>
                                  <m:t>𝑧</m:t>
                                </m:r>
                              </m:num>
                              <m:den>
                                <m:r>
                                  <a:rPr lang="en-GB" sz="1800" i="1">
                                    <a:latin typeface="Cambria Math" panose="02040503050406030204" pitchFamily="18" charset="0"/>
                                    <a:ea typeface="Cambria Math" panose="02040503050406030204" pitchFamily="18" charset="0"/>
                                  </a:rPr>
                                  <m:t>𝑤</m:t>
                                </m:r>
                              </m:den>
                            </m:f>
                          </m:e>
                        </m:box>
                      </m:e>
                    </m:d>
                  </m:oMath>
                </a14:m>
                <a:endParaRPr lang="en-GB" sz="1800" dirty="0"/>
              </a:p>
              <a:p>
                <a:pPr lvl="1">
                  <a:lnSpc>
                    <a:spcPct val="120000"/>
                  </a:lnSpc>
                  <a:spcBef>
                    <a:spcPts val="0"/>
                  </a:spcBef>
                </a:pPr>
                <a14:m>
                  <m:oMath xmlns:m="http://schemas.openxmlformats.org/officeDocument/2006/math">
                    <m:r>
                      <a:rPr lang="en-GB" sz="1800" i="1" dirty="0" smtClean="0">
                        <a:latin typeface="Cambria Math" panose="02040503050406030204" pitchFamily="18" charset="0"/>
                        <a:cs typeface="Times New Roman" panose="02020603050405020304" pitchFamily="18" charset="0"/>
                      </a:rPr>
                      <m:t>𝑤</m:t>
                    </m:r>
                    <m:r>
                      <a:rPr lang="en-GB" sz="1800" b="0" i="1" dirty="0" smtClean="0">
                        <a:latin typeface="Cambria Math" panose="02040503050406030204" pitchFamily="18" charset="0"/>
                        <a:cs typeface="Times New Roman" panose="02020603050405020304" pitchFamily="18" charset="0"/>
                      </a:rPr>
                      <m:t>=</m:t>
                    </m:r>
                    <m:r>
                      <a:rPr lang="en-GB" sz="1800" i="1" dirty="0">
                        <a:latin typeface="Cambria Math" panose="02040503050406030204" pitchFamily="18" charset="0"/>
                      </a:rPr>
                      <m:t>1</m:t>
                    </m:r>
                  </m:oMath>
                </a14:m>
                <a:r>
                  <a:rPr lang="en-GB" sz="1800" dirty="0"/>
                  <a:t>: direct mapping of a point to 3D space</a:t>
                </a:r>
              </a:p>
              <a:p>
                <a:pPr lvl="1">
                  <a:lnSpc>
                    <a:spcPct val="120000"/>
                  </a:lnSpc>
                  <a:spcBef>
                    <a:spcPts val="0"/>
                  </a:spcBef>
                </a:pPr>
                <a14:m>
                  <m:oMath xmlns:m="http://schemas.openxmlformats.org/officeDocument/2006/math">
                    <m:r>
                      <a:rPr lang="en-GB" sz="1800" i="1" dirty="0" smtClean="0">
                        <a:latin typeface="Cambria Math" panose="02040503050406030204" pitchFamily="18" charset="0"/>
                        <a:cs typeface="Times New Roman" panose="02020603050405020304" pitchFamily="18" charset="0"/>
                      </a:rPr>
                      <m:t>𝑤</m:t>
                    </m:r>
                    <m:r>
                      <a:rPr lang="en-GB" sz="1800" i="1" dirty="0">
                        <a:latin typeface="Cambria Math" panose="02040503050406030204" pitchFamily="18" charset="0"/>
                      </a:rPr>
                      <m:t>=0</m:t>
                    </m:r>
                  </m:oMath>
                </a14:m>
                <a:r>
                  <a:rPr lang="en-GB" sz="1800" dirty="0"/>
                  <a:t>: a point that is infinitely far away/a vector with infinite length</a:t>
                </a:r>
              </a:p>
              <a:p>
                <a:pPr>
                  <a:lnSpc>
                    <a:spcPct val="120000"/>
                  </a:lnSpc>
                  <a:spcBef>
                    <a:spcPts val="0"/>
                  </a:spcBef>
                </a:pPr>
                <a:r>
                  <a:rPr lang="en-GB" sz="1800" dirty="0"/>
                  <a:t>More info:</a:t>
                </a:r>
              </a:p>
              <a:p>
                <a:pPr lvl="1">
                  <a:lnSpc>
                    <a:spcPct val="120000"/>
                  </a:lnSpc>
                  <a:spcBef>
                    <a:spcPts val="0"/>
                  </a:spcBef>
                </a:pPr>
                <a:r>
                  <a:rPr lang="en-GB" sz="1400" dirty="0">
                    <a:solidFill>
                      <a:schemeClr val="tx2"/>
                    </a:solidFill>
                    <a:hlinkClick r:id="rId5">
                      <a:extLst>
                        <a:ext uri="{A12FA001-AC4F-418D-AE19-62706E023703}">
                          <ahyp:hlinkClr xmlns:ahyp="http://schemas.microsoft.com/office/drawing/2018/hyperlinkcolor" val="tx"/>
                        </a:ext>
                      </a:extLst>
                    </a:hlinkClick>
                  </a:rPr>
                  <a:t>https://www.tomdalling.com/blog/modern-opengl/explaining-homogenous-coordinates-and-projective-geometry/</a:t>
                </a:r>
                <a:endParaRPr lang="en-GB" sz="1400" dirty="0">
                  <a:solidFill>
                    <a:schemeClr val="tx2"/>
                  </a:solidFill>
                </a:endParaRPr>
              </a:p>
              <a:p>
                <a:pPr lvl="1">
                  <a:lnSpc>
                    <a:spcPct val="120000"/>
                  </a:lnSpc>
                  <a:spcBef>
                    <a:spcPts val="0"/>
                  </a:spcBef>
                </a:pPr>
                <a:r>
                  <a:rPr lang="en-GB" sz="1400" dirty="0">
                    <a:solidFill>
                      <a:schemeClr val="tx2"/>
                    </a:solidFill>
                    <a:hlinkClick r:id="rId6">
                      <a:extLst>
                        <a:ext uri="{A12FA001-AC4F-418D-AE19-62706E023703}">
                          <ahyp:hlinkClr xmlns:ahyp="http://schemas.microsoft.com/office/drawing/2018/hyperlinkcolor" val="tx"/>
                        </a:ext>
                      </a:extLst>
                    </a:hlinkClick>
                  </a:rPr>
                  <a:t>https://hackernoon.com/programmers-guide-to-homogeneous-coordinates-73cbfd2bcc65</a:t>
                </a:r>
                <a:endParaRPr lang="en-GB" sz="1400" dirty="0">
                  <a:solidFill>
                    <a:schemeClr val="tx2"/>
                  </a:solidFill>
                </a:endParaRPr>
              </a:p>
            </p:txBody>
          </p:sp>
        </mc:Choice>
        <mc:Fallback>
          <p:sp>
            <p:nvSpPr>
              <p:cNvPr id="31" name="Content Placeholder 2">
                <a:extLst>
                  <a:ext uri="{FF2B5EF4-FFF2-40B4-BE49-F238E27FC236}">
                    <a16:creationId xmlns:a16="http://schemas.microsoft.com/office/drawing/2014/main" id="{750FE781-F374-4124-914A-3E3F01A58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ph idx="1"/>
              </p:nvPr>
            </p:nvSpPr>
            <p:spPr>
              <a:xfrm>
                <a:off x="593955" y="2122104"/>
                <a:ext cx="5572465" cy="4331232"/>
              </a:xfrm>
              <a:custGeom>
                <a:avLst/>
                <a:gdLst>
                  <a:gd name="connsiteX0" fmla="*/ 0 w 5572465"/>
                  <a:gd name="connsiteY0" fmla="*/ 0 h 4331232"/>
                  <a:gd name="connsiteX1" fmla="*/ 5572465 w 5572465"/>
                  <a:gd name="connsiteY1" fmla="*/ 0 h 4331232"/>
                  <a:gd name="connsiteX2" fmla="*/ 5572465 w 5572465"/>
                  <a:gd name="connsiteY2" fmla="*/ 4331232 h 4331232"/>
                  <a:gd name="connsiteX3" fmla="*/ 0 w 5572465"/>
                  <a:gd name="connsiteY3" fmla="*/ 4331232 h 4331232"/>
                  <a:gd name="connsiteX4" fmla="*/ 0 w 5572465"/>
                  <a:gd name="connsiteY4" fmla="*/ 0 h 4331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465" h="4331232" fill="none" extrusionOk="0">
                    <a:moveTo>
                      <a:pt x="0" y="0"/>
                    </a:moveTo>
                    <a:cubicBezTo>
                      <a:pt x="2010865" y="25673"/>
                      <a:pt x="3823297" y="82750"/>
                      <a:pt x="5572465" y="0"/>
                    </a:cubicBezTo>
                    <a:cubicBezTo>
                      <a:pt x="5475243" y="583496"/>
                      <a:pt x="5496171" y="3278100"/>
                      <a:pt x="5572465" y="4331232"/>
                    </a:cubicBezTo>
                    <a:cubicBezTo>
                      <a:pt x="3750383" y="4273139"/>
                      <a:pt x="1101873" y="4342805"/>
                      <a:pt x="0" y="4331232"/>
                    </a:cubicBezTo>
                    <a:cubicBezTo>
                      <a:pt x="-57011" y="3339522"/>
                      <a:pt x="27337" y="1044390"/>
                      <a:pt x="0" y="0"/>
                    </a:cubicBezTo>
                    <a:close/>
                  </a:path>
                  <a:path w="5572465" h="4331232" stroke="0" extrusionOk="0">
                    <a:moveTo>
                      <a:pt x="0" y="0"/>
                    </a:moveTo>
                    <a:cubicBezTo>
                      <a:pt x="1147945" y="-96738"/>
                      <a:pt x="3282933" y="-128383"/>
                      <a:pt x="5572465" y="0"/>
                    </a:cubicBezTo>
                    <a:cubicBezTo>
                      <a:pt x="5634514" y="1827562"/>
                      <a:pt x="5466738" y="3029702"/>
                      <a:pt x="5572465" y="4331232"/>
                    </a:cubicBezTo>
                    <a:cubicBezTo>
                      <a:pt x="4222044" y="4283787"/>
                      <a:pt x="1655095" y="4450670"/>
                      <a:pt x="0" y="4331232"/>
                    </a:cubicBezTo>
                    <a:cubicBezTo>
                      <a:pt x="62202" y="3002118"/>
                      <a:pt x="-7937" y="2001766"/>
                      <a:pt x="0" y="0"/>
                    </a:cubicBezTo>
                    <a:close/>
                  </a:path>
                </a:pathLst>
              </a:custGeom>
              <a:blipFill>
                <a:blip r:embed="rId7"/>
                <a:stretch>
                  <a:fillRect l="-108"/>
                </a:stretch>
              </a:blipFill>
              <a:ln cmpd="sng">
                <a:solidFill>
                  <a:schemeClr val="tx2"/>
                </a:solidFill>
                <a:extLst>
                  <a:ext uri="{C807C97D-BFC1-408E-A445-0C87EB9F89A2}">
                    <ask:lineSketchStyleProps xmlns:ask="http://schemas.microsoft.com/office/drawing/2018/sketchyshapes" sd="2615492951">
                      <ask:type>
                        <ask:lineSketchCurved/>
                      </ask:type>
                    </ask:lineSketchStyleProps>
                  </a:ext>
                </a:extLst>
              </a:ln>
            </p:spPr>
            <p:txBody>
              <a:bodyPr/>
              <a:lstStyle/>
              <a:p>
                <a:r>
                  <a:rPr lang="en-GB">
                    <a:noFill/>
                  </a:rPr>
                  <a:t> </a:t>
                </a:r>
              </a:p>
            </p:txBody>
          </p:sp>
        </mc:Fallback>
      </mc:AlternateContent>
    </p:spTree>
    <p:extLst>
      <p:ext uri="{BB962C8B-B14F-4D97-AF65-F5344CB8AC3E}">
        <p14:creationId xmlns:p14="http://schemas.microsoft.com/office/powerpoint/2010/main" val="94376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Geometry">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9A8D1"/>
      </a:hlink>
      <a:folHlink>
        <a:srgbClr val="56C7AA"/>
      </a:folHlink>
    </a:clrScheme>
    <a:fontScheme name="Geometry">
      <a:majorFont>
        <a:latin typeface="Arial Nova Light"/>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accent1">
            <a:alpha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spPr>
      <a:bodyPr rtlCol="0" anchor="ctr"/>
      <a:lstStyle>
        <a:defPPr algn="ctr">
          <a:defRPr sz="2400" i="1" dirty="0">
            <a:latin typeface="Times New Roman" panose="02020603050405020304" pitchFamily="18" charset="0"/>
            <a:cs typeface="Times New Roman" panose="02020603050405020304" pitchFamily="18" charset="0"/>
          </a:defRPr>
        </a:defP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866</TotalTime>
  <Words>1072</Words>
  <Application>Microsoft Office PowerPoint</Application>
  <PresentationFormat>Custom</PresentationFormat>
  <Paragraphs>146</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Nova</vt:lpstr>
      <vt:lpstr>Arial Nova Light</vt:lpstr>
      <vt:lpstr>Cambria Math</vt:lpstr>
      <vt:lpstr>Corbel</vt:lpstr>
      <vt:lpstr>Times New Roman</vt:lpstr>
      <vt:lpstr>Wingdings</vt:lpstr>
      <vt:lpstr>Digital Blue Tunnel 16x9</vt:lpstr>
      <vt:lpstr>Week 8: 3D Geometry II Part 1: Matrices in 3D</vt:lpstr>
      <vt:lpstr>Objectives</vt:lpstr>
      <vt:lpstr>Recap: Matrices as functions</vt:lpstr>
      <vt:lpstr>3D functions and matrices</vt:lpstr>
      <vt:lpstr>3×3 matrix multiplication</vt:lpstr>
      <vt:lpstr>3×3 matrix multiplication – colour-coded</vt:lpstr>
      <vt:lpstr>Recap: 2D affine transformations</vt:lpstr>
      <vt:lpstr>3D homogeneous coordinates</vt:lpstr>
      <vt:lpstr>What is w?</vt:lpstr>
      <vt:lpstr>3D affine transformations</vt:lpstr>
      <vt:lpstr>3D rotation matrices</vt:lpstr>
      <vt:lpstr>Multiplying homogeneous matrices</vt:lpstr>
      <vt:lpstr>3D transformation order</vt:lpstr>
      <vt:lpstr>3D transformation order: reversed</vt:lpstr>
      <vt:lpstr>Recap: matrix inverse</vt:lpstr>
      <vt:lpstr>Transformation matrix inverse: rotation</vt:lpstr>
      <vt:lpstr>Transformation matrix inverse: translation</vt:lpstr>
      <vt:lpstr>Transformation matrix inverse: scale</vt:lpstr>
      <vt:lpstr>Transformation matrix inverse: combined</vt:lpstr>
      <vt:lpstr>Transformation matrix inverse: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8 Part 1</dc:title>
  <dc:creator>Bergel, Kate</dc:creator>
  <cp:lastModifiedBy>Bergel, Kate</cp:lastModifiedBy>
  <cp:revision>67</cp:revision>
  <dcterms:created xsi:type="dcterms:W3CDTF">2020-10-21T19:12:24Z</dcterms:created>
  <dcterms:modified xsi:type="dcterms:W3CDTF">2020-11-01T12:29:44Z</dcterms:modified>
</cp:coreProperties>
</file>